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9"/>
  </p:notesMasterIdLst>
  <p:handoutMasterIdLst>
    <p:handoutMasterId r:id="rId30"/>
  </p:handoutMasterIdLst>
  <p:sldIdLst>
    <p:sldId id="258" r:id="rId5"/>
    <p:sldId id="321" r:id="rId6"/>
    <p:sldId id="322" r:id="rId7"/>
    <p:sldId id="341" r:id="rId8"/>
    <p:sldId id="324" r:id="rId9"/>
    <p:sldId id="325" r:id="rId10"/>
    <p:sldId id="326" r:id="rId11"/>
    <p:sldId id="327" r:id="rId12"/>
    <p:sldId id="328" r:id="rId13"/>
    <p:sldId id="329" r:id="rId14"/>
    <p:sldId id="330" r:id="rId15"/>
    <p:sldId id="331" r:id="rId16"/>
    <p:sldId id="332" r:id="rId17"/>
    <p:sldId id="334" r:id="rId18"/>
    <p:sldId id="335" r:id="rId19"/>
    <p:sldId id="336" r:id="rId20"/>
    <p:sldId id="333" r:id="rId21"/>
    <p:sldId id="338" r:id="rId22"/>
    <p:sldId id="339" r:id="rId23"/>
    <p:sldId id="342" r:id="rId24"/>
    <p:sldId id="344" r:id="rId25"/>
    <p:sldId id="345" r:id="rId26"/>
    <p:sldId id="343" r:id="rId27"/>
    <p:sldId id="309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E89F368-E969-404A-A569-EC382FCBA188}">
          <p14:sldIdLst>
            <p14:sldId id="258"/>
            <p14:sldId id="321"/>
            <p14:sldId id="322"/>
            <p14:sldId id="341"/>
            <p14:sldId id="324"/>
            <p14:sldId id="325"/>
            <p14:sldId id="326"/>
            <p14:sldId id="327"/>
            <p14:sldId id="328"/>
            <p14:sldId id="329"/>
            <p14:sldId id="330"/>
            <p14:sldId id="331"/>
            <p14:sldId id="332"/>
            <p14:sldId id="334"/>
            <p14:sldId id="335"/>
            <p14:sldId id="336"/>
            <p14:sldId id="333"/>
            <p14:sldId id="338"/>
            <p14:sldId id="339"/>
            <p14:sldId id="342"/>
            <p14:sldId id="344"/>
            <p14:sldId id="345"/>
            <p14:sldId id="343"/>
            <p14:sldId id="30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60" autoAdjust="0"/>
    <p:restoredTop sz="93642" autoAdjust="0"/>
  </p:normalViewPr>
  <p:slideViewPr>
    <p:cSldViewPr snapToGrid="0">
      <p:cViewPr>
        <p:scale>
          <a:sx n="66" d="100"/>
          <a:sy n="66" d="100"/>
        </p:scale>
        <p:origin x="1784" y="5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2" Type="http://schemas.openxmlformats.org/officeDocument/2006/relationships/customXml" Target="../customXml/item2.xml"/><Relationship Id="rId3" Type="http://schemas.openxmlformats.org/officeDocument/2006/relationships/customXml" Target="../customXml/item3.xml"/><Relationship Id="rId4" Type="http://schemas.openxmlformats.org/officeDocument/2006/relationships/slideMaster" Target="slideMasters/slideMaster1.xml"/><Relationship Id="rId5" Type="http://schemas.openxmlformats.org/officeDocument/2006/relationships/slide" Target="slides/slide1.xml"/><Relationship Id="rId30" Type="http://schemas.openxmlformats.org/officeDocument/2006/relationships/handoutMaster" Target="handoutMasters/handoutMaster1.xml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5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11/4/17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59A415-3864-034B-A06D-7E4DC860C130}" type="datetimeFigureOut">
              <a:rPr lang="en-US" smtClean="0"/>
              <a:t>11/4/17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CF1ACD-8B6A-9147-8920-869C1AE0F8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185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CF1ACD-8B6A-9147-8920-869C1AE0F8D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79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Ethnocentric:</a:t>
            </a:r>
            <a:r>
              <a:rPr lang="en-US" baseline="0" dirty="0" smtClean="0"/>
              <a:t> </a:t>
            </a:r>
          </a:p>
          <a:p>
            <a:r>
              <a:rPr lang="en-US" dirty="0" smtClean="0"/>
              <a:t>Strategic decisions are made at headquarters;</a:t>
            </a:r>
          </a:p>
          <a:p>
            <a:r>
              <a:rPr lang="en-US" dirty="0" smtClean="0"/>
              <a:t>Limited subsidiary autonomy;</a:t>
            </a:r>
          </a:p>
          <a:p>
            <a:r>
              <a:rPr lang="en-US" dirty="0" smtClean="0"/>
              <a:t>Key positions in domestic and foreign operations are held by headquarters’ personnel; PCNs manage subsidiaries</a:t>
            </a:r>
          </a:p>
          <a:p>
            <a:r>
              <a:rPr lang="en-US" dirty="0" smtClean="0"/>
              <a:t>Polycentric:</a:t>
            </a:r>
          </a:p>
          <a:p>
            <a:r>
              <a:rPr lang="en-US" dirty="0" smtClean="0"/>
              <a:t>Each subsidiary is a distinct national entity with some decision-making autonomy; HCNs manage subsidiaries who are seldom promoted to HQ positions;</a:t>
            </a:r>
          </a:p>
          <a:p>
            <a:r>
              <a:rPr lang="en-US" dirty="0" smtClean="0"/>
              <a:t>PCNs rarely transferred to subsidiary positions</a:t>
            </a:r>
          </a:p>
          <a:p>
            <a:r>
              <a:rPr lang="en-US" dirty="0" smtClean="0"/>
              <a:t>Geocentric</a:t>
            </a:r>
          </a:p>
          <a:p>
            <a:r>
              <a:rPr lang="en-US" dirty="0" smtClean="0"/>
              <a:t>A global approach - worldwide integration; View that each part of the organization makes a unique contribution; Nationality ignored in </a:t>
            </a:r>
            <a:r>
              <a:rPr lang="en-US" dirty="0" err="1" smtClean="0"/>
              <a:t>favour</a:t>
            </a:r>
            <a:r>
              <a:rPr lang="en-US" dirty="0" smtClean="0"/>
              <a:t> of ability: </a:t>
            </a:r>
          </a:p>
          <a:p>
            <a:r>
              <a:rPr lang="en-US" dirty="0" smtClean="0"/>
              <a:t>Best person for the job; </a:t>
            </a:r>
            <a:r>
              <a:rPr lang="en-US" dirty="0" err="1" smtClean="0"/>
              <a:t>Colour</a:t>
            </a:r>
            <a:r>
              <a:rPr lang="en-US" dirty="0" smtClean="0"/>
              <a:t> of passport does not matter when it comes to rewards, promotion and development</a:t>
            </a:r>
          </a:p>
          <a:p>
            <a:r>
              <a:rPr lang="en-US" dirty="0" err="1" smtClean="0"/>
              <a:t>Regiocentric</a:t>
            </a:r>
            <a:r>
              <a:rPr lang="en-US" dirty="0" smtClean="0"/>
              <a:t>:</a:t>
            </a:r>
          </a:p>
          <a:p>
            <a:r>
              <a:rPr lang="en-US" dirty="0" smtClean="0"/>
              <a:t>Reflects a regional strategy and structure; Regional autonomy in decision making; Staff move within the designated region, rather than globally; </a:t>
            </a:r>
          </a:p>
          <a:p>
            <a:r>
              <a:rPr lang="en-US" dirty="0" smtClean="0"/>
              <a:t>Staff transfers between regions are rare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1ECDB6-6873-4702-9410-847157B75C5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158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CF1ACD-8B6A-9147-8920-869C1AE0F8D9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8966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11/4/17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5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4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qx-recruitment-licence-for-international-recruiti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94554"/>
            <a:ext cx="12192000" cy="3663446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59718" y="1168582"/>
            <a:ext cx="11121682" cy="1623954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Forming, </a:t>
            </a:r>
            <a:r>
              <a:rPr lang="en-US" dirty="0" smtClean="0">
                <a:solidFill>
                  <a:srgbClr val="FF0000"/>
                </a:solidFill>
              </a:rPr>
              <a:t>Maintaining </a:t>
            </a:r>
            <a:r>
              <a:rPr lang="en-US" dirty="0">
                <a:solidFill>
                  <a:srgbClr val="FF0000"/>
                </a:solidFill>
              </a:rPr>
              <a:t>and </a:t>
            </a:r>
            <a:r>
              <a:rPr lang="en-US" dirty="0" smtClean="0">
                <a:solidFill>
                  <a:srgbClr val="FF0000"/>
                </a:solidFill>
              </a:rPr>
              <a:t>Working </a:t>
            </a:r>
            <a:r>
              <a:rPr lang="en-US" dirty="0">
                <a:solidFill>
                  <a:srgbClr val="FF0000"/>
                </a:solidFill>
              </a:rPr>
              <a:t>in Multicultural Teams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5076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Agenda: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143000"/>
            <a:ext cx="11426858" cy="5005388"/>
          </a:xfrm>
        </p:spPr>
        <p:txBody>
          <a:bodyPr/>
          <a:lstStyle/>
          <a:p>
            <a:r>
              <a:rPr lang="en-US" sz="4000" dirty="0" smtClean="0">
                <a:latin typeface="Calibri" charset="0"/>
                <a:ea typeface="Calibri" charset="0"/>
                <a:cs typeface="Calibri" charset="0"/>
              </a:rPr>
              <a:t>Types of labor</a:t>
            </a:r>
          </a:p>
          <a:p>
            <a:r>
              <a:rPr lang="en-US" sz="4000" dirty="0" smtClean="0">
                <a:latin typeface="Calibri" charset="0"/>
                <a:ea typeface="Calibri" charset="0"/>
                <a:cs typeface="Calibri" charset="0"/>
              </a:rPr>
              <a:t>Approaches to international staffing</a:t>
            </a:r>
          </a:p>
          <a:p>
            <a:r>
              <a:rPr lang="en-US" sz="4000" dirty="0" smtClean="0">
                <a:latin typeface="Calibri" charset="0"/>
                <a:ea typeface="Calibri" charset="0"/>
                <a:cs typeface="Calibri" charset="0"/>
              </a:rPr>
              <a:t>Selection criteria</a:t>
            </a:r>
          </a:p>
          <a:p>
            <a:r>
              <a:rPr lang="en-US" sz="4000" dirty="0" smtClean="0">
                <a:latin typeface="Calibri" charset="0"/>
                <a:ea typeface="Calibri" charset="0"/>
                <a:cs typeface="Calibri" charset="0"/>
              </a:rPr>
              <a:t>Expatriate failure</a:t>
            </a:r>
          </a:p>
          <a:p>
            <a:r>
              <a:rPr lang="en-US" sz="4000" dirty="0" smtClean="0">
                <a:latin typeface="Calibri" charset="0"/>
                <a:ea typeface="Calibri" charset="0"/>
                <a:cs typeface="Calibri" charset="0"/>
              </a:rPr>
              <a:t>Types of international assignments</a:t>
            </a:r>
          </a:p>
          <a:p>
            <a:endParaRPr lang="en-US" sz="4000" dirty="0" smtClean="0">
              <a:latin typeface="Calibri" charset="0"/>
              <a:ea typeface="Calibri" charset="0"/>
              <a:cs typeface="Calibri" charset="0"/>
            </a:endParaRPr>
          </a:p>
          <a:p>
            <a:endParaRPr lang="en-US" sz="4000" dirty="0" smtClean="0">
              <a:latin typeface="Calibri" charset="0"/>
              <a:ea typeface="Calibri" charset="0"/>
              <a:cs typeface="Calibri" charset="0"/>
            </a:endParaRPr>
          </a:p>
          <a:p>
            <a:endParaRPr lang="en-US" sz="4000" dirty="0">
              <a:latin typeface="Calibri" charset="0"/>
              <a:ea typeface="Calibri" charset="0"/>
              <a:cs typeface="Calibri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7226" y="2989021"/>
            <a:ext cx="4234774" cy="3599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479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Types of Labor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142999"/>
            <a:ext cx="11193462" cy="5277255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en-US" sz="3200" dirty="0"/>
              <a:t>Parent </a:t>
            </a:r>
            <a:r>
              <a:rPr lang="en-US" sz="3200" dirty="0" smtClean="0"/>
              <a:t>country </a:t>
            </a:r>
            <a:r>
              <a:rPr lang="en-US" sz="3200" dirty="0"/>
              <a:t>(HQ location) nationals (citizenship)</a:t>
            </a:r>
          </a:p>
          <a:p>
            <a:pPr>
              <a:lnSpc>
                <a:spcPct val="120000"/>
              </a:lnSpc>
            </a:pPr>
            <a:r>
              <a:rPr lang="en-US" sz="3200" dirty="0"/>
              <a:t>Host country nationals</a:t>
            </a:r>
          </a:p>
          <a:p>
            <a:pPr>
              <a:lnSpc>
                <a:spcPct val="120000"/>
              </a:lnSpc>
            </a:pPr>
            <a:r>
              <a:rPr lang="en-US" sz="3200" dirty="0"/>
              <a:t>Third country nationals</a:t>
            </a:r>
          </a:p>
          <a:p>
            <a:pPr>
              <a:lnSpc>
                <a:spcPct val="120000"/>
              </a:lnSpc>
            </a:pPr>
            <a:r>
              <a:rPr lang="en-US" sz="3200" dirty="0"/>
              <a:t>Expatriates (both PCNs and TCNs)</a:t>
            </a:r>
          </a:p>
          <a:p>
            <a:endParaRPr lang="en-US" dirty="0" smtClean="0"/>
          </a:p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r>
              <a:rPr lang="en-US" i="1" dirty="0" smtClean="0"/>
              <a:t>Expatriate</a:t>
            </a:r>
            <a:r>
              <a:rPr lang="en-US" dirty="0" smtClean="0"/>
              <a:t> </a:t>
            </a:r>
            <a:r>
              <a:rPr lang="en-US" dirty="0"/>
              <a:t>– employee assigned to work and reside in a foreign country for an extended period (over 1 year).   </a:t>
            </a:r>
          </a:p>
        </p:txBody>
      </p:sp>
      <p:pic>
        <p:nvPicPr>
          <p:cNvPr id="4" name="Picture 3" descr="recruiting_tips_for_industry_event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7566" y="2116816"/>
            <a:ext cx="3783392" cy="2719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253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38163" y="817123"/>
            <a:ext cx="11193461" cy="1162310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APPROACHES TO INTERNATIONAL STAFFING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2317570"/>
            <a:ext cx="11193462" cy="3830818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3200" b="1" dirty="0" smtClean="0"/>
              <a:t>Ethnocentric</a:t>
            </a:r>
            <a:r>
              <a:rPr lang="en-US" sz="3200" b="1" dirty="0" smtClean="0"/>
              <a:t> </a:t>
            </a:r>
            <a:r>
              <a:rPr lang="en-US" sz="3200" b="1" dirty="0"/>
              <a:t>approach </a:t>
            </a:r>
          </a:p>
          <a:p>
            <a:pPr>
              <a:lnSpc>
                <a:spcPct val="150000"/>
              </a:lnSpc>
            </a:pPr>
            <a:r>
              <a:rPr lang="en-US" sz="3200" b="1" dirty="0" smtClean="0"/>
              <a:t>Polycentric </a:t>
            </a:r>
            <a:r>
              <a:rPr lang="en-US" sz="3200" b="1" dirty="0" smtClean="0"/>
              <a:t>approach </a:t>
            </a:r>
            <a:endParaRPr lang="en-US" sz="3200" b="1" dirty="0"/>
          </a:p>
          <a:p>
            <a:pPr>
              <a:lnSpc>
                <a:spcPct val="150000"/>
              </a:lnSpc>
            </a:pPr>
            <a:r>
              <a:rPr lang="en-US" sz="3200" b="1" dirty="0" smtClean="0"/>
              <a:t>Geocentric </a:t>
            </a:r>
            <a:r>
              <a:rPr lang="en-US" sz="3200" b="1" dirty="0" smtClean="0"/>
              <a:t>approach </a:t>
            </a:r>
            <a:endParaRPr lang="en-US" sz="3200" b="1" dirty="0" smtClean="0"/>
          </a:p>
          <a:p>
            <a:pPr>
              <a:lnSpc>
                <a:spcPct val="150000"/>
              </a:lnSpc>
            </a:pPr>
            <a:r>
              <a:rPr lang="en-US" sz="3200" b="1" dirty="0" err="1" smtClean="0"/>
              <a:t>Regiocentric</a:t>
            </a:r>
            <a:r>
              <a:rPr lang="en-US" sz="3200" b="1" dirty="0" smtClean="0"/>
              <a:t> </a:t>
            </a:r>
            <a:r>
              <a:rPr lang="en-US" sz="3200" b="1" dirty="0"/>
              <a:t>approach </a:t>
            </a:r>
          </a:p>
          <a:p>
            <a:pPr>
              <a:lnSpc>
                <a:spcPct val="150000"/>
              </a:lnSpc>
            </a:pPr>
            <a:endParaRPr lang="en-US" sz="3200" b="1" dirty="0"/>
          </a:p>
          <a:p>
            <a:pPr marL="0" indent="0">
              <a:lnSpc>
                <a:spcPct val="150000"/>
              </a:lnSpc>
              <a:buNone/>
            </a:pPr>
            <a:endParaRPr lang="en-US" sz="3200" b="1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8644" y="1979433"/>
            <a:ext cx="3249930" cy="4168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969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8571925" cy="522288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ETHNOCENTRIC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163512" y="1142999"/>
            <a:ext cx="5147789" cy="5335621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The ethnocentric approach places natives of the home country of a business in key positions at home and abroad.</a:t>
            </a:r>
            <a:endParaRPr lang="en-US" dirty="0" smtClean="0">
              <a:sym typeface="Symbol" charset="2"/>
            </a:endParaRPr>
          </a:p>
          <a:p>
            <a:pPr marL="0" indent="0" algn="just">
              <a:buNone/>
            </a:pPr>
            <a:endParaRPr lang="en-US" dirty="0">
              <a:sym typeface="Symbol" charset="2"/>
            </a:endParaRPr>
          </a:p>
          <a:p>
            <a:pPr marL="0" indent="0" algn="just">
              <a:buNone/>
            </a:pPr>
            <a:r>
              <a:rPr lang="en-US" b="1" dirty="0" smtClean="0">
                <a:solidFill>
                  <a:srgbClr val="00B0F0"/>
                </a:solidFill>
              </a:rPr>
              <a:t>MOTTO</a:t>
            </a:r>
            <a:r>
              <a:rPr lang="en-US" dirty="0" smtClean="0"/>
              <a:t> </a:t>
            </a:r>
            <a:r>
              <a:rPr lang="en-US" dirty="0"/>
              <a:t>this works in my country, so it must work in all other countries. </a:t>
            </a:r>
            <a:endParaRPr lang="en-US" dirty="0" smtClean="0"/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en-US" dirty="0" smtClean="0"/>
              <a:t>In </a:t>
            </a:r>
            <a:r>
              <a:rPr lang="en-US" dirty="0"/>
              <a:t>this example, the U.S. parent company places natives from the United States in key positions in both the United States and Mexico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1302" y="948445"/>
            <a:ext cx="6692630" cy="5482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3277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38163" y="894945"/>
            <a:ext cx="11193462" cy="808105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REASONS </a:t>
            </a:r>
            <a:r>
              <a:rPr lang="en-US" dirty="0" smtClean="0">
                <a:solidFill>
                  <a:srgbClr val="FF0000"/>
                </a:solidFill>
              </a:rPr>
              <a:t>for ETHNOCENTRIC APPROACH: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4241259" y="2023353"/>
            <a:ext cx="7490365" cy="454938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smtClean="0"/>
              <a:t>Lack </a:t>
            </a:r>
            <a:r>
              <a:rPr lang="en-US" dirty="0"/>
              <a:t>of qualified HCNs particularly senior management talent. </a:t>
            </a:r>
            <a:endParaRPr lang="en-US" dirty="0">
              <a:sym typeface="Symbol" charset="2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/>
              <a:t>A </a:t>
            </a:r>
            <a:r>
              <a:rPr lang="en-US" dirty="0"/>
              <a:t>desire to maintain good communication, coordination, tighter control and a unified corporate culture linked with corporate HQ. </a:t>
            </a:r>
            <a:endParaRPr lang="en-US" dirty="0">
              <a:sym typeface="Symbol" charset="2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/>
              <a:t>A </a:t>
            </a:r>
            <a:r>
              <a:rPr lang="en-US" dirty="0"/>
              <a:t>desire to transfer parent firm’s core competencies to a foreign subsidiary more expeditiously. 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67665"/>
            <a:ext cx="4105072" cy="4105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457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38163" y="758757"/>
            <a:ext cx="11193462" cy="885927"/>
          </a:xfrm>
        </p:spPr>
        <p:txBody>
          <a:bodyPr/>
          <a:lstStyle/>
          <a:p>
            <a:pPr algn="ctr"/>
            <a:r>
              <a:rPr lang="en-US" sz="3600" dirty="0" smtClean="0">
                <a:solidFill>
                  <a:srgbClr val="FF0000"/>
                </a:solidFill>
              </a:rPr>
              <a:t>ADVANTAGES OF ETHNOCENTRIC </a:t>
            </a:r>
            <a:r>
              <a:rPr lang="en-US" sz="3600" dirty="0">
                <a:solidFill>
                  <a:srgbClr val="FF0000"/>
                </a:solidFill>
              </a:rPr>
              <a:t>APPROACH</a:t>
            </a:r>
            <a:r>
              <a:rPr lang="en-US" sz="3600" dirty="0" smtClean="0">
                <a:solidFill>
                  <a:srgbClr val="FF0000"/>
                </a:solidFill>
              </a:rPr>
              <a:t>: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214009" y="2140086"/>
            <a:ext cx="8151778" cy="4008302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Organizational </a:t>
            </a:r>
            <a:r>
              <a:rPr lang="en-US" dirty="0"/>
              <a:t>control and coordination is maintained and facilitated. </a:t>
            </a:r>
            <a:endParaRPr lang="en-US" dirty="0">
              <a:sym typeface="Symbol" charset="2"/>
            </a:endParaRPr>
          </a:p>
          <a:p>
            <a:pPr>
              <a:lnSpc>
                <a:spcPct val="150000"/>
              </a:lnSpc>
            </a:pPr>
            <a:r>
              <a:rPr lang="en-US" dirty="0" smtClean="0"/>
              <a:t>Promising </a:t>
            </a:r>
            <a:r>
              <a:rPr lang="en-US" dirty="0"/>
              <a:t>managers are given international experience. </a:t>
            </a:r>
            <a:endParaRPr lang="en-US" dirty="0">
              <a:sym typeface="Symbol" charset="2"/>
            </a:endParaRPr>
          </a:p>
          <a:p>
            <a:pPr>
              <a:lnSpc>
                <a:spcPct val="150000"/>
              </a:lnSpc>
            </a:pPr>
            <a:r>
              <a:rPr lang="en-US" dirty="0" smtClean="0"/>
              <a:t>Assure </a:t>
            </a:r>
            <a:r>
              <a:rPr lang="en-US" dirty="0"/>
              <a:t>that subsidiary will comply with company objectives.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5787" y="3501957"/>
            <a:ext cx="3755818" cy="3094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769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33198" y="894945"/>
            <a:ext cx="11198427" cy="1167319"/>
          </a:xfrm>
        </p:spPr>
        <p:txBody>
          <a:bodyPr/>
          <a:lstStyle/>
          <a:p>
            <a:pPr algn="ctr"/>
            <a:r>
              <a:rPr lang="en-US" sz="3600" dirty="0" smtClean="0">
                <a:solidFill>
                  <a:srgbClr val="FF0000"/>
                </a:solidFill>
              </a:rPr>
              <a:t>DISADVANTAGES OF</a:t>
            </a:r>
            <a:endParaRPr lang="en-US" sz="3600" dirty="0">
              <a:solidFill>
                <a:srgbClr val="FF0000"/>
              </a:solidFill>
            </a:endParaRPr>
          </a:p>
          <a:p>
            <a:pPr algn="ctr"/>
            <a:r>
              <a:rPr lang="en-US" sz="3600" dirty="0" smtClean="0">
                <a:solidFill>
                  <a:srgbClr val="FF0000"/>
                </a:solidFill>
              </a:rPr>
              <a:t>ETHNOCENTRIC APPROACH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638145" y="2334638"/>
            <a:ext cx="8093480" cy="381375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/>
              <a:t>Limits </a:t>
            </a:r>
            <a:r>
              <a:rPr lang="en-US" dirty="0"/>
              <a:t>the promotion opportunities of HCNs which may lead to reduced productivity and increased turnover among that group. </a:t>
            </a:r>
            <a:endParaRPr lang="en-US" dirty="0" smtClean="0">
              <a:sym typeface="Symbol" charset="2"/>
            </a:endParaRPr>
          </a:p>
          <a:p>
            <a:pPr>
              <a:lnSpc>
                <a:spcPct val="100000"/>
              </a:lnSpc>
            </a:pPr>
            <a:r>
              <a:rPr lang="en-US" dirty="0" smtClean="0"/>
              <a:t>The </a:t>
            </a:r>
            <a:r>
              <a:rPr lang="en-US" dirty="0"/>
              <a:t>adaptation of expatriate managers to new environment takes time during which these expatriates make poor </a:t>
            </a:r>
            <a:r>
              <a:rPr lang="en-US" dirty="0" smtClean="0"/>
              <a:t>decisions.</a:t>
            </a:r>
          </a:p>
          <a:p>
            <a:pPr>
              <a:lnSpc>
                <a:spcPct val="100000"/>
              </a:lnSpc>
            </a:pPr>
            <a:r>
              <a:rPr lang="en-US" dirty="0" smtClean="0"/>
              <a:t>Income </a:t>
            </a:r>
            <a:r>
              <a:rPr lang="en-US" dirty="0"/>
              <a:t>packages of expatriates are 4 times higher than locals.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53" y="2334638"/>
            <a:ext cx="3443592" cy="342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0594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POLYCENTRIC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914417" y="1206230"/>
            <a:ext cx="6070060" cy="5101464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The </a:t>
            </a:r>
            <a:r>
              <a:rPr lang="en-US" dirty="0" smtClean="0"/>
              <a:t>polycentric </a:t>
            </a:r>
            <a:r>
              <a:rPr lang="en-US" dirty="0"/>
              <a:t>approach uses natives of the host country to manage operations in their country and natives of the parent country to manage in the home office. </a:t>
            </a:r>
            <a:r>
              <a:rPr lang="en-US" dirty="0" smtClean="0"/>
              <a:t>				</a:t>
            </a:r>
          </a:p>
          <a:p>
            <a:pPr marL="0" indent="0" algn="just">
              <a:buNone/>
            </a:pPr>
            <a:r>
              <a:rPr lang="en-US" b="1" dirty="0" smtClean="0">
                <a:solidFill>
                  <a:srgbClr val="00B0F0"/>
                </a:solidFill>
              </a:rPr>
              <a:t>MOTTO:</a:t>
            </a:r>
            <a:r>
              <a:rPr lang="en-US" dirty="0" smtClean="0"/>
              <a:t> </a:t>
            </a:r>
            <a:r>
              <a:rPr lang="en-US" dirty="0"/>
              <a:t>When in Rome, do as the Romans do. </a:t>
            </a:r>
            <a:endParaRPr lang="en-US" dirty="0" smtClean="0"/>
          </a:p>
          <a:p>
            <a:pPr marL="0" indent="0" algn="just">
              <a:buNone/>
            </a:pPr>
            <a:r>
              <a:rPr lang="en-US" dirty="0"/>
              <a:t>	</a:t>
            </a:r>
            <a:r>
              <a:rPr lang="en-US" dirty="0" smtClean="0"/>
              <a:t>					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dirty="0" smtClean="0"/>
              <a:t>In </a:t>
            </a:r>
            <a:r>
              <a:rPr lang="en-US" dirty="0"/>
              <a:t>this example, the Australian parent company uses natives of India to manage operations at the Indian subsidiary. Natives of Australia manage the home office.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13" y="1046924"/>
            <a:ext cx="5342342" cy="5260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8802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758757" y="817123"/>
            <a:ext cx="10642060" cy="875185"/>
          </a:xfrm>
        </p:spPr>
        <p:txBody>
          <a:bodyPr/>
          <a:lstStyle/>
          <a:p>
            <a:pPr algn="ctr"/>
            <a:r>
              <a:rPr lang="en-US" sz="3600" dirty="0">
                <a:solidFill>
                  <a:srgbClr val="FF0000"/>
                </a:solidFill>
              </a:rPr>
              <a:t>ADVANTAGES </a:t>
            </a:r>
            <a:r>
              <a:rPr lang="en-US" sz="3600" dirty="0" smtClean="0">
                <a:solidFill>
                  <a:srgbClr val="FF0000"/>
                </a:solidFill>
              </a:rPr>
              <a:t>OF POLYCENTRIC APPROACH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755817" y="2081718"/>
            <a:ext cx="8131383" cy="439771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smtClean="0"/>
              <a:t>Eliminates </a:t>
            </a:r>
            <a:r>
              <a:rPr lang="en-US" dirty="0"/>
              <a:t>language barriers. 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 smtClean="0"/>
              <a:t>Avoids </a:t>
            </a:r>
            <a:r>
              <a:rPr lang="en-US" dirty="0"/>
              <a:t>adjustment problems of expatriates and their families and removes the need for cultural awareness training. </a:t>
            </a:r>
            <a:endParaRPr lang="en-US" dirty="0">
              <a:sym typeface="Symbol" charset="2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/>
              <a:t>Less </a:t>
            </a:r>
            <a:r>
              <a:rPr lang="en-US" dirty="0"/>
              <a:t>expensive</a:t>
            </a:r>
            <a:r>
              <a:rPr lang="en-US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 smtClean="0"/>
              <a:t>Gives </a:t>
            </a:r>
            <a:r>
              <a:rPr lang="en-US" dirty="0"/>
              <a:t>continuity to the management of foreign subsidiaries, thus reduces turnover.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85225"/>
            <a:ext cx="3755818" cy="3094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593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38163" y="875489"/>
            <a:ext cx="11426859" cy="808106"/>
          </a:xfrm>
        </p:spPr>
        <p:txBody>
          <a:bodyPr/>
          <a:lstStyle/>
          <a:p>
            <a:r>
              <a:rPr lang="en-US" sz="3600" dirty="0">
                <a:solidFill>
                  <a:srgbClr val="FF0000"/>
                </a:solidFill>
              </a:rPr>
              <a:t>DISADVANTAGES </a:t>
            </a:r>
            <a:r>
              <a:rPr lang="en-US" sz="3600" dirty="0" smtClean="0">
                <a:solidFill>
                  <a:srgbClr val="FF0000"/>
                </a:solidFill>
              </a:rPr>
              <a:t>OF POLYCENTRIC APPROACH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2431914"/>
            <a:ext cx="6446297" cy="371647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smtClean="0"/>
              <a:t>The </a:t>
            </a:r>
            <a:r>
              <a:rPr lang="en-US" dirty="0"/>
              <a:t>gap between HQ and subsidiaries increased which becomes difficult to be managed. 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 smtClean="0"/>
              <a:t>Limited </a:t>
            </a:r>
            <a:r>
              <a:rPr lang="en-US" dirty="0"/>
              <a:t>career opportunities for HCN and PCN managers.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1430" y="2116987"/>
            <a:ext cx="3443592" cy="342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673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GEOCENTRIC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11285" y="1143000"/>
            <a:ext cx="5719864" cy="5005388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The geocentric approach uses </a:t>
            </a:r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best available managers for a business without regard for their country of origin. </a:t>
            </a:r>
            <a:endParaRPr lang="en-US" dirty="0" smtClean="0"/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 smtClean="0"/>
          </a:p>
          <a:p>
            <a:pPr marL="0" indent="0" algn="just">
              <a:buNone/>
            </a:pPr>
            <a:r>
              <a:rPr lang="en-US" dirty="0" smtClean="0"/>
              <a:t> </a:t>
            </a:r>
          </a:p>
          <a:p>
            <a:pPr marL="0" indent="0" algn="just">
              <a:buNone/>
            </a:pPr>
            <a:r>
              <a:rPr lang="en-US" dirty="0" smtClean="0"/>
              <a:t>In </a:t>
            </a:r>
            <a:r>
              <a:rPr lang="en-US" dirty="0"/>
              <a:t>this example, the UK parent company uses natives of many countries at company headquarters and at the U.S. subsidiary.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702" y="1758528"/>
            <a:ext cx="5778230" cy="3774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24744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38163" y="894945"/>
            <a:ext cx="11193462" cy="808105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REASONS </a:t>
            </a:r>
            <a:r>
              <a:rPr lang="en-US" dirty="0" smtClean="0">
                <a:solidFill>
                  <a:srgbClr val="FF0000"/>
                </a:solidFill>
              </a:rPr>
              <a:t>FOR GEOCENTRIC APPROACH: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4241259" y="2023353"/>
            <a:ext cx="7723762" cy="4377447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/>
              <a:t>Highly competent employees are available not only at HQs but also in subsidiaries. </a:t>
            </a:r>
            <a:endParaRPr lang="en-US" dirty="0">
              <a:sym typeface="Symbol" charset="2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/>
              <a:t>International </a:t>
            </a:r>
            <a:r>
              <a:rPr lang="en-US" dirty="0"/>
              <a:t>experience is a condition for success in top positions. </a:t>
            </a:r>
            <a:endParaRPr lang="en-US" dirty="0">
              <a:sym typeface="Symbol" charset="2"/>
            </a:endParaRPr>
          </a:p>
          <a:p>
            <a:pPr algn="just">
              <a:lnSpc>
                <a:spcPct val="150000"/>
              </a:lnSpc>
            </a:pPr>
            <a:r>
              <a:rPr lang="en-US" dirty="0" smtClean="0"/>
              <a:t>Managers </a:t>
            </a:r>
            <a:r>
              <a:rPr lang="en-US" dirty="0"/>
              <a:t>with high potential are constantly ready to be transferred from one country to another.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67665"/>
            <a:ext cx="4105072" cy="4105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8990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38163" y="758757"/>
            <a:ext cx="11193462" cy="885927"/>
          </a:xfrm>
        </p:spPr>
        <p:txBody>
          <a:bodyPr/>
          <a:lstStyle/>
          <a:p>
            <a:pPr algn="ctr"/>
            <a:r>
              <a:rPr lang="en-US" sz="3600" dirty="0" smtClean="0">
                <a:solidFill>
                  <a:srgbClr val="FF0000"/>
                </a:solidFill>
              </a:rPr>
              <a:t>ADVANTAGES OF </a:t>
            </a:r>
            <a:r>
              <a:rPr lang="en-US" sz="3600" dirty="0">
                <a:solidFill>
                  <a:srgbClr val="FF0000"/>
                </a:solidFill>
              </a:rPr>
              <a:t>GEOCENTRIC APPROACH: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214009" y="2140086"/>
            <a:ext cx="7101191" cy="400830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800" dirty="0"/>
              <a:t>Enables an MNC to develop an international executive team. </a:t>
            </a:r>
            <a:endParaRPr lang="en-US" sz="2800" dirty="0">
              <a:sym typeface="Symbol" charset="2"/>
            </a:endParaRPr>
          </a:p>
          <a:p>
            <a:pPr algn="just">
              <a:lnSpc>
                <a:spcPct val="150000"/>
              </a:lnSpc>
            </a:pPr>
            <a:endParaRPr lang="en-US" sz="2800" dirty="0" smtClean="0">
              <a:sym typeface="Symbol" charset="2"/>
            </a:endParaRPr>
          </a:p>
          <a:p>
            <a:pPr algn="just">
              <a:lnSpc>
                <a:spcPct val="150000"/>
              </a:lnSpc>
            </a:pPr>
            <a:r>
              <a:rPr lang="en-US" sz="2800" dirty="0" smtClean="0"/>
              <a:t>Overcome </a:t>
            </a:r>
            <a:r>
              <a:rPr lang="en-US" sz="2800" dirty="0"/>
              <a:t>the federation drawback of polycentric approach</a:t>
            </a:r>
            <a:r>
              <a:rPr lang="en-US" sz="2800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5807" y="2140086"/>
            <a:ext cx="3755818" cy="3094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5190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33198" y="894945"/>
            <a:ext cx="11198427" cy="1167319"/>
          </a:xfrm>
        </p:spPr>
        <p:txBody>
          <a:bodyPr/>
          <a:lstStyle/>
          <a:p>
            <a:pPr algn="ctr"/>
            <a:r>
              <a:rPr lang="en-US" sz="3600" dirty="0" smtClean="0">
                <a:solidFill>
                  <a:srgbClr val="FF0000"/>
                </a:solidFill>
              </a:rPr>
              <a:t>DISADVANTAGES OF</a:t>
            </a:r>
            <a:endParaRPr lang="en-US" sz="3600" dirty="0">
              <a:solidFill>
                <a:srgbClr val="FF0000"/>
              </a:solidFill>
            </a:endParaRPr>
          </a:p>
          <a:p>
            <a:pPr algn="ctr"/>
            <a:r>
              <a:rPr lang="en-US" sz="3600" dirty="0">
                <a:solidFill>
                  <a:srgbClr val="FF0000"/>
                </a:solidFill>
              </a:rPr>
              <a:t>GEOCENTRIC </a:t>
            </a:r>
            <a:r>
              <a:rPr lang="en-US" sz="3600" dirty="0" smtClean="0">
                <a:solidFill>
                  <a:srgbClr val="FF0000"/>
                </a:solidFill>
              </a:rPr>
              <a:t>APPROACH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638145" y="2334638"/>
            <a:ext cx="8093480" cy="381375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Host govt. pressurizes MNC to employ high number of </a:t>
            </a:r>
            <a:r>
              <a:rPr lang="en-US" dirty="0" smtClean="0"/>
              <a:t>HCNs.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Expensive </a:t>
            </a:r>
            <a:r>
              <a:rPr lang="en-US" dirty="0"/>
              <a:t>to implement because of training and relocation </a:t>
            </a:r>
            <a:r>
              <a:rPr lang="en-US" dirty="0" smtClean="0"/>
              <a:t>expense.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Time consuming.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Requires </a:t>
            </a:r>
            <a:r>
              <a:rPr lang="en-US" dirty="0"/>
              <a:t>more centralized control of </a:t>
            </a:r>
            <a:r>
              <a:rPr lang="en-US" dirty="0" smtClean="0"/>
              <a:t>staffing.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53" y="2334638"/>
            <a:ext cx="3443592" cy="342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4301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REGIOCENTRIC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6284068" y="1143000"/>
            <a:ext cx="5447556" cy="5005388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/>
              <a:t>The </a:t>
            </a:r>
            <a:r>
              <a:rPr lang="en-US" dirty="0" err="1"/>
              <a:t>regiocentric</a:t>
            </a:r>
            <a:r>
              <a:rPr lang="en-US" dirty="0"/>
              <a:t> approach places managers from various countries within geographic regions of a business.</a:t>
            </a:r>
            <a:endParaRPr lang="en-US" dirty="0" smtClean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/>
          </a:p>
          <a:p>
            <a:pPr marL="0" indent="0" algn="just">
              <a:buNone/>
            </a:pPr>
            <a:r>
              <a:rPr lang="en-US" dirty="0"/>
              <a:t>In this example, the U.S. parent company uses natives of the United States at company headquarters. Natives of European countries are used to manage the Italian subsidiary.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13" y="1809345"/>
            <a:ext cx="5634172" cy="411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504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38163" y="758757"/>
            <a:ext cx="11193462" cy="885927"/>
          </a:xfrm>
        </p:spPr>
        <p:txBody>
          <a:bodyPr/>
          <a:lstStyle/>
          <a:p>
            <a:pPr algn="ctr"/>
            <a:r>
              <a:rPr lang="en-US" sz="3600" dirty="0" smtClean="0">
                <a:solidFill>
                  <a:srgbClr val="FF0000"/>
                </a:solidFill>
              </a:rPr>
              <a:t>ADVANTAGES OF </a:t>
            </a:r>
            <a:r>
              <a:rPr lang="en-US" sz="3600" dirty="0">
                <a:solidFill>
                  <a:srgbClr val="FF0000"/>
                </a:solidFill>
              </a:rPr>
              <a:t>REGIOCENTRIC </a:t>
            </a:r>
            <a:r>
              <a:rPr lang="en-US" sz="3600" dirty="0" smtClean="0">
                <a:solidFill>
                  <a:srgbClr val="FF0000"/>
                </a:solidFill>
              </a:rPr>
              <a:t>APPROACH: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214009" y="2140086"/>
            <a:ext cx="6673174" cy="4008302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800" dirty="0"/>
              <a:t>Allows interaction between executives transferred to </a:t>
            </a:r>
            <a:r>
              <a:rPr lang="en-US" sz="2800"/>
              <a:t>regional </a:t>
            </a:r>
            <a:r>
              <a:rPr lang="en-US" sz="2800" smtClean="0"/>
              <a:t>HQs.</a:t>
            </a:r>
          </a:p>
          <a:p>
            <a:pPr algn="just">
              <a:lnSpc>
                <a:spcPct val="150000"/>
              </a:lnSpc>
            </a:pPr>
            <a:r>
              <a:rPr lang="en-US" sz="2800" dirty="0" smtClean="0"/>
              <a:t>A </a:t>
            </a:r>
            <a:r>
              <a:rPr lang="en-US" sz="2800" dirty="0"/>
              <a:t>step for MNC to move from purely poly or ethnocentric or geocentric approach.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5807" y="2140086"/>
            <a:ext cx="3755818" cy="3094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1735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533198" y="894945"/>
            <a:ext cx="11198427" cy="1167319"/>
          </a:xfrm>
        </p:spPr>
        <p:txBody>
          <a:bodyPr/>
          <a:lstStyle/>
          <a:p>
            <a:pPr algn="ctr"/>
            <a:r>
              <a:rPr lang="en-US" sz="3600" dirty="0" smtClean="0">
                <a:solidFill>
                  <a:srgbClr val="FF0000"/>
                </a:solidFill>
              </a:rPr>
              <a:t>DISADVANTAGES OF</a:t>
            </a:r>
            <a:endParaRPr lang="en-US" sz="3600" dirty="0">
              <a:solidFill>
                <a:srgbClr val="FF0000"/>
              </a:solidFill>
            </a:endParaRPr>
          </a:p>
          <a:p>
            <a:pPr algn="ctr"/>
            <a:r>
              <a:rPr lang="en-US" sz="3600" dirty="0">
                <a:solidFill>
                  <a:srgbClr val="FF0000"/>
                </a:solidFill>
              </a:rPr>
              <a:t>REGIOCENTRIC APPROACH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638145" y="2334638"/>
            <a:ext cx="8093480" cy="381375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It provides federalism at regional basis rather than country basis. This serves as a barrier in taking a global stance. </a:t>
            </a:r>
            <a:endParaRPr lang="en-US" dirty="0">
              <a:sym typeface="Symbol" charset="2"/>
            </a:endParaRPr>
          </a:p>
          <a:p>
            <a:pPr>
              <a:lnSpc>
                <a:spcPct val="150000"/>
              </a:lnSpc>
            </a:pPr>
            <a:r>
              <a:rPr lang="en-US" dirty="0" smtClean="0"/>
              <a:t>Limits </a:t>
            </a:r>
            <a:r>
              <a:rPr lang="en-US" dirty="0"/>
              <a:t>career progression opportunities to the regional level.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53" y="2334638"/>
            <a:ext cx="3443592" cy="342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3532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Selection Criteria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r>
              <a:rPr lang="en-US" sz="3200" dirty="0"/>
              <a:t>H</a:t>
            </a:r>
            <a:r>
              <a:rPr lang="en-US" sz="3200" dirty="0" smtClean="0"/>
              <a:t>ighly </a:t>
            </a:r>
            <a:r>
              <a:rPr lang="en-US" sz="3200" dirty="0"/>
              <a:t>developed technical skills</a:t>
            </a:r>
          </a:p>
          <a:p>
            <a:r>
              <a:rPr lang="en-US" sz="3200" dirty="0"/>
              <a:t>G</a:t>
            </a:r>
            <a:r>
              <a:rPr lang="en-US" sz="3200" dirty="0" smtClean="0"/>
              <a:t>ood </a:t>
            </a:r>
            <a:r>
              <a:rPr lang="en-US" sz="3200" dirty="0"/>
              <a:t>language and communication skills</a:t>
            </a:r>
          </a:p>
          <a:p>
            <a:r>
              <a:rPr lang="en-US" sz="3200" dirty="0"/>
              <a:t>T</a:t>
            </a:r>
            <a:r>
              <a:rPr lang="en-US" sz="3200" dirty="0" smtClean="0"/>
              <a:t>olerance </a:t>
            </a:r>
            <a:r>
              <a:rPr lang="en-US" sz="3200" dirty="0"/>
              <a:t>towards other culture, race, creed, </a:t>
            </a:r>
            <a:r>
              <a:rPr lang="en-US" sz="3200" dirty="0" err="1"/>
              <a:t>colour</a:t>
            </a:r>
            <a:r>
              <a:rPr lang="en-US" sz="3200" dirty="0"/>
              <a:t>, habits, and values</a:t>
            </a:r>
          </a:p>
          <a:p>
            <a:r>
              <a:rPr lang="en-US" sz="3200" dirty="0"/>
              <a:t>H</a:t>
            </a:r>
            <a:r>
              <a:rPr lang="en-US" sz="3200" dirty="0" smtClean="0"/>
              <a:t>igh </a:t>
            </a:r>
            <a:r>
              <a:rPr lang="en-US" sz="3200" dirty="0"/>
              <a:t>level of motivation</a:t>
            </a:r>
          </a:p>
          <a:p>
            <a:r>
              <a:rPr lang="en-US" sz="3200" dirty="0"/>
              <a:t>S</a:t>
            </a:r>
            <a:r>
              <a:rPr lang="en-US" sz="3200" dirty="0" smtClean="0"/>
              <a:t>tress </a:t>
            </a:r>
            <a:r>
              <a:rPr lang="en-US" sz="3200" dirty="0"/>
              <a:t>resistance</a:t>
            </a:r>
          </a:p>
          <a:p>
            <a:r>
              <a:rPr lang="en-US" sz="3200" dirty="0"/>
              <a:t>G</a:t>
            </a:r>
            <a:r>
              <a:rPr lang="en-US" sz="3200" dirty="0" smtClean="0"/>
              <a:t>oal-oriented behavior</a:t>
            </a:r>
            <a:endParaRPr lang="en-US" sz="3200" dirty="0"/>
          </a:p>
        </p:txBody>
      </p:sp>
      <p:pic>
        <p:nvPicPr>
          <p:cNvPr id="4" name="Picture 3" descr="How to recruit in South America(1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3329" y="3274423"/>
            <a:ext cx="6238672" cy="327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206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EXPATRIATE </a:t>
            </a:r>
            <a:r>
              <a:rPr lang="en-US" dirty="0" smtClean="0">
                <a:solidFill>
                  <a:srgbClr val="FF0000"/>
                </a:solidFill>
              </a:rPr>
              <a:t>FAILURE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350196" y="1143000"/>
            <a:ext cx="11342452" cy="5005388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The </a:t>
            </a:r>
            <a:r>
              <a:rPr lang="en-US" dirty="0"/>
              <a:t>premature return of an expatriate before completion of assignment is referred to as Expatriate Failure.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It </a:t>
            </a:r>
            <a:r>
              <a:rPr lang="en-US" dirty="0"/>
              <a:t>incurs direct as well as indirect cost on the organization. 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b="1" dirty="0" smtClean="0"/>
              <a:t>DIRECT </a:t>
            </a:r>
            <a:r>
              <a:rPr lang="en-US" b="1" dirty="0"/>
              <a:t>COST: </a:t>
            </a:r>
            <a:endParaRPr lang="en-US" b="1" dirty="0"/>
          </a:p>
          <a:p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Airfares </a:t>
            </a:r>
          </a:p>
          <a:p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Associated 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relocation expenses </a:t>
            </a:r>
            <a:endParaRPr lang="en-US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Salary </a:t>
            </a:r>
          </a:p>
          <a:p>
            <a:r>
              <a:rPr lang="en-US" b="1" dirty="0" smtClean="0">
                <a:solidFill>
                  <a:schemeClr val="accent2">
                    <a:lumMod val="75000"/>
                  </a:schemeClr>
                </a:solidFill>
              </a:rPr>
              <a:t>Training</a:t>
            </a:r>
            <a:endParaRPr lang="en-US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872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031808" y="835518"/>
            <a:ext cx="10283993" cy="711890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REASONS </a:t>
            </a:r>
            <a:r>
              <a:rPr lang="en-US" dirty="0" smtClean="0">
                <a:solidFill>
                  <a:srgbClr val="FF0000"/>
                </a:solidFill>
              </a:rPr>
              <a:t>OF EXPATRIATE FAILURE: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214009" y="1547408"/>
            <a:ext cx="11517616" cy="460098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b="1" dirty="0" smtClean="0"/>
              <a:t>Spouse/partner </a:t>
            </a:r>
            <a:r>
              <a:rPr lang="en-US" b="1" dirty="0"/>
              <a:t>dissatisfaction </a:t>
            </a:r>
          </a:p>
          <a:p>
            <a:pPr>
              <a:lnSpc>
                <a:spcPct val="150000"/>
              </a:lnSpc>
            </a:pPr>
            <a:r>
              <a:rPr lang="en-US" b="1" dirty="0" smtClean="0"/>
              <a:t>Family </a:t>
            </a:r>
            <a:r>
              <a:rPr lang="en-US" b="1" dirty="0"/>
              <a:t>concerns </a:t>
            </a:r>
            <a:endParaRPr lang="en-US" b="1" dirty="0" smtClean="0"/>
          </a:p>
          <a:p>
            <a:pPr>
              <a:lnSpc>
                <a:spcPct val="150000"/>
              </a:lnSpc>
            </a:pPr>
            <a:r>
              <a:rPr lang="en-US" b="1" dirty="0" smtClean="0"/>
              <a:t>Ability </a:t>
            </a:r>
            <a:r>
              <a:rPr lang="en-US" b="1" dirty="0"/>
              <a:t>to adapt </a:t>
            </a:r>
            <a:endParaRPr lang="en-US" b="1" dirty="0" smtClean="0"/>
          </a:p>
          <a:p>
            <a:pPr>
              <a:lnSpc>
                <a:spcPct val="150000"/>
              </a:lnSpc>
            </a:pPr>
            <a:r>
              <a:rPr lang="en-US" b="1" dirty="0" smtClean="0"/>
              <a:t>Wrong </a:t>
            </a:r>
            <a:r>
              <a:rPr lang="en-US" b="1" dirty="0"/>
              <a:t>Candidate selection </a:t>
            </a:r>
            <a:endParaRPr lang="en-US" b="1" dirty="0" smtClean="0"/>
          </a:p>
          <a:p>
            <a:pPr>
              <a:lnSpc>
                <a:spcPct val="150000"/>
              </a:lnSpc>
            </a:pPr>
            <a:r>
              <a:rPr lang="en-US" b="1" dirty="0" smtClean="0"/>
              <a:t>Job </a:t>
            </a:r>
            <a:r>
              <a:rPr lang="en-US" b="1" dirty="0"/>
              <a:t>fails to meet expectations </a:t>
            </a:r>
            <a:endParaRPr lang="en-US" b="1" dirty="0" smtClean="0"/>
          </a:p>
          <a:p>
            <a:pPr>
              <a:lnSpc>
                <a:spcPct val="150000"/>
              </a:lnSpc>
            </a:pPr>
            <a:r>
              <a:rPr lang="en-US" b="1" dirty="0" smtClean="0"/>
              <a:t>Job </a:t>
            </a:r>
            <a:r>
              <a:rPr lang="en-US" b="1" dirty="0"/>
              <a:t>performance </a:t>
            </a:r>
            <a:endParaRPr lang="en-US" b="1" dirty="0" smtClean="0"/>
          </a:p>
          <a:p>
            <a:pPr>
              <a:lnSpc>
                <a:spcPct val="150000"/>
              </a:lnSpc>
            </a:pPr>
            <a:r>
              <a:rPr lang="en-US" b="1" dirty="0" smtClean="0"/>
              <a:t>Quality </a:t>
            </a:r>
            <a:r>
              <a:rPr lang="en-US" b="1" dirty="0"/>
              <a:t>of life </a:t>
            </a:r>
            <a:endParaRPr lang="en-US" b="1" dirty="0" smtClean="0"/>
          </a:p>
          <a:p>
            <a:pPr>
              <a:lnSpc>
                <a:spcPct val="100000"/>
              </a:lnSpc>
            </a:pPr>
            <a:endParaRPr 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2100" y="2509734"/>
            <a:ext cx="6819900" cy="408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72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3" y="130175"/>
            <a:ext cx="10708028" cy="522288"/>
          </a:xfrm>
        </p:spPr>
        <p:txBody>
          <a:bodyPr/>
          <a:lstStyle/>
          <a:p>
            <a:r>
              <a:rPr lang="en-US" sz="3600" dirty="0" smtClean="0">
                <a:solidFill>
                  <a:srgbClr val="FF0000"/>
                </a:solidFill>
              </a:rPr>
              <a:t>Types of International Assignments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b="1" dirty="0" smtClean="0"/>
              <a:t>Short-term </a:t>
            </a:r>
            <a:endParaRPr lang="en-US" sz="3200" b="1" dirty="0"/>
          </a:p>
          <a:p>
            <a:r>
              <a:rPr lang="en-US" sz="3200" dirty="0"/>
              <a:t>Up to 3 months</a:t>
            </a:r>
          </a:p>
          <a:p>
            <a:r>
              <a:rPr lang="en-US" sz="3200" dirty="0"/>
              <a:t>Extended</a:t>
            </a:r>
          </a:p>
          <a:p>
            <a:r>
              <a:rPr lang="en-US" sz="3200" dirty="0"/>
              <a:t>Up to 1 year</a:t>
            </a:r>
          </a:p>
          <a:p>
            <a:endParaRPr lang="en-US" sz="3200" dirty="0"/>
          </a:p>
          <a:p>
            <a:pPr marL="0" indent="0">
              <a:buNone/>
            </a:pPr>
            <a:r>
              <a:rPr lang="en-US" sz="3200" b="1" dirty="0" smtClean="0"/>
              <a:t>Long-term</a:t>
            </a:r>
            <a:endParaRPr lang="en-US" sz="3200" b="1" dirty="0"/>
          </a:p>
          <a:p>
            <a:r>
              <a:rPr lang="en-US" sz="3200" dirty="0"/>
              <a:t>Varies from 1 to 5 years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970" y="1143000"/>
            <a:ext cx="5250694" cy="5250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054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/>
              <a:t>Indicative reading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>
              <a:lnSpc>
                <a:spcPct val="110000"/>
              </a:lnSpc>
            </a:pPr>
            <a:r>
              <a:rPr lang="en-US" sz="2800" dirty="0" smtClean="0"/>
              <a:t>Mead</a:t>
            </a:r>
            <a:r>
              <a:rPr lang="en-US" sz="2800" dirty="0"/>
              <a:t>, R (</a:t>
            </a:r>
            <a:r>
              <a:rPr lang="en-US" sz="2800" dirty="0" smtClean="0"/>
              <a:t>2009)</a:t>
            </a:r>
            <a:r>
              <a:rPr lang="en-US" sz="2800" dirty="0"/>
              <a:t>. International Management. Chapter </a:t>
            </a:r>
            <a:r>
              <a:rPr lang="en-US" sz="2800" dirty="0" smtClean="0"/>
              <a:t>19</a:t>
            </a:r>
            <a:endParaRPr lang="en-US" sz="2800" dirty="0"/>
          </a:p>
          <a:p>
            <a:pPr>
              <a:lnSpc>
                <a:spcPct val="110000"/>
              </a:lnSpc>
            </a:pPr>
            <a:r>
              <a:rPr lang="en-US" sz="2800" dirty="0" err="1"/>
              <a:t>Deresky</a:t>
            </a:r>
            <a:r>
              <a:rPr lang="en-US" sz="2800" dirty="0"/>
              <a:t>, H (2014). International </a:t>
            </a:r>
            <a:r>
              <a:rPr lang="en-US" sz="2800" dirty="0" smtClean="0"/>
              <a:t>Management: </a:t>
            </a:r>
            <a:r>
              <a:rPr lang="en-US" sz="2800" dirty="0"/>
              <a:t>Managing </a:t>
            </a:r>
            <a:r>
              <a:rPr lang="en-US" sz="2800" dirty="0" smtClean="0"/>
              <a:t>Across Borders </a:t>
            </a:r>
            <a:r>
              <a:rPr lang="en-US" sz="2800" dirty="0"/>
              <a:t>and </a:t>
            </a:r>
            <a:r>
              <a:rPr lang="en-US" sz="2800" dirty="0" smtClean="0"/>
              <a:t>Cultures</a:t>
            </a:r>
            <a:r>
              <a:rPr lang="en-US" sz="2800" dirty="0"/>
              <a:t>. Chapter 9</a:t>
            </a:r>
            <a:r>
              <a:rPr lang="en-US" sz="2800" dirty="0" smtClean="0"/>
              <a:t> </a:t>
            </a:r>
          </a:p>
          <a:p>
            <a:pPr>
              <a:lnSpc>
                <a:spcPct val="110000"/>
              </a:lnSpc>
            </a:pPr>
            <a:r>
              <a:rPr lang="en-US" sz="2800" dirty="0" smtClean="0"/>
              <a:t>Dowling, P (2013) </a:t>
            </a:r>
            <a:r>
              <a:rPr lang="en-US" sz="2800" dirty="0"/>
              <a:t>International Human Resource </a:t>
            </a:r>
            <a:r>
              <a:rPr lang="en-US" sz="2800" dirty="0" smtClean="0"/>
              <a:t>Management, 6 </a:t>
            </a:r>
            <a:r>
              <a:rPr lang="en-US" sz="2800" dirty="0" err="1" smtClean="0"/>
              <a:t>edn</a:t>
            </a:r>
            <a:r>
              <a:rPr lang="en-US" sz="2800" dirty="0" smtClean="0"/>
              <a:t>. Chapter 5</a:t>
            </a:r>
          </a:p>
          <a:p>
            <a:pPr>
              <a:lnSpc>
                <a:spcPct val="110000"/>
              </a:lnSpc>
            </a:pPr>
            <a:r>
              <a:rPr lang="en-US" sz="2800" dirty="0" err="1"/>
              <a:t>Luthans</a:t>
            </a:r>
            <a:r>
              <a:rPr lang="en-US" sz="2800" dirty="0"/>
              <a:t>, F &amp; </a:t>
            </a:r>
            <a:r>
              <a:rPr lang="en-US" sz="2800" dirty="0" err="1"/>
              <a:t>Doh</a:t>
            </a:r>
            <a:r>
              <a:rPr lang="en-US" sz="2800" dirty="0"/>
              <a:t>, J.P. (2012) International Management: Culture, Strategy and Behavior. 8</a:t>
            </a:r>
            <a:r>
              <a:rPr lang="en-US" sz="2800" baseline="30000" dirty="0"/>
              <a:t>th</a:t>
            </a:r>
            <a:r>
              <a:rPr lang="en-US" sz="2800" dirty="0"/>
              <a:t> </a:t>
            </a:r>
            <a:r>
              <a:rPr lang="en-US" sz="2800" dirty="0" err="1"/>
              <a:t>edn</a:t>
            </a:r>
            <a:r>
              <a:rPr lang="en-US" sz="2800" dirty="0"/>
              <a:t>. Chapter </a:t>
            </a:r>
            <a:r>
              <a:rPr lang="en-US" sz="2800" dirty="0" smtClean="0"/>
              <a:t>14</a:t>
            </a:r>
          </a:p>
          <a:p>
            <a:pPr>
              <a:lnSpc>
                <a:spcPct val="110000"/>
              </a:lnSpc>
            </a:pPr>
            <a:r>
              <a:rPr lang="en-US" sz="2800" dirty="0" err="1" smtClean="0"/>
              <a:t>Reiche</a:t>
            </a:r>
            <a:r>
              <a:rPr lang="en-US" sz="2800" dirty="0" smtClean="0"/>
              <a:t> &amp; </a:t>
            </a:r>
            <a:r>
              <a:rPr lang="en-US" sz="2800" dirty="0" err="1" smtClean="0"/>
              <a:t>Harzing</a:t>
            </a:r>
            <a:r>
              <a:rPr lang="en-US" sz="2800" dirty="0"/>
              <a:t> </a:t>
            </a:r>
            <a:r>
              <a:rPr lang="en-US" sz="2800" dirty="0" smtClean="0"/>
              <a:t>(2009) International Assignments</a:t>
            </a:r>
            <a:r>
              <a:rPr lang="en-US" sz="2800" dirty="0"/>
              <a:t>, </a:t>
            </a:r>
            <a:r>
              <a:rPr lang="en-US" sz="2800" dirty="0" smtClean="0"/>
              <a:t>&lt;http</a:t>
            </a:r>
            <a:r>
              <a:rPr lang="en-US" sz="2800" dirty="0"/>
              <a:t>://</a:t>
            </a:r>
            <a:r>
              <a:rPr lang="en-US" sz="2800" dirty="0" err="1"/>
              <a:t>www.harzing.com</a:t>
            </a:r>
            <a:r>
              <a:rPr lang="en-US" sz="2800" dirty="0"/>
              <a:t>/download/</a:t>
            </a:r>
            <a:r>
              <a:rPr lang="en-US" sz="2800" dirty="0" err="1" smtClean="0"/>
              <a:t>ihrmchapter.pdf</a:t>
            </a:r>
            <a:r>
              <a:rPr lang="en-US" sz="2800" dirty="0" smtClean="0"/>
              <a:t>&gt;</a:t>
            </a:r>
            <a:endParaRPr lang="en-US" sz="2800" dirty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931619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21A0AA5C33460498D443E85C2D662FA" ma:contentTypeVersion="1" ma:contentTypeDescription="Create a new document." ma:contentTypeScope="" ma:versionID="f25ad97e7268522e692bc3f74554ad87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59F369C-9EAB-4638-BF31-EBFDB6FA5E00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A7D0B4E-9799-4DAB-9896-B8A2A4FA19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4150D2E8-7EB4-4455-9697-157AB29603B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1312</TotalTime>
  <Words>963</Words>
  <Application>Microsoft Macintosh PowerPoint</Application>
  <PresentationFormat>Widescreen</PresentationFormat>
  <Paragraphs>146</Paragraphs>
  <Slides>24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Calibri</vt:lpstr>
      <vt:lpstr>Symbol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Microsoft Office User</cp:lastModifiedBy>
  <cp:revision>81</cp:revision>
  <dcterms:created xsi:type="dcterms:W3CDTF">2015-06-15T09:27:21Z</dcterms:created>
  <dcterms:modified xsi:type="dcterms:W3CDTF">2017-11-04T16:13:12Z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0x010100421A0AA5C33460498D443E85C2D662FA</vt:lpwstr>
  </property>
</Properties>
</file>