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8" r:id="rId2"/>
    <p:sldId id="259" r:id="rId3"/>
    <p:sldId id="260" r:id="rId4"/>
    <p:sldId id="261" r:id="rId5"/>
    <p:sldId id="269" r:id="rId6"/>
    <p:sldId id="270" r:id="rId7"/>
    <p:sldId id="262" r:id="rId8"/>
    <p:sldId id="263" r:id="rId9"/>
    <p:sldId id="264" r:id="rId10"/>
    <p:sldId id="265" r:id="rId11"/>
    <p:sldId id="266" r:id="rId12"/>
    <p:sldId id="267" r:id="rId13"/>
    <p:sldId id="27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95" autoAdjust="0"/>
    <p:restoredTop sz="87097"/>
  </p:normalViewPr>
  <p:slideViewPr>
    <p:cSldViewPr snapToGrid="0">
      <p:cViewPr varScale="1">
        <p:scale>
          <a:sx n="77" d="100"/>
          <a:sy n="77" d="100"/>
        </p:scale>
        <p:origin x="1912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handoutMaster" Target="handoutMasters/handout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4792F2-DB42-6F4F-98B4-FD51FAB24C00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4678BD-EA4B-C44B-9782-1610BA34B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088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dirty="0" smtClean="0">
                <a:ea typeface="MS PGothic" charset="-128"/>
              </a:rPr>
              <a:t>An additional problem is that there is often a greater number of stakeholders involved in international negotiations.</a:t>
            </a:r>
          </a:p>
          <a:p>
            <a:pPr eaLnBrk="1" hangingPunct="1">
              <a:spcBef>
                <a:spcPct val="0"/>
              </a:spcBef>
            </a:pPr>
            <a:endParaRPr lang="en-US" altLang="en-US" dirty="0" smtClean="0">
              <a:ea typeface="MS PGothic" charset="-128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4678BD-EA4B-C44B-9782-1610BA34B57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7078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Negotiation Process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Negotiations generally proceed in five stages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ordering of which may vary according to the cultural norms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preparation, </a:t>
            </a: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relationship building, </a:t>
            </a: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exchanging task-related information, </a:t>
            </a: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persuasion, and </a:t>
            </a: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concessions and agreement.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reality, these stages may overlap and negotiators may temporarily return back to a previous stage.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4678BD-EA4B-C44B-9782-1610BA34B57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266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10/11/17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692640" y="1130531"/>
            <a:ext cx="10346661" cy="2195643"/>
          </a:xfrm>
        </p:spPr>
        <p:txBody>
          <a:bodyPr/>
          <a:lstStyle/>
          <a:p>
            <a:pPr>
              <a:lnSpc>
                <a:spcPct val="130000"/>
              </a:lnSpc>
              <a:defRPr/>
            </a:pPr>
            <a:r>
              <a:rPr lang="en-US" sz="66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Cross cultural negotiations</a:t>
            </a:r>
            <a:endParaRPr lang="en-US" sz="6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1026" name="Picture 2" descr="C:\Users\Pavel Galkin\Desktop\promotion-panoramic_166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0817" y="3326174"/>
            <a:ext cx="6910209" cy="3205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2"/>
          <p:cNvSpPr txBox="1">
            <a:spLocks/>
          </p:cNvSpPr>
          <p:nvPr/>
        </p:nvSpPr>
        <p:spPr>
          <a:xfrm>
            <a:off x="242048" y="2474258"/>
            <a:ext cx="5970494" cy="313624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0264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Agenda: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b="1" dirty="0" smtClean="0"/>
              <a:t>What is it Negotiation</a:t>
            </a:r>
          </a:p>
          <a:p>
            <a:pPr>
              <a:lnSpc>
                <a:spcPct val="200000"/>
              </a:lnSpc>
            </a:pPr>
            <a:r>
              <a:rPr lang="en-US" b="1" dirty="0"/>
              <a:t>Problems in Cross Cultural Negotiation Processes </a:t>
            </a:r>
            <a:endParaRPr lang="en-US" b="1" dirty="0" smtClean="0"/>
          </a:p>
          <a:p>
            <a:pPr>
              <a:lnSpc>
                <a:spcPct val="200000"/>
              </a:lnSpc>
            </a:pPr>
            <a:r>
              <a:rPr lang="en-US" b="1" dirty="0" smtClean="0"/>
              <a:t>Stakeholders in the Negotiation </a:t>
            </a:r>
            <a:r>
              <a:rPr lang="en-US" b="1" dirty="0"/>
              <a:t>P</a:t>
            </a:r>
            <a:r>
              <a:rPr lang="en-US" b="1" dirty="0" smtClean="0"/>
              <a:t>rocess</a:t>
            </a:r>
          </a:p>
          <a:p>
            <a:pPr>
              <a:lnSpc>
                <a:spcPct val="200000"/>
              </a:lnSpc>
            </a:pPr>
            <a:r>
              <a:rPr lang="en-US" b="1" dirty="0" smtClean="0"/>
              <a:t>Negotiation Process</a:t>
            </a:r>
          </a:p>
          <a:p>
            <a:pPr>
              <a:lnSpc>
                <a:spcPct val="200000"/>
              </a:lnSpc>
            </a:pPr>
            <a:r>
              <a:rPr lang="en-US" b="1" dirty="0" smtClean="0"/>
              <a:t>Tips of Successful Negotiators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2017318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459296" y="839682"/>
            <a:ext cx="7351193" cy="750974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What is it Negotiation?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49382" y="2128057"/>
            <a:ext cx="11482242" cy="1213659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/>
              <a:t>The </a:t>
            </a:r>
            <a:r>
              <a:rPr lang="en-US" sz="2800" b="1" dirty="0"/>
              <a:t>term negotiation </a:t>
            </a:r>
            <a:r>
              <a:rPr lang="en-US" sz="2800" b="1" dirty="0" smtClean="0"/>
              <a:t>describes </a:t>
            </a:r>
            <a:r>
              <a:rPr lang="en-US" sz="2800" b="1" dirty="0"/>
              <a:t>the process of discussion by which two or more parties </a:t>
            </a:r>
            <a:r>
              <a:rPr lang="en-US" sz="2800" b="1" dirty="0" smtClean="0"/>
              <a:t>aim to </a:t>
            </a:r>
            <a:r>
              <a:rPr lang="en-US" sz="2800" b="1"/>
              <a:t>reach </a:t>
            </a:r>
            <a:r>
              <a:rPr lang="en-US" sz="2800" b="1" smtClean="0"/>
              <a:t>an </a:t>
            </a:r>
            <a:r>
              <a:rPr lang="en-US" sz="2800" b="1" dirty="0" smtClean="0"/>
              <a:t>acceptable </a:t>
            </a:r>
            <a:r>
              <a:rPr lang="en-US" sz="2800" b="1" dirty="0"/>
              <a:t>agreement.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8" y="3341716"/>
            <a:ext cx="3990109" cy="2845308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5336770" y="3507971"/>
            <a:ext cx="6743987" cy="20809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 smtClean="0">
                <a:solidFill>
                  <a:srgbClr val="FF0000"/>
                </a:solidFill>
              </a:rPr>
              <a:t>To resolve disputes</a:t>
            </a:r>
          </a:p>
          <a:p>
            <a:r>
              <a:rPr lang="en-US" sz="2800" b="1" dirty="0" smtClean="0">
                <a:solidFill>
                  <a:srgbClr val="FF0000"/>
                </a:solidFill>
              </a:rPr>
              <a:t>To produce agreements</a:t>
            </a:r>
          </a:p>
          <a:p>
            <a:r>
              <a:rPr lang="en-US" sz="2800" b="1" dirty="0">
                <a:solidFill>
                  <a:srgbClr val="FF0000"/>
                </a:solidFill>
              </a:rPr>
              <a:t>A</a:t>
            </a:r>
            <a:r>
              <a:rPr lang="en-US" sz="2800" b="1" dirty="0" smtClean="0">
                <a:solidFill>
                  <a:srgbClr val="FF0000"/>
                </a:solidFill>
              </a:rPr>
              <a:t>chieve some goals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908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8163" y="997527"/>
            <a:ext cx="10401386" cy="1064029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Problems in Cross </a:t>
            </a:r>
            <a:r>
              <a:rPr lang="en-US" dirty="0">
                <a:solidFill>
                  <a:srgbClr val="FF0000"/>
                </a:solidFill>
              </a:rPr>
              <a:t>Cultural </a:t>
            </a:r>
            <a:r>
              <a:rPr lang="en-US" dirty="0" smtClean="0">
                <a:solidFill>
                  <a:srgbClr val="FF0000"/>
                </a:solidFill>
              </a:rPr>
              <a:t>Negotiation Processes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560320"/>
            <a:ext cx="11193462" cy="3588068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en-US" b="1" dirty="0" smtClean="0"/>
              <a:t>Language </a:t>
            </a:r>
          </a:p>
          <a:p>
            <a:pPr>
              <a:lnSpc>
                <a:spcPct val="200000"/>
              </a:lnSpc>
            </a:pPr>
            <a:r>
              <a:rPr lang="en-US" b="1" dirty="0" smtClean="0"/>
              <a:t>Non verbal behavior </a:t>
            </a:r>
          </a:p>
          <a:p>
            <a:pPr>
              <a:lnSpc>
                <a:spcPct val="200000"/>
              </a:lnSpc>
            </a:pPr>
            <a:r>
              <a:rPr lang="en-US" b="1" dirty="0" smtClean="0"/>
              <a:t>Values</a:t>
            </a:r>
          </a:p>
          <a:p>
            <a:pPr>
              <a:lnSpc>
                <a:spcPct val="200000"/>
              </a:lnSpc>
            </a:pPr>
            <a:r>
              <a:rPr lang="en-US" b="1" dirty="0" smtClean="0"/>
              <a:t>Thinking and decision making processes 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869" y="3597795"/>
            <a:ext cx="4026131" cy="2874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27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897360" cy="522288"/>
          </a:xfrm>
        </p:spPr>
        <p:txBody>
          <a:bodyPr/>
          <a:lstStyle/>
          <a:p>
            <a:r>
              <a:rPr lang="en-US" sz="3200" dirty="0">
                <a:solidFill>
                  <a:srgbClr val="FF0000"/>
                </a:solidFill>
              </a:rPr>
              <a:t>Stakeholders in </a:t>
            </a:r>
            <a:r>
              <a:rPr lang="en-US" sz="3200" dirty="0" smtClean="0">
                <a:solidFill>
                  <a:srgbClr val="FF0000"/>
                </a:solidFill>
              </a:rPr>
              <a:t>Cross-Cultural </a:t>
            </a:r>
            <a:r>
              <a:rPr lang="en-US" sz="3200" dirty="0">
                <a:solidFill>
                  <a:srgbClr val="FF0000"/>
                </a:solidFill>
              </a:rPr>
              <a:t>Negotiation</a:t>
            </a:r>
          </a:p>
        </p:txBody>
      </p:sp>
      <p:pic>
        <p:nvPicPr>
          <p:cNvPr id="4" name="Picture 5"/>
          <p:cNvPicPr>
            <a:picLocks noGrp="1" noChangeAspect="1"/>
          </p:cNvPicPr>
          <p:nvPr>
            <p:ph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11" y="1143000"/>
            <a:ext cx="10439165" cy="500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0538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The Negotiation Process</a:t>
            </a:r>
          </a:p>
        </p:txBody>
      </p:sp>
      <p:pic>
        <p:nvPicPr>
          <p:cNvPr id="4" name="Picture 5"/>
          <p:cNvPicPr>
            <a:picLocks noGrp="1" noChangeAspect="1"/>
          </p:cNvPicPr>
          <p:nvPr>
            <p:ph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972" y="1143000"/>
            <a:ext cx="7389844" cy="500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7259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Stage 1 </a:t>
            </a:r>
            <a:r>
              <a:rPr lang="mr-IN" dirty="0" smtClean="0">
                <a:solidFill>
                  <a:srgbClr val="FF0000"/>
                </a:solidFill>
              </a:rPr>
              <a:t>–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Preparation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03519" y="1143000"/>
            <a:ext cx="6428105" cy="5005388"/>
          </a:xfrm>
        </p:spPr>
        <p:txBody>
          <a:bodyPr/>
          <a:lstStyle/>
          <a:p>
            <a:pPr>
              <a:buFont typeface="Arial" charset="0"/>
              <a:buChar char="•"/>
              <a:defRPr/>
            </a:pPr>
            <a:r>
              <a:rPr lang="en-US" sz="2800" b="1" dirty="0">
                <a:latin typeface="Perpetua" charset="0"/>
              </a:rPr>
              <a:t>Develop profile of counterparts.</a:t>
            </a:r>
          </a:p>
          <a:p>
            <a:pPr>
              <a:buFont typeface="Arial" charset="0"/>
              <a:buChar char="•"/>
              <a:defRPr/>
            </a:pPr>
            <a:endParaRPr lang="en-US" sz="2800" b="1" dirty="0">
              <a:latin typeface="Perpetua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2800" b="1" dirty="0">
                <a:latin typeface="Perpetua" charset="0"/>
              </a:rPr>
              <a:t>Find out likely demands, team composition, and counterpart authority.</a:t>
            </a:r>
          </a:p>
          <a:p>
            <a:pPr>
              <a:buFont typeface="Arial" charset="0"/>
              <a:buChar char="•"/>
              <a:defRPr/>
            </a:pPr>
            <a:endParaRPr lang="en-US" sz="2000" b="1" dirty="0">
              <a:latin typeface="Perpetua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sz="2800" b="1" dirty="0">
                <a:latin typeface="Perpetua" charset="0"/>
              </a:rPr>
              <a:t>Choose a negotiation site</a:t>
            </a:r>
            <a:r>
              <a:rPr lang="en-US" sz="2800" b="1" dirty="0" smtClean="0">
                <a:latin typeface="Perpetua" charset="0"/>
              </a:rPr>
              <a:t>.</a:t>
            </a:r>
            <a:endParaRPr lang="en-US" sz="2800" b="1" dirty="0">
              <a:latin typeface="Perpetua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12444"/>
            <a:ext cx="508000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983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495876" cy="522288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Stage </a:t>
            </a:r>
            <a:r>
              <a:rPr lang="en-US" dirty="0" smtClean="0">
                <a:solidFill>
                  <a:srgbClr val="FF0000"/>
                </a:solidFill>
              </a:rPr>
              <a:t>2 </a:t>
            </a:r>
            <a:r>
              <a:rPr lang="mr-IN" dirty="0" smtClean="0">
                <a:solidFill>
                  <a:srgbClr val="FF0000"/>
                </a:solidFill>
              </a:rPr>
              <a:t>–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Relationship Building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dirty="0"/>
              <a:t>•</a:t>
            </a:r>
            <a:r>
              <a:rPr lang="en-US" b="1" dirty="0"/>
              <a:t>Getting to know one’s and building mutual trust</a:t>
            </a:r>
            <a:endParaRPr lang="en-US" sz="1100" dirty="0"/>
          </a:p>
          <a:p>
            <a:pPr marL="0" indent="0">
              <a:lnSpc>
                <a:spcPct val="200000"/>
              </a:lnSpc>
              <a:buNone/>
            </a:pPr>
            <a:r>
              <a:rPr lang="en-US" dirty="0"/>
              <a:t>•</a:t>
            </a:r>
            <a:r>
              <a:rPr lang="en-US" b="1" dirty="0"/>
              <a:t>Non-task sounding</a:t>
            </a:r>
            <a:endParaRPr lang="en-US" sz="1100" dirty="0"/>
          </a:p>
          <a:p>
            <a:pPr marL="0" indent="0">
              <a:lnSpc>
                <a:spcPct val="200000"/>
              </a:lnSpc>
              <a:buNone/>
            </a:pPr>
            <a:r>
              <a:rPr lang="en-US" dirty="0"/>
              <a:t>•</a:t>
            </a:r>
            <a:r>
              <a:rPr lang="en-US" b="1" dirty="0"/>
              <a:t>Use an </a:t>
            </a:r>
            <a:r>
              <a:rPr lang="en-US" b="1" dirty="0" smtClean="0"/>
              <a:t>intermediary</a:t>
            </a:r>
            <a:endParaRPr lang="en-US" sz="11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658" y="2648166"/>
            <a:ext cx="5646709" cy="292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883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828385" cy="522288"/>
          </a:xfrm>
        </p:spPr>
        <p:txBody>
          <a:bodyPr/>
          <a:lstStyle/>
          <a:p>
            <a:r>
              <a:rPr lang="en-US" sz="3200" dirty="0">
                <a:solidFill>
                  <a:srgbClr val="FF0000"/>
                </a:solidFill>
              </a:rPr>
              <a:t>Stage </a:t>
            </a:r>
            <a:r>
              <a:rPr lang="en-US" sz="3200" dirty="0" smtClean="0">
                <a:solidFill>
                  <a:srgbClr val="FF0000"/>
                </a:solidFill>
              </a:rPr>
              <a:t>3 </a:t>
            </a:r>
            <a:r>
              <a:rPr lang="mr-IN" sz="3200" dirty="0" smtClean="0">
                <a:solidFill>
                  <a:srgbClr val="FF0000"/>
                </a:solidFill>
              </a:rPr>
              <a:t>–</a:t>
            </a:r>
            <a:r>
              <a:rPr lang="en-US" sz="3200" dirty="0" smtClean="0">
                <a:solidFill>
                  <a:srgbClr val="FF0000"/>
                </a:solidFill>
              </a:rPr>
              <a:t> Exchanging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Task-Related </a:t>
            </a:r>
            <a:r>
              <a:rPr lang="en-US" sz="3200" dirty="0">
                <a:solidFill>
                  <a:srgbClr val="FF0000"/>
                </a:solidFill>
              </a:rPr>
              <a:t>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285750" indent="-285750">
              <a:buFont typeface="Arial"/>
              <a:buChar char="•"/>
              <a:defRPr/>
            </a:pPr>
            <a:r>
              <a:rPr lang="en-US" b="1" dirty="0">
                <a:latin typeface="Perpetua" charset="0"/>
              </a:rPr>
              <a:t>Cultural differences remain </a:t>
            </a:r>
            <a:r>
              <a:rPr lang="en-US" b="1" dirty="0" smtClean="0">
                <a:latin typeface="Perpetua" charset="0"/>
              </a:rPr>
              <a:t>an</a:t>
            </a:r>
            <a:r>
              <a:rPr lang="ru-RU" b="1" dirty="0" smtClean="0">
                <a:latin typeface="Perpetua" charset="0"/>
              </a:rPr>
              <a:t> </a:t>
            </a:r>
            <a:r>
              <a:rPr lang="en-US" b="1" dirty="0" smtClean="0">
                <a:latin typeface="Perpetua" charset="0"/>
              </a:rPr>
              <a:t>issue</a:t>
            </a:r>
            <a:r>
              <a:rPr lang="en-US" b="1" dirty="0">
                <a:latin typeface="Perpetua" charset="0"/>
              </a:rPr>
              <a:t>.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b="1" i="1" dirty="0">
                <a:latin typeface="Perpetua" charset="0"/>
              </a:rPr>
              <a:t>  The French enjoy debate </a:t>
            </a:r>
            <a:r>
              <a:rPr lang="en-US" b="1" i="1" dirty="0" smtClean="0">
                <a:latin typeface="Perpetua" charset="0"/>
              </a:rPr>
              <a:t>and</a:t>
            </a:r>
            <a:r>
              <a:rPr lang="ru-RU" b="1" i="1" dirty="0" smtClean="0">
                <a:latin typeface="Perpetua" charset="0"/>
              </a:rPr>
              <a:t> </a:t>
            </a:r>
            <a:r>
              <a:rPr lang="en-US" b="1" i="1" dirty="0" smtClean="0">
                <a:latin typeface="Perpetua" charset="0"/>
              </a:rPr>
              <a:t>conflict</a:t>
            </a:r>
            <a:r>
              <a:rPr lang="en-US" b="1" i="1" dirty="0">
                <a:latin typeface="Perpetua" charset="0"/>
              </a:rPr>
              <a:t>.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b="1" i="1" dirty="0">
                <a:latin typeface="Perpetua" charset="0"/>
              </a:rPr>
              <a:t>  Mexicans can be suspicious and </a:t>
            </a:r>
            <a:r>
              <a:rPr lang="en-US" b="1" i="1" dirty="0" smtClean="0">
                <a:latin typeface="Perpetua" charset="0"/>
              </a:rPr>
              <a:t>indirect</a:t>
            </a:r>
            <a:r>
              <a:rPr lang="en-US" b="1" i="1" dirty="0">
                <a:latin typeface="Perpetua" charset="0"/>
              </a:rPr>
              <a:t>.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b="1" i="1" dirty="0">
                <a:latin typeface="Perpetua" charset="0"/>
              </a:rPr>
              <a:t>   The Chinese ask many questions, </a:t>
            </a:r>
            <a:r>
              <a:rPr lang="en-US" b="1" i="1" dirty="0" smtClean="0">
                <a:latin typeface="Perpetua" charset="0"/>
              </a:rPr>
              <a:t>but </a:t>
            </a:r>
            <a:r>
              <a:rPr lang="en-US" b="1" i="1" dirty="0">
                <a:latin typeface="Perpetua" charset="0"/>
              </a:rPr>
              <a:t>provide </a:t>
            </a:r>
            <a:r>
              <a:rPr lang="en-US" b="1" i="1" dirty="0" smtClean="0">
                <a:latin typeface="Perpetua" charset="0"/>
              </a:rPr>
              <a:t>ambiguous </a:t>
            </a:r>
            <a:r>
              <a:rPr lang="en-US" b="1" i="1" dirty="0">
                <a:latin typeface="Perpetua" charset="0"/>
              </a:rPr>
              <a:t>information in return  </a:t>
            </a:r>
          </a:p>
          <a:p>
            <a:pPr marL="285750" indent="-285750">
              <a:buFont typeface="Arial"/>
              <a:buChar char="•"/>
              <a:defRPr/>
            </a:pPr>
            <a:r>
              <a:rPr lang="en-US" b="1" dirty="0">
                <a:latin typeface="Perpetua" charset="0"/>
              </a:rPr>
              <a:t>   Show understanding of </a:t>
            </a:r>
            <a:r>
              <a:rPr lang="en-US" b="1" dirty="0" smtClean="0">
                <a:latin typeface="Perpetua" charset="0"/>
              </a:rPr>
              <a:t>the</a:t>
            </a:r>
            <a:r>
              <a:rPr lang="ru-RU" b="1" dirty="0" smtClean="0">
                <a:latin typeface="Perpetua" charset="0"/>
              </a:rPr>
              <a:t> </a:t>
            </a:r>
            <a:r>
              <a:rPr lang="en-US" b="1" dirty="0" smtClean="0">
                <a:latin typeface="Perpetua" charset="0"/>
              </a:rPr>
              <a:t>other </a:t>
            </a:r>
            <a:r>
              <a:rPr lang="en-US" b="1" dirty="0">
                <a:latin typeface="Perpetua" charset="0"/>
              </a:rPr>
              <a:t>viewpoint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5696" y="3424153"/>
            <a:ext cx="2952404" cy="2952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18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Stage </a:t>
            </a:r>
            <a:r>
              <a:rPr lang="en-US" dirty="0" smtClean="0">
                <a:solidFill>
                  <a:srgbClr val="FF0000"/>
                </a:solidFill>
              </a:rPr>
              <a:t>4 </a:t>
            </a:r>
            <a:r>
              <a:rPr lang="mr-IN" dirty="0" smtClean="0">
                <a:solidFill>
                  <a:srgbClr val="FF0000"/>
                </a:solidFill>
              </a:rPr>
              <a:t>–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Persuasion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669279" y="1143000"/>
            <a:ext cx="6062345" cy="5005388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  <a:defRPr/>
            </a:pPr>
            <a:r>
              <a:rPr lang="en-US" b="1" dirty="0">
                <a:latin typeface="Perpetua" charset="0"/>
              </a:rPr>
              <a:t>Dirty tricks are in the eye of the </a:t>
            </a:r>
            <a:r>
              <a:rPr lang="en-US" b="1" dirty="0" smtClean="0">
                <a:latin typeface="Perpetua" charset="0"/>
              </a:rPr>
              <a:t>beholder:</a:t>
            </a:r>
            <a:endParaRPr lang="en-US" b="1" dirty="0">
              <a:latin typeface="Perpetua" charset="0"/>
            </a:endParaRPr>
          </a:p>
          <a:p>
            <a:pPr lvl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b="1" i="1" dirty="0">
                <a:latin typeface="Perpetua" charset="0"/>
                <a:ea typeface="ＭＳ Ｐゴシック" charset="0"/>
              </a:rPr>
              <a:t>False information</a:t>
            </a:r>
          </a:p>
          <a:p>
            <a:pPr lvl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b="1" i="1" dirty="0">
                <a:latin typeface="Perpetua" charset="0"/>
                <a:ea typeface="ＭＳ Ｐゴシック" charset="0"/>
              </a:rPr>
              <a:t>Ambiguous authority</a:t>
            </a:r>
          </a:p>
          <a:p>
            <a:pPr lvl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b="1" i="1" dirty="0">
                <a:latin typeface="Perpetua" charset="0"/>
                <a:ea typeface="ＭＳ Ｐゴシック" charset="0"/>
              </a:rPr>
              <a:t>Non-verbal messages</a:t>
            </a:r>
          </a:p>
          <a:p>
            <a:pPr lvl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b="1" i="1" dirty="0">
                <a:latin typeface="Perpetua" charset="0"/>
                <a:ea typeface="ＭＳ Ｐゴシック" charset="0"/>
              </a:rPr>
              <a:t>Individualism vs. </a:t>
            </a:r>
            <a:r>
              <a:rPr lang="en-US" b="1" i="1" dirty="0" smtClean="0">
                <a:latin typeface="Perpetua" charset="0"/>
                <a:ea typeface="ＭＳ Ｐゴシック" charset="0"/>
              </a:rPr>
              <a:t>Collectivism</a:t>
            </a:r>
            <a:endParaRPr lang="en-US" b="1" i="1" dirty="0">
              <a:latin typeface="Perpetua" charset="0"/>
              <a:ea typeface="ＭＳ Ｐゴシック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11204">
            <a:off x="520751" y="1709903"/>
            <a:ext cx="4632255" cy="4085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9963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429374" cy="522288"/>
          </a:xfrm>
        </p:spPr>
        <p:txBody>
          <a:bodyPr/>
          <a:lstStyle/>
          <a:p>
            <a:r>
              <a:rPr lang="en-US" sz="3600" dirty="0">
                <a:solidFill>
                  <a:srgbClr val="FF0000"/>
                </a:solidFill>
              </a:rPr>
              <a:t>Stage </a:t>
            </a:r>
            <a:r>
              <a:rPr lang="en-US" sz="3600" dirty="0" smtClean="0">
                <a:solidFill>
                  <a:srgbClr val="FF0000"/>
                </a:solidFill>
              </a:rPr>
              <a:t>5 </a:t>
            </a:r>
            <a:r>
              <a:rPr lang="mr-IN" sz="3600" dirty="0" smtClean="0">
                <a:solidFill>
                  <a:srgbClr val="FF0000"/>
                </a:solidFill>
              </a:rPr>
              <a:t>–</a:t>
            </a:r>
            <a:r>
              <a:rPr lang="en-US" sz="3600" dirty="0" smtClean="0">
                <a:solidFill>
                  <a:srgbClr val="FF0000"/>
                </a:solidFill>
              </a:rPr>
              <a:t> </a:t>
            </a:r>
            <a:r>
              <a:rPr lang="en-US" sz="3600" dirty="0">
                <a:solidFill>
                  <a:srgbClr val="FF0000"/>
                </a:solidFill>
              </a:rPr>
              <a:t>Concessions </a:t>
            </a:r>
            <a:r>
              <a:rPr lang="en-US" sz="3600" dirty="0" smtClean="0">
                <a:solidFill>
                  <a:srgbClr val="FF0000"/>
                </a:solidFill>
              </a:rPr>
              <a:t>and </a:t>
            </a:r>
            <a:r>
              <a:rPr lang="en-US" sz="3600" dirty="0">
                <a:solidFill>
                  <a:srgbClr val="FF0000"/>
                </a:solidFill>
              </a:rPr>
              <a:t>Agreement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>
              <a:buFont typeface="Arial" charset="0"/>
              <a:buChar char="•"/>
              <a:defRPr/>
            </a:pPr>
            <a:r>
              <a:rPr lang="en-US" sz="2800" b="1" dirty="0">
                <a:latin typeface="Perpetua" charset="0"/>
              </a:rPr>
              <a:t> Russians and Chinese </a:t>
            </a:r>
            <a:r>
              <a:rPr lang="en-US" sz="2800" b="1" dirty="0" smtClean="0">
                <a:latin typeface="Perpetua" charset="0"/>
              </a:rPr>
              <a:t>start </a:t>
            </a:r>
            <a:r>
              <a:rPr lang="en-US" sz="2800" b="1" dirty="0">
                <a:latin typeface="Perpetua" charset="0"/>
              </a:rPr>
              <a:t>with extreme positions</a:t>
            </a:r>
          </a:p>
          <a:p>
            <a:pPr>
              <a:buFont typeface="Arial" charset="0"/>
              <a:buChar char="•"/>
              <a:defRPr/>
            </a:pPr>
            <a:r>
              <a:rPr lang="en-US" sz="2800" b="1" dirty="0">
                <a:latin typeface="Perpetua" charset="0"/>
              </a:rPr>
              <a:t>Swedes start with what </a:t>
            </a:r>
            <a:r>
              <a:rPr lang="en-US" sz="2800" b="1" dirty="0" smtClean="0">
                <a:latin typeface="Perpetua" charset="0"/>
              </a:rPr>
              <a:t>they </a:t>
            </a:r>
            <a:r>
              <a:rPr lang="en-US" sz="2800" b="1" dirty="0">
                <a:latin typeface="Perpetua" charset="0"/>
              </a:rPr>
              <a:t>will accept</a:t>
            </a:r>
          </a:p>
          <a:p>
            <a:pPr>
              <a:buFont typeface="Arial" charset="0"/>
              <a:buChar char="•"/>
              <a:defRPr/>
            </a:pPr>
            <a:r>
              <a:rPr lang="en-US" sz="2800" b="1" dirty="0">
                <a:latin typeface="Perpetua" charset="0"/>
              </a:rPr>
              <a:t>Starting with extremes </a:t>
            </a:r>
            <a:r>
              <a:rPr lang="en-US" sz="2800" b="1" dirty="0" smtClean="0">
                <a:latin typeface="Perpetua" charset="0"/>
              </a:rPr>
              <a:t>may be </a:t>
            </a:r>
            <a:r>
              <a:rPr lang="en-US" sz="2800" b="1" dirty="0">
                <a:latin typeface="Perpetua" charset="0"/>
              </a:rPr>
              <a:t>most effective</a:t>
            </a:r>
          </a:p>
          <a:p>
            <a:pPr>
              <a:buFont typeface="Arial" charset="0"/>
              <a:buChar char="•"/>
              <a:defRPr/>
            </a:pPr>
            <a:r>
              <a:rPr lang="en-US" sz="2800" b="1" dirty="0">
                <a:latin typeface="Perpetua" charset="0"/>
              </a:rPr>
              <a:t>Linear vs. holistic</a:t>
            </a:r>
          </a:p>
          <a:p>
            <a:pPr>
              <a:buFont typeface="Arial" charset="0"/>
              <a:buChar char="•"/>
              <a:defRPr/>
            </a:pPr>
            <a:r>
              <a:rPr lang="en-US" sz="2800" b="1" dirty="0">
                <a:latin typeface="Perpetua" charset="0"/>
              </a:rPr>
              <a:t>Importance of contracts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4488" y="2940338"/>
            <a:ext cx="3476798" cy="3465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288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514974" cy="522288"/>
          </a:xfrm>
        </p:spPr>
        <p:txBody>
          <a:bodyPr/>
          <a:lstStyle/>
          <a:p>
            <a:pPr marL="273050" indent="-273050">
              <a:defRPr/>
            </a:pPr>
            <a:r>
              <a:rPr lang="en-US" dirty="0" smtClean="0">
                <a:solidFill>
                  <a:srgbClr val="FF0000"/>
                </a:solidFill>
                <a:latin typeface="+mj-lt"/>
                <a:ea typeface="ＭＳ Ｐゴシック" charset="0"/>
                <a:cs typeface="Arial" charset="0"/>
              </a:rPr>
              <a:t>Tips for Successful Negotiation</a:t>
            </a:r>
            <a:endParaRPr lang="en-US" dirty="0">
              <a:solidFill>
                <a:srgbClr val="FF0000"/>
              </a:solidFill>
              <a:latin typeface="+mj-lt"/>
              <a:ea typeface="ＭＳ Ｐゴシック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>
              <a:spcBef>
                <a:spcPts val="575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/>
            </a:pPr>
            <a:r>
              <a:rPr lang="en-US" altLang="en-US" b="1" dirty="0">
                <a:solidFill>
                  <a:srgbClr val="000000"/>
                </a:solidFill>
                <a:latin typeface="Perpetua" panose="02020502060401020303" pitchFamily="18" charset="0"/>
                <a:cs typeface="Arial" panose="020B0604020202020204" pitchFamily="34" charset="0"/>
              </a:rPr>
              <a:t>Consider a wider range of options and pay greater attention to areas of common ground</a:t>
            </a:r>
          </a:p>
          <a:p>
            <a:pPr>
              <a:spcBef>
                <a:spcPts val="575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/>
            </a:pPr>
            <a:r>
              <a:rPr lang="en-US" altLang="en-US" b="1" dirty="0">
                <a:solidFill>
                  <a:srgbClr val="000000"/>
                </a:solidFill>
                <a:latin typeface="Perpetua" panose="02020502060401020303" pitchFamily="18" charset="0"/>
                <a:cs typeface="Arial" panose="020B0604020202020204" pitchFamily="34" charset="0"/>
              </a:rPr>
              <a:t>Tend to make twice as many comments regarding long-term issues</a:t>
            </a:r>
          </a:p>
          <a:p>
            <a:pPr>
              <a:spcBef>
                <a:spcPts val="575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/>
            </a:pPr>
            <a:r>
              <a:rPr lang="en-US" altLang="en-US" b="1" dirty="0">
                <a:solidFill>
                  <a:srgbClr val="000000"/>
                </a:solidFill>
                <a:latin typeface="Perpetua" panose="02020502060401020303" pitchFamily="18" charset="0"/>
                <a:cs typeface="Arial" panose="020B0604020202020204" pitchFamily="34" charset="0"/>
              </a:rPr>
              <a:t>More likely to set upper and lower limits regarding specific points</a:t>
            </a:r>
          </a:p>
          <a:p>
            <a:pPr>
              <a:spcBef>
                <a:spcPts val="575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/>
            </a:pPr>
            <a:r>
              <a:rPr lang="en-US" altLang="en-US" b="1" dirty="0">
                <a:solidFill>
                  <a:srgbClr val="000000"/>
                </a:solidFill>
                <a:latin typeface="Perpetua" panose="02020502060401020303" pitchFamily="18" charset="0"/>
                <a:cs typeface="Arial" panose="020B0604020202020204" pitchFamily="34" charset="0"/>
              </a:rPr>
              <a:t>Make fewer irritating comments: </a:t>
            </a:r>
            <a:r>
              <a:rPr lang="ja-JP" altLang="en-US" b="1" dirty="0">
                <a:solidFill>
                  <a:srgbClr val="000000"/>
                </a:solidFill>
                <a:latin typeface="Perpetua" panose="02020502060401020303" pitchFamily="18" charset="0"/>
                <a:cs typeface="Arial" panose="020B0604020202020204" pitchFamily="34" charset="0"/>
              </a:rPr>
              <a:t>“</a:t>
            </a:r>
            <a:r>
              <a:rPr lang="en-US" altLang="ja-JP" b="1" dirty="0">
                <a:solidFill>
                  <a:srgbClr val="000000"/>
                </a:solidFill>
                <a:latin typeface="Perpetua" panose="02020502060401020303" pitchFamily="18" charset="0"/>
                <a:cs typeface="Arial" panose="020B0604020202020204" pitchFamily="34" charset="0"/>
              </a:rPr>
              <a:t>We</a:t>
            </a:r>
            <a:r>
              <a:rPr lang="ja-JP" altLang="en-US" b="1" dirty="0">
                <a:solidFill>
                  <a:srgbClr val="000000"/>
                </a:solidFill>
                <a:latin typeface="Perpetua" panose="02020502060401020303" pitchFamily="18" charset="0"/>
                <a:cs typeface="Arial" panose="020B0604020202020204" pitchFamily="34" charset="0"/>
              </a:rPr>
              <a:t>’</a:t>
            </a:r>
            <a:r>
              <a:rPr lang="en-US" altLang="ja-JP" b="1" dirty="0">
                <a:solidFill>
                  <a:srgbClr val="000000"/>
                </a:solidFill>
                <a:latin typeface="Perpetua" panose="02020502060401020303" pitchFamily="18" charset="0"/>
                <a:cs typeface="Arial" panose="020B0604020202020204" pitchFamily="34" charset="0"/>
              </a:rPr>
              <a:t>re making you a generous offer</a:t>
            </a:r>
            <a:r>
              <a:rPr lang="ja-JP" altLang="en-US" b="1" dirty="0">
                <a:solidFill>
                  <a:srgbClr val="000000"/>
                </a:solidFill>
                <a:latin typeface="Perpetua" panose="02020502060401020303" pitchFamily="18" charset="0"/>
                <a:cs typeface="Arial" panose="020B0604020202020204" pitchFamily="34" charset="0"/>
              </a:rPr>
              <a:t>”</a:t>
            </a:r>
            <a:endParaRPr lang="en-US" altLang="ja-JP" b="1" dirty="0">
              <a:solidFill>
                <a:srgbClr val="000000"/>
              </a:solidFill>
              <a:latin typeface="Perpetua" panose="02020502060401020303" pitchFamily="18" charset="0"/>
              <a:cs typeface="Arial" panose="020B0604020202020204" pitchFamily="34" charset="0"/>
            </a:endParaRPr>
          </a:p>
          <a:p>
            <a:pPr>
              <a:spcBef>
                <a:spcPts val="575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/>
            </a:pPr>
            <a:r>
              <a:rPr lang="en-US" altLang="en-US" b="1" dirty="0">
                <a:solidFill>
                  <a:srgbClr val="000000"/>
                </a:solidFill>
                <a:latin typeface="Perpetua" panose="02020502060401020303" pitchFamily="18" charset="0"/>
                <a:cs typeface="Arial" panose="020B0604020202020204" pitchFamily="34" charset="0"/>
              </a:rPr>
              <a:t>Make counter proposals less frequently and use fewer reasons to back up arguments</a:t>
            </a:r>
          </a:p>
          <a:p>
            <a:pPr>
              <a:spcBef>
                <a:spcPts val="575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/>
            </a:pPr>
            <a:r>
              <a:rPr lang="en-US" altLang="en-US" b="1" dirty="0">
                <a:solidFill>
                  <a:srgbClr val="000000"/>
                </a:solidFill>
                <a:latin typeface="Perpetua" panose="02020502060401020303" pitchFamily="18" charset="0"/>
                <a:cs typeface="Arial" panose="020B0604020202020204" pitchFamily="34" charset="0"/>
              </a:rPr>
              <a:t>Actively listen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803" y="3645694"/>
            <a:ext cx="4277822" cy="284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8676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4502</TotalTime>
  <Words>313</Words>
  <Application>Microsoft Macintosh PowerPoint</Application>
  <PresentationFormat>Widescreen</PresentationFormat>
  <Paragraphs>68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 Rounded MT Bold</vt:lpstr>
      <vt:lpstr>Calibri</vt:lpstr>
      <vt:lpstr>Mangal</vt:lpstr>
      <vt:lpstr>MS PGothic</vt:lpstr>
      <vt:lpstr>ＭＳ Ｐゴシック</vt:lpstr>
      <vt:lpstr>Perpetua</vt:lpstr>
      <vt:lpstr>Wingdings 2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Microsoft Office User</cp:lastModifiedBy>
  <cp:revision>80</cp:revision>
  <dcterms:created xsi:type="dcterms:W3CDTF">2015-06-15T09:27:21Z</dcterms:created>
  <dcterms:modified xsi:type="dcterms:W3CDTF">2017-10-12T17:09:53Z</dcterms:modified>
</cp:coreProperties>
</file>