
<file path=[Content_Types].xml><?xml version="1.0" encoding="utf-8"?>
<Types xmlns="http://schemas.openxmlformats.org/package/2006/content-types">
  <Default Extension="xml" ContentType="application/xml"/>
  <Default Extension="jpeg" ContentType="image/jpeg"/>
  <Default Extension="png" ContentType="image/png"/>
  <Default Extension="jpg" ContentType="image/jpeg"/>
  <Default Extension="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1"/>
  </p:notesMasterIdLst>
  <p:handoutMasterIdLst>
    <p:handoutMasterId r:id="rId12"/>
  </p:handoutMasterIdLst>
  <p:sldIdLst>
    <p:sldId id="258" r:id="rId2"/>
    <p:sldId id="259" r:id="rId3"/>
    <p:sldId id="260" r:id="rId4"/>
    <p:sldId id="263" r:id="rId5"/>
    <p:sldId id="261" r:id="rId6"/>
    <p:sldId id="262" r:id="rId7"/>
    <p:sldId id="264" r:id="rId8"/>
    <p:sldId id="265" r:id="rId9"/>
    <p:sldId id="266" r:id="rId1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83FA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0654" autoAdjust="0"/>
    <p:restoredTop sz="87097"/>
  </p:normalViewPr>
  <p:slideViewPr>
    <p:cSldViewPr snapToGrid="0">
      <p:cViewPr varScale="1">
        <p:scale>
          <a:sx n="77" d="100"/>
          <a:sy n="77" d="100"/>
        </p:scale>
        <p:origin x="1936" y="184"/>
      </p:cViewPr>
      <p:guideLst>
        <p:guide orient="horz" pos="2160"/>
        <p:guide pos="3840"/>
      </p:guideLst>
    </p:cSldViewPr>
  </p:slideViewPr>
  <p:notesTextViewPr>
    <p:cViewPr>
      <p:scale>
        <a:sx n="1" d="1"/>
        <a:sy n="1" d="1"/>
      </p:scale>
      <p:origin x="0" y="0"/>
    </p:cViewPr>
  </p:notesTextViewPr>
  <p:notesViewPr>
    <p:cSldViewPr snapToGrid="0">
      <p:cViewPr varScale="1">
        <p:scale>
          <a:sx n="88" d="100"/>
          <a:sy n="88" d="100"/>
        </p:scale>
        <p:origin x="3822" y="108"/>
      </p:cViewPr>
      <p:guideLst/>
    </p:cSldViewPr>
  </p:notesViewPr>
  <p:gridSpacing cx="72008" cy="72008"/>
</p:viewPr>
</file>

<file path=ppt/_rels/presentation.xml.rels><?xml version="1.0" encoding="UTF-8" standalone="yes"?>
<Relationships xmlns="http://schemas.openxmlformats.org/package/2006/relationships"><Relationship Id="rId11" Type="http://schemas.openxmlformats.org/officeDocument/2006/relationships/notesMaster" Target="notesMasters/notesMaster1.xml"/><Relationship Id="rId12" Type="http://schemas.openxmlformats.org/officeDocument/2006/relationships/handoutMaster" Target="handoutMasters/handoutMaster1.xml"/><Relationship Id="rId13" Type="http://schemas.openxmlformats.org/officeDocument/2006/relationships/presProps" Target="presProps.xml"/><Relationship Id="rId14" Type="http://schemas.openxmlformats.org/officeDocument/2006/relationships/viewProps" Target="viewProps.xml"/><Relationship Id="rId15" Type="http://schemas.openxmlformats.org/officeDocument/2006/relationships/theme" Target="theme/theme1.xml"/><Relationship Id="rId16" Type="http://schemas.openxmlformats.org/officeDocument/2006/relationships/tableStyles" Target="tableStyles.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9" Type="http://schemas.openxmlformats.org/officeDocument/2006/relationships/slide" Target="slides/slide8.xml"/><Relationship Id="rId10" Type="http://schemas.openxmlformats.org/officeDocument/2006/relationships/slide" Target="slides/slide9.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C2272412-ECD9-4589-8F80-ED35644F1A6B}" type="datetimeFigureOut">
              <a:rPr lang="en-US" smtClean="0"/>
              <a:t>10/15/17</a:t>
            </a:fld>
            <a:endParaRPr lang="en-US"/>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B6A4C0F7-5F49-42B7-B90C-A2B4D6FD848C}" type="slidenum">
              <a:rPr lang="en-US" smtClean="0"/>
              <a:t>‹#›</a:t>
            </a:fld>
            <a:endParaRPr lang="en-US"/>
          </a:p>
        </p:txBody>
      </p:sp>
    </p:spTree>
    <p:extLst>
      <p:ext uri="{BB962C8B-B14F-4D97-AF65-F5344CB8AC3E}">
        <p14:creationId xmlns:p14="http://schemas.microsoft.com/office/powerpoint/2010/main" val="272937246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14792F2-DB42-6F4F-98B4-FD51FAB24C00}" type="datetimeFigureOut">
              <a:rPr lang="en-US" smtClean="0"/>
              <a:t>10/15/17</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E4678BD-EA4B-C44B-9782-1610BA34B57E}" type="slidenum">
              <a:rPr lang="en-US" smtClean="0"/>
              <a:t>‹#›</a:t>
            </a:fld>
            <a:endParaRPr lang="en-US"/>
          </a:p>
        </p:txBody>
      </p:sp>
    </p:spTree>
    <p:extLst>
      <p:ext uri="{BB962C8B-B14F-4D97-AF65-F5344CB8AC3E}">
        <p14:creationId xmlns:p14="http://schemas.microsoft.com/office/powerpoint/2010/main" val="60708803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Title Slide">
    <p:spTree>
      <p:nvGrpSpPr>
        <p:cNvPr id="1" name=""/>
        <p:cNvGrpSpPr/>
        <p:nvPr/>
      </p:nvGrpSpPr>
      <p:grpSpPr>
        <a:xfrm>
          <a:off x="0" y="0"/>
          <a:ext cx="0" cy="0"/>
          <a:chOff x="0" y="0"/>
          <a:chExt cx="0" cy="0"/>
        </a:xfrm>
      </p:grpSpPr>
      <p:sp>
        <p:nvSpPr>
          <p:cNvPr id="7" name="Rectangle 6"/>
          <p:cNvSpPr/>
          <p:nvPr userDrawn="1"/>
        </p:nvSpPr>
        <p:spPr>
          <a:xfrm>
            <a:off x="0" y="0"/>
            <a:ext cx="12192000" cy="775607"/>
          </a:xfrm>
          <a:prstGeom prst="rect">
            <a:avLst/>
          </a:prstGeom>
          <a:solidFill>
            <a:srgbClr val="083FA4">
              <a:shade val="30000"/>
              <a:satMod val="1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Picture 8"/>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9184821" y="65530"/>
            <a:ext cx="2925543" cy="640960"/>
          </a:xfrm>
          <a:prstGeom prst="rect">
            <a:avLst/>
          </a:prstGeom>
        </p:spPr>
      </p:pic>
      <p:sp>
        <p:nvSpPr>
          <p:cNvPr id="12" name="Text Placeholder 11"/>
          <p:cNvSpPr>
            <a:spLocks noGrp="1"/>
          </p:cNvSpPr>
          <p:nvPr>
            <p:ph type="body" sz="quarter" idx="10" hasCustomPrompt="1"/>
          </p:nvPr>
        </p:nvSpPr>
        <p:spPr>
          <a:xfrm>
            <a:off x="2709863" y="2522538"/>
            <a:ext cx="6753225" cy="1314450"/>
          </a:xfrm>
          <a:prstGeom prst="rect">
            <a:avLst/>
          </a:prstGeom>
        </p:spPr>
        <p:txBody>
          <a:bodyPr anchor="ctr"/>
          <a:lstStyle>
            <a:lvl1pPr marL="0" indent="0" algn="ctr">
              <a:buNone/>
              <a:defRPr sz="4400" b="1"/>
            </a:lvl1pPr>
          </a:lstStyle>
          <a:p>
            <a:pPr lvl="0"/>
            <a:r>
              <a:rPr lang="en-GB" dirty="0" smtClean="0"/>
              <a:t>Presentation Title </a:t>
            </a:r>
            <a:endParaRPr lang="en-US" dirty="0"/>
          </a:p>
        </p:txBody>
      </p:sp>
      <p:sp>
        <p:nvSpPr>
          <p:cNvPr id="6" name="Rectangle 5"/>
          <p:cNvSpPr/>
          <p:nvPr userDrawn="1"/>
        </p:nvSpPr>
        <p:spPr>
          <a:xfrm>
            <a:off x="0" y="6596743"/>
            <a:ext cx="12192000" cy="261257"/>
          </a:xfrm>
          <a:prstGeom prst="rect">
            <a:avLst/>
          </a:prstGeom>
          <a:solidFill>
            <a:srgbClr val="083FA4">
              <a:shade val="30000"/>
              <a:satMod val="1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673065374"/>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Custom Layout">
    <p:spTree>
      <p:nvGrpSpPr>
        <p:cNvPr id="1" name=""/>
        <p:cNvGrpSpPr/>
        <p:nvPr/>
      </p:nvGrpSpPr>
      <p:grpSpPr>
        <a:xfrm>
          <a:off x="0" y="0"/>
          <a:ext cx="0" cy="0"/>
          <a:chOff x="0" y="0"/>
          <a:chExt cx="0" cy="0"/>
        </a:xfrm>
      </p:grpSpPr>
      <p:sp>
        <p:nvSpPr>
          <p:cNvPr id="3" name="Rectangle 2"/>
          <p:cNvSpPr/>
          <p:nvPr userDrawn="1"/>
        </p:nvSpPr>
        <p:spPr>
          <a:xfrm>
            <a:off x="0" y="0"/>
            <a:ext cx="12192000" cy="775607"/>
          </a:xfrm>
          <a:prstGeom prst="rect">
            <a:avLst/>
          </a:prstGeom>
          <a:solidFill>
            <a:srgbClr val="083FA4">
              <a:shade val="30000"/>
              <a:satMod val="1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3"/>
          <p:cNvSpPr/>
          <p:nvPr userDrawn="1"/>
        </p:nvSpPr>
        <p:spPr>
          <a:xfrm>
            <a:off x="0" y="6596743"/>
            <a:ext cx="12192000" cy="261257"/>
          </a:xfrm>
          <a:prstGeom prst="rect">
            <a:avLst/>
          </a:prstGeom>
          <a:solidFill>
            <a:srgbClr val="083FA4">
              <a:shade val="30000"/>
              <a:satMod val="1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9184821" y="65530"/>
            <a:ext cx="2925543" cy="640960"/>
          </a:xfrm>
          <a:prstGeom prst="rect">
            <a:avLst/>
          </a:prstGeom>
        </p:spPr>
      </p:pic>
      <p:sp>
        <p:nvSpPr>
          <p:cNvPr id="7" name="Text Placeholder 6"/>
          <p:cNvSpPr>
            <a:spLocks noGrp="1"/>
          </p:cNvSpPr>
          <p:nvPr>
            <p:ph type="body" sz="quarter" idx="10" hasCustomPrompt="1"/>
          </p:nvPr>
        </p:nvSpPr>
        <p:spPr>
          <a:xfrm>
            <a:off x="163513" y="130175"/>
            <a:ext cx="7151687" cy="522288"/>
          </a:xfrm>
          <a:prstGeom prst="rect">
            <a:avLst/>
          </a:prstGeom>
        </p:spPr>
        <p:txBody>
          <a:bodyPr anchor="ctr"/>
          <a:lstStyle>
            <a:lvl1pPr marL="0" indent="0">
              <a:buNone/>
              <a:defRPr sz="4000" b="1">
                <a:solidFill>
                  <a:schemeClr val="bg1"/>
                </a:solidFill>
              </a:defRPr>
            </a:lvl1pPr>
          </a:lstStyle>
          <a:p>
            <a:pPr lvl="0"/>
            <a:r>
              <a:rPr lang="en-GB" dirty="0" smtClean="0"/>
              <a:t>Slide title </a:t>
            </a:r>
            <a:endParaRPr lang="en-US" dirty="0" smtClean="0"/>
          </a:p>
        </p:txBody>
      </p:sp>
      <p:sp>
        <p:nvSpPr>
          <p:cNvPr id="9" name="Content Placeholder 8"/>
          <p:cNvSpPr>
            <a:spLocks noGrp="1"/>
          </p:cNvSpPr>
          <p:nvPr>
            <p:ph sz="quarter" idx="11" hasCustomPrompt="1"/>
          </p:nvPr>
        </p:nvSpPr>
        <p:spPr>
          <a:xfrm>
            <a:off x="538163" y="1143000"/>
            <a:ext cx="11193462" cy="5005388"/>
          </a:xfrm>
          <a:prstGeom prst="rect">
            <a:avLst/>
          </a:prstGeom>
        </p:spPr>
        <p:txBody>
          <a:bodyPr/>
          <a:lstStyle>
            <a:lvl1pPr>
              <a:defRPr sz="2400"/>
            </a:lvl1pPr>
          </a:lstStyle>
          <a:p>
            <a:pPr lvl="0"/>
            <a:r>
              <a:rPr lang="en-US" dirty="0" smtClean="0"/>
              <a:t>Text</a:t>
            </a:r>
          </a:p>
        </p:txBody>
      </p:sp>
    </p:spTree>
    <p:extLst>
      <p:ext uri="{BB962C8B-B14F-4D97-AF65-F5344CB8AC3E}">
        <p14:creationId xmlns:p14="http://schemas.microsoft.com/office/powerpoint/2010/main" val="3361738400"/>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title">
  <p:cSld name="1_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D461EBD1-15FC-4EB6-AA62-F7669D922D59}" type="datetimeFigureOut">
              <a:rPr lang="en-US" smtClean="0"/>
              <a:t>10/15/17</a:t>
            </a:fld>
            <a:endParaRPr lang="en-US"/>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17BDF671-A9B3-4D24-95D9-8857BA5B700D}" type="slidenum">
              <a:rPr lang="en-US" smtClean="0"/>
              <a:t>‹#›</a:t>
            </a:fld>
            <a:endParaRPr lang="en-US"/>
          </a:p>
        </p:txBody>
      </p:sp>
    </p:spTree>
    <p:extLst>
      <p:ext uri="{BB962C8B-B14F-4D97-AF65-F5344CB8AC3E}">
        <p14:creationId xmlns:p14="http://schemas.microsoft.com/office/powerpoint/2010/main" val="1314678942"/>
      </p:ext>
    </p:extLst>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4" Type="http://schemas.openxmlformats.org/officeDocument/2006/relationships/theme" Target="../theme/theme1.xml"/><Relationship Id="rId5" Type="http://schemas.openxmlformats.org/officeDocument/2006/relationships/image" Target="../media/image1.png"/><Relationship Id="rId1" Type="http://schemas.openxmlformats.org/officeDocument/2006/relationships/slideLayout" Target="../slideLayouts/slideLayout1.xml"/><Relationship Id="rId2" Type="http://schemas.openxmlformats.org/officeDocument/2006/relationships/slideLayout" Target="../slideLayouts/slideLayout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userDrawn="1"/>
        </p:nvSpPr>
        <p:spPr>
          <a:xfrm>
            <a:off x="0" y="0"/>
            <a:ext cx="12192000" cy="6858000"/>
          </a:xfrm>
          <a:prstGeom prst="rect">
            <a:avLst/>
          </a:prstGeom>
          <a:solidFill>
            <a:srgbClr val="083FA4">
              <a:shade val="30000"/>
              <a:satMod val="1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p:cNvPicPr>
            <a:picLocks noChangeAspect="1"/>
          </p:cNvPicPr>
          <p:nvPr userDrawn="1"/>
        </p:nvPicPr>
        <p:blipFill>
          <a:blip r:embed="rId5" cstate="print">
            <a:extLst>
              <a:ext uri="{28A0092B-C50C-407E-A947-70E740481C1C}">
                <a14:useLocalDpi xmlns:a14="http://schemas.microsoft.com/office/drawing/2010/main" val="0"/>
              </a:ext>
            </a:extLst>
          </a:blip>
          <a:stretch>
            <a:fillRect/>
          </a:stretch>
        </p:blipFill>
        <p:spPr>
          <a:xfrm>
            <a:off x="2743193" y="2694430"/>
            <a:ext cx="6705614" cy="1469139"/>
          </a:xfrm>
          <a:prstGeom prst="rect">
            <a:avLst/>
          </a:prstGeom>
        </p:spPr>
      </p:pic>
    </p:spTree>
    <p:extLst>
      <p:ext uri="{BB962C8B-B14F-4D97-AF65-F5344CB8AC3E}">
        <p14:creationId xmlns:p14="http://schemas.microsoft.com/office/powerpoint/2010/main" val="92763823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Lst>
  <p:timing>
    <p:tnLst>
      <p:par>
        <p:cTn id="1" dur="indefinite" restart="never" nodeType="tmRoot"/>
      </p:par>
    </p:tnLst>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3.jpe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4.jp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5.jp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6.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7.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8.jp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61178478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Текст 1"/>
          <p:cNvSpPr>
            <a:spLocks noGrp="1"/>
          </p:cNvSpPr>
          <p:nvPr>
            <p:ph type="body" sz="quarter" idx="10"/>
          </p:nvPr>
        </p:nvSpPr>
        <p:spPr>
          <a:xfrm>
            <a:off x="692640" y="914399"/>
            <a:ext cx="10346661" cy="2227811"/>
          </a:xfrm>
        </p:spPr>
        <p:txBody>
          <a:bodyPr/>
          <a:lstStyle/>
          <a:p>
            <a:pPr>
              <a:lnSpc>
                <a:spcPct val="130000"/>
              </a:lnSpc>
              <a:defRPr/>
            </a:pPr>
            <a:r>
              <a:rPr lang="en-US" sz="6600" dirty="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rPr>
              <a:t>Culture and communication</a:t>
            </a:r>
            <a:endParaRPr lang="en-US" sz="6600" dirty="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latin typeface="Arial Rounded MT Bold" pitchFamily="34" charset="0"/>
            </a:endParaRPr>
          </a:p>
        </p:txBody>
      </p:sp>
      <p:pic>
        <p:nvPicPr>
          <p:cNvPr id="1026" name="Picture 2" descr="C:\Users\Pavel Galkin\Desktop\promotion-panoramic_16688.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54138" y="3359425"/>
            <a:ext cx="6910209" cy="3205767"/>
          </a:xfrm>
          <a:prstGeom prst="rect">
            <a:avLst/>
          </a:prstGeom>
          <a:noFill/>
          <a:extLst>
            <a:ext uri="{909E8E84-426E-40DD-AFC4-6F175D3DCCD1}">
              <a14:hiddenFill xmlns:a14="http://schemas.microsoft.com/office/drawing/2010/main">
                <a:solidFill>
                  <a:srgbClr val="FFFFFF"/>
                </a:solidFill>
              </a14:hiddenFill>
            </a:ext>
          </a:extLst>
        </p:spPr>
      </p:pic>
      <p:sp>
        <p:nvSpPr>
          <p:cNvPr id="4" name="Объект 2"/>
          <p:cNvSpPr txBox="1">
            <a:spLocks/>
          </p:cNvSpPr>
          <p:nvPr/>
        </p:nvSpPr>
        <p:spPr>
          <a:xfrm>
            <a:off x="242048" y="2474258"/>
            <a:ext cx="5970494" cy="313624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endParaRPr lang="ru-RU" dirty="0"/>
          </a:p>
        </p:txBody>
      </p:sp>
    </p:spTree>
    <p:extLst>
      <p:ext uri="{BB962C8B-B14F-4D97-AF65-F5344CB8AC3E}">
        <p14:creationId xmlns:p14="http://schemas.microsoft.com/office/powerpoint/2010/main" val="31702642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nodePh="1">
                                  <p:stCondLst>
                                    <p:cond delay="0"/>
                                  </p:stCondLst>
                                  <p:endCondLst>
                                    <p:cond evt="begin" delay="0">
                                      <p:tn val="5"/>
                                    </p:cond>
                                  </p:end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1"/>
          </p:nvPr>
        </p:nvSpPr>
        <p:spPr>
          <a:xfrm>
            <a:off x="538163" y="2360814"/>
            <a:ext cx="11193462" cy="3787573"/>
          </a:xfrm>
        </p:spPr>
        <p:txBody>
          <a:bodyPr/>
          <a:lstStyle/>
          <a:p>
            <a:r>
              <a:rPr lang="en-US" sz="3600" dirty="0"/>
              <a:t>What is it communication</a:t>
            </a:r>
          </a:p>
          <a:p>
            <a:r>
              <a:rPr lang="en-US" sz="3600" dirty="0"/>
              <a:t>The </a:t>
            </a:r>
            <a:r>
              <a:rPr lang="en-US" sz="3600" dirty="0"/>
              <a:t>Communication Process</a:t>
            </a:r>
          </a:p>
          <a:p>
            <a:r>
              <a:rPr lang="en-US" sz="3600" dirty="0"/>
              <a:t>Intercultural Communication</a:t>
            </a:r>
            <a:endParaRPr lang="en-US" sz="3600" dirty="0"/>
          </a:p>
          <a:p>
            <a:endParaRPr lang="en-US" dirty="0" smtClean="0"/>
          </a:p>
          <a:p>
            <a:endParaRPr lang="en-US"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448205" y="1267840"/>
            <a:ext cx="4023260" cy="3877738"/>
          </a:xfrm>
          <a:prstGeom prst="rect">
            <a:avLst/>
          </a:prstGeom>
        </p:spPr>
      </p:pic>
    </p:spTree>
    <p:extLst>
      <p:ext uri="{BB962C8B-B14F-4D97-AF65-F5344CB8AC3E}">
        <p14:creationId xmlns:p14="http://schemas.microsoft.com/office/powerpoint/2010/main" val="201731883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a:xfrm>
            <a:off x="2559050" y="1127703"/>
            <a:ext cx="7151687" cy="522288"/>
          </a:xfrm>
        </p:spPr>
        <p:txBody>
          <a:bodyPr/>
          <a:lstStyle/>
          <a:p>
            <a:r>
              <a:rPr lang="en-US" dirty="0" smtClean="0">
                <a:solidFill>
                  <a:srgbClr val="FF0000"/>
                </a:solidFill>
              </a:rPr>
              <a:t>What is it Communication?</a:t>
            </a:r>
            <a:endParaRPr lang="en-US" dirty="0">
              <a:solidFill>
                <a:srgbClr val="FF0000"/>
              </a:solidFill>
            </a:endParaRPr>
          </a:p>
        </p:txBody>
      </p:sp>
      <p:sp>
        <p:nvSpPr>
          <p:cNvPr id="3" name="Content Placeholder 2"/>
          <p:cNvSpPr>
            <a:spLocks noGrp="1"/>
          </p:cNvSpPr>
          <p:nvPr>
            <p:ph sz="quarter" idx="11"/>
          </p:nvPr>
        </p:nvSpPr>
        <p:spPr>
          <a:xfrm>
            <a:off x="538163" y="2177934"/>
            <a:ext cx="11193462" cy="3970453"/>
          </a:xfrm>
        </p:spPr>
        <p:txBody>
          <a:bodyPr/>
          <a:lstStyle/>
          <a:p>
            <a:pPr marL="0" indent="0" algn="ctr">
              <a:buNone/>
            </a:pPr>
            <a:r>
              <a:rPr lang="en-US" sz="3200" b="1" dirty="0"/>
              <a:t>Two-way process of reaching mutual understanding, in which participants not only exchange information, news, ideas and feelings but also create and share meaning. </a:t>
            </a:r>
            <a:endParaRPr lang="en-US" sz="3200" b="1"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846122" y="3819209"/>
            <a:ext cx="4577542" cy="2773990"/>
          </a:xfrm>
          <a:prstGeom prst="rect">
            <a:avLst/>
          </a:prstGeom>
        </p:spPr>
      </p:pic>
    </p:spTree>
    <p:extLst>
      <p:ext uri="{BB962C8B-B14F-4D97-AF65-F5344CB8AC3E}">
        <p14:creationId xmlns:p14="http://schemas.microsoft.com/office/powerpoint/2010/main" val="141922921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US" dirty="0" smtClean="0">
                <a:solidFill>
                  <a:srgbClr val="FF0000"/>
                </a:solidFill>
              </a:rPr>
              <a:t>Communication process:</a:t>
            </a:r>
            <a:endParaRPr lang="en-US" dirty="0">
              <a:solidFill>
                <a:srgbClr val="FF0000"/>
              </a:solidFill>
            </a:endParaRPr>
          </a:p>
        </p:txBody>
      </p:sp>
      <p:pic>
        <p:nvPicPr>
          <p:cNvPr id="7" name="Content Placeholder 6"/>
          <p:cNvPicPr>
            <a:picLocks noGrp="1" noChangeAspect="1"/>
          </p:cNvPicPr>
          <p:nvPr>
            <p:ph sz="quarter" idx="11"/>
          </p:nvPr>
        </p:nvPicPr>
        <p:blipFill>
          <a:blip r:embed="rId2">
            <a:extLst>
              <a:ext uri="{28A0092B-C50C-407E-A947-70E740481C1C}">
                <a14:useLocalDpi xmlns:a14="http://schemas.microsoft.com/office/drawing/2010/main" val="0"/>
              </a:ext>
            </a:extLst>
          </a:blip>
          <a:stretch>
            <a:fillRect/>
          </a:stretch>
        </p:blipFill>
        <p:spPr>
          <a:xfrm>
            <a:off x="480738" y="1019795"/>
            <a:ext cx="11066162" cy="5015245"/>
          </a:xfrm>
        </p:spPr>
      </p:pic>
    </p:spTree>
    <p:extLst>
      <p:ext uri="{BB962C8B-B14F-4D97-AF65-F5344CB8AC3E}">
        <p14:creationId xmlns:p14="http://schemas.microsoft.com/office/powerpoint/2010/main" val="125853850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US" dirty="0" smtClean="0">
                <a:solidFill>
                  <a:srgbClr val="FF0000"/>
                </a:solidFill>
              </a:rPr>
              <a:t>Intercultural Communication</a:t>
            </a:r>
            <a:endParaRPr lang="en-US" dirty="0">
              <a:solidFill>
                <a:srgbClr val="FF0000"/>
              </a:solidFill>
            </a:endParaRPr>
          </a:p>
        </p:txBody>
      </p:sp>
      <p:sp>
        <p:nvSpPr>
          <p:cNvPr id="3" name="Content Placeholder 2"/>
          <p:cNvSpPr>
            <a:spLocks noGrp="1"/>
          </p:cNvSpPr>
          <p:nvPr>
            <p:ph sz="quarter" idx="11"/>
          </p:nvPr>
        </p:nvSpPr>
        <p:spPr/>
        <p:txBody>
          <a:bodyPr/>
          <a:lstStyle/>
          <a:p>
            <a:pPr marL="0" indent="0">
              <a:buNone/>
            </a:pPr>
            <a:r>
              <a:rPr lang="en-US" dirty="0"/>
              <a:t>I</a:t>
            </a:r>
            <a:r>
              <a:rPr lang="en-US" dirty="0" smtClean="0"/>
              <a:t>ntercultural </a:t>
            </a:r>
            <a:r>
              <a:rPr lang="en-US" dirty="0"/>
              <a:t>communication can be define as a form of communication that shares information across different cultures and social groups. </a:t>
            </a:r>
            <a:endParaRPr lang="en-US"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57530" y="2569158"/>
            <a:ext cx="9598891" cy="4829630"/>
          </a:xfrm>
          <a:prstGeom prst="rect">
            <a:avLst/>
          </a:prstGeom>
        </p:spPr>
      </p:pic>
    </p:spTree>
    <p:extLst>
      <p:ext uri="{BB962C8B-B14F-4D97-AF65-F5344CB8AC3E}">
        <p14:creationId xmlns:p14="http://schemas.microsoft.com/office/powerpoint/2010/main" val="205741551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US" dirty="0" smtClean="0">
                <a:solidFill>
                  <a:srgbClr val="FF0000"/>
                </a:solidFill>
              </a:rPr>
              <a:t>High Context Cultures</a:t>
            </a:r>
            <a:endParaRPr lang="en-US" dirty="0">
              <a:solidFill>
                <a:srgbClr val="FF0000"/>
              </a:solidFill>
            </a:endParaRPr>
          </a:p>
        </p:txBody>
      </p:sp>
      <p:sp>
        <p:nvSpPr>
          <p:cNvPr id="3" name="Content Placeholder 2"/>
          <p:cNvSpPr>
            <a:spLocks noGrp="1"/>
          </p:cNvSpPr>
          <p:nvPr>
            <p:ph sz="quarter" idx="11"/>
          </p:nvPr>
        </p:nvSpPr>
        <p:spPr>
          <a:xfrm>
            <a:off x="365760" y="1143000"/>
            <a:ext cx="11365865" cy="5005388"/>
          </a:xfrm>
        </p:spPr>
        <p:txBody>
          <a:bodyPr/>
          <a:lstStyle/>
          <a:p>
            <a:pPr marL="0" indent="0">
              <a:lnSpc>
                <a:spcPct val="100000"/>
              </a:lnSpc>
              <a:buNone/>
            </a:pPr>
            <a:r>
              <a:rPr lang="en-US" sz="2000" dirty="0" smtClean="0"/>
              <a:t>High-context </a:t>
            </a:r>
            <a:r>
              <a:rPr lang="en-US" sz="2000" dirty="0"/>
              <a:t>cultures often display the following </a:t>
            </a:r>
            <a:r>
              <a:rPr lang="en-US" sz="2000" dirty="0" smtClean="0"/>
              <a:t>tendencies:</a:t>
            </a:r>
          </a:p>
          <a:p>
            <a:pPr>
              <a:lnSpc>
                <a:spcPct val="100000"/>
              </a:lnSpc>
            </a:pPr>
            <a:r>
              <a:rPr lang="en-US" sz="2000" b="1" dirty="0" smtClean="0"/>
              <a:t>Association</a:t>
            </a:r>
            <a:r>
              <a:rPr lang="en-US" sz="2000" dirty="0"/>
              <a:t>: Relationships build slowly and depend on trust. Productivity depends on relationships and the group process. An individual’s identity is rooted in groups (family, culture, work). Social structure and authority are centralized.</a:t>
            </a:r>
          </a:p>
          <a:p>
            <a:pPr>
              <a:lnSpc>
                <a:spcPct val="100000"/>
              </a:lnSpc>
            </a:pPr>
            <a:r>
              <a:rPr lang="en-US" sz="2000" b="1" dirty="0"/>
              <a:t>Interaction</a:t>
            </a:r>
            <a:r>
              <a:rPr lang="en-US" sz="2000" dirty="0"/>
              <a:t>: Nonverbal elements such as voice tone, gestures, facial expression and eye movement are significant. Verbal messages are indirect, and communication is seen as an art form or way of engaging someone. Disagreement is personalized, and a person is sensitive to conflict expressed in someone else’s nonverbal communication.</a:t>
            </a:r>
          </a:p>
          <a:p>
            <a:pPr>
              <a:lnSpc>
                <a:spcPct val="100000"/>
              </a:lnSpc>
            </a:pPr>
            <a:r>
              <a:rPr lang="en-US" sz="2000" b="1" dirty="0"/>
              <a:t>Territoriality</a:t>
            </a:r>
            <a:r>
              <a:rPr lang="en-US" sz="2000" dirty="0"/>
              <a:t>: Space is communal. People stand close to each other and share the same space.</a:t>
            </a:r>
          </a:p>
          <a:p>
            <a:pPr>
              <a:lnSpc>
                <a:spcPct val="100000"/>
              </a:lnSpc>
            </a:pPr>
            <a:r>
              <a:rPr lang="en-US" sz="2000" b="1" dirty="0"/>
              <a:t>Temporality</a:t>
            </a:r>
            <a:r>
              <a:rPr lang="en-US" sz="2000" dirty="0"/>
              <a:t>: Everything has its own time, and time is not easily scheduled. Change is slow, and time is a process that belongs to others and nature.</a:t>
            </a:r>
          </a:p>
          <a:p>
            <a:pPr>
              <a:lnSpc>
                <a:spcPct val="100000"/>
              </a:lnSpc>
            </a:pPr>
            <a:r>
              <a:rPr lang="en-US" sz="2000" b="1" dirty="0"/>
              <a:t>Learning</a:t>
            </a:r>
            <a:r>
              <a:rPr lang="en-US" sz="2000" dirty="0"/>
              <a:t>: Multiple sources of information are used. Thinking proceeds from general to specific. Learning occurs by observing others as they model or demonstrate and then practicing. Groups are preferred, and accuracy is valued.</a:t>
            </a:r>
          </a:p>
          <a:p>
            <a:pPr>
              <a:lnSpc>
                <a:spcPct val="100000"/>
              </a:lnSpc>
            </a:pPr>
            <a:endParaRPr lang="en-US" sz="1600" dirty="0"/>
          </a:p>
        </p:txBody>
      </p:sp>
    </p:spTree>
    <p:extLst>
      <p:ext uri="{BB962C8B-B14F-4D97-AF65-F5344CB8AC3E}">
        <p14:creationId xmlns:p14="http://schemas.microsoft.com/office/powerpoint/2010/main" val="3353487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US" dirty="0" smtClean="0">
                <a:solidFill>
                  <a:srgbClr val="FF0000"/>
                </a:solidFill>
              </a:rPr>
              <a:t>Low Context Cultures</a:t>
            </a:r>
            <a:endParaRPr lang="en-US" dirty="0">
              <a:solidFill>
                <a:srgbClr val="FF0000"/>
              </a:solidFill>
            </a:endParaRPr>
          </a:p>
        </p:txBody>
      </p:sp>
      <p:sp>
        <p:nvSpPr>
          <p:cNvPr id="3" name="Content Placeholder 2"/>
          <p:cNvSpPr>
            <a:spLocks noGrp="1"/>
          </p:cNvSpPr>
          <p:nvPr>
            <p:ph sz="quarter" idx="11"/>
          </p:nvPr>
        </p:nvSpPr>
        <p:spPr/>
        <p:txBody>
          <a:bodyPr/>
          <a:lstStyle/>
          <a:p>
            <a:pPr marL="0" indent="0">
              <a:buNone/>
            </a:pPr>
            <a:r>
              <a:rPr lang="en-US" sz="2000" dirty="0"/>
              <a:t>Low-context cultures often display the following tendencies, </a:t>
            </a:r>
          </a:p>
          <a:p>
            <a:pPr lvl="0"/>
            <a:r>
              <a:rPr lang="en-US" sz="2000" b="1" dirty="0"/>
              <a:t>Association</a:t>
            </a:r>
            <a:r>
              <a:rPr lang="en-US" sz="2000" dirty="0"/>
              <a:t>: Relationships begin and end quickly. Productivity depends on procedures and paying attention to the goal. The identity of individuals is rooted in themselves and their accomplishments. Social structure is decentralized.</a:t>
            </a:r>
          </a:p>
          <a:p>
            <a:pPr lvl="0"/>
            <a:r>
              <a:rPr lang="en-US" sz="2000" b="1" dirty="0"/>
              <a:t>Interaction</a:t>
            </a:r>
            <a:r>
              <a:rPr lang="en-US" sz="2000" dirty="0"/>
              <a:t>: Nonverbal elements are not significant. Verbal messages are explicit, and communication is seen as a way of exchanging information, ideas and opinions. Disagreement is depersonalized; the focus is on rational (not personal) solutions. An individual can be explicit about another person’s bothersome behavior.</a:t>
            </a:r>
          </a:p>
          <a:p>
            <a:pPr lvl="0"/>
            <a:r>
              <a:rPr lang="en-US" sz="2000" b="1" dirty="0"/>
              <a:t>Territoriality</a:t>
            </a:r>
            <a:r>
              <a:rPr lang="en-US" sz="2000" dirty="0"/>
              <a:t>: Space is compartmentalized. Privacy is important, so people stand farther apart.</a:t>
            </a:r>
          </a:p>
          <a:p>
            <a:pPr lvl="0"/>
            <a:r>
              <a:rPr lang="en-US" sz="2000" b="1" dirty="0"/>
              <a:t>Temporality</a:t>
            </a:r>
            <a:r>
              <a:rPr lang="en-US" sz="2000" dirty="0"/>
              <a:t>: Events and tasks are scheduled and to be done at particular times. Change is fast, and time is a commodity to be spent or saved. One’s time is one’s own.</a:t>
            </a:r>
          </a:p>
          <a:p>
            <a:pPr lvl="0"/>
            <a:r>
              <a:rPr lang="en-US" sz="2000" b="1" dirty="0"/>
              <a:t>Learning</a:t>
            </a:r>
            <a:r>
              <a:rPr lang="en-US" sz="2000" dirty="0"/>
              <a:t>: One source of information is used. Thinking proceeds from specific to general. Learning occurs by following the explicit directions and explanations of others. Individual orientation is preferred, and speed is valued.</a:t>
            </a:r>
          </a:p>
          <a:p>
            <a:endParaRPr lang="en-US" sz="2000" dirty="0"/>
          </a:p>
        </p:txBody>
      </p:sp>
    </p:spTree>
    <p:extLst>
      <p:ext uri="{BB962C8B-B14F-4D97-AF65-F5344CB8AC3E}">
        <p14:creationId xmlns:p14="http://schemas.microsoft.com/office/powerpoint/2010/main" val="16940713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US" dirty="0" smtClean="0">
                <a:solidFill>
                  <a:srgbClr val="FF0000"/>
                </a:solidFill>
              </a:rPr>
              <a:t>Conclusion</a:t>
            </a:r>
          </a:p>
        </p:txBody>
      </p:sp>
      <p:pic>
        <p:nvPicPr>
          <p:cNvPr id="4" name="Content Placeholder 3"/>
          <p:cNvPicPr>
            <a:picLocks noGrp="1" noChangeAspect="1"/>
          </p:cNvPicPr>
          <p:nvPr>
            <p:ph sz="quarter" idx="11"/>
          </p:nvPr>
        </p:nvPicPr>
        <p:blipFill>
          <a:blip r:embed="rId2">
            <a:extLst>
              <a:ext uri="{28A0092B-C50C-407E-A947-70E740481C1C}">
                <a14:useLocalDpi xmlns:a14="http://schemas.microsoft.com/office/drawing/2010/main" val="0"/>
              </a:ext>
            </a:extLst>
          </a:blip>
          <a:stretch>
            <a:fillRect/>
          </a:stretch>
        </p:blipFill>
        <p:spPr>
          <a:xfrm>
            <a:off x="1280663" y="1143000"/>
            <a:ext cx="9708462" cy="5005388"/>
          </a:xfrm>
        </p:spPr>
      </p:pic>
    </p:spTree>
    <p:extLst>
      <p:ext uri="{BB962C8B-B14F-4D97-AF65-F5344CB8AC3E}">
        <p14:creationId xmlns:p14="http://schemas.microsoft.com/office/powerpoint/2010/main" val="1085604829"/>
      </p:ext>
    </p:extLst>
  </p:cSld>
  <p:clrMapOvr>
    <a:masterClrMapping/>
  </p:clrMapOvr>
</p:sld>
</file>

<file path=ppt/theme/theme1.xml><?xml version="1.0" encoding="utf-8"?>
<a:theme xmlns:a="http://schemas.openxmlformats.org/drawingml/2006/main" name="Office Theme">
  <a:themeElements>
    <a:clrScheme name="Custom 1">
      <a:dk1>
        <a:sysClr val="windowText" lastClr="000000"/>
      </a:dk1>
      <a:lt1>
        <a:sysClr val="window" lastClr="FFFFFF"/>
      </a:lt1>
      <a:dk2>
        <a:srgbClr val="44546A"/>
      </a:dk2>
      <a:lt2>
        <a:srgbClr val="E7E6E6"/>
      </a:lt2>
      <a:accent1>
        <a:srgbClr val="083FA4"/>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3266</TotalTime>
  <Words>456</Words>
  <Application>Microsoft Macintosh PowerPoint</Application>
  <PresentationFormat>Widescreen</PresentationFormat>
  <Paragraphs>24</Paragraphs>
  <Slides>9</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9</vt:i4>
      </vt:variant>
    </vt:vector>
  </HeadingPairs>
  <TitlesOfParts>
    <vt:vector size="13" baseType="lpstr">
      <vt:lpstr>Arial Rounded MT Bold</vt:lpstr>
      <vt:lpstr>Calibri</vt:lpstr>
      <vt:lpstr>Arial</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15.0037</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Mark</dc:creator>
  <cp:lastModifiedBy>Microsoft Office User</cp:lastModifiedBy>
  <cp:revision>65</cp:revision>
  <dcterms:created xsi:type="dcterms:W3CDTF">2015-06-15T09:27:21Z</dcterms:created>
  <dcterms:modified xsi:type="dcterms:W3CDTF">2017-10-15T20:11:38Z</dcterms:modified>
</cp:coreProperties>
</file>