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vml" ContentType="application/vnd.openxmlformats-officedocument.vmlDrawing"/>
  <Default Extension="bin" ContentType="application/vnd.openxmlformats-officedocument.oleObject"/>
  <Default Extension="png" ContentType="image/p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6" r:id="rId4"/>
  </p:sldMasterIdLst>
  <p:notesMasterIdLst>
    <p:notesMasterId r:id="rId23"/>
  </p:notesMasterIdLst>
  <p:sldIdLst>
    <p:sldId id="258" r:id="rId5"/>
    <p:sldId id="282" r:id="rId6"/>
    <p:sldId id="257" r:id="rId7"/>
    <p:sldId id="259" r:id="rId8"/>
    <p:sldId id="271" r:id="rId9"/>
    <p:sldId id="261" r:id="rId10"/>
    <p:sldId id="266" r:id="rId11"/>
    <p:sldId id="265" r:id="rId12"/>
    <p:sldId id="262" r:id="rId13"/>
    <p:sldId id="264" r:id="rId14"/>
    <p:sldId id="269" r:id="rId15"/>
    <p:sldId id="268" r:id="rId16"/>
    <p:sldId id="273" r:id="rId17"/>
    <p:sldId id="281" r:id="rId18"/>
    <p:sldId id="277" r:id="rId19"/>
    <p:sldId id="276" r:id="rId20"/>
    <p:sldId id="278" r:id="rId21"/>
    <p:sldId id="263" r:id="rId22"/>
  </p:sldIdLst>
  <p:sldSz cx="9144000" cy="6858000" type="screen4x3"/>
  <p:notesSz cx="6781800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006" autoAdjust="0"/>
    <p:restoredTop sz="79174" autoAdjust="0"/>
  </p:normalViewPr>
  <p:slideViewPr>
    <p:cSldViewPr snapToGrid="0" snapToObjects="1">
      <p:cViewPr varScale="1">
        <p:scale>
          <a:sx n="70" d="100"/>
          <a:sy n="70" d="100"/>
        </p:scale>
        <p:origin x="2392" y="1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4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1750" y="0"/>
            <a:ext cx="29384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7B675F-A6DA-2145-A26A-A039945D896D}" type="datetimeFigureOut">
              <a:rPr lang="en-US" smtClean="0"/>
              <a:t>10/31/17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7863" y="4714875"/>
            <a:ext cx="54260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384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1750" y="9428163"/>
            <a:ext cx="29384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DC874A-CA9D-284F-9386-60379910E8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92949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Show video, then provide</a:t>
            </a:r>
            <a:r>
              <a:rPr lang="en-US" baseline="0" dirty="0" smtClean="0"/>
              <a:t> a problem. By the end of the lecture they should reflect on concepts and provide their opinions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C874A-CA9D-284F-9386-60379910E8D4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1980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+Video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C874A-CA9D-284F-9386-60379910E8D4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2948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C874A-CA9D-284F-9386-60379910E8D4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742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Financial system:</a:t>
            </a:r>
            <a:r>
              <a:rPr lang="en-US" baseline="0" dirty="0" smtClean="0"/>
              <a:t> banks or stock market?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C874A-CA9D-284F-9386-60379910E8D4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095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Video explanation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C874A-CA9D-284F-9386-60379910E8D4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7845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Welfare</a:t>
            </a:r>
            <a:r>
              <a:rPr lang="en-US" baseline="0" dirty="0" smtClean="0"/>
              <a:t> well-developed, education subsidized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C874A-CA9D-284F-9386-60379910E8D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006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Motivation, planning and conflict, competition </a:t>
            </a:r>
            <a:r>
              <a:rPr lang="en-US" dirty="0" err="1" smtClean="0"/>
              <a:t>vs</a:t>
            </a:r>
            <a:r>
              <a:rPr lang="en-US" dirty="0" smtClean="0"/>
              <a:t> collaboration,</a:t>
            </a:r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C874A-CA9D-284F-9386-60379910E8D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54514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Social proximity, public meetings</a:t>
            </a:r>
            <a:r>
              <a:rPr lang="en-US" baseline="0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C874A-CA9D-284F-9386-60379910E8D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8606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Video,</a:t>
            </a:r>
            <a:r>
              <a:rPr lang="en-US" baseline="0" dirty="0" smtClean="0"/>
              <a:t> Countries? Why written </a:t>
            </a:r>
            <a:r>
              <a:rPr lang="en-US" baseline="0" dirty="0" err="1" smtClean="0"/>
              <a:t>vs</a:t>
            </a:r>
            <a:r>
              <a:rPr lang="en-US" baseline="0" dirty="0" smtClean="0"/>
              <a:t> spoken agreements? Foreigners adaptation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C874A-CA9D-284F-9386-60379910E8D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424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In-group</a:t>
            </a:r>
            <a:r>
              <a:rPr lang="en-US" baseline="0" dirty="0" smtClean="0"/>
              <a:t> vs. institutional collectivism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DC874A-CA9D-284F-9386-60379910E8D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457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A014CF-C927-B445-A575-0E959A0695A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2"/>
          <p:cNvGrpSpPr>
            <a:grpSpLocks/>
          </p:cNvGrpSpPr>
          <p:nvPr userDrawn="1"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8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5776 w 5740"/>
                <a:gd name="T1" fmla="*/ 617 h 4316"/>
                <a:gd name="T2" fmla="*/ 0 w 5740"/>
                <a:gd name="T3" fmla="*/ 617 h 4316"/>
                <a:gd name="T4" fmla="*/ 0 w 5740"/>
                <a:gd name="T5" fmla="*/ 0 h 4316"/>
                <a:gd name="T6" fmla="*/ 5776 w 5740"/>
                <a:gd name="T7" fmla="*/ 0 h 4316"/>
                <a:gd name="T8" fmla="*/ 5776 w 5740"/>
                <a:gd name="T9" fmla="*/ 617 h 4316"/>
                <a:gd name="T10" fmla="*/ 5776 w 5740"/>
                <a:gd name="T11" fmla="*/ 617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9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60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61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62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63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64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65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66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67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68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69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70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</p:grpSp>
        <p:grpSp>
          <p:nvGrpSpPr>
            <p:cNvPr id="10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2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43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44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45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46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47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48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49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50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51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52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53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54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57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58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59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1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5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26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27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28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29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30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31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32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34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35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36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37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38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39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40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  <p:sp>
            <p:nvSpPr>
              <p:cNvPr id="41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US">
                  <a:ea typeface="+mn-ea"/>
                </a:endParaRPr>
              </a:p>
            </p:txBody>
          </p:sp>
        </p:grpSp>
        <p:grpSp>
          <p:nvGrpSpPr>
            <p:cNvPr id="12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3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11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11 w 382"/>
                  <a:gd name="T19" fmla="*/ 96 h 96"/>
                  <a:gd name="T20" fmla="*/ 265 w 382"/>
                  <a:gd name="T21" fmla="*/ 90 h 96"/>
                  <a:gd name="T22" fmla="*/ 313 w 382"/>
                  <a:gd name="T23" fmla="*/ 84 h 96"/>
                  <a:gd name="T24" fmla="*/ 354 w 382"/>
                  <a:gd name="T25" fmla="*/ 66 h 96"/>
                  <a:gd name="T26" fmla="*/ 384 w 382"/>
                  <a:gd name="T27" fmla="*/ 42 h 96"/>
                  <a:gd name="T28" fmla="*/ 378 w 382"/>
                  <a:gd name="T29" fmla="*/ 42 h 96"/>
                  <a:gd name="T30" fmla="*/ 348 w 382"/>
                  <a:gd name="T31" fmla="*/ 66 h 96"/>
                  <a:gd name="T32" fmla="*/ 307 w 382"/>
                  <a:gd name="T33" fmla="*/ 78 h 96"/>
                  <a:gd name="T34" fmla="*/ 265 w 382"/>
                  <a:gd name="T35" fmla="*/ 90 h 96"/>
                  <a:gd name="T36" fmla="*/ 211 w 382"/>
                  <a:gd name="T37" fmla="*/ 96 h 96"/>
                  <a:gd name="T38" fmla="*/ 211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4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21 w 185"/>
                  <a:gd name="T5" fmla="*/ 36 h 210"/>
                  <a:gd name="T6" fmla="*/ 157 w 185"/>
                  <a:gd name="T7" fmla="*/ 72 h 210"/>
                  <a:gd name="T8" fmla="*/ 163 w 185"/>
                  <a:gd name="T9" fmla="*/ 90 h 210"/>
                  <a:gd name="T10" fmla="*/ 169 w 185"/>
                  <a:gd name="T11" fmla="*/ 114 h 210"/>
                  <a:gd name="T12" fmla="*/ 163 w 185"/>
                  <a:gd name="T13" fmla="*/ 138 h 210"/>
                  <a:gd name="T14" fmla="*/ 151 w 185"/>
                  <a:gd name="T15" fmla="*/ 162 h 210"/>
                  <a:gd name="T16" fmla="*/ 121 w 185"/>
                  <a:gd name="T17" fmla="*/ 180 h 210"/>
                  <a:gd name="T18" fmla="*/ 90 w 185"/>
                  <a:gd name="T19" fmla="*/ 198 h 210"/>
                  <a:gd name="T20" fmla="*/ 98 w 185"/>
                  <a:gd name="T21" fmla="*/ 210 h 210"/>
                  <a:gd name="T22" fmla="*/ 133 w 185"/>
                  <a:gd name="T23" fmla="*/ 192 h 210"/>
                  <a:gd name="T24" fmla="*/ 163 w 185"/>
                  <a:gd name="T25" fmla="*/ 168 h 210"/>
                  <a:gd name="T26" fmla="*/ 181 w 185"/>
                  <a:gd name="T27" fmla="*/ 144 h 210"/>
                  <a:gd name="T28" fmla="*/ 187 w 185"/>
                  <a:gd name="T29" fmla="*/ 114 h 210"/>
                  <a:gd name="T30" fmla="*/ 181 w 185"/>
                  <a:gd name="T31" fmla="*/ 90 h 210"/>
                  <a:gd name="T32" fmla="*/ 175 w 185"/>
                  <a:gd name="T33" fmla="*/ 66 h 210"/>
                  <a:gd name="T34" fmla="*/ 157 w 185"/>
                  <a:gd name="T35" fmla="*/ 48 h 210"/>
                  <a:gd name="T36" fmla="*/ 133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20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21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defRPr/>
                  </a:pPr>
                  <a:endParaRPr lang="ru-RU" altLang="ru-RU" smtClean="0">
                    <a:ea typeface="+mn-ea"/>
                  </a:endParaRPr>
                </a:p>
              </p:txBody>
            </p:sp>
            <p:sp>
              <p:nvSpPr>
                <p:cNvPr id="22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defRPr/>
                  </a:pPr>
                  <a:endParaRPr lang="ru-RU" altLang="ru-RU" smtClean="0">
                    <a:ea typeface="+mn-ea"/>
                  </a:endParaRPr>
                </a:p>
              </p:txBody>
            </p:sp>
            <p:sp>
              <p:nvSpPr>
                <p:cNvPr id="23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defRPr/>
                  </a:pPr>
                  <a:endParaRPr lang="ru-RU" altLang="ru-RU" smtClean="0">
                    <a:ea typeface="+mn-ea"/>
                  </a:endParaRPr>
                </a:p>
              </p:txBody>
            </p:sp>
            <p:sp>
              <p:nvSpPr>
                <p:cNvPr id="24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Arial" panose="020B0604020202020204" pitchFamily="34" charset="0"/>
                    </a:defRPr>
                  </a:lvl9pPr>
                </a:lstStyle>
                <a:p>
                  <a:pPr>
                    <a:defRPr/>
                  </a:pPr>
                  <a:endParaRPr lang="ru-RU" altLang="ru-RU" smtClean="0">
                    <a:ea typeface="+mn-ea"/>
                  </a:endParaRPr>
                </a:p>
              </p:txBody>
            </p:sp>
          </p:grpSp>
        </p:grpSp>
      </p:grp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5CF731-9146-AA4C-9DB1-8C3202454D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BED7EC-0CEF-6E49-8E0B-E824F78497C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E84A5-A749-5545-BE83-2845259AFC1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A2F744-5A0A-2340-8BE4-65D3FD897A8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0D8F57-1BC6-5240-8776-51740FC06D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6A042-8542-9E4B-BD5C-01AF41AB621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611E872-C2BE-8D4D-BE19-A35324E54ED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9083B-46A7-0640-BB81-98485C14EB7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BBE1BF-0D18-9E45-A3C0-FC56E80DD8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6B1BF740-F360-7F42-AD57-EBF2E4B53C5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7" r:id="rId1"/>
    <p:sldLayoutId id="2147483898" r:id="rId2"/>
    <p:sldLayoutId id="2147483899" r:id="rId3"/>
    <p:sldLayoutId id="2147483900" r:id="rId4"/>
    <p:sldLayoutId id="2147483901" r:id="rId5"/>
    <p:sldLayoutId id="2147483902" r:id="rId6"/>
    <p:sldLayoutId id="2147483903" r:id="rId7"/>
    <p:sldLayoutId id="2147483904" r:id="rId8"/>
    <p:sldLayoutId id="2147483905" r:id="rId9"/>
    <p:sldLayoutId id="2147483906" r:id="rId10"/>
    <p:sldLayoutId id="2147483907" r:id="rId11"/>
  </p:sldLayoutIdLst>
  <p:transition>
    <p:fade/>
  </p:transition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oleObject1.bin"/><Relationship Id="rId5" Type="http://schemas.openxmlformats.org/officeDocument/2006/relationships/image" Target="../media/image2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2703114"/>
            <a:ext cx="7543800" cy="1117400"/>
          </a:xfrm>
        </p:spPr>
        <p:txBody>
          <a:bodyPr/>
          <a:lstStyle/>
          <a:p>
            <a:pPr algn="ctr"/>
            <a:r>
              <a:rPr lang="en-US" sz="5400" b="1" dirty="0" smtClean="0"/>
              <a:t>Cultural Frameworks</a:t>
            </a:r>
            <a:endParaRPr lang="en-US" sz="5400" b="1" dirty="0"/>
          </a:p>
        </p:txBody>
      </p:sp>
      <p:sp>
        <p:nvSpPr>
          <p:cNvPr id="7" name="Rectangle 11"/>
          <p:cNvSpPr>
            <a:spLocks noChangeArrowheads="1"/>
          </p:cNvSpPr>
          <p:nvPr/>
        </p:nvSpPr>
        <p:spPr bwMode="auto">
          <a:xfrm>
            <a:off x="2330926" y="228029"/>
            <a:ext cx="5898674" cy="335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Westminster International University in Tashkent</a:t>
            </a: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9732576"/>
              </p:ext>
            </p:extLst>
          </p:nvPr>
        </p:nvGraphicFramePr>
        <p:xfrm>
          <a:off x="14763" y="106419"/>
          <a:ext cx="2316163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3" name="CorelDRAW" r:id="rId4" imgW="2603160" imgH="1105560" progId="">
                  <p:embed/>
                </p:oleObj>
              </mc:Choice>
              <mc:Fallback>
                <p:oleObj name="CorelDRAW" r:id="rId4" imgW="2603160" imgH="110556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" y="106419"/>
                        <a:ext cx="2316163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91761783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28700"/>
            <a:ext cx="7620000" cy="1143000"/>
          </a:xfrm>
        </p:spPr>
        <p:txBody>
          <a:bodyPr/>
          <a:lstStyle/>
          <a:p>
            <a:pPr algn="ctr"/>
            <a:r>
              <a:rPr lang="en-US" dirty="0" smtClean="0"/>
              <a:t>So what is it Cultural Frameworks?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845552" cy="4800600"/>
          </a:xfrm>
        </p:spPr>
        <p:txBody>
          <a:bodyPr>
            <a:normAutofit/>
          </a:bodyPr>
          <a:lstStyle/>
          <a:p>
            <a:pPr marL="114300" indent="0" algn="just">
              <a:buNone/>
            </a:pPr>
            <a:endParaRPr lang="en-US" sz="2400" b="1" dirty="0" smtClean="0">
              <a:solidFill>
                <a:srgbClr val="FF0000"/>
              </a:solidFill>
            </a:endParaRPr>
          </a:p>
          <a:p>
            <a:pPr marL="114300" indent="0" algn="just">
              <a:buNone/>
            </a:pPr>
            <a:endParaRPr lang="en-US" sz="2400" b="1" dirty="0">
              <a:solidFill>
                <a:srgbClr val="FF0000"/>
              </a:solidFill>
            </a:endParaRPr>
          </a:p>
          <a:p>
            <a:pPr marL="114300" indent="0" algn="just">
              <a:buNone/>
            </a:pPr>
            <a:endParaRPr lang="en-US" sz="2400" b="1" dirty="0" smtClean="0">
              <a:solidFill>
                <a:srgbClr val="FF0000"/>
              </a:solidFill>
            </a:endParaRPr>
          </a:p>
          <a:p>
            <a:pPr marL="114300" indent="0" algn="just"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Cultural </a:t>
            </a:r>
            <a:r>
              <a:rPr lang="en-US" sz="2400" b="1" dirty="0">
                <a:solidFill>
                  <a:srgbClr val="FF0000"/>
                </a:solidFill>
              </a:rPr>
              <a:t>framework</a:t>
            </a:r>
            <a:r>
              <a:rPr lang="en-US" sz="2400" dirty="0">
                <a:solidFill>
                  <a:srgbClr val="FF0000"/>
                </a:solidFill>
              </a:rPr>
              <a:t> is a term used </a:t>
            </a:r>
            <a:r>
              <a:rPr lang="en-US" sz="2400" dirty="0" smtClean="0">
                <a:solidFill>
                  <a:srgbClr val="FF0000"/>
                </a:solidFill>
              </a:rPr>
              <a:t>in social science </a:t>
            </a:r>
            <a:r>
              <a:rPr lang="en-US" sz="2400" dirty="0">
                <a:solidFill>
                  <a:srgbClr val="FF0000"/>
                </a:solidFill>
              </a:rPr>
              <a:t> to describe </a:t>
            </a:r>
            <a:r>
              <a:rPr lang="en-US" sz="2400" dirty="0" smtClean="0">
                <a:solidFill>
                  <a:srgbClr val="FF0000"/>
                </a:solidFill>
              </a:rPr>
              <a:t>traditions, value systems, symbols that are </a:t>
            </a:r>
            <a:r>
              <a:rPr lang="en-US" sz="2400" dirty="0">
                <a:solidFill>
                  <a:srgbClr val="FF0000"/>
                </a:solidFill>
              </a:rPr>
              <a:t> </a:t>
            </a:r>
            <a:r>
              <a:rPr lang="en-US" sz="2400" dirty="0" smtClean="0">
                <a:solidFill>
                  <a:srgbClr val="FF0000"/>
                </a:solidFill>
              </a:rPr>
              <a:t>common </a:t>
            </a:r>
            <a:r>
              <a:rPr lang="en-US" sz="2400" dirty="0">
                <a:solidFill>
                  <a:srgbClr val="FF0000"/>
                </a:solidFill>
              </a:rPr>
              <a:t>in a </a:t>
            </a:r>
            <a:r>
              <a:rPr lang="en-US" sz="2400" dirty="0" smtClean="0">
                <a:solidFill>
                  <a:srgbClr val="FF0000"/>
                </a:solidFill>
              </a:rPr>
              <a:t>given society.</a:t>
            </a:r>
            <a:r>
              <a:rPr lang="en-US" sz="2400" dirty="0">
                <a:solidFill>
                  <a:srgbClr val="FF0000"/>
                </a:solidFill>
              </a:rPr>
              <a:t> 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2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6920" y="4361688"/>
            <a:ext cx="2240280" cy="224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178482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Hofstede</a:t>
            </a:r>
            <a:r>
              <a:rPr lang="en-US" sz="3600" dirty="0"/>
              <a:t> </a:t>
            </a:r>
            <a:endParaRPr lang="en-US" sz="3600" dirty="0" smtClean="0"/>
          </a:p>
          <a:p>
            <a:r>
              <a:rPr lang="en-US" sz="3600" dirty="0" err="1" smtClean="0"/>
              <a:t>Kluckhohn</a:t>
            </a:r>
            <a:r>
              <a:rPr lang="en-US" sz="3600" dirty="0" smtClean="0"/>
              <a:t> </a:t>
            </a:r>
            <a:r>
              <a:rPr lang="en-US" sz="3600" dirty="0"/>
              <a:t>and </a:t>
            </a:r>
            <a:r>
              <a:rPr lang="en-US" sz="3600" dirty="0" err="1" smtClean="0"/>
              <a:t>Strodtbeck</a:t>
            </a:r>
            <a:r>
              <a:rPr lang="en-US" sz="3600" dirty="0" smtClean="0"/>
              <a:t> </a:t>
            </a:r>
          </a:p>
          <a:p>
            <a:r>
              <a:rPr lang="en-US" sz="3600" dirty="0" smtClean="0"/>
              <a:t>Hall</a:t>
            </a:r>
          </a:p>
          <a:p>
            <a:r>
              <a:rPr lang="en-US" sz="3600" dirty="0" err="1" smtClean="0"/>
              <a:t>Trompenaars</a:t>
            </a:r>
            <a:endParaRPr lang="en-US" sz="3600" dirty="0"/>
          </a:p>
          <a:p>
            <a:r>
              <a:rPr lang="en-US" sz="3600" dirty="0" smtClean="0"/>
              <a:t>GLOBE study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3</a:t>
            </a:fld>
            <a:endParaRPr lang="en-US"/>
          </a:p>
        </p:txBody>
      </p:sp>
      <p:pic>
        <p:nvPicPr>
          <p:cNvPr id="5" name="Picture 4" descr="https://encrypted-tbn0.gstatic.com/images?q=tbn:ANd9GcT-4kk3JhEuohc53rw_LPRdh3vr9aar3t6YKrLyyavPH5cyE64J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876" y="4099432"/>
            <a:ext cx="3257766" cy="2301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3535967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Hofstede’s</a:t>
            </a:r>
            <a:r>
              <a:rPr lang="en-US" dirty="0" smtClean="0"/>
              <a:t> Model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3200" i="1" dirty="0" smtClean="0"/>
              <a:t>50 countries, 116000 people</a:t>
            </a:r>
          </a:p>
          <a:p>
            <a:pPr marL="114300" indent="0">
              <a:buNone/>
            </a:pPr>
            <a:endParaRPr lang="en-US" sz="3200" dirty="0" smtClean="0"/>
          </a:p>
          <a:p>
            <a:r>
              <a:rPr lang="en-US" sz="3200" dirty="0" smtClean="0"/>
              <a:t>Power distance</a:t>
            </a:r>
          </a:p>
          <a:p>
            <a:r>
              <a:rPr lang="en-US" sz="3200" dirty="0" smtClean="0"/>
              <a:t>Uncertainty avoidance</a:t>
            </a:r>
          </a:p>
          <a:p>
            <a:r>
              <a:rPr lang="en-US" sz="3200" dirty="0" smtClean="0"/>
              <a:t>Individualism vs. collectivism</a:t>
            </a:r>
          </a:p>
          <a:p>
            <a:r>
              <a:rPr lang="en-US" sz="3200" dirty="0" smtClean="0"/>
              <a:t>Masculinity vs. femininity</a:t>
            </a:r>
          </a:p>
          <a:p>
            <a:r>
              <a:rPr lang="en-US" sz="3200" dirty="0" smtClean="0"/>
              <a:t>Long vs. short-term orientation 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4</a:t>
            </a:fld>
            <a:endParaRPr lang="en-US"/>
          </a:p>
        </p:txBody>
      </p:sp>
      <p:pic>
        <p:nvPicPr>
          <p:cNvPr id="5" name="Picture 4" descr="14465679472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7380" y="664937"/>
            <a:ext cx="2483438" cy="248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665667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1. Power Distance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3200" b="1" dirty="0" smtClean="0"/>
              <a:t>Definition:</a:t>
            </a:r>
            <a:r>
              <a:rPr lang="en-US" sz="3200" dirty="0" smtClean="0"/>
              <a:t> “degree </a:t>
            </a:r>
            <a:r>
              <a:rPr lang="en-US" sz="3200" dirty="0"/>
              <a:t>to which the less powerful members of a society accept and expect that power is distributed </a:t>
            </a:r>
            <a:r>
              <a:rPr lang="en-US" sz="3200" dirty="0" smtClean="0"/>
              <a:t>unequally”</a:t>
            </a:r>
          </a:p>
          <a:p>
            <a:pPr marL="114300" indent="0">
              <a:buNone/>
            </a:pPr>
            <a:endParaRPr lang="en-US" sz="3200" dirty="0" smtClean="0"/>
          </a:p>
          <a:p>
            <a:r>
              <a:rPr lang="en-US" sz="3200" dirty="0"/>
              <a:t>A</a:t>
            </a:r>
            <a:r>
              <a:rPr lang="en-US" sz="3200" dirty="0" smtClean="0"/>
              <a:t>ttitude </a:t>
            </a:r>
            <a:r>
              <a:rPr lang="en-US" sz="3200" dirty="0"/>
              <a:t>towards hierarchy and authority, leadership </a:t>
            </a:r>
            <a:r>
              <a:rPr lang="en-US" sz="3200" dirty="0" smtClean="0"/>
              <a:t>style, decision making</a:t>
            </a:r>
          </a:p>
          <a:p>
            <a:pPr marL="114300" indent="0">
              <a:buNone/>
            </a:pPr>
            <a:endParaRPr lang="en-US" sz="3200" dirty="0" smtClean="0"/>
          </a:p>
          <a:p>
            <a:pPr marL="114300" indent="0"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925581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180" y="329676"/>
            <a:ext cx="7620000" cy="823420"/>
          </a:xfrm>
        </p:spPr>
        <p:txBody>
          <a:bodyPr/>
          <a:lstStyle/>
          <a:p>
            <a:r>
              <a:rPr lang="en-US" sz="4400" dirty="0" smtClean="0"/>
              <a:t>PDI Implications</a:t>
            </a:r>
            <a:endParaRPr lang="en-US" sz="44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34180" y="1215232"/>
            <a:ext cx="3657600" cy="639762"/>
          </a:xfrm>
        </p:spPr>
        <p:txBody>
          <a:bodyPr/>
          <a:lstStyle/>
          <a:p>
            <a:r>
              <a:rPr lang="en-US" sz="3200" dirty="0" smtClean="0"/>
              <a:t>Small 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-1" y="1700198"/>
            <a:ext cx="4294213" cy="4378425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800" dirty="0" smtClean="0"/>
              <a:t>e.g. Israel, Austria</a:t>
            </a:r>
          </a:p>
          <a:p>
            <a:r>
              <a:rPr lang="en-US" sz="2800" dirty="0" smtClean="0"/>
              <a:t>Practical, systematic managers admit the need for support</a:t>
            </a:r>
          </a:p>
          <a:p>
            <a:pPr marL="11430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(participative leadership)</a:t>
            </a:r>
          </a:p>
          <a:p>
            <a:r>
              <a:rPr lang="en-US" sz="2800" dirty="0" smtClean="0"/>
              <a:t>Subordinates consulted in decision making</a:t>
            </a:r>
          </a:p>
          <a:p>
            <a:endParaRPr lang="en-US" sz="2800" dirty="0" smtClean="0"/>
          </a:p>
          <a:p>
            <a:endParaRPr lang="en-US" sz="28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419600" y="1167458"/>
            <a:ext cx="3657600" cy="639762"/>
          </a:xfrm>
        </p:spPr>
        <p:txBody>
          <a:bodyPr/>
          <a:lstStyle/>
          <a:p>
            <a:r>
              <a:rPr lang="en-US" sz="3200" dirty="0" smtClean="0"/>
              <a:t>Large </a:t>
            </a:r>
            <a:endParaRPr lang="en-US" sz="320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294212" y="1841274"/>
            <a:ext cx="4076996" cy="4108666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800" dirty="0"/>
              <a:t>e</a:t>
            </a:r>
            <a:r>
              <a:rPr lang="en-US" sz="2800" dirty="0" smtClean="0"/>
              <a:t>.g. Malaysia, Mexico</a:t>
            </a:r>
          </a:p>
          <a:p>
            <a:r>
              <a:rPr lang="en-US" sz="2800" dirty="0" smtClean="0"/>
              <a:t>Autocratic/paternalistic managers</a:t>
            </a:r>
          </a:p>
          <a:p>
            <a:r>
              <a:rPr lang="en-US" sz="2800" dirty="0"/>
              <a:t>Centralized decision </a:t>
            </a:r>
            <a:r>
              <a:rPr lang="en-US" sz="2800" dirty="0" smtClean="0"/>
              <a:t>making </a:t>
            </a:r>
          </a:p>
          <a:p>
            <a:r>
              <a:rPr lang="en-US" sz="2800" dirty="0" smtClean="0"/>
              <a:t>Hierarchy and inequality is accepted, differences encouraged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6</a:t>
            </a:fld>
            <a:endParaRPr lang="en-US"/>
          </a:p>
        </p:txBody>
      </p:sp>
      <p:pic>
        <p:nvPicPr>
          <p:cNvPr id="5" name="Picture 4" descr="sm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682" y="5046352"/>
            <a:ext cx="3206457" cy="1811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334184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2. Uncertainty Avoidance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3200" b="1" dirty="0" smtClean="0"/>
              <a:t>Definition: </a:t>
            </a:r>
            <a:r>
              <a:rPr lang="en-US" sz="3200" dirty="0" smtClean="0"/>
              <a:t>extent to which people in a society feel threatened by ambiguous situations</a:t>
            </a:r>
          </a:p>
          <a:p>
            <a:pPr marL="114300" indent="0">
              <a:buNone/>
            </a:pPr>
            <a:endParaRPr lang="en-US" sz="3200" dirty="0"/>
          </a:p>
          <a:p>
            <a:r>
              <a:rPr lang="en-US" sz="3200" dirty="0" smtClean="0"/>
              <a:t>Adherence to laws and procedures, subordinate’s initiative, job security and career stability</a:t>
            </a:r>
          </a:p>
          <a:p>
            <a:pPr marL="114300" indent="0">
              <a:buNone/>
            </a:pPr>
            <a:endParaRPr lang="en-US" sz="2800" dirty="0"/>
          </a:p>
          <a:p>
            <a:pPr marL="114300" indent="0">
              <a:buNone/>
            </a:pPr>
            <a:endParaRPr lang="en-US" sz="2800" dirty="0" smtClean="0"/>
          </a:p>
          <a:p>
            <a:pPr marL="114300" indent="0">
              <a:buNone/>
            </a:pPr>
            <a:endParaRPr lang="en-US" sz="2800" dirty="0"/>
          </a:p>
          <a:p>
            <a:pPr marL="114300" indent="0">
              <a:buNone/>
            </a:pPr>
            <a:endParaRPr lang="en-US" sz="2800" dirty="0" smtClean="0"/>
          </a:p>
          <a:p>
            <a:pPr marL="114300" indent="0">
              <a:buNone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3371733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UAI Implications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3200" dirty="0" smtClean="0"/>
              <a:t>Low</a:t>
            </a:r>
            <a:endParaRPr lang="en-US" sz="32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116963" y="2174874"/>
            <a:ext cx="4143832" cy="4392763"/>
          </a:xfrm>
        </p:spPr>
        <p:txBody>
          <a:bodyPr>
            <a:normAutofit lnSpcReduction="10000"/>
          </a:bodyPr>
          <a:lstStyle/>
          <a:p>
            <a:pPr marL="114300" indent="0">
              <a:buNone/>
            </a:pPr>
            <a:r>
              <a:rPr lang="en-US" sz="2800" dirty="0"/>
              <a:t>e</a:t>
            </a:r>
            <a:r>
              <a:rPr lang="en-US" sz="2800" dirty="0" smtClean="0"/>
              <a:t>.g. Singapore, Denmark</a:t>
            </a:r>
          </a:p>
          <a:p>
            <a:r>
              <a:rPr lang="en-US" sz="2800" dirty="0" smtClean="0"/>
              <a:t>Employees more willing to take risks, less resistance to change</a:t>
            </a:r>
          </a:p>
          <a:p>
            <a:r>
              <a:rPr lang="en-US" sz="2800" dirty="0" smtClean="0"/>
              <a:t>Managers may break formal rules and by-pass hierarchy if necessary</a:t>
            </a:r>
          </a:p>
          <a:p>
            <a:r>
              <a:rPr lang="en-US" sz="2800" dirty="0" smtClean="0"/>
              <a:t>Competition and conflict are considered as healthy and desirable</a:t>
            </a:r>
          </a:p>
          <a:p>
            <a:endParaRPr lang="en-US" sz="280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z="3200" dirty="0" smtClean="0"/>
              <a:t>High </a:t>
            </a:r>
            <a:endParaRPr lang="en-US" sz="3200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260795" y="2174875"/>
            <a:ext cx="4127123" cy="4392762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800" dirty="0"/>
              <a:t>e</a:t>
            </a:r>
            <a:r>
              <a:rPr lang="en-US" sz="2800" dirty="0" smtClean="0"/>
              <a:t>.g. Greece, Japan</a:t>
            </a:r>
          </a:p>
          <a:p>
            <a:r>
              <a:rPr lang="en-US" sz="2800" dirty="0" smtClean="0"/>
              <a:t>Subordinates have little initiative (video)</a:t>
            </a:r>
          </a:p>
          <a:p>
            <a:r>
              <a:rPr lang="en-US" sz="2800" dirty="0"/>
              <a:t>Clear rules and procedures adhered </a:t>
            </a:r>
            <a:r>
              <a:rPr lang="en-US" sz="2800" dirty="0" smtClean="0"/>
              <a:t>closely</a:t>
            </a:r>
          </a:p>
          <a:p>
            <a:r>
              <a:rPr lang="en-US" sz="2800" dirty="0" smtClean="0"/>
              <a:t>Job security and career stability are emphasized</a:t>
            </a:r>
          </a:p>
          <a:p>
            <a:r>
              <a:rPr lang="en-US" sz="2800" dirty="0" smtClean="0"/>
              <a:t>Precise job descriptions 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41643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3. Individualism vs. Collectivism 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b="1" dirty="0" smtClean="0"/>
              <a:t>Individualism </a:t>
            </a:r>
            <a:r>
              <a:rPr lang="en-US" sz="2800" dirty="0" smtClean="0"/>
              <a:t>– tendency of people to look after themselves and their immediate families with less emphasis on needs of society.</a:t>
            </a:r>
            <a:endParaRPr lang="en-US" sz="2800" b="1" dirty="0"/>
          </a:p>
          <a:p>
            <a:r>
              <a:rPr lang="en-US" sz="2800" b="1" dirty="0" smtClean="0"/>
              <a:t>Collectivism</a:t>
            </a:r>
            <a:r>
              <a:rPr lang="en-US" sz="2800" dirty="0" smtClean="0"/>
              <a:t> – emphasis on group achievements and harmony, and the importance of extended family and group. </a:t>
            </a:r>
          </a:p>
          <a:p>
            <a:pPr marL="114300" indent="0">
              <a:buNone/>
            </a:pPr>
            <a:endParaRPr lang="en-US" sz="2800" dirty="0" smtClean="0"/>
          </a:p>
          <a:p>
            <a:r>
              <a:rPr lang="en-US" sz="2800" dirty="0" smtClean="0"/>
              <a:t>Attitude towards conformity, pursuit of personal/group interests, loyalty vs. efficiency, hiring/promotion decisions, adaptation of foreign employees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99983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 Implications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215232"/>
            <a:ext cx="3657600" cy="639762"/>
          </a:xfrm>
        </p:spPr>
        <p:txBody>
          <a:bodyPr/>
          <a:lstStyle/>
          <a:p>
            <a:r>
              <a:rPr lang="en-US" sz="3200" dirty="0" smtClean="0"/>
              <a:t>Low </a:t>
            </a:r>
            <a:endParaRPr 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0" y="1971963"/>
            <a:ext cx="4244085" cy="4495405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600" dirty="0"/>
              <a:t>e</a:t>
            </a:r>
            <a:r>
              <a:rPr lang="en-US" sz="2600" dirty="0" smtClean="0"/>
              <a:t>.g. Pakistan, Panama</a:t>
            </a:r>
          </a:p>
          <a:p>
            <a:r>
              <a:rPr lang="en-US" sz="2600" dirty="0" smtClean="0"/>
              <a:t>Loyalty</a:t>
            </a:r>
          </a:p>
          <a:p>
            <a:r>
              <a:rPr lang="en-US" sz="2600" dirty="0" smtClean="0"/>
              <a:t>Group over individual interests </a:t>
            </a:r>
          </a:p>
          <a:p>
            <a:r>
              <a:rPr lang="en-US" sz="2600" dirty="0" smtClean="0"/>
              <a:t>Avoid conflicts, value harmony and saving face</a:t>
            </a:r>
          </a:p>
          <a:p>
            <a:r>
              <a:rPr lang="en-US" sz="2600" dirty="0" smtClean="0"/>
              <a:t>Hiring/promotion based on paternalism</a:t>
            </a:r>
          </a:p>
          <a:p>
            <a:endParaRPr lang="en-US" sz="280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419600" y="1215232"/>
            <a:ext cx="3657600" cy="639762"/>
          </a:xfrm>
        </p:spPr>
        <p:txBody>
          <a:bodyPr/>
          <a:lstStyle/>
          <a:p>
            <a:r>
              <a:rPr lang="en-US" sz="3200" dirty="0" smtClean="0"/>
              <a:t>High</a:t>
            </a:r>
            <a:endParaRPr lang="en-US" sz="320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244085" y="1854994"/>
            <a:ext cx="4093705" cy="4629085"/>
          </a:xfrm>
        </p:spPr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en-US" sz="2800" dirty="0"/>
              <a:t>e</a:t>
            </a:r>
            <a:r>
              <a:rPr lang="en-US" sz="2800" dirty="0" smtClean="0"/>
              <a:t>.g. Australia, UK</a:t>
            </a:r>
          </a:p>
          <a:p>
            <a:r>
              <a:rPr lang="en-US" sz="2800" dirty="0" smtClean="0"/>
              <a:t>Democracy, individual initiative, autonomy</a:t>
            </a:r>
          </a:p>
          <a:p>
            <a:r>
              <a:rPr lang="en-US" sz="2800" dirty="0" smtClean="0"/>
              <a:t>Personal achievements, own needs</a:t>
            </a:r>
          </a:p>
          <a:p>
            <a:r>
              <a:rPr lang="en-US" sz="2800" dirty="0" smtClean="0"/>
              <a:t>Expressing a different opinion, less </a:t>
            </a:r>
            <a:r>
              <a:rPr lang="en-US" sz="2800" dirty="0"/>
              <a:t>conformity, efficiency</a:t>
            </a:r>
            <a:endParaRPr lang="en-US" sz="2800" dirty="0" smtClean="0"/>
          </a:p>
          <a:p>
            <a:r>
              <a:rPr lang="en-US" sz="2800" dirty="0" smtClean="0"/>
              <a:t>Hiring/promotion based on achievements and personal capabilities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246481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4. Masculinity vs. Femininity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b="1" dirty="0" smtClean="0"/>
              <a:t>Masculinity</a:t>
            </a:r>
            <a:r>
              <a:rPr lang="en-US" sz="2800" dirty="0" smtClean="0"/>
              <a:t> – the degree of traditionally “masculine” values – assertiveness, materialism, and lack of concern for others – prevail on society.</a:t>
            </a:r>
            <a:endParaRPr lang="en-US" sz="2800" dirty="0"/>
          </a:p>
          <a:p>
            <a:r>
              <a:rPr lang="en-US" sz="2800" b="1" dirty="0" smtClean="0"/>
              <a:t>Femininity </a:t>
            </a:r>
            <a:r>
              <a:rPr lang="en-US" sz="2800" dirty="0" smtClean="0"/>
              <a:t>– emphasizes “feminine” values – concern for others, for relationships and for quality of life.</a:t>
            </a:r>
          </a:p>
          <a:p>
            <a:r>
              <a:rPr lang="en-US" sz="2800" dirty="0" smtClean="0"/>
              <a:t>Roles differentiation, business vs. relationship, attitude towards competition and conflict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2650102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MAS Implications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243983" y="1417638"/>
            <a:ext cx="3657600" cy="639762"/>
          </a:xfrm>
        </p:spPr>
        <p:txBody>
          <a:bodyPr/>
          <a:lstStyle/>
          <a:p>
            <a:r>
              <a:rPr lang="en-US" sz="2800" dirty="0" smtClean="0"/>
              <a:t>Low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-137886" y="2071762"/>
            <a:ext cx="4699001" cy="4459608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600" dirty="0"/>
              <a:t>e</a:t>
            </a:r>
            <a:r>
              <a:rPr lang="en-US" sz="2600" dirty="0" smtClean="0"/>
              <a:t>.g. Switzerland</a:t>
            </a:r>
            <a:r>
              <a:rPr lang="en-US" sz="2600" dirty="0"/>
              <a:t>, New </a:t>
            </a:r>
            <a:r>
              <a:rPr lang="en-US" sz="2600" dirty="0" smtClean="0"/>
              <a:t>Zealand</a:t>
            </a:r>
          </a:p>
          <a:p>
            <a:r>
              <a:rPr lang="en-US" sz="2600" dirty="0" smtClean="0"/>
              <a:t>Men and women have more equal access to same jobs at all levels</a:t>
            </a:r>
          </a:p>
          <a:p>
            <a:r>
              <a:rPr lang="en-US" sz="2600" dirty="0" smtClean="0"/>
              <a:t>Human contacts, relationship, quality of life</a:t>
            </a:r>
          </a:p>
          <a:p>
            <a:r>
              <a:rPr lang="en-US" sz="2600" dirty="0" smtClean="0"/>
              <a:t>Collaboration 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419600" y="1432000"/>
            <a:ext cx="3657600" cy="639762"/>
          </a:xfrm>
        </p:spPr>
        <p:txBody>
          <a:bodyPr/>
          <a:lstStyle/>
          <a:p>
            <a:r>
              <a:rPr lang="en-US" sz="2800" dirty="0" smtClean="0"/>
              <a:t>High </a:t>
            </a:r>
            <a:endParaRPr lang="en-US" sz="280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419600" y="2042733"/>
            <a:ext cx="4112188" cy="3866063"/>
          </a:xfrm>
        </p:spPr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en-US" sz="2800" dirty="0"/>
              <a:t>e</a:t>
            </a:r>
            <a:r>
              <a:rPr lang="en-US" sz="2800" dirty="0" smtClean="0"/>
              <a:t>.g.  </a:t>
            </a:r>
            <a:r>
              <a:rPr lang="en-US" sz="2800" dirty="0"/>
              <a:t>Japan, Austria</a:t>
            </a:r>
          </a:p>
          <a:p>
            <a:r>
              <a:rPr lang="en-US" sz="2800" dirty="0" smtClean="0"/>
              <a:t>Roles </a:t>
            </a:r>
            <a:r>
              <a:rPr lang="en-US" sz="2800" dirty="0"/>
              <a:t>sharply differentiated</a:t>
            </a:r>
          </a:p>
          <a:p>
            <a:r>
              <a:rPr lang="en-US" sz="2800" dirty="0" smtClean="0"/>
              <a:t>Power and property</a:t>
            </a:r>
          </a:p>
          <a:p>
            <a:r>
              <a:rPr lang="en-US" sz="2800" dirty="0" smtClean="0"/>
              <a:t>Competition, assertiveness, materialism </a:t>
            </a:r>
          </a:p>
          <a:p>
            <a:r>
              <a:rPr lang="en-US" sz="2800" dirty="0" smtClean="0"/>
              <a:t>Business over relationship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457898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3600" dirty="0" err="1" smtClean="0"/>
              <a:t>Kluckhohn</a:t>
            </a:r>
            <a:r>
              <a:rPr lang="en-US" sz="3600" dirty="0" smtClean="0"/>
              <a:t> </a:t>
            </a:r>
            <a:r>
              <a:rPr lang="en-US" sz="3600" dirty="0"/>
              <a:t>and </a:t>
            </a:r>
            <a:r>
              <a:rPr lang="en-US" sz="3600" dirty="0" err="1" smtClean="0"/>
              <a:t>Strodtbeck</a:t>
            </a:r>
            <a:r>
              <a:rPr lang="en-US" sz="3600" dirty="0" smtClean="0"/>
              <a:t> (1961) </a:t>
            </a:r>
            <a:r>
              <a:rPr lang="en-US" sz="3600" dirty="0"/>
              <a:t/>
            </a:r>
            <a:br>
              <a:rPr lang="en-US" sz="3600" dirty="0"/>
            </a:b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817223"/>
            <a:ext cx="8387918" cy="4267588"/>
          </a:xfrm>
        </p:spPr>
        <p:txBody>
          <a:bodyPr>
            <a:normAutofit/>
          </a:bodyPr>
          <a:lstStyle/>
          <a:p>
            <a:r>
              <a:rPr lang="en-US" sz="2800" dirty="0"/>
              <a:t>What is the nature of people? </a:t>
            </a:r>
            <a:r>
              <a:rPr lang="en-US" sz="2800" dirty="0" smtClean="0"/>
              <a:t>(e.g. motivation)</a:t>
            </a:r>
            <a:endParaRPr lang="en-US" sz="2800" dirty="0"/>
          </a:p>
          <a:p>
            <a:pPr marL="11430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 Good</a:t>
            </a:r>
            <a:r>
              <a:rPr lang="en-US" sz="2800" dirty="0"/>
              <a:t>, evil, a mixture of  good and </a:t>
            </a:r>
            <a:r>
              <a:rPr lang="en-US" sz="2800" dirty="0" smtClean="0"/>
              <a:t>evil</a:t>
            </a:r>
            <a:endParaRPr lang="en-US" sz="2800" dirty="0"/>
          </a:p>
          <a:p>
            <a:r>
              <a:rPr lang="en-US" sz="2800" dirty="0"/>
              <a:t>What is the person’s relationship to nature</a:t>
            </a:r>
            <a:r>
              <a:rPr lang="en-US" sz="2800" dirty="0" smtClean="0"/>
              <a:t>?              (e.g. planning, conflict)                  </a:t>
            </a:r>
          </a:p>
          <a:p>
            <a:pPr marL="11430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Dominant</a:t>
            </a:r>
            <a:r>
              <a:rPr lang="en-US" sz="2800" dirty="0"/>
              <a:t>, in harmony, </a:t>
            </a:r>
            <a:r>
              <a:rPr lang="en-US" sz="2800" dirty="0" smtClean="0"/>
              <a:t>subjugation</a:t>
            </a:r>
          </a:p>
          <a:p>
            <a:r>
              <a:rPr lang="en-US" sz="2800" dirty="0" smtClean="0"/>
              <a:t>What </a:t>
            </a:r>
            <a:r>
              <a:rPr lang="en-US" sz="2800" dirty="0"/>
              <a:t>is the person’s relationship to other people </a:t>
            </a:r>
            <a:r>
              <a:rPr lang="en-US" sz="2800" dirty="0" smtClean="0"/>
              <a:t>?</a:t>
            </a:r>
          </a:p>
          <a:p>
            <a:pPr marL="11430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(e.g. competition vs. collaboration) </a:t>
            </a:r>
          </a:p>
          <a:p>
            <a:pPr marL="114300" indent="0">
              <a:buNone/>
            </a:pPr>
            <a:r>
              <a:rPr lang="en-US" sz="2800" dirty="0"/>
              <a:t> </a:t>
            </a:r>
            <a:r>
              <a:rPr lang="en-US" sz="2800" dirty="0" smtClean="0"/>
              <a:t>  Individual</a:t>
            </a:r>
            <a:r>
              <a:rPr lang="en-US" sz="2800" dirty="0"/>
              <a:t>, </a:t>
            </a:r>
            <a:r>
              <a:rPr lang="en-US" sz="2800" dirty="0" smtClean="0"/>
              <a:t>collateral (collectivist), hierarchical</a:t>
            </a:r>
            <a:endParaRPr lang="en-US" sz="280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13</a:t>
            </a:fld>
            <a:endParaRPr lang="en-US"/>
          </a:p>
        </p:txBody>
      </p:sp>
      <p:pic>
        <p:nvPicPr>
          <p:cNvPr id="5" name="Picture 4" descr="Theory-X-and-Theory-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1015" y="274637"/>
            <a:ext cx="2213029" cy="131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196435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/>
              <a:t>Kluckhohn</a:t>
            </a:r>
            <a:r>
              <a:rPr lang="en-US" sz="3600" dirty="0"/>
              <a:t> and </a:t>
            </a:r>
            <a:r>
              <a:rPr lang="en-US" sz="3600" dirty="0" err="1"/>
              <a:t>Strodtbeck</a:t>
            </a:r>
            <a:r>
              <a:rPr lang="en-US" sz="3600" dirty="0"/>
              <a:t> (1961)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568" y="1600200"/>
            <a:ext cx="7920632" cy="4800600"/>
          </a:xfrm>
        </p:spPr>
        <p:txBody>
          <a:bodyPr/>
          <a:lstStyle/>
          <a:p>
            <a:r>
              <a:rPr lang="en-US" sz="3200" dirty="0"/>
              <a:t>What is the modality of human activity? </a:t>
            </a:r>
            <a:endParaRPr lang="en-US" sz="3200" dirty="0" smtClean="0"/>
          </a:p>
          <a:p>
            <a:pPr marL="114300" indent="0">
              <a:buNone/>
            </a:pPr>
            <a:r>
              <a:rPr lang="en-US" sz="3200" dirty="0"/>
              <a:t> </a:t>
            </a:r>
            <a:r>
              <a:rPr lang="en-US" sz="3200" dirty="0" smtClean="0"/>
              <a:t> (</a:t>
            </a:r>
            <a:r>
              <a:rPr lang="en-US" sz="3200" dirty="0" err="1" smtClean="0"/>
              <a:t>e.g</a:t>
            </a:r>
            <a:r>
              <a:rPr lang="en-US" sz="3200" dirty="0" smtClean="0"/>
              <a:t> work/business vs. relationships/feelings)                              </a:t>
            </a:r>
            <a:endParaRPr lang="en-US" sz="3200" dirty="0"/>
          </a:p>
          <a:p>
            <a:pPr marL="114300" indent="0">
              <a:buNone/>
            </a:pPr>
            <a:r>
              <a:rPr lang="en-US" sz="3200" dirty="0"/>
              <a:t>   </a:t>
            </a:r>
            <a:r>
              <a:rPr lang="en-US" sz="3200" dirty="0" smtClean="0"/>
              <a:t>Doing, being</a:t>
            </a:r>
            <a:endParaRPr lang="en-US" sz="3200" dirty="0"/>
          </a:p>
          <a:p>
            <a:r>
              <a:rPr lang="en-US" sz="3200" dirty="0"/>
              <a:t>What is temporal focus of human activity </a:t>
            </a:r>
            <a:r>
              <a:rPr lang="en-US" sz="3200" dirty="0" smtClean="0"/>
              <a:t>?</a:t>
            </a:r>
          </a:p>
          <a:p>
            <a:pPr marL="114300" indent="0">
              <a:buNone/>
            </a:pPr>
            <a:r>
              <a:rPr lang="en-US" sz="3200" dirty="0"/>
              <a:t> </a:t>
            </a:r>
            <a:r>
              <a:rPr lang="en-US" sz="3200" dirty="0" smtClean="0"/>
              <a:t>  (</a:t>
            </a:r>
            <a:r>
              <a:rPr lang="en-US" sz="3200" dirty="0" err="1" smtClean="0"/>
              <a:t>e.g</a:t>
            </a:r>
            <a:r>
              <a:rPr lang="en-US" sz="3200" dirty="0" smtClean="0"/>
              <a:t> planning) </a:t>
            </a:r>
          </a:p>
          <a:p>
            <a:pPr marL="114300" indent="0">
              <a:buNone/>
            </a:pPr>
            <a:r>
              <a:rPr lang="en-US" sz="3200" dirty="0" smtClean="0"/>
              <a:t>   Future</a:t>
            </a:r>
            <a:r>
              <a:rPr lang="en-US" sz="3200" dirty="0"/>
              <a:t>, present, past</a:t>
            </a:r>
          </a:p>
          <a:p>
            <a:r>
              <a:rPr lang="en-US" sz="3200" dirty="0"/>
              <a:t>What is the conception of space?                                           Private, </a:t>
            </a:r>
            <a:r>
              <a:rPr lang="en-US" sz="3200" dirty="0" smtClean="0"/>
              <a:t>public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446290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Hall (1976)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1215232"/>
            <a:ext cx="3657600" cy="639762"/>
          </a:xfrm>
        </p:spPr>
        <p:txBody>
          <a:bodyPr/>
          <a:lstStyle/>
          <a:p>
            <a:r>
              <a:rPr lang="en-US" sz="2800" dirty="0" smtClean="0"/>
              <a:t>High-context cultures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6836" y="1997327"/>
            <a:ext cx="4294213" cy="4860673"/>
          </a:xfrm>
        </p:spPr>
        <p:txBody>
          <a:bodyPr>
            <a:normAutofit fontScale="92500"/>
          </a:bodyPr>
          <a:lstStyle/>
          <a:p>
            <a:r>
              <a:rPr lang="en-US" sz="2800" dirty="0" smtClean="0"/>
              <a:t>Communication is indirect, environment/context is important in interpreting communications, non</a:t>
            </a:r>
            <a:r>
              <a:rPr lang="en-US" sz="2800" dirty="0"/>
              <a:t>-verbal signaling used </a:t>
            </a:r>
            <a:r>
              <a:rPr lang="en-US" sz="2800" dirty="0" smtClean="0"/>
              <a:t>widely</a:t>
            </a:r>
          </a:p>
          <a:p>
            <a:r>
              <a:rPr lang="en-US" sz="2800" dirty="0" smtClean="0"/>
              <a:t>Agreements tend to be spoken </a:t>
            </a:r>
          </a:p>
          <a:p>
            <a:r>
              <a:rPr lang="en-US" sz="2800" dirty="0" smtClean="0"/>
              <a:t>Relationships are long-lasting</a:t>
            </a:r>
          </a:p>
          <a:p>
            <a:r>
              <a:rPr lang="en-US" sz="2800" dirty="0" smtClean="0"/>
              <a:t>Insiders and outsiders closely distinguished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>
          <a:xfrm>
            <a:off x="4419600" y="1147410"/>
            <a:ext cx="3657600" cy="639762"/>
          </a:xfrm>
        </p:spPr>
        <p:txBody>
          <a:bodyPr/>
          <a:lstStyle/>
          <a:p>
            <a:r>
              <a:rPr lang="en-US" sz="2800" dirty="0" smtClean="0"/>
              <a:t>Low-context cultures</a:t>
            </a:r>
            <a:endParaRPr lang="en-US" sz="280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294213" y="2141463"/>
            <a:ext cx="4093705" cy="4983921"/>
          </a:xfrm>
        </p:spPr>
        <p:txBody>
          <a:bodyPr/>
          <a:lstStyle/>
          <a:p>
            <a:r>
              <a:rPr lang="en-US" sz="2800" dirty="0" smtClean="0"/>
              <a:t>Messages are explicit</a:t>
            </a:r>
          </a:p>
          <a:p>
            <a:r>
              <a:rPr lang="en-US" sz="2800" dirty="0" smtClean="0"/>
              <a:t>Agreements tend to be written </a:t>
            </a:r>
          </a:p>
          <a:p>
            <a:r>
              <a:rPr lang="en-US" sz="2800" dirty="0" smtClean="0"/>
              <a:t>Relationships relatively shorter </a:t>
            </a:r>
          </a:p>
          <a:p>
            <a:r>
              <a:rPr lang="en-US" sz="2800" dirty="0" smtClean="0"/>
              <a:t>Insiders/outsiders less distinguished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6983360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6963" y="274638"/>
            <a:ext cx="8414825" cy="1143000"/>
          </a:xfrm>
        </p:spPr>
        <p:txBody>
          <a:bodyPr/>
          <a:lstStyle/>
          <a:p>
            <a:pPr algn="ctr"/>
            <a:r>
              <a:rPr lang="en-US" sz="2800" b="1" dirty="0" smtClean="0"/>
              <a:t>Global Leadership and Organizational Effectiveness (GLOBE)  Project </a:t>
            </a:r>
            <a:endParaRPr lang="en-US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800" dirty="0" smtClean="0"/>
              <a:t>170 researchers, 7 years collected data on cultural variable, practices and leadership attributes </a:t>
            </a:r>
          </a:p>
          <a:p>
            <a:pPr>
              <a:lnSpc>
                <a:spcPct val="150000"/>
              </a:lnSpc>
            </a:pPr>
            <a:r>
              <a:rPr lang="en-US" sz="2800" dirty="0" smtClean="0"/>
              <a:t>18,000 managers in 62 countries, varied industries and organization sizes</a:t>
            </a:r>
          </a:p>
          <a:p>
            <a:pPr marL="114300" indent="0"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16</a:t>
            </a:fld>
            <a:endParaRPr lang="en-US"/>
          </a:p>
        </p:txBody>
      </p:sp>
      <p:pic>
        <p:nvPicPr>
          <p:cNvPr id="5" name="Picture 4" descr="asia_globe4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835" y="4504277"/>
            <a:ext cx="2289365" cy="2289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572039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GLOBE Project</a:t>
            </a:r>
            <a:endParaRPr lang="en-US" dirty="0"/>
          </a:p>
        </p:txBody>
      </p:sp>
      <p:pic>
        <p:nvPicPr>
          <p:cNvPr id="6" name="Content Placeholder 5" descr="8950272200_fb2c758328.jpg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19" t="682" r="16409" b="-682"/>
          <a:stretch/>
        </p:blipFill>
        <p:spPr>
          <a:xfrm>
            <a:off x="1286512" y="1417638"/>
            <a:ext cx="5961376" cy="4950739"/>
          </a:xfr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854288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US" sz="3200" dirty="0"/>
              <a:t>Mead (2005) Chapter 2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US" sz="3200" dirty="0" err="1" smtClean="0"/>
              <a:t>Deresky</a:t>
            </a:r>
            <a:r>
              <a:rPr lang="en-US" sz="3200" dirty="0" smtClean="0"/>
              <a:t> </a:t>
            </a:r>
            <a:r>
              <a:rPr lang="en-US" sz="3200" dirty="0"/>
              <a:t>(</a:t>
            </a:r>
            <a:r>
              <a:rPr lang="en-US" sz="3200"/>
              <a:t>2014</a:t>
            </a:r>
            <a:r>
              <a:rPr lang="en-US" sz="3200" smtClean="0"/>
              <a:t>) Chapter </a:t>
            </a:r>
            <a:r>
              <a:rPr lang="en-US" sz="3200" dirty="0"/>
              <a:t>3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US" sz="3200" dirty="0" smtClean="0"/>
              <a:t>Online </a:t>
            </a:r>
            <a:r>
              <a:rPr lang="en-US" sz="3200" dirty="0"/>
              <a:t>sources: 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US" sz="3200" dirty="0"/>
              <a:t>Emerald. Google scholar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US" sz="3200" dirty="0" smtClean="0"/>
              <a:t>HBR 10 Must Reads: On Managing Across Cultures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US" sz="3200" dirty="0" smtClean="0"/>
              <a:t>TED Talks: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US" sz="3200" dirty="0"/>
              <a:t>Cross cultural communication </a:t>
            </a:r>
            <a:r>
              <a:rPr lang="en-US" sz="3200" dirty="0" smtClean="0"/>
              <a:t>by Pellegrino </a:t>
            </a:r>
            <a:r>
              <a:rPr lang="en-US" sz="3200" dirty="0" err="1"/>
              <a:t>Riccardi</a:t>
            </a:r>
            <a:r>
              <a:rPr lang="en-US" sz="3200" dirty="0"/>
              <a:t> </a:t>
            </a:r>
            <a:endParaRPr lang="en-US" sz="3200" dirty="0" smtClean="0"/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US" sz="3200" dirty="0"/>
              <a:t>Cultural difference in business  </a:t>
            </a:r>
            <a:r>
              <a:rPr lang="en-US" sz="3200" dirty="0" smtClean="0"/>
              <a:t>by Valerie </a:t>
            </a:r>
            <a:r>
              <a:rPr lang="en-US" sz="3200" dirty="0" err="1" smtClean="0"/>
              <a:t>Hoeks</a:t>
            </a:r>
            <a:endParaRPr lang="en-US" sz="3200" dirty="0" smtClean="0"/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US" sz="3200" dirty="0"/>
              <a:t>Riding the waves of culture </a:t>
            </a:r>
            <a:r>
              <a:rPr lang="en-US" sz="3200" dirty="0" smtClean="0"/>
              <a:t>by </a:t>
            </a:r>
            <a:r>
              <a:rPr lang="en-US" sz="3200" dirty="0" err="1" smtClean="0"/>
              <a:t>Fons</a:t>
            </a:r>
            <a:r>
              <a:rPr lang="en-US" sz="3200" dirty="0" smtClean="0"/>
              <a:t> </a:t>
            </a:r>
            <a:r>
              <a:rPr lang="en-US" sz="3200" dirty="0" err="1"/>
              <a:t>Trompenaars</a:t>
            </a:r>
            <a:r>
              <a:rPr lang="en-US" sz="3200" dirty="0"/>
              <a:t> 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CB21CC-028D-6E40-A17F-59ECF07C6C41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546923"/>
      </p:ext>
    </p:extLst>
  </p:cSld>
  <p:clrMapOvr>
    <a:masterClrMapping/>
  </p:clrMapOvr>
  <p:transition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Adjacency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Unknown Document Type" ma:contentTypeID="0x010104" ma:contentTypeVersion="0" ma:contentTypeDescription="" ma:contentTypeScope="" ma:versionID="05d83ceaa0bbd2e3bc716e6e66bd857a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b3d69fe45253d5ff147bb69036b756a7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43106BB-E246-4F19-BDB9-B3DA8A4C083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F4A3C25-C911-4350-BE3E-A95AD866B4F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EF2C27CA-1A24-4A0A-9A2D-944F2743D4C5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Adjacency.thmx</Template>
  <TotalTime>1484</TotalTime>
  <Words>836</Words>
  <Application>Microsoft Macintosh PowerPoint</Application>
  <PresentationFormat>On-screen Show (4:3)</PresentationFormat>
  <Paragraphs>167</Paragraphs>
  <Slides>18</Slides>
  <Notes>10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Calibri</vt:lpstr>
      <vt:lpstr>Cambria</vt:lpstr>
      <vt:lpstr>ＭＳ Ｐゴシック</vt:lpstr>
      <vt:lpstr>Times New Roman</vt:lpstr>
      <vt:lpstr>Wingdings 3</vt:lpstr>
      <vt:lpstr>Arial</vt:lpstr>
      <vt:lpstr>Adjacency</vt:lpstr>
      <vt:lpstr>CorelDRAW</vt:lpstr>
      <vt:lpstr>Cultural Frameworks</vt:lpstr>
      <vt:lpstr>So what is it Cultural Frameworks?</vt:lpstr>
      <vt:lpstr>Outline</vt:lpstr>
      <vt:lpstr>Hofstede’s Model</vt:lpstr>
      <vt:lpstr>1. Power Distance</vt:lpstr>
      <vt:lpstr>PDI Implications</vt:lpstr>
      <vt:lpstr>2. Uncertainty Avoidance</vt:lpstr>
      <vt:lpstr>UAI Implications</vt:lpstr>
      <vt:lpstr>3. Individualism vs. Collectivism </vt:lpstr>
      <vt:lpstr>IND Implications</vt:lpstr>
      <vt:lpstr>4. Masculinity vs. Femininity</vt:lpstr>
      <vt:lpstr>MAS Implications</vt:lpstr>
      <vt:lpstr> Kluckhohn and Strodtbeck (1961)  </vt:lpstr>
      <vt:lpstr>Kluckhohn and Strodtbeck (1961) </vt:lpstr>
      <vt:lpstr>Hall (1976)</vt:lpstr>
      <vt:lpstr>Global Leadership and Organizational Effectiveness (GLOBE)  Project </vt:lpstr>
      <vt:lpstr>GLOBE Project</vt:lpstr>
      <vt:lpstr>Reading </vt:lpstr>
    </vt:vector>
  </TitlesOfParts>
  <Company>Dreams Come True</Company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 Kim</dc:creator>
  <cp:lastModifiedBy>Microsoft Office User</cp:lastModifiedBy>
  <cp:revision>92</cp:revision>
  <dcterms:created xsi:type="dcterms:W3CDTF">2017-01-15T11:41:54Z</dcterms:created>
  <dcterms:modified xsi:type="dcterms:W3CDTF">2017-11-01T06:41:48Z</dcterms:modified>
</cp:coreProperties>
</file>