
<file path=[Content_Types].xml><?xml version="1.0" encoding="utf-8"?>
<Types xmlns="http://schemas.openxmlformats.org/package/2006/content-types">
  <Default Extension="xml" ContentType="application/xml"/>
  <Default Extension="jpeg" ContentType="image/jpeg"/>
  <Default Extension="png" ContentType="image/png"/>
  <Default Extension="gif" ContentType="image/gif"/>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handoutMasterIdLst>
    <p:handoutMasterId r:id="rId22"/>
  </p:handoutMasterIdLst>
  <p:sldIdLst>
    <p:sldId id="258" r:id="rId2"/>
    <p:sldId id="260" r:id="rId3"/>
    <p:sldId id="261" r:id="rId4"/>
    <p:sldId id="262" r:id="rId5"/>
    <p:sldId id="263" r:id="rId6"/>
    <p:sldId id="264" r:id="rId7"/>
    <p:sldId id="265" r:id="rId8"/>
    <p:sldId id="266" r:id="rId9"/>
    <p:sldId id="272" r:id="rId10"/>
    <p:sldId id="271" r:id="rId11"/>
    <p:sldId id="273" r:id="rId12"/>
    <p:sldId id="267" r:id="rId13"/>
    <p:sldId id="269" r:id="rId14"/>
    <p:sldId id="270" r:id="rId15"/>
    <p:sldId id="274" r:id="rId16"/>
    <p:sldId id="275" r:id="rId17"/>
    <p:sldId id="276" r:id="rId18"/>
    <p:sldId id="268" r:id="rId19"/>
    <p:sldId id="27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85" autoAdjust="0"/>
    <p:restoredTop sz="94660"/>
  </p:normalViewPr>
  <p:slideViewPr>
    <p:cSldViewPr snapToGrid="0">
      <p:cViewPr>
        <p:scale>
          <a:sx n="90" d="100"/>
          <a:sy n="90" d="100"/>
        </p:scale>
        <p:origin x="1144" y="208"/>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notesMaster" Target="notesMasters/notesMaster1.xml"/><Relationship Id="rId22" Type="http://schemas.openxmlformats.org/officeDocument/2006/relationships/handoutMaster" Target="handoutMasters/handoutMaster1.xml"/><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10/4/17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9FA961C-6595-4719-93AA-DB2C97FB0ABC}" type="datetimeFigureOut">
              <a:rPr lang="ru-RU" smtClean="0"/>
              <a:t>04.10.17</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D8B4F1-A5E1-4288-94BA-4F3B85E79993}" type="slidenum">
              <a:rPr lang="ru-RU" smtClean="0"/>
              <a:t>‹#›</a:t>
            </a:fld>
            <a:endParaRPr lang="ru-RU"/>
          </a:p>
        </p:txBody>
      </p:sp>
    </p:spTree>
    <p:extLst>
      <p:ext uri="{BB962C8B-B14F-4D97-AF65-F5344CB8AC3E}">
        <p14:creationId xmlns:p14="http://schemas.microsoft.com/office/powerpoint/2010/main" val="1375980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t>10/4/17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t>‹#›</a:t>
            </a:fld>
            <a:endParaRPr lang="en-US"/>
          </a:p>
        </p:txBody>
      </p:sp>
    </p:spTree>
    <p:extLst>
      <p:ext uri="{BB962C8B-B14F-4D97-AF65-F5344CB8AC3E}">
        <p14:creationId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theme" Target="../theme/theme1.xml"/><Relationship Id="rId5"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gi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gi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g"/><Relationship Id="rId3"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4" Type="http://schemas.openxmlformats.org/officeDocument/2006/relationships/image" Target="../media/image11.jpg"/><Relationship Id="rId1" Type="http://schemas.openxmlformats.org/officeDocument/2006/relationships/slideLayout" Target="../slideLayouts/slideLayout2.xml"/><Relationship Id="rId2" Type="http://schemas.openxmlformats.org/officeDocument/2006/relationships/image" Target="../media/image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g"/><Relationship Id="rId3" Type="http://schemas.openxmlformats.org/officeDocument/2006/relationships/image" Target="../media/image14.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6.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8.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9.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png"/><Relationship Id="rId3" Type="http://schemas.openxmlformats.org/officeDocument/2006/relationships/image" Target="../media/image2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1"/>
          </p:nvPr>
        </p:nvSpPr>
        <p:spPr>
          <a:xfrm>
            <a:off x="685801" y="1143000"/>
            <a:ext cx="11283042" cy="5005388"/>
          </a:xfrm>
        </p:spPr>
        <p:txBody>
          <a:bodyPr/>
          <a:lstStyle/>
          <a:p>
            <a:pPr marL="0" indent="0" algn="ctr">
              <a:buNone/>
            </a:pPr>
            <a:r>
              <a:rPr lang="en-US" sz="5400" dirty="0">
                <a:solidFill>
                  <a:srgbClr val="FF0000"/>
                </a:solidFill>
              </a:rPr>
              <a:t> </a:t>
            </a:r>
            <a:r>
              <a:rPr lang="en-US" sz="6000" dirty="0">
                <a:solidFill>
                  <a:srgbClr val="FF0000"/>
                </a:solidFill>
              </a:rPr>
              <a:t>Cultural Differences and People </a:t>
            </a:r>
            <a:r>
              <a:rPr lang="en-US" sz="6000" dirty="0" smtClean="0">
                <a:solidFill>
                  <a:srgbClr val="FF0000"/>
                </a:solidFill>
              </a:rPr>
              <a:t>Management</a:t>
            </a:r>
            <a:r>
              <a:rPr lang="en-US" sz="6000" dirty="0">
                <a:solidFill>
                  <a:srgbClr val="FF0000"/>
                </a:solidFill>
              </a:rPr>
              <a:t> </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272141" y="2165819"/>
            <a:ext cx="4267201" cy="4423665"/>
          </a:xfrm>
          <a:prstGeom prst="rect">
            <a:avLst/>
          </a:prstGeom>
        </p:spPr>
      </p:pic>
    </p:spTree>
    <p:extLst>
      <p:ext uri="{BB962C8B-B14F-4D97-AF65-F5344CB8AC3E}">
        <p14:creationId xmlns:p14="http://schemas.microsoft.com/office/powerpoint/2010/main" val="14456287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solidFill>
                  <a:srgbClr val="FF0000"/>
                </a:solidFill>
              </a:rPr>
              <a:t>Course </a:t>
            </a:r>
            <a:r>
              <a:rPr lang="en-US" dirty="0" smtClean="0">
                <a:solidFill>
                  <a:srgbClr val="FF0000"/>
                </a:solidFill>
              </a:rPr>
              <a:t>Syllabus:</a:t>
            </a:r>
            <a:endParaRPr lang="en-US" dirty="0">
              <a:solidFill>
                <a:srgbClr val="FF0000"/>
              </a:solidFill>
            </a:endParaRPr>
          </a:p>
        </p:txBody>
      </p:sp>
      <p:sp>
        <p:nvSpPr>
          <p:cNvPr id="3" name="Content Placeholder 2"/>
          <p:cNvSpPr>
            <a:spLocks noGrp="1"/>
          </p:cNvSpPr>
          <p:nvPr>
            <p:ph sz="quarter" idx="11"/>
          </p:nvPr>
        </p:nvSpPr>
        <p:spPr>
          <a:xfrm>
            <a:off x="163513" y="932272"/>
            <a:ext cx="7151687" cy="5517514"/>
          </a:xfrm>
        </p:spPr>
        <p:txBody>
          <a:bodyPr/>
          <a:lstStyle/>
          <a:p>
            <a:pPr marL="457200" indent="-457200">
              <a:lnSpc>
                <a:spcPct val="100000"/>
              </a:lnSpc>
              <a:buFont typeface="+mj-lt"/>
              <a:buAutoNum type="arabicPeriod"/>
            </a:pPr>
            <a:r>
              <a:rPr lang="en-US" sz="1800" b="1" dirty="0"/>
              <a:t>Introduction Cultural Differences and People </a:t>
            </a:r>
            <a:r>
              <a:rPr lang="en-US" sz="1800" b="1" dirty="0" smtClean="0"/>
              <a:t>Management</a:t>
            </a:r>
          </a:p>
          <a:p>
            <a:pPr marL="457200" indent="-457200">
              <a:lnSpc>
                <a:spcPct val="100000"/>
              </a:lnSpc>
              <a:buFont typeface="+mj-lt"/>
              <a:buAutoNum type="arabicPeriod"/>
            </a:pPr>
            <a:r>
              <a:rPr lang="en-US" sz="1800" b="1" dirty="0"/>
              <a:t>Cultural Frameworks </a:t>
            </a:r>
            <a:endParaRPr lang="en-US" sz="1800" b="1" dirty="0" smtClean="0"/>
          </a:p>
          <a:p>
            <a:pPr marL="457200" indent="-457200">
              <a:lnSpc>
                <a:spcPct val="100000"/>
              </a:lnSpc>
              <a:buFont typeface="+mj-lt"/>
              <a:buAutoNum type="arabicPeriod"/>
            </a:pPr>
            <a:r>
              <a:rPr lang="en-US" sz="1800" b="1" dirty="0" smtClean="0"/>
              <a:t>Culture </a:t>
            </a:r>
            <a:r>
              <a:rPr lang="en-US" sz="1800" b="1" dirty="0"/>
              <a:t>and </a:t>
            </a:r>
            <a:r>
              <a:rPr lang="en-US" sz="1800" b="1" dirty="0" smtClean="0"/>
              <a:t>communication</a:t>
            </a:r>
          </a:p>
          <a:p>
            <a:pPr marL="457200" indent="-457200">
              <a:lnSpc>
                <a:spcPct val="100000"/>
              </a:lnSpc>
              <a:buFont typeface="+mj-lt"/>
              <a:buAutoNum type="arabicPeriod"/>
            </a:pPr>
            <a:r>
              <a:rPr lang="en-US" sz="1800" b="1" dirty="0"/>
              <a:t>Cross cultural </a:t>
            </a:r>
            <a:r>
              <a:rPr lang="en-US" sz="1800" b="1" dirty="0" smtClean="0"/>
              <a:t>negotiations</a:t>
            </a:r>
          </a:p>
          <a:p>
            <a:pPr marL="457200" indent="-457200">
              <a:lnSpc>
                <a:spcPct val="100000"/>
              </a:lnSpc>
              <a:buFont typeface="+mj-lt"/>
              <a:buAutoNum type="arabicPeriod"/>
            </a:pPr>
            <a:r>
              <a:rPr lang="en-US" sz="1800" b="1" dirty="0"/>
              <a:t>Human Resource Management in global </a:t>
            </a:r>
            <a:r>
              <a:rPr lang="en-US" sz="1800" b="1" dirty="0" smtClean="0"/>
              <a:t>companies</a:t>
            </a:r>
          </a:p>
          <a:p>
            <a:pPr marL="457200" indent="-457200">
              <a:lnSpc>
                <a:spcPct val="100000"/>
              </a:lnSpc>
              <a:buFont typeface="+mj-lt"/>
              <a:buAutoNum type="arabicPeriod"/>
            </a:pPr>
            <a:r>
              <a:rPr lang="en-US" sz="1800" b="1" dirty="0"/>
              <a:t>Forming, maintaining and working in Multicultural </a:t>
            </a:r>
            <a:r>
              <a:rPr lang="en-US" sz="1800" b="1" dirty="0" smtClean="0"/>
              <a:t>Teams</a:t>
            </a:r>
          </a:p>
          <a:p>
            <a:pPr marL="457200" indent="-457200">
              <a:lnSpc>
                <a:spcPct val="100000"/>
              </a:lnSpc>
              <a:buFont typeface="+mj-lt"/>
              <a:buAutoNum type="arabicPeriod"/>
            </a:pPr>
            <a:r>
              <a:rPr lang="en-US" sz="1800" b="1" dirty="0"/>
              <a:t>Cultural Differences and Management Development: Different </a:t>
            </a:r>
            <a:r>
              <a:rPr lang="en-US" sz="1800" b="1" dirty="0" smtClean="0"/>
              <a:t>approaches</a:t>
            </a:r>
          </a:p>
          <a:p>
            <a:pPr marL="457200" indent="-457200">
              <a:lnSpc>
                <a:spcPct val="100000"/>
              </a:lnSpc>
              <a:buFont typeface="+mj-lt"/>
              <a:buAutoNum type="arabicPeriod"/>
            </a:pPr>
            <a:r>
              <a:rPr lang="en-US" sz="1800" b="1" dirty="0"/>
              <a:t>Interacting spheres: </a:t>
            </a:r>
            <a:r>
              <a:rPr lang="en-US" sz="1800" b="1" dirty="0" smtClean="0"/>
              <a:t>organizational </a:t>
            </a:r>
            <a:r>
              <a:rPr lang="en-US" sz="1800" b="1" dirty="0"/>
              <a:t>and national </a:t>
            </a:r>
            <a:r>
              <a:rPr lang="en-US" sz="1800" b="1" dirty="0" smtClean="0"/>
              <a:t>culture</a:t>
            </a:r>
          </a:p>
          <a:p>
            <a:pPr marL="457200" indent="-457200">
              <a:lnSpc>
                <a:spcPct val="100000"/>
              </a:lnSpc>
              <a:buFont typeface="+mj-lt"/>
              <a:buAutoNum type="arabicPeriod"/>
            </a:pPr>
            <a:r>
              <a:rPr lang="en-US" sz="1800" b="1" dirty="0"/>
              <a:t>Preparing Expatriates and the “international” manager; training for international </a:t>
            </a:r>
            <a:r>
              <a:rPr lang="en-US" sz="1800" b="1" dirty="0" smtClean="0"/>
              <a:t>assignments</a:t>
            </a:r>
          </a:p>
          <a:p>
            <a:pPr marL="457200" indent="-457200">
              <a:lnSpc>
                <a:spcPct val="100000"/>
              </a:lnSpc>
              <a:buFont typeface="+mj-lt"/>
              <a:buAutoNum type="arabicPeriod"/>
            </a:pPr>
            <a:r>
              <a:rPr lang="en-US" sz="1800" b="1" dirty="0"/>
              <a:t>HRM in a Global </a:t>
            </a:r>
            <a:r>
              <a:rPr lang="en-US" sz="1800" b="1" dirty="0" smtClean="0"/>
              <a:t>Company</a:t>
            </a:r>
          </a:p>
          <a:p>
            <a:pPr marL="457200" indent="-457200">
              <a:lnSpc>
                <a:spcPct val="100000"/>
              </a:lnSpc>
              <a:buFont typeface="+mj-lt"/>
              <a:buAutoNum type="arabicPeriod"/>
            </a:pPr>
            <a:r>
              <a:rPr lang="en-US" sz="1800" b="1" dirty="0"/>
              <a:t>Organizational </a:t>
            </a:r>
            <a:r>
              <a:rPr lang="en-US" sz="1800" b="1" dirty="0" smtClean="0"/>
              <a:t>Culture</a:t>
            </a:r>
          </a:p>
          <a:p>
            <a:pPr marL="457200" indent="-457200">
              <a:lnSpc>
                <a:spcPct val="100000"/>
              </a:lnSpc>
              <a:buFont typeface="+mj-lt"/>
              <a:buAutoNum type="arabicPeriod"/>
            </a:pPr>
            <a:r>
              <a:rPr lang="en-US" sz="1800" b="1" dirty="0"/>
              <a:t>Motivation and Leadership</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68243" y="932272"/>
            <a:ext cx="5023758" cy="5043985"/>
          </a:xfrm>
          <a:prstGeom prst="rect">
            <a:avLst/>
          </a:prstGeom>
        </p:spPr>
      </p:pic>
    </p:spTree>
    <p:extLst>
      <p:ext uri="{BB962C8B-B14F-4D97-AF65-F5344CB8AC3E}">
        <p14:creationId xmlns:p14="http://schemas.microsoft.com/office/powerpoint/2010/main" val="2216063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1"/>
          </p:nvPr>
        </p:nvSpPr>
        <p:spPr/>
        <p:txBody>
          <a:bodyPr/>
          <a:lstStyle/>
          <a:p>
            <a:pPr marL="0" indent="0" algn="ctr">
              <a:buNone/>
            </a:pPr>
            <a:r>
              <a:rPr lang="en-US" sz="4000" b="1" dirty="0" smtClean="0">
                <a:solidFill>
                  <a:srgbClr val="FF0000"/>
                </a:solidFill>
              </a:rPr>
              <a:t>Lecture 1:</a:t>
            </a:r>
          </a:p>
          <a:p>
            <a:pPr marL="0" indent="0" algn="ctr">
              <a:buNone/>
            </a:pPr>
            <a:r>
              <a:rPr lang="en-US" sz="4000" b="1" dirty="0" smtClean="0">
                <a:solidFill>
                  <a:srgbClr val="FF0000"/>
                </a:solidFill>
              </a:rPr>
              <a:t>Introduction </a:t>
            </a:r>
            <a:r>
              <a:rPr lang="en-US" sz="4000" b="1" dirty="0">
                <a:solidFill>
                  <a:srgbClr val="FF0000"/>
                </a:solidFill>
              </a:rPr>
              <a:t>Cultural Differences and People Management</a:t>
            </a:r>
          </a:p>
          <a:p>
            <a:endParaRPr lang="en-US" dirty="0">
              <a:solidFill>
                <a:srgbClr val="FF0000"/>
              </a:solidFill>
            </a:endParaRP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6865" y="3093849"/>
            <a:ext cx="5276057" cy="3495388"/>
          </a:xfrm>
          <a:prstGeom prst="rect">
            <a:avLst/>
          </a:prstGeom>
        </p:spPr>
      </p:pic>
    </p:spTree>
    <p:extLst>
      <p:ext uri="{BB962C8B-B14F-4D97-AF65-F5344CB8AC3E}">
        <p14:creationId xmlns:p14="http://schemas.microsoft.com/office/powerpoint/2010/main" val="5083022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solidFill>
                  <a:srgbClr val="FF0000"/>
                </a:solidFill>
              </a:rPr>
              <a:t>Business in Saudi Arabia</a:t>
            </a:r>
          </a:p>
        </p:txBody>
      </p:sp>
      <p:pic>
        <p:nvPicPr>
          <p:cNvPr id="5" name="Content Placeholder 4"/>
          <p:cNvPicPr>
            <a:picLocks noGrp="1" noChangeAspect="1"/>
          </p:cNvPicPr>
          <p:nvPr>
            <p:ph sz="quarter" idx="11"/>
          </p:nvPr>
        </p:nvPicPr>
        <p:blipFill>
          <a:blip r:embed="rId2">
            <a:extLst>
              <a:ext uri="{28A0092B-C50C-407E-A947-70E740481C1C}">
                <a14:useLocalDpi xmlns:a14="http://schemas.microsoft.com/office/drawing/2010/main" val="0"/>
              </a:ext>
            </a:extLst>
          </a:blip>
          <a:stretch>
            <a:fillRect/>
          </a:stretch>
        </p:blipFill>
        <p:spPr>
          <a:xfrm>
            <a:off x="4816929" y="1045029"/>
            <a:ext cx="7055806" cy="5005388"/>
          </a:xfr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207" y="1173284"/>
            <a:ext cx="4545695" cy="4511431"/>
          </a:xfrm>
          <a:prstGeom prst="rect">
            <a:avLst/>
          </a:prstGeom>
        </p:spPr>
      </p:pic>
    </p:spTree>
    <p:extLst>
      <p:ext uri="{BB962C8B-B14F-4D97-AF65-F5344CB8AC3E}">
        <p14:creationId xmlns:p14="http://schemas.microsoft.com/office/powerpoint/2010/main" val="20923367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McDonald`s in Saudi Arabia</a:t>
            </a:r>
            <a:endParaRPr lang="en-US" dirty="0">
              <a:solidFill>
                <a:srgbClr val="FF0000"/>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3512" y="830942"/>
            <a:ext cx="11805331" cy="5733143"/>
          </a:xfrm>
          <a:prstGeom prst="rect">
            <a:avLst/>
          </a:prstGeom>
        </p:spPr>
      </p:pic>
    </p:spTree>
    <p:extLst>
      <p:ext uri="{BB962C8B-B14F-4D97-AF65-F5344CB8AC3E}">
        <p14:creationId xmlns:p14="http://schemas.microsoft.com/office/powerpoint/2010/main" val="10644748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sz="quarter" idx="11"/>
          </p:nvPr>
        </p:nvPicPr>
        <p:blipFill>
          <a:blip r:embed="rId2">
            <a:extLst>
              <a:ext uri="{28A0092B-C50C-407E-A947-70E740481C1C}">
                <a14:useLocalDpi xmlns:a14="http://schemas.microsoft.com/office/drawing/2010/main" val="0"/>
              </a:ext>
            </a:extLst>
          </a:blip>
          <a:stretch>
            <a:fillRect/>
          </a:stretch>
        </p:blipFill>
        <p:spPr>
          <a:xfrm>
            <a:off x="206531" y="815578"/>
            <a:ext cx="5614718" cy="3821737"/>
          </a:xfr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74226" y="3199549"/>
            <a:ext cx="5987143" cy="3367768"/>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04047" y="949921"/>
            <a:ext cx="4127500" cy="1968500"/>
          </a:xfrm>
          <a:prstGeom prst="rect">
            <a:avLst/>
          </a:prstGeom>
        </p:spPr>
      </p:pic>
    </p:spTree>
    <p:extLst>
      <p:ext uri="{BB962C8B-B14F-4D97-AF65-F5344CB8AC3E}">
        <p14:creationId xmlns:p14="http://schemas.microsoft.com/office/powerpoint/2010/main" val="13377308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962706" y="848631"/>
            <a:ext cx="8181294" cy="1061811"/>
          </a:xfrm>
        </p:spPr>
        <p:txBody>
          <a:bodyPr/>
          <a:lstStyle/>
          <a:p>
            <a:r>
              <a:rPr lang="en-US" dirty="0" smtClean="0">
                <a:solidFill>
                  <a:srgbClr val="FF0000"/>
                </a:solidFill>
              </a:rPr>
              <a:t>So what is a Culture?</a:t>
            </a:r>
            <a:endParaRPr lang="en-US" dirty="0">
              <a:solidFill>
                <a:srgbClr val="FF0000"/>
              </a:solidFill>
            </a:endParaRPr>
          </a:p>
        </p:txBody>
      </p:sp>
      <p:sp>
        <p:nvSpPr>
          <p:cNvPr id="3" name="Content Placeholder 2"/>
          <p:cNvSpPr>
            <a:spLocks noGrp="1"/>
          </p:cNvSpPr>
          <p:nvPr>
            <p:ph sz="quarter" idx="11"/>
          </p:nvPr>
        </p:nvSpPr>
        <p:spPr>
          <a:xfrm>
            <a:off x="4816928" y="2216262"/>
            <a:ext cx="6776358" cy="3617459"/>
          </a:xfrm>
        </p:spPr>
        <p:txBody>
          <a:bodyPr/>
          <a:lstStyle/>
          <a:p>
            <a:pPr marL="0" indent="0" algn="just">
              <a:spcBef>
                <a:spcPts val="0"/>
              </a:spcBef>
              <a:buNone/>
              <a:defRPr/>
            </a:pPr>
            <a:r>
              <a:rPr lang="en-US" sz="2800" dirty="0" smtClean="0"/>
              <a:t>A </a:t>
            </a:r>
            <a:r>
              <a:rPr lang="en-US" sz="2800" dirty="0"/>
              <a:t>set of shared values, understandings, assumptions, and goals that are learned from earlier generations, imposed by present members of a society, and passed on to succeeding </a:t>
            </a:r>
            <a:r>
              <a:rPr lang="en-US" sz="2800" dirty="0" smtClean="0"/>
              <a:t>generations. </a:t>
            </a:r>
            <a:endParaRPr lang="en-US" sz="2800" dirty="0"/>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8163" y="2106385"/>
            <a:ext cx="3850048" cy="3837215"/>
          </a:xfrm>
          <a:prstGeom prst="rect">
            <a:avLst/>
          </a:prstGeom>
        </p:spPr>
      </p:pic>
    </p:spTree>
    <p:extLst>
      <p:ext uri="{BB962C8B-B14F-4D97-AF65-F5344CB8AC3E}">
        <p14:creationId xmlns:p14="http://schemas.microsoft.com/office/powerpoint/2010/main" val="799971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Example:</a:t>
            </a:r>
            <a:endParaRPr lang="en-US" dirty="0">
              <a:solidFill>
                <a:srgbClr val="FF0000"/>
              </a:solidFill>
            </a:endParaRPr>
          </a:p>
        </p:txBody>
      </p:sp>
      <p:sp>
        <p:nvSpPr>
          <p:cNvPr id="3" name="Content Placeholder 2"/>
          <p:cNvSpPr>
            <a:spLocks noGrp="1"/>
          </p:cNvSpPr>
          <p:nvPr>
            <p:ph sz="quarter" idx="11"/>
          </p:nvPr>
        </p:nvSpPr>
        <p:spPr>
          <a:xfrm>
            <a:off x="4614529" y="1143000"/>
            <a:ext cx="7117095" cy="3769242"/>
          </a:xfrm>
        </p:spPr>
        <p:txBody>
          <a:bodyPr/>
          <a:lstStyle/>
          <a:p>
            <a:pPr marL="0" indent="0" algn="ctr">
              <a:lnSpc>
                <a:spcPct val="100000"/>
              </a:lnSpc>
              <a:buNone/>
            </a:pPr>
            <a:endParaRPr lang="en-US" b="1" dirty="0" smtClean="0"/>
          </a:p>
          <a:p>
            <a:pPr marL="0" indent="0" algn="ctr">
              <a:lnSpc>
                <a:spcPct val="100000"/>
              </a:lnSpc>
              <a:buNone/>
            </a:pPr>
            <a:endParaRPr lang="en-US" b="1" dirty="0" smtClean="0"/>
          </a:p>
          <a:p>
            <a:pPr marL="0" indent="0" algn="ctr">
              <a:lnSpc>
                <a:spcPct val="100000"/>
              </a:lnSpc>
              <a:buNone/>
            </a:pPr>
            <a:r>
              <a:rPr lang="en-US" b="1" dirty="0" smtClean="0"/>
              <a:t>Women </a:t>
            </a:r>
            <a:r>
              <a:rPr lang="en-US" b="1" dirty="0"/>
              <a:t>in Indian Society wear </a:t>
            </a:r>
            <a:r>
              <a:rPr lang="en-US" b="1" dirty="0" err="1"/>
              <a:t>Kumkum</a:t>
            </a:r>
            <a:r>
              <a:rPr lang="en-US" b="1" dirty="0"/>
              <a:t>/</a:t>
            </a:r>
            <a:r>
              <a:rPr lang="en-US" b="1" dirty="0" err="1"/>
              <a:t>Sindur</a:t>
            </a:r>
            <a:r>
              <a:rPr lang="en-US" b="1" dirty="0"/>
              <a:t> on their foreheads because their parents told them to wear. The parents did the same because their parents had done so.</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8163" y="1219994"/>
            <a:ext cx="3086100" cy="48514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5107" y="4338083"/>
            <a:ext cx="3875937" cy="2073783"/>
          </a:xfrm>
          <a:prstGeom prst="rect">
            <a:avLst/>
          </a:prstGeom>
        </p:spPr>
      </p:pic>
    </p:spTree>
    <p:extLst>
      <p:ext uri="{BB962C8B-B14F-4D97-AF65-F5344CB8AC3E}">
        <p14:creationId xmlns:p14="http://schemas.microsoft.com/office/powerpoint/2010/main" val="18863433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ELEMENTS OF CULTURE</a:t>
            </a:r>
            <a:endParaRPr lang="en-US" dirty="0">
              <a:solidFill>
                <a:srgbClr val="FF0000"/>
              </a:solidFill>
            </a:endParaRPr>
          </a:p>
        </p:txBody>
      </p:sp>
      <p:sp>
        <p:nvSpPr>
          <p:cNvPr id="3" name="Content Placeholder 2"/>
          <p:cNvSpPr>
            <a:spLocks noGrp="1"/>
          </p:cNvSpPr>
          <p:nvPr>
            <p:ph sz="quarter" idx="11"/>
          </p:nvPr>
        </p:nvSpPr>
        <p:spPr>
          <a:xfrm>
            <a:off x="389308" y="1100470"/>
            <a:ext cx="3672330" cy="5005388"/>
          </a:xfrm>
        </p:spPr>
        <p:txBody>
          <a:bodyPr/>
          <a:lstStyle/>
          <a:p>
            <a:pPr>
              <a:lnSpc>
                <a:spcPct val="100000"/>
              </a:lnSpc>
            </a:pPr>
            <a:r>
              <a:rPr lang="en-US" b="1" dirty="0" smtClean="0">
                <a:solidFill>
                  <a:schemeClr val="accent1">
                    <a:lumMod val="75000"/>
                  </a:schemeClr>
                </a:solidFill>
              </a:rPr>
              <a:t>Language</a:t>
            </a:r>
          </a:p>
          <a:p>
            <a:pPr>
              <a:lnSpc>
                <a:spcPct val="100000"/>
              </a:lnSpc>
            </a:pPr>
            <a:r>
              <a:rPr lang="en-US" b="1" dirty="0" smtClean="0">
                <a:solidFill>
                  <a:schemeClr val="accent1">
                    <a:lumMod val="75000"/>
                  </a:schemeClr>
                </a:solidFill>
              </a:rPr>
              <a:t>Nationality</a:t>
            </a:r>
          </a:p>
          <a:p>
            <a:pPr>
              <a:lnSpc>
                <a:spcPct val="100000"/>
              </a:lnSpc>
            </a:pPr>
            <a:r>
              <a:rPr lang="en-US" b="1" dirty="0" smtClean="0">
                <a:solidFill>
                  <a:schemeClr val="accent1">
                    <a:lumMod val="75000"/>
                  </a:schemeClr>
                </a:solidFill>
              </a:rPr>
              <a:t>Sex </a:t>
            </a:r>
          </a:p>
          <a:p>
            <a:pPr>
              <a:lnSpc>
                <a:spcPct val="100000"/>
              </a:lnSpc>
            </a:pPr>
            <a:r>
              <a:rPr lang="en-US" b="1" dirty="0" smtClean="0">
                <a:solidFill>
                  <a:schemeClr val="accent1">
                    <a:lumMod val="75000"/>
                  </a:schemeClr>
                </a:solidFill>
              </a:rPr>
              <a:t>Education </a:t>
            </a:r>
          </a:p>
          <a:p>
            <a:pPr>
              <a:lnSpc>
                <a:spcPct val="100000"/>
              </a:lnSpc>
            </a:pPr>
            <a:r>
              <a:rPr lang="en-US" b="1" dirty="0" smtClean="0">
                <a:solidFill>
                  <a:schemeClr val="accent1">
                    <a:lumMod val="75000"/>
                  </a:schemeClr>
                </a:solidFill>
              </a:rPr>
              <a:t>Profession </a:t>
            </a:r>
          </a:p>
          <a:p>
            <a:pPr>
              <a:lnSpc>
                <a:spcPct val="100000"/>
              </a:lnSpc>
            </a:pPr>
            <a:r>
              <a:rPr lang="en-US" b="1" dirty="0" smtClean="0">
                <a:solidFill>
                  <a:schemeClr val="accent1">
                    <a:lumMod val="75000"/>
                  </a:schemeClr>
                </a:solidFill>
              </a:rPr>
              <a:t>Religion</a:t>
            </a:r>
          </a:p>
          <a:p>
            <a:pPr>
              <a:lnSpc>
                <a:spcPct val="100000"/>
              </a:lnSpc>
            </a:pPr>
            <a:r>
              <a:rPr lang="en-US" b="1" dirty="0" smtClean="0">
                <a:solidFill>
                  <a:schemeClr val="accent1">
                    <a:lumMod val="75000"/>
                  </a:schemeClr>
                </a:solidFill>
              </a:rPr>
              <a:t>Social class</a:t>
            </a:r>
          </a:p>
          <a:p>
            <a:pPr>
              <a:lnSpc>
                <a:spcPct val="100000"/>
              </a:lnSpc>
            </a:pPr>
            <a:r>
              <a:rPr lang="en-US" b="1" dirty="0" smtClean="0">
                <a:solidFill>
                  <a:schemeClr val="accent1">
                    <a:lumMod val="75000"/>
                  </a:schemeClr>
                </a:solidFill>
              </a:rPr>
              <a:t>Family </a:t>
            </a:r>
          </a:p>
          <a:p>
            <a:pPr>
              <a:lnSpc>
                <a:spcPct val="100000"/>
              </a:lnSpc>
            </a:pPr>
            <a:r>
              <a:rPr lang="en-US" b="1" dirty="0" smtClean="0">
                <a:solidFill>
                  <a:schemeClr val="accent1">
                    <a:lumMod val="75000"/>
                  </a:schemeClr>
                </a:solidFill>
              </a:rPr>
              <a:t>Norms </a:t>
            </a:r>
          </a:p>
          <a:p>
            <a:pPr>
              <a:lnSpc>
                <a:spcPct val="100000"/>
              </a:lnSpc>
            </a:pPr>
            <a:r>
              <a:rPr lang="en-US" b="1" dirty="0" smtClean="0">
                <a:solidFill>
                  <a:schemeClr val="accent1">
                    <a:lumMod val="75000"/>
                  </a:schemeClr>
                </a:solidFill>
              </a:rPr>
              <a:t>Attitudes</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95015" y="1737537"/>
            <a:ext cx="5947144" cy="3716965"/>
          </a:xfrm>
          <a:prstGeom prst="rect">
            <a:avLst/>
          </a:prstGeom>
        </p:spPr>
      </p:pic>
    </p:spTree>
    <p:extLst>
      <p:ext uri="{BB962C8B-B14F-4D97-AF65-F5344CB8AC3E}">
        <p14:creationId xmlns:p14="http://schemas.microsoft.com/office/powerpoint/2010/main" val="21143843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Characteristics of Culture</a:t>
            </a:r>
            <a:endParaRPr lang="en-US" dirty="0">
              <a:solidFill>
                <a:srgbClr val="FF0000"/>
              </a:solidFill>
            </a:endParaRPr>
          </a:p>
        </p:txBody>
      </p:sp>
      <p:sp>
        <p:nvSpPr>
          <p:cNvPr id="3" name="Content Placeholder 2"/>
          <p:cNvSpPr>
            <a:spLocks noGrp="1"/>
          </p:cNvSpPr>
          <p:nvPr>
            <p:ph sz="quarter" idx="11"/>
          </p:nvPr>
        </p:nvSpPr>
        <p:spPr>
          <a:xfrm>
            <a:off x="6294474" y="2870790"/>
            <a:ext cx="5437151" cy="3277597"/>
          </a:xfrm>
        </p:spPr>
        <p:txBody>
          <a:bodyPr/>
          <a:lstStyle/>
          <a:p>
            <a:r>
              <a:rPr lang="en-US" sz="2800" b="1" dirty="0" smtClean="0"/>
              <a:t>Culture is learned </a:t>
            </a:r>
          </a:p>
          <a:p>
            <a:r>
              <a:rPr lang="en-US" sz="2800" b="1" dirty="0" smtClean="0"/>
              <a:t>Culture is shared</a:t>
            </a:r>
          </a:p>
          <a:p>
            <a:r>
              <a:rPr lang="en-US" sz="2800" b="1" dirty="0" smtClean="0"/>
              <a:t>Culture is integrated</a:t>
            </a:r>
          </a:p>
          <a:p>
            <a:r>
              <a:rPr lang="en-US" sz="2800" b="1" dirty="0" smtClean="0"/>
              <a:t>Culture is a way of life</a:t>
            </a:r>
          </a:p>
          <a:p>
            <a:r>
              <a:rPr lang="en-US" sz="2800" b="1" dirty="0" smtClean="0"/>
              <a:t>Culture is unconscious</a:t>
            </a:r>
            <a:endParaRPr lang="en-US" sz="2800"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7875" y="1262320"/>
            <a:ext cx="4334245" cy="4314982"/>
          </a:xfrm>
          <a:prstGeom prst="rect">
            <a:avLst/>
          </a:prstGeom>
        </p:spPr>
      </p:pic>
    </p:spTree>
    <p:extLst>
      <p:ext uri="{BB962C8B-B14F-4D97-AF65-F5344CB8AC3E}">
        <p14:creationId xmlns:p14="http://schemas.microsoft.com/office/powerpoint/2010/main" val="48070950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14527" y="489858"/>
            <a:ext cx="11870644" cy="1532191"/>
          </a:xfrm>
        </p:spPr>
        <p:txBody>
          <a:bodyPr/>
          <a:lstStyle/>
          <a:p>
            <a:pPr algn="ctr"/>
            <a:r>
              <a:rPr lang="en-US" sz="3600" dirty="0">
                <a:solidFill>
                  <a:srgbClr val="FF0000"/>
                </a:solidFill>
              </a:rPr>
              <a:t>Environmental Variables Affecting Management Functions</a:t>
            </a:r>
          </a:p>
        </p:txBody>
      </p:sp>
      <p:pic>
        <p:nvPicPr>
          <p:cNvPr id="4" name="Picture 7"/>
          <p:cNvPicPr>
            <a:picLocks noGrp="1" noChangeAspect="1"/>
          </p:cNvPicPr>
          <p:nvPr>
            <p:ph sz="quarter" idx="11"/>
          </p:nvPr>
        </p:nvPicPr>
        <p:blipFill>
          <a:blip r:embed="rId2">
            <a:extLst>
              <a:ext uri="{28A0092B-C50C-407E-A947-70E740481C1C}">
                <a14:useLocalDpi xmlns:a14="http://schemas.microsoft.com/office/drawing/2010/main" val="0"/>
              </a:ext>
            </a:extLst>
          </a:blip>
          <a:srcRect/>
          <a:stretch>
            <a:fillRect/>
          </a:stretch>
        </p:blipFill>
        <p:spPr bwMode="auto">
          <a:xfrm>
            <a:off x="2576466" y="1765005"/>
            <a:ext cx="6946766" cy="5092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1693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solidFill>
                  <a:srgbClr val="FF0000"/>
                </a:solidFill>
              </a:rPr>
              <a:t>Cultural I</a:t>
            </a:r>
            <a:r>
              <a:rPr lang="en-US" dirty="0" smtClean="0">
                <a:solidFill>
                  <a:srgbClr val="FF0000"/>
                </a:solidFill>
              </a:rPr>
              <a:t>ntelligence</a:t>
            </a:r>
            <a:endParaRPr lang="en-US" dirty="0">
              <a:solidFill>
                <a:srgbClr val="FF0000"/>
              </a:solidFill>
            </a:endParaRPr>
          </a:p>
        </p:txBody>
      </p:sp>
      <p:sp>
        <p:nvSpPr>
          <p:cNvPr id="3" name="Content Placeholder 2"/>
          <p:cNvSpPr>
            <a:spLocks noGrp="1"/>
          </p:cNvSpPr>
          <p:nvPr>
            <p:ph sz="quarter" idx="11"/>
          </p:nvPr>
        </p:nvSpPr>
        <p:spPr>
          <a:xfrm>
            <a:off x="4049485" y="5002666"/>
            <a:ext cx="7233557" cy="1077686"/>
          </a:xfrm>
        </p:spPr>
        <p:txBody>
          <a:bodyPr/>
          <a:lstStyle/>
          <a:p>
            <a:pPr marL="0" indent="0" algn="ctr">
              <a:buNone/>
            </a:pPr>
            <a:r>
              <a:rPr lang="en-US" b="1" dirty="0" smtClean="0">
                <a:solidFill>
                  <a:srgbClr val="0070C0"/>
                </a:solidFill>
              </a:rPr>
              <a:t>Refers to the capability of individuals to function effectively in multicultural contexts</a:t>
            </a:r>
          </a:p>
          <a:p>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942975"/>
            <a:ext cx="7538357" cy="3769179"/>
          </a:xfrm>
          <a:prstGeom prst="rect">
            <a:avLst/>
          </a:prstGeom>
        </p:spPr>
      </p:pic>
    </p:spTree>
    <p:extLst>
      <p:ext uri="{BB962C8B-B14F-4D97-AF65-F5344CB8AC3E}">
        <p14:creationId xmlns:p14="http://schemas.microsoft.com/office/powerpoint/2010/main" val="18470787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sz="quarter" idx="11"/>
          </p:nvPr>
        </p:nvPicPr>
        <p:blipFill>
          <a:blip r:embed="rId2">
            <a:extLst>
              <a:ext uri="{28A0092B-C50C-407E-A947-70E740481C1C}">
                <a14:useLocalDpi xmlns:a14="http://schemas.microsoft.com/office/drawing/2010/main" val="0"/>
              </a:ext>
            </a:extLst>
          </a:blip>
          <a:stretch>
            <a:fillRect/>
          </a:stretch>
        </p:blipFill>
        <p:spPr>
          <a:xfrm>
            <a:off x="2594344" y="1354248"/>
            <a:ext cx="6980317" cy="5240708"/>
          </a:xfrm>
        </p:spPr>
      </p:pic>
      <p:sp>
        <p:nvSpPr>
          <p:cNvPr id="7" name="Text Placeholder 1"/>
          <p:cNvSpPr>
            <a:spLocks noGrp="1"/>
          </p:cNvSpPr>
          <p:nvPr>
            <p:ph type="body" sz="quarter" idx="10"/>
          </p:nvPr>
        </p:nvSpPr>
        <p:spPr>
          <a:xfrm>
            <a:off x="376165" y="938249"/>
            <a:ext cx="9916152" cy="522288"/>
          </a:xfrm>
        </p:spPr>
        <p:txBody>
          <a:bodyPr/>
          <a:lstStyle/>
          <a:p>
            <a:r>
              <a:rPr lang="en-US" dirty="0">
                <a:solidFill>
                  <a:srgbClr val="FF0000"/>
                </a:solidFill>
              </a:rPr>
              <a:t>Cultural </a:t>
            </a:r>
            <a:r>
              <a:rPr lang="en-US" dirty="0" smtClean="0">
                <a:solidFill>
                  <a:srgbClr val="FF0000"/>
                </a:solidFill>
              </a:rPr>
              <a:t>sensitivity or</a:t>
            </a:r>
            <a:r>
              <a:rPr lang="en-US" dirty="0">
                <a:solidFill>
                  <a:srgbClr val="FF0000"/>
                </a:solidFill>
              </a:rPr>
              <a:t> cultural empathy</a:t>
            </a:r>
          </a:p>
        </p:txBody>
      </p:sp>
    </p:spTree>
    <p:extLst>
      <p:ext uri="{BB962C8B-B14F-4D97-AF65-F5344CB8AC3E}">
        <p14:creationId xmlns:p14="http://schemas.microsoft.com/office/powerpoint/2010/main" val="6571275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solidFill>
                  <a:srgbClr val="FF0000"/>
                </a:solidFill>
              </a:rPr>
              <a:t>Cultural Cluster</a:t>
            </a: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rcRect t="5034" b="5034"/>
          <a:stretch>
            <a:fillRect/>
          </a:stretch>
        </p:blipFill>
        <p:spPr>
          <a:xfrm>
            <a:off x="0" y="779485"/>
            <a:ext cx="12192000" cy="4268763"/>
          </a:xfrm>
          <a:prstGeom prst="rect">
            <a:avLst/>
          </a:prstGeom>
        </p:spPr>
      </p:pic>
      <p:pic>
        <p:nvPicPr>
          <p:cNvPr id="5"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5105400"/>
            <a:ext cx="121920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1953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a:xfrm>
            <a:off x="1314395" y="886920"/>
            <a:ext cx="9090846" cy="1194128"/>
          </a:xfrm>
        </p:spPr>
        <p:txBody>
          <a:bodyPr/>
          <a:lstStyle/>
          <a:p>
            <a:pPr algn="ctr" fontAlgn="base"/>
            <a:r>
              <a:rPr lang="en-US" dirty="0" smtClean="0">
                <a:solidFill>
                  <a:srgbClr val="FF0000"/>
                </a:solidFill>
              </a:rPr>
              <a:t>Examples </a:t>
            </a:r>
            <a:r>
              <a:rPr lang="en-US" dirty="0">
                <a:solidFill>
                  <a:srgbClr val="FF0000"/>
                </a:solidFill>
              </a:rPr>
              <a:t>of Company Failure Due to Cultural Mistakes</a:t>
            </a:r>
            <a:endParaRPr lang="ru-RU" dirty="0">
              <a:solidFill>
                <a:srgbClr val="FF0000"/>
              </a:solidFill>
            </a:endParaRPr>
          </a:p>
        </p:txBody>
      </p:sp>
      <p:sp>
        <p:nvSpPr>
          <p:cNvPr id="3" name="Объект 2"/>
          <p:cNvSpPr>
            <a:spLocks noGrp="1"/>
          </p:cNvSpPr>
          <p:nvPr>
            <p:ph sz="quarter" idx="11"/>
          </p:nvPr>
        </p:nvSpPr>
        <p:spPr>
          <a:xfrm>
            <a:off x="3894083" y="2144110"/>
            <a:ext cx="7837541" cy="4004278"/>
          </a:xfrm>
        </p:spPr>
        <p:txBody>
          <a:bodyPr/>
          <a:lstStyle/>
          <a:p>
            <a:pPr marL="0" indent="0" algn="just">
              <a:buNone/>
            </a:pPr>
            <a:endParaRPr lang="en-US" dirty="0" smtClean="0"/>
          </a:p>
          <a:p>
            <a:pPr marL="0" indent="0" algn="just">
              <a:buNone/>
            </a:pPr>
            <a:endParaRPr lang="en-US" dirty="0"/>
          </a:p>
          <a:p>
            <a:pPr marL="0" indent="0" algn="just">
              <a:buNone/>
            </a:pPr>
            <a:r>
              <a:rPr lang="en-US" dirty="0" smtClean="0"/>
              <a:t>When </a:t>
            </a:r>
            <a:r>
              <a:rPr lang="en-US" dirty="0"/>
              <a:t>Gerber, a Nestle </a:t>
            </a:r>
            <a:r>
              <a:rPr lang="en-US" dirty="0" smtClean="0"/>
              <a:t>product of </a:t>
            </a:r>
            <a:r>
              <a:rPr lang="en-US" dirty="0"/>
              <a:t>baby foods first started selling their baby food in Africa, they used the same packaging as in the USA – with the cute baby on the label. Later they found out that in Africa companies routinely put pictures on the label of what is inside the package, since most people cannot read.</a:t>
            </a:r>
            <a:endParaRPr lang="ru-RU" dirty="0"/>
          </a:p>
          <a:p>
            <a:pPr algn="just"/>
            <a:endParaRPr lang="ru-RU" dirty="0"/>
          </a:p>
        </p:txBody>
      </p:sp>
      <p:pic>
        <p:nvPicPr>
          <p:cNvPr id="3074" name="Picture 2" descr="C:\Users\Pavel Galkin\Desktop\Gerber_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0717" y="1954924"/>
            <a:ext cx="3657600" cy="4107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1778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1"/>
          </p:nvPr>
        </p:nvSpPr>
        <p:spPr>
          <a:xfrm>
            <a:off x="204951" y="2238702"/>
            <a:ext cx="6497473" cy="3909685"/>
          </a:xfrm>
        </p:spPr>
        <p:txBody>
          <a:bodyPr/>
          <a:lstStyle/>
          <a:p>
            <a:pPr marL="0" indent="0" algn="just">
              <a:buNone/>
            </a:pPr>
            <a:r>
              <a:rPr lang="en-US" dirty="0"/>
              <a:t>A golf ball manufacturing company packed golf balls in packs of four for convenient purchase in Japan. Unfortunately, pronunciation of the word “Four: in Japanese sounds like the word “Death” and items packaged in four are u</a:t>
            </a:r>
            <a:r>
              <a:rPr lang="en-US" dirty="0" smtClean="0"/>
              <a:t>npopular</a:t>
            </a:r>
            <a:r>
              <a:rPr lang="en-US" dirty="0"/>
              <a:t>.</a:t>
            </a:r>
            <a:endParaRPr lang="ru-RU" dirty="0"/>
          </a:p>
        </p:txBody>
      </p:sp>
      <p:pic>
        <p:nvPicPr>
          <p:cNvPr id="4101" name="Picture 5" descr="C:\Users\Pavel Galkin\Desktop\35283efbf80dfeeed77355524193cbc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2469" y="2238703"/>
            <a:ext cx="4206109" cy="4206109"/>
          </a:xfrm>
          <a:prstGeom prst="rect">
            <a:avLst/>
          </a:prstGeom>
          <a:noFill/>
          <a:extLst>
            <a:ext uri="{909E8E84-426E-40DD-AFC4-6F175D3DCCD1}">
              <a14:hiddenFill xmlns:a14="http://schemas.microsoft.com/office/drawing/2010/main">
                <a:solidFill>
                  <a:srgbClr val="FFFFFF"/>
                </a:solidFill>
              </a14:hiddenFill>
            </a:ext>
          </a:extLst>
        </p:spPr>
      </p:pic>
      <p:sp>
        <p:nvSpPr>
          <p:cNvPr id="8" name="Текст 1"/>
          <p:cNvSpPr txBox="1">
            <a:spLocks/>
          </p:cNvSpPr>
          <p:nvPr/>
        </p:nvSpPr>
        <p:spPr>
          <a:xfrm>
            <a:off x="1314395" y="886920"/>
            <a:ext cx="9090846" cy="1194128"/>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4000" b="1"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fontAlgn="base"/>
            <a:r>
              <a:rPr lang="en-US" dirty="0" smtClean="0">
                <a:solidFill>
                  <a:srgbClr val="FF0000"/>
                </a:solidFill>
              </a:rPr>
              <a:t>Examples of Company Failure Due to Cultural Mistakes</a:t>
            </a:r>
            <a:endParaRPr lang="ru-RU" dirty="0">
              <a:solidFill>
                <a:srgbClr val="FF0000"/>
              </a:solidFill>
            </a:endParaRPr>
          </a:p>
        </p:txBody>
      </p:sp>
    </p:spTree>
    <p:extLst>
      <p:ext uri="{BB962C8B-B14F-4D97-AF65-F5344CB8AC3E}">
        <p14:creationId xmlns:p14="http://schemas.microsoft.com/office/powerpoint/2010/main" val="4294169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Summary</a:t>
            </a:r>
            <a:endParaRPr lang="en-US" dirty="0">
              <a:solidFill>
                <a:srgbClr val="FF0000"/>
              </a:solidFill>
            </a:endParaRPr>
          </a:p>
        </p:txBody>
      </p:sp>
      <p:sp>
        <p:nvSpPr>
          <p:cNvPr id="3" name="Content Placeholder 2"/>
          <p:cNvSpPr>
            <a:spLocks noGrp="1"/>
          </p:cNvSpPr>
          <p:nvPr>
            <p:ph sz="quarter" idx="11"/>
          </p:nvPr>
        </p:nvSpPr>
        <p:spPr/>
        <p:txBody>
          <a:bodyPr/>
          <a:lstStyle/>
          <a:p>
            <a:pPr>
              <a:lnSpc>
                <a:spcPct val="150000"/>
              </a:lnSpc>
              <a:spcBef>
                <a:spcPts val="575"/>
              </a:spcBef>
              <a:buClr>
                <a:schemeClr val="accent1"/>
              </a:buClr>
              <a:buSzPct val="85000"/>
              <a:buFont typeface="Wingdings 2" panose="05020102010507070707" pitchFamily="18" charset="2"/>
              <a:buChar char=""/>
              <a:defRPr/>
            </a:pPr>
            <a:endParaRPr lang="en-US" altLang="en-US" b="1" dirty="0" smtClean="0">
              <a:solidFill>
                <a:srgbClr val="000000"/>
              </a:solidFill>
              <a:latin typeface="Perpetua" panose="02020502060401020303" pitchFamily="18" charset="0"/>
            </a:endParaRPr>
          </a:p>
          <a:p>
            <a:pPr>
              <a:lnSpc>
                <a:spcPct val="150000"/>
              </a:lnSpc>
              <a:spcBef>
                <a:spcPts val="575"/>
              </a:spcBef>
              <a:buClr>
                <a:schemeClr val="accent1"/>
              </a:buClr>
              <a:buSzPct val="85000"/>
              <a:buFont typeface="Wingdings 2" panose="05020102010507070707" pitchFamily="18" charset="2"/>
              <a:buChar char=""/>
              <a:defRPr/>
            </a:pPr>
            <a:r>
              <a:rPr lang="en-US" altLang="en-US" b="1" dirty="0" smtClean="0">
                <a:solidFill>
                  <a:srgbClr val="000000"/>
                </a:solidFill>
                <a:latin typeface="Perpetua" panose="02020502060401020303" pitchFamily="18" charset="0"/>
              </a:rPr>
              <a:t>Each </a:t>
            </a:r>
            <a:r>
              <a:rPr lang="en-US" altLang="en-US" b="1" dirty="0">
                <a:solidFill>
                  <a:srgbClr val="000000"/>
                </a:solidFill>
                <a:latin typeface="Perpetua" panose="02020502060401020303" pitchFamily="18" charset="0"/>
              </a:rPr>
              <a:t>society has its own unique culture</a:t>
            </a:r>
          </a:p>
          <a:p>
            <a:pPr>
              <a:lnSpc>
                <a:spcPct val="150000"/>
              </a:lnSpc>
              <a:spcBef>
                <a:spcPts val="575"/>
              </a:spcBef>
              <a:buClr>
                <a:schemeClr val="accent1"/>
              </a:buClr>
              <a:buSzPct val="85000"/>
              <a:buFont typeface="Wingdings 2" panose="05020102010507070707" pitchFamily="18" charset="2"/>
              <a:buChar char=""/>
              <a:defRPr/>
            </a:pPr>
            <a:r>
              <a:rPr lang="en-US" altLang="en-US" b="1" dirty="0">
                <a:solidFill>
                  <a:srgbClr val="000000"/>
                </a:solidFill>
                <a:latin typeface="Perpetua" panose="02020502060401020303" pitchFamily="18" charset="0"/>
              </a:rPr>
              <a:t>Managers must </a:t>
            </a:r>
            <a:r>
              <a:rPr lang="en-US" altLang="en-US" b="1" dirty="0" smtClean="0">
                <a:solidFill>
                  <a:srgbClr val="000000"/>
                </a:solidFill>
                <a:latin typeface="Perpetua" panose="02020502060401020303" pitchFamily="18" charset="0"/>
              </a:rPr>
              <a:t>pay more attention to cultural differences </a:t>
            </a:r>
          </a:p>
          <a:p>
            <a:pPr>
              <a:lnSpc>
                <a:spcPct val="150000"/>
              </a:lnSpc>
              <a:spcBef>
                <a:spcPts val="575"/>
              </a:spcBef>
              <a:buClr>
                <a:schemeClr val="accent1"/>
              </a:buClr>
              <a:buSzPct val="85000"/>
              <a:buFont typeface="Wingdings 2" panose="05020102010507070707" pitchFamily="18" charset="2"/>
              <a:buChar char=""/>
              <a:defRPr/>
            </a:pPr>
            <a:r>
              <a:rPr lang="en-US" altLang="en-US" b="1" dirty="0" smtClean="0">
                <a:solidFill>
                  <a:srgbClr val="000000"/>
                </a:solidFill>
                <a:latin typeface="Perpetua" panose="02020502060401020303" pitchFamily="18" charset="0"/>
              </a:rPr>
              <a:t>Managers </a:t>
            </a:r>
            <a:r>
              <a:rPr lang="en-US" altLang="en-US" b="1" dirty="0">
                <a:solidFill>
                  <a:srgbClr val="000000"/>
                </a:solidFill>
                <a:latin typeface="Perpetua" panose="02020502060401020303" pitchFamily="18" charset="0"/>
              </a:rPr>
              <a:t>can use research results and personal observations to develop cultural profiles of countries</a:t>
            </a:r>
          </a:p>
          <a:p>
            <a:endParaRPr lang="en-US" dirty="0"/>
          </a:p>
        </p:txBody>
      </p:sp>
    </p:spTree>
    <p:extLst>
      <p:ext uri="{BB962C8B-B14F-4D97-AF65-F5344CB8AC3E}">
        <p14:creationId xmlns:p14="http://schemas.microsoft.com/office/powerpoint/2010/main" val="11140566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solidFill>
                  <a:srgbClr val="FF0000"/>
                </a:solidFill>
              </a:rPr>
              <a:t>Reading Materials</a:t>
            </a:r>
            <a:endParaRPr lang="en-US" dirty="0">
              <a:solidFill>
                <a:srgbClr val="FF0000"/>
              </a:solidFill>
            </a:endParaRPr>
          </a:p>
        </p:txBody>
      </p:sp>
      <p:sp>
        <p:nvSpPr>
          <p:cNvPr id="3" name="Content Placeholder 2"/>
          <p:cNvSpPr>
            <a:spLocks noGrp="1"/>
          </p:cNvSpPr>
          <p:nvPr>
            <p:ph sz="quarter" idx="11"/>
          </p:nvPr>
        </p:nvSpPr>
        <p:spPr/>
        <p:txBody>
          <a:bodyPr/>
          <a:lstStyle/>
          <a:p>
            <a:r>
              <a:rPr lang="en-US" dirty="0"/>
              <a:t>1. Bartlett, Ch. &amp; Beamish, P. (2011), Transnational Management, 6th ed., McGraw-Hill Higher</a:t>
            </a:r>
          </a:p>
          <a:p>
            <a:r>
              <a:rPr lang="en-US" dirty="0"/>
              <a:t>Education.</a:t>
            </a:r>
          </a:p>
          <a:p>
            <a:r>
              <a:rPr lang="en-US" dirty="0"/>
              <a:t>2. Brown, A. (1995), </a:t>
            </a:r>
            <a:r>
              <a:rPr lang="en-US" dirty="0" err="1"/>
              <a:t>Organisational</a:t>
            </a:r>
            <a:r>
              <a:rPr lang="en-US" dirty="0"/>
              <a:t> Culture, Pitman Publishing: London.</a:t>
            </a:r>
          </a:p>
          <a:p>
            <a:r>
              <a:rPr lang="en-US" dirty="0"/>
              <a:t>3. </a:t>
            </a:r>
            <a:r>
              <a:rPr lang="en-US" dirty="0" err="1"/>
              <a:t>Deresky</a:t>
            </a:r>
            <a:r>
              <a:rPr lang="en-US" dirty="0"/>
              <a:t>, H. (2014), International Management - Managing across borders and cultures, 8th</a:t>
            </a:r>
          </a:p>
          <a:p>
            <a:r>
              <a:rPr lang="en-US" dirty="0"/>
              <a:t>ed., Pearson.</a:t>
            </a:r>
          </a:p>
          <a:p>
            <a:r>
              <a:rPr lang="en-US" dirty="0"/>
              <a:t>4. Gannon, M. and Newman, K.L. (2001), Handbook of Cross-Cultural Management,</a:t>
            </a:r>
          </a:p>
          <a:p>
            <a:r>
              <a:rPr lang="en-US" dirty="0"/>
              <a:t>Blackwell: Oxford.</a:t>
            </a:r>
          </a:p>
          <a:p>
            <a:r>
              <a:rPr lang="en-US" dirty="0"/>
              <a:t>5. Gannon, M.J. (2001), Understanding Global Cultures: Metaphorical Journeys Through</a:t>
            </a:r>
          </a:p>
          <a:p>
            <a:r>
              <a:rPr lang="en-US" dirty="0"/>
              <a:t>Twenty-Three Nations, Sage Publications: London.</a:t>
            </a:r>
          </a:p>
        </p:txBody>
      </p:sp>
    </p:spTree>
    <p:extLst>
      <p:ext uri="{BB962C8B-B14F-4D97-AF65-F5344CB8AC3E}">
        <p14:creationId xmlns:p14="http://schemas.microsoft.com/office/powerpoint/2010/main" val="473979156"/>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1453</TotalTime>
  <Words>482</Words>
  <Application>Microsoft Macintosh PowerPoint</Application>
  <PresentationFormat>Widescreen</PresentationFormat>
  <Paragraphs>67</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Calibri</vt:lpstr>
      <vt:lpstr>Perpetua</vt:lpstr>
      <vt:lpstr>Wingdings 2</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15.0037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Microsoft Office User</cp:lastModifiedBy>
  <cp:revision>92</cp:revision>
  <dcterms:created xsi:type="dcterms:W3CDTF">2015-06-15T09:27:21Z</dcterms:created>
  <dcterms:modified xsi:type="dcterms:W3CDTF">2017-10-04T14:32:50Z</dcterms:modified>
</cp:coreProperties>
</file>