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6" r:id="rId11"/>
    <p:sldId id="265" r:id="rId12"/>
    <p:sldId id="267" r:id="rId13"/>
    <p:sldId id="268" r:id="rId14"/>
    <p:sldId id="269" r:id="rId15"/>
    <p:sldId id="270" r:id="rId16"/>
    <p:sldId id="271" r:id="rId17"/>
    <p:sldId id="272" r:id="rId18"/>
    <p:sldId id="273" r:id="rId19"/>
    <p:sldId id="274" r:id="rId20"/>
    <p:sldId id="275"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2"/>
      </p:bgRef>
    </p:bg>
    <p:spTree>
      <p:nvGrpSpPr>
        <p:cNvPr id="1" name=""/>
        <p:cNvGrpSpPr/>
        <p:nvPr/>
      </p:nvGrpSpPr>
      <p:grpSpPr>
        <a:xfrm>
          <a:off x="0" y="0"/>
          <a:ext cx="0" cy="0"/>
          <a:chOff x="0" y="0"/>
          <a:chExt cx="0" cy="0"/>
        </a:xfrm>
      </p:grpSpPr>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одзаголовок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F815D4A3-4F05-4CD0-9797-6F7845D6F484}" type="datetimeFigureOut">
              <a:rPr lang="ru-RU" smtClean="0"/>
              <a:t>28.11.2017</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7" name="Прямая соединительная линия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Овал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Овал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Номер слайда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33E4EE1C-5FBE-4E7A-AB3B-84C53CD83043}" type="slidenum">
              <a:rPr lang="ru-RU" smtClean="0"/>
              <a:t>‹#›</a:t>
            </a:fld>
            <a:endParaRPr lang="ru-RU"/>
          </a:p>
        </p:txBody>
      </p:sp>
      <p:sp>
        <p:nvSpPr>
          <p:cNvPr id="8" name="Заголовок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solidFill>
                  <a:schemeClr val="accent3">
                    <a:shade val="75000"/>
                  </a:schemeClr>
                </a:solidFill>
              </a:defRPr>
            </a:lvl1p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F815D4A3-4F05-4CD0-9797-6F7845D6F484}" type="datetimeFigureOut">
              <a:rPr lang="ru-RU" smtClean="0"/>
              <a:t>28.11.2017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4361688" y="1026372"/>
            <a:ext cx="457200" cy="441325"/>
          </a:xfrm>
        </p:spPr>
        <p:txBody>
          <a:bodyPr/>
          <a:lstStyle/>
          <a:p>
            <a:fld id="{33E4EE1C-5FBE-4E7A-AB3B-84C53CD83043}" type="slidenum">
              <a:rPr lang="ru-RU" smtClean="0"/>
              <a:t>‹#›</a:t>
            </a:fld>
            <a:endParaRPr lang="ru-RU"/>
          </a:p>
        </p:txBody>
      </p:sp>
      <p:sp>
        <p:nvSpPr>
          <p:cNvPr id="8" name="Объект 7"/>
          <p:cNvSpPr>
            <a:spLocks noGrp="1"/>
          </p:cNvSpPr>
          <p:nvPr>
            <p:ph sz="quarter" idx="1"/>
          </p:nvPr>
        </p:nvSpPr>
        <p:spPr>
          <a:xfrm>
            <a:off x="301752" y="1527048"/>
            <a:ext cx="850392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3" name="Прямоугольник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Прямоугольник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Нижний колонтитул 4"/>
          <p:cNvSpPr>
            <a:spLocks noGrp="1"/>
          </p:cNvSpPr>
          <p:nvPr>
            <p:ph type="ftr" sz="quarter" idx="11"/>
          </p:nvPr>
        </p:nvSpPr>
        <p:spPr/>
        <p:txBody>
          <a:bodyPr/>
          <a:lstStyle/>
          <a:p>
            <a:endParaRPr lang="ru-RU"/>
          </a:p>
        </p:txBody>
      </p:sp>
      <p:sp>
        <p:nvSpPr>
          <p:cNvPr id="4" name="Дата 3"/>
          <p:cNvSpPr>
            <a:spLocks noGrp="1"/>
          </p:cNvSpPr>
          <p:nvPr>
            <p:ph type="dt" sz="half" idx="10"/>
          </p:nvPr>
        </p:nvSpPr>
        <p:spPr/>
        <p:txBody>
          <a:bodyPr/>
          <a:lstStyle/>
          <a:p>
            <a:fld id="{F815D4A3-4F05-4CD0-9797-6F7845D6F484}" type="datetimeFigureOut">
              <a:rPr lang="ru-RU" smtClean="0"/>
              <a:t>28.11.2017</a:t>
            </a:fld>
            <a:endParaRPr lang="ru-RU"/>
          </a:p>
        </p:txBody>
      </p:sp>
      <p:sp>
        <p:nvSpPr>
          <p:cNvPr id="8" name="Прямая соединительная линия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вал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33E4EE1C-5FBE-4E7A-AB3B-84C53CD83043}" type="slidenum">
              <a:rPr lang="ru-RU" smtClean="0"/>
              <a:t>‹#›</a:t>
            </a:fld>
            <a:endParaRPr lang="ru-RU"/>
          </a:p>
        </p:txBody>
      </p:sp>
      <p:sp>
        <p:nvSpPr>
          <p:cNvPr id="2" name="Заголовок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1752" y="228600"/>
            <a:ext cx="8534400" cy="758952"/>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a:xfrm>
            <a:off x="5791200" y="6409944"/>
            <a:ext cx="3044952" cy="365760"/>
          </a:xfrm>
        </p:spPr>
        <p:txBody>
          <a:bodyPr/>
          <a:lstStyle/>
          <a:p>
            <a:fld id="{F815D4A3-4F05-4CD0-9797-6F7845D6F484}" type="datetimeFigureOut">
              <a:rPr lang="ru-RU" smtClean="0"/>
              <a:t>28.11.2017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3E4EE1C-5FBE-4E7A-AB3B-84C53CD83043}" type="slidenum">
              <a:rPr lang="ru-RU" smtClean="0"/>
              <a:t>‹#›</a:t>
            </a:fld>
            <a:endParaRPr lang="ru-RU"/>
          </a:p>
        </p:txBody>
      </p:sp>
      <p:sp>
        <p:nvSpPr>
          <p:cNvPr id="8" name="Прямая соединительная линия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Объект 9"/>
          <p:cNvSpPr>
            <a:spLocks noGrp="1"/>
          </p:cNvSpPr>
          <p:nvPr>
            <p:ph sz="half" idx="1"/>
          </p:nvPr>
        </p:nvSpPr>
        <p:spPr>
          <a:xfrm>
            <a:off x="301752"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Объект 11"/>
          <p:cNvSpPr>
            <a:spLocks noGrp="1"/>
          </p:cNvSpPr>
          <p:nvPr>
            <p:ph sz="half" idx="2"/>
          </p:nvPr>
        </p:nvSpPr>
        <p:spPr>
          <a:xfrm>
            <a:off x="4800600" y="1371600"/>
            <a:ext cx="4038600" cy="4681728"/>
          </a:xfrm>
        </p:spPr>
        <p:txBody>
          <a:bodyPr/>
          <a:lstStyle>
            <a:lvl1pPr>
              <a:defRPr sz="2500"/>
            </a:lvl1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1">
        <a:schemeClr val="bg2"/>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Прямоугольник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Прямоугольник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Прямоугольник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Текст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F815D4A3-4F05-4CD0-9797-6F7845D6F484}" type="datetimeFigureOut">
              <a:rPr lang="ru-RU" smtClean="0"/>
              <a:t>28.11.2017</a:t>
            </a:fld>
            <a:endParaRPr lang="ru-RU"/>
          </a:p>
        </p:txBody>
      </p:sp>
      <p:sp>
        <p:nvSpPr>
          <p:cNvPr id="8" name="Нижний колонтитул 7"/>
          <p:cNvSpPr>
            <a:spLocks noGrp="1"/>
          </p:cNvSpPr>
          <p:nvPr>
            <p:ph type="ftr" sz="quarter" idx="11"/>
          </p:nvPr>
        </p:nvSpPr>
        <p:spPr>
          <a:xfrm>
            <a:off x="304800" y="6409944"/>
            <a:ext cx="3581400" cy="365760"/>
          </a:xfrm>
        </p:spPr>
        <p:txBody>
          <a:bodyPr/>
          <a:lstStyle/>
          <a:p>
            <a:endParaRPr lang="ru-RU"/>
          </a:p>
        </p:txBody>
      </p:sp>
      <p:sp>
        <p:nvSpPr>
          <p:cNvPr id="15" name="Прямая соединительная линия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Объект 23"/>
          <p:cNvSpPr>
            <a:spLocks noGrp="1"/>
          </p:cNvSpPr>
          <p:nvPr>
            <p:ph sz="quarter" idx="2"/>
          </p:nvPr>
        </p:nvSpPr>
        <p:spPr>
          <a:xfrm>
            <a:off x="301752" y="2471383"/>
            <a:ext cx="4041648" cy="3818404"/>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Объект 25"/>
          <p:cNvSpPr>
            <a:spLocks noGrp="1"/>
          </p:cNvSpPr>
          <p:nvPr>
            <p:ph sz="quarter" idx="4"/>
          </p:nvPr>
        </p:nvSpPr>
        <p:spPr>
          <a:xfrm>
            <a:off x="4800600" y="2471383"/>
            <a:ext cx="4038600" cy="382219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Овал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Овал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Номер слайда 8"/>
          <p:cNvSpPr>
            <a:spLocks noGrp="1"/>
          </p:cNvSpPr>
          <p:nvPr>
            <p:ph type="sldNum" sz="quarter" idx="12"/>
          </p:nvPr>
        </p:nvSpPr>
        <p:spPr>
          <a:xfrm>
            <a:off x="4343400" y="1042416"/>
            <a:ext cx="457200" cy="441325"/>
          </a:xfrm>
        </p:spPr>
        <p:txBody>
          <a:bodyPr/>
          <a:lstStyle>
            <a:lvl1pPr algn="ctr">
              <a:defRPr/>
            </a:lvl1pPr>
          </a:lstStyle>
          <a:p>
            <a:fld id="{33E4EE1C-5FBE-4E7A-AB3B-84C53CD83043}" type="slidenum">
              <a:rPr lang="ru-RU" smtClean="0"/>
              <a:t>‹#›</a:t>
            </a:fld>
            <a:endParaRPr lang="ru-RU"/>
          </a:p>
        </p:txBody>
      </p:sp>
      <p:sp>
        <p:nvSpPr>
          <p:cNvPr id="23" name="Заголовок 22"/>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F815D4A3-4F05-4CD0-9797-6F7845D6F484}" type="datetimeFigureOut">
              <a:rPr lang="ru-RU" smtClean="0"/>
              <a:t>28.11.2017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a:xfrm>
            <a:off x="4343400" y="1036020"/>
            <a:ext cx="457200" cy="441325"/>
          </a:xfrm>
        </p:spPr>
        <p:txBody>
          <a:bodyPr/>
          <a:lstStyle/>
          <a:p>
            <a:fld id="{33E4EE1C-5FBE-4E7A-AB3B-84C53CD83043}"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Прямоугольник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Прямоугольник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Дата 1"/>
          <p:cNvSpPr>
            <a:spLocks noGrp="1"/>
          </p:cNvSpPr>
          <p:nvPr>
            <p:ph type="dt" sz="half" idx="10"/>
          </p:nvPr>
        </p:nvSpPr>
        <p:spPr/>
        <p:txBody>
          <a:bodyPr/>
          <a:lstStyle/>
          <a:p>
            <a:fld id="{F815D4A3-4F05-4CD0-9797-6F7845D6F484}" type="datetimeFigureOut">
              <a:rPr lang="ru-RU" smtClean="0"/>
              <a:t>28.11.2017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a:xfrm>
            <a:off x="4267200" y="6324600"/>
            <a:ext cx="609600" cy="441324"/>
          </a:xfrm>
        </p:spPr>
        <p:txBody>
          <a:bodyPr/>
          <a:lstStyle>
            <a:lvl1pPr>
              <a:defRPr>
                <a:solidFill>
                  <a:srgbClr val="FFFFFF"/>
                </a:solidFill>
              </a:defRPr>
            </a:lvl1pPr>
          </a:lstStyle>
          <a:p>
            <a:fld id="{33E4EE1C-5FBE-4E7A-AB3B-84C53CD83043}"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9" name="Прямоугольник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Прямоугольник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Прямоугольник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оугольник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Прямая соединительная линия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Объект 19"/>
          <p:cNvSpPr>
            <a:spLocks noGrp="1"/>
          </p:cNvSpPr>
          <p:nvPr>
            <p:ph sz="quarter" idx="1"/>
          </p:nvPr>
        </p:nvSpPr>
        <p:spPr>
          <a:xfrm>
            <a:off x="3124200" y="685800"/>
            <a:ext cx="5638800" cy="5410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Овал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Овал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33E4EE1C-5FBE-4E7A-AB3B-84C53CD83043}" type="slidenum">
              <a:rPr lang="ru-RU" smtClean="0"/>
              <a:t>‹#›</a:t>
            </a:fld>
            <a:endParaRPr lang="ru-RU"/>
          </a:p>
        </p:txBody>
      </p:sp>
      <p:sp>
        <p:nvSpPr>
          <p:cNvPr id="21" name="Прямоугольник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p:txBody>
          <a:bodyPr/>
          <a:lstStyle/>
          <a:p>
            <a:fld id="{F815D4A3-4F05-4CD0-9797-6F7845D6F484}" type="datetimeFigureOut">
              <a:rPr lang="ru-RU" smtClean="0"/>
              <a:t>28.11.2017</a:t>
            </a:fld>
            <a:endParaRPr lang="ru-RU"/>
          </a:p>
        </p:txBody>
      </p:sp>
      <p:sp>
        <p:nvSpPr>
          <p:cNvPr id="6" name="Нижний колонтитул 5"/>
          <p:cNvSpPr>
            <a:spLocks noGrp="1"/>
          </p:cNvSpPr>
          <p:nvPr>
            <p:ph type="ftr" sz="quarter" idx="11"/>
          </p:nvPr>
        </p:nvSpPr>
        <p:spPr>
          <a:xfrm>
            <a:off x="301752" y="6410848"/>
            <a:ext cx="3383280" cy="365760"/>
          </a:xfrm>
        </p:spPr>
        <p:txBody>
          <a:bodyPr/>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1" name="Прямая соединительная линия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Прямоугольник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Прямоугольник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Прямоугольник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Овал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Овал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Номер слайда 6"/>
          <p:cNvSpPr>
            <a:spLocks noGrp="1"/>
          </p:cNvSpPr>
          <p:nvPr>
            <p:ph type="sldNum" sz="quarter" idx="12"/>
          </p:nvPr>
        </p:nvSpPr>
        <p:spPr>
          <a:xfrm>
            <a:off x="1371600" y="312738"/>
            <a:ext cx="457200" cy="441325"/>
          </a:xfrm>
        </p:spPr>
        <p:txBody>
          <a:bodyPr/>
          <a:lstStyle/>
          <a:p>
            <a:fld id="{33E4EE1C-5FBE-4E7A-AB3B-84C53CD83043}" type="slidenum">
              <a:rPr lang="ru-RU" smtClean="0"/>
              <a:t>‹#›</a:t>
            </a:fld>
            <a:endParaRPr lang="ru-RU"/>
          </a:p>
        </p:txBody>
      </p:sp>
      <p:sp>
        <p:nvSpPr>
          <p:cNvPr id="2" name="Заголовок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3000375" y="609600"/>
            <a:ext cx="5867400" cy="4267200"/>
          </a:xfrm>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22" name="Прямоугольник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Дата 4"/>
          <p:cNvSpPr>
            <a:spLocks noGrp="1"/>
          </p:cNvSpPr>
          <p:nvPr>
            <p:ph type="dt" sz="half" idx="10"/>
          </p:nvPr>
        </p:nvSpPr>
        <p:spPr>
          <a:xfrm>
            <a:off x="5788152" y="6404984"/>
            <a:ext cx="3044952" cy="365760"/>
          </a:xfrm>
        </p:spPr>
        <p:txBody>
          <a:bodyPr/>
          <a:lstStyle/>
          <a:p>
            <a:fld id="{F815D4A3-4F05-4CD0-9797-6F7845D6F484}" type="datetimeFigureOut">
              <a:rPr lang="ru-RU" smtClean="0"/>
              <a:t>28.11.2017</a:t>
            </a:fld>
            <a:endParaRPr lang="ru-RU"/>
          </a:p>
        </p:txBody>
      </p:sp>
      <p:sp>
        <p:nvSpPr>
          <p:cNvPr id="6" name="Нижний колонтитул 5"/>
          <p:cNvSpPr>
            <a:spLocks noGrp="1"/>
          </p:cNvSpPr>
          <p:nvPr>
            <p:ph type="ftr" sz="quarter" idx="11"/>
          </p:nvPr>
        </p:nvSpPr>
        <p:spPr>
          <a:xfrm>
            <a:off x="301752" y="6410848"/>
            <a:ext cx="3584448" cy="365760"/>
          </a:xfrm>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815D4A3-4F05-4CD0-9797-6F7845D6F484}" type="datetimeFigureOut">
              <a:rPr lang="ru-RU" smtClean="0"/>
              <a:t>28.11.2017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3E4EE1C-5FBE-4E7A-AB3B-84C53CD83043}"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bg>
      <p:bgRef idx="1001">
        <a:schemeClr val="bg2"/>
      </p:bgRef>
    </p:bg>
    <p:spTree>
      <p:nvGrpSpPr>
        <p:cNvPr id="1" name=""/>
        <p:cNvGrpSpPr/>
        <p:nvPr/>
      </p:nvGrpSpPr>
      <p:grpSpPr>
        <a:xfrm>
          <a:off x="0" y="0"/>
          <a:ext cx="0" cy="0"/>
          <a:chOff x="0" y="0"/>
          <a:chExt cx="0" cy="0"/>
        </a:xfrm>
      </p:grpSpPr>
      <p:sp>
        <p:nvSpPr>
          <p:cNvPr id="7" name="Прямоугольник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Прямоугольник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Прямоугольник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Прямоугольник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Прямоугольник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Прямая соединительная линия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Овал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6915912" y="3009901"/>
            <a:ext cx="457200" cy="441325"/>
          </a:xfrm>
        </p:spPr>
        <p:txBody>
          <a:bodyPr/>
          <a:lstStyle/>
          <a:p>
            <a:fld id="{33E4EE1C-5FBE-4E7A-AB3B-84C53CD83043}" type="slidenum">
              <a:rPr lang="ru-RU" smtClean="0"/>
              <a:t>‹#›</a:t>
            </a:fld>
            <a:endParaRPr lang="ru-RU"/>
          </a:p>
        </p:txBody>
      </p:sp>
      <p:sp>
        <p:nvSpPr>
          <p:cNvPr id="3" name="Вертикальный текст 2"/>
          <p:cNvSpPr>
            <a:spLocks noGrp="1"/>
          </p:cNvSpPr>
          <p:nvPr>
            <p:ph type="body" orient="vert" idx="1"/>
          </p:nvPr>
        </p:nvSpPr>
        <p:spPr>
          <a:xfrm>
            <a:off x="304800" y="304800"/>
            <a:ext cx="6553200" cy="5821366"/>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815D4A3-4F05-4CD0-9797-6F7845D6F484}" type="datetimeFigureOut">
              <a:rPr lang="ru-RU" smtClean="0"/>
              <a:t>28.11.2017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2" name="Вертикальный заголовок 1"/>
          <p:cNvSpPr>
            <a:spLocks noGrp="1"/>
          </p:cNvSpPr>
          <p:nvPr>
            <p:ph type="title" orient="vert"/>
          </p:nvPr>
        </p:nvSpPr>
        <p:spPr>
          <a:xfrm>
            <a:off x="7391400" y="304801"/>
            <a:ext cx="1447800" cy="5851525"/>
          </a:xfrm>
        </p:spPr>
        <p:txBody>
          <a:bodyPr vert="eaVert"/>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Прямоугольник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Прямоугольник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Прямоугольник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Прямоугольник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Прямоугольник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Дата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F815D4A3-4F05-4CD0-9797-6F7845D6F484}" type="datetimeFigureOut">
              <a:rPr lang="ru-RU" smtClean="0"/>
              <a:t>28.11.2017</a:t>
            </a:fld>
            <a:endParaRPr lang="ru-RU"/>
          </a:p>
        </p:txBody>
      </p:sp>
      <p:sp>
        <p:nvSpPr>
          <p:cNvPr id="3" name="Нижний колонтитул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ru-RU"/>
          </a:p>
        </p:txBody>
      </p:sp>
      <p:sp>
        <p:nvSpPr>
          <p:cNvPr id="8" name="Прямоугольник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Прямая соединительная линия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Овал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Овал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Номер слайда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33E4EE1C-5FBE-4E7A-AB3B-84C53CD83043}" type="slidenum">
              <a:rPr lang="ru-RU" smtClean="0"/>
              <a:t>‹#›</a:t>
            </a:fld>
            <a:endParaRPr lang="ru-RU"/>
          </a:p>
        </p:txBody>
      </p:sp>
      <p:sp>
        <p:nvSpPr>
          <p:cNvPr id="22" name="Заголовок 21"/>
          <p:cNvSpPr>
            <a:spLocks noGrp="1"/>
          </p:cNvSpPr>
          <p:nvPr>
            <p:ph type="title"/>
          </p:nvPr>
        </p:nvSpPr>
        <p:spPr>
          <a:xfrm>
            <a:off x="301752" y="228600"/>
            <a:ext cx="8534400" cy="758952"/>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3563888" y="5589240"/>
            <a:ext cx="5288632" cy="985664"/>
          </a:xfrm>
        </p:spPr>
        <p:txBody>
          <a:bodyPr>
            <a:normAutofit/>
          </a:bodyPr>
          <a:lstStyle/>
          <a:p>
            <a:pPr algn="r"/>
            <a:r>
              <a:rPr lang="uz-Cyrl-UZ" sz="1400" dirty="0" smtClean="0"/>
              <a:t>Маърузачи:  Исақов Қ.К. </a:t>
            </a:r>
            <a:endParaRPr lang="ru-RU" sz="1400" dirty="0"/>
          </a:p>
        </p:txBody>
      </p:sp>
      <p:sp>
        <p:nvSpPr>
          <p:cNvPr id="2" name="Заголовок 1"/>
          <p:cNvSpPr>
            <a:spLocks noGrp="1"/>
          </p:cNvSpPr>
          <p:nvPr>
            <p:ph type="ctrTitle"/>
          </p:nvPr>
        </p:nvSpPr>
        <p:spPr/>
        <p:txBody>
          <a:bodyPr/>
          <a:lstStyle/>
          <a:p>
            <a:r>
              <a:rPr lang="uz-Cyrl-UZ" b="1" dirty="0" smtClean="0"/>
              <a:t>ЖАРРОҲЛИКДА ДЖТ ҚУЛЛАШ</a:t>
            </a:r>
            <a:endParaRPr lang="ru-RU" dirty="0"/>
          </a:p>
        </p:txBody>
      </p:sp>
    </p:spTree>
    <p:extLst>
      <p:ext uri="{BB962C8B-B14F-4D97-AF65-F5344CB8AC3E}">
        <p14:creationId xmlns:p14="http://schemas.microsoft.com/office/powerpoint/2010/main" val="30001980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000" b="1" dirty="0"/>
              <a:t>Кўкрак қафаси</a:t>
            </a:r>
            <a:r>
              <a:rPr lang="uz-Cyrl-UZ" sz="2000" dirty="0"/>
              <a:t>да бажариладиган операциялардан олдинги ва кейинги даврларида шифобахш жисмоний тарбияни қўллаш</a:t>
            </a:r>
            <a:r>
              <a:rPr lang="uz-Cyrl-UZ" sz="2000" dirty="0" smtClean="0"/>
              <a:t>.</a:t>
            </a:r>
            <a:endParaRPr lang="ru-RU" sz="2000" dirty="0"/>
          </a:p>
        </p:txBody>
      </p:sp>
      <p:sp>
        <p:nvSpPr>
          <p:cNvPr id="3" name="Объект 2"/>
          <p:cNvSpPr>
            <a:spLocks noGrp="1"/>
          </p:cNvSpPr>
          <p:nvPr>
            <p:ph sz="quarter" idx="1"/>
          </p:nvPr>
        </p:nvSpPr>
        <p:spPr/>
        <p:txBody>
          <a:bodyPr>
            <a:normAutofit/>
          </a:bodyPr>
          <a:lstStyle/>
          <a:p>
            <a:r>
              <a:rPr lang="uz-Cyrl-UZ" sz="2800" b="1" u="sng" dirty="0" smtClean="0"/>
              <a:t>Операциядан </a:t>
            </a:r>
            <a:r>
              <a:rPr lang="uz-Cyrl-UZ" sz="2800" b="1" u="sng" dirty="0"/>
              <a:t>олдинги даврда ДЖТ</a:t>
            </a:r>
            <a:r>
              <a:rPr lang="uz-Cyrl-UZ" sz="2800" dirty="0"/>
              <a:t>ни қўллашга қарши кўрсатмалар: -ўпкадан қон кетиш (агар балғамда қон тарамлари бўлса, у қарши кўрсатма бўлиб ҳисобланмайди);</a:t>
            </a:r>
            <a:endParaRPr lang="ru-RU" sz="2400" dirty="0"/>
          </a:p>
          <a:p>
            <a:r>
              <a:rPr lang="uz-Cyrl-UZ" sz="2800" dirty="0"/>
              <a:t>-юрак-қон томир ва нафас етишмаслигининг II- ва III-даражасининг яққол етишмаслик ҳолати;</a:t>
            </a:r>
            <a:endParaRPr lang="ru-RU" sz="2400" dirty="0"/>
          </a:p>
          <a:p>
            <a:r>
              <a:rPr lang="uz-Cyrl-UZ" sz="2800" dirty="0"/>
              <a:t>-тана ҳароратининг 38-39 градусга кўтарилиши.</a:t>
            </a:r>
            <a:endParaRPr lang="ru-RU" dirty="0"/>
          </a:p>
        </p:txBody>
      </p:sp>
    </p:spTree>
    <p:extLst>
      <p:ext uri="{BB962C8B-B14F-4D97-AF65-F5344CB8AC3E}">
        <p14:creationId xmlns:p14="http://schemas.microsoft.com/office/powerpoint/2010/main" val="101542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10000"/>
          </a:bodyPr>
          <a:lstStyle/>
          <a:p>
            <a:r>
              <a:rPr lang="uz-Cyrl-UZ" u="sng" dirty="0"/>
              <a:t>ДЖТнинг вазифалари :</a:t>
            </a:r>
            <a:endParaRPr lang="ru-RU" dirty="0"/>
          </a:p>
          <a:p>
            <a:r>
              <a:rPr lang="uz-Cyrl-UZ" dirty="0"/>
              <a:t>-заҳарланиш ҳолатларини камайтириш;</a:t>
            </a:r>
            <a:endParaRPr lang="ru-RU" dirty="0"/>
          </a:p>
          <a:p>
            <a:r>
              <a:rPr lang="uz-Cyrl-UZ" dirty="0"/>
              <a:t>-юрак-қон томир системаси ва ташқи нафас олиш функциясини яхшилаш;</a:t>
            </a:r>
            <a:endParaRPr lang="ru-RU" dirty="0"/>
          </a:p>
          <a:p>
            <a:r>
              <a:rPr lang="uz-Cyrl-UZ" dirty="0"/>
              <a:t>-беморнинг жисмоний ва руҳий-асаб статусини яхшилаш;</a:t>
            </a:r>
            <a:endParaRPr lang="ru-RU" dirty="0"/>
          </a:p>
          <a:p>
            <a:r>
              <a:rPr lang="uz-Cyrl-UZ" dirty="0"/>
              <a:t>-операциядан кейинги эрта даврда бажариладиган машқларга ўргатиш.</a:t>
            </a:r>
            <a:endParaRPr lang="ru-RU" dirty="0"/>
          </a:p>
          <a:p>
            <a:r>
              <a:rPr lang="uz-Cyrl-UZ" dirty="0"/>
              <a:t>Гимнастик муолажа патологик жараённинг қаерда жойлашганлиги ва тарқоқлигига қараб, ташқи нафас олиш функциясининг ҳолатига, беморнинг ёшига ва жисмоний тайёрлигига қараб буюрилади ва ташкил этилади. Гимнастик машғулотлар якка тартибда ёки кичик гуруҳда (3-4 бемор) ўтказилиши мумкин.</a:t>
            </a:r>
            <a:endParaRPr lang="ru-RU" dirty="0"/>
          </a:p>
          <a:p>
            <a:endParaRPr lang="ru-RU" dirty="0"/>
          </a:p>
        </p:txBody>
      </p:sp>
    </p:spTree>
    <p:extLst>
      <p:ext uri="{BB962C8B-B14F-4D97-AF65-F5344CB8AC3E}">
        <p14:creationId xmlns:p14="http://schemas.microsoft.com/office/powerpoint/2010/main" val="3619982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01752" y="476672"/>
            <a:ext cx="8503920" cy="6048672"/>
          </a:xfrm>
        </p:spPr>
        <p:txBody>
          <a:bodyPr>
            <a:normAutofit fontScale="85000" lnSpcReduction="20000"/>
          </a:bodyPr>
          <a:lstStyle/>
          <a:p>
            <a:r>
              <a:rPr lang="uz-Cyrl-UZ" dirty="0"/>
              <a:t>Гимнастик муолажанинг </a:t>
            </a:r>
            <a:r>
              <a:rPr lang="uz-Cyrl-UZ" b="1" u="sng" dirty="0"/>
              <a:t>кириш қисмида</a:t>
            </a:r>
            <a:r>
              <a:rPr lang="uz-Cyrl-UZ" dirty="0"/>
              <a:t> қўл-оёқлар учун машқлар, статик ва динамик нафас машқлари берилади, </a:t>
            </a:r>
            <a:r>
              <a:rPr lang="uz-Cyrl-UZ" b="1" u="sng" dirty="0"/>
              <a:t>асосий қисмида </a:t>
            </a:r>
            <a:r>
              <a:rPr lang="uz-Cyrl-UZ" dirty="0"/>
              <a:t>кўкрак қафасининг қўзғалувчанлик даражасини оширувчи, қўл ва елка камари мушакларини мустаҳкамловчи, қовурғалар оралиғидаги мушакларни ва қорин олди мушакларини мустаҳкамловчи машқлар берилади.Бу машқлар танани олдинга-орқага букиш, танани айлантириш, кўкрак ва бел соҳасида умумртқа поғанасини букиш билан амалга оширилади. Машқ давомида статик, динамик нафас машқлари, айниқса беморларга махсус машқ бўлиб ҳисобланган диафрагмал нафас машқини тўғри бажариш ўргатилади. Беморларга тўғри йўталиш ўргатилади ва ўпка вентиляциясини оширувчи машқлар берилади. Машғулотнинг </a:t>
            </a:r>
            <a:r>
              <a:rPr lang="uz-Cyrl-UZ" b="1" u="sng" dirty="0"/>
              <a:t>тугалланиш қисмида</a:t>
            </a:r>
            <a:r>
              <a:rPr lang="uz-Cyrl-UZ" dirty="0"/>
              <a:t> қўл-оёқларнинг дистал қисми учун ва статик нафас машқлари мушакларни бўшаштирувчи машқлар билан биргаликда қўлланилади. Агарда беморларда йирингли жараёнларнинг яққол белгилари бўлса, дренажловчи нафас машқларини бажариш тавсия этилади</a:t>
            </a:r>
            <a:r>
              <a:rPr lang="uz-Cyrl-UZ" dirty="0" smtClean="0"/>
              <a:t>.</a:t>
            </a:r>
            <a:endParaRPr lang="ru-RU" dirty="0"/>
          </a:p>
        </p:txBody>
      </p:sp>
    </p:spTree>
    <p:extLst>
      <p:ext uri="{BB962C8B-B14F-4D97-AF65-F5344CB8AC3E}">
        <p14:creationId xmlns:p14="http://schemas.microsoft.com/office/powerpoint/2010/main" val="1157859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a:bodyPr>
          <a:lstStyle/>
          <a:p>
            <a:r>
              <a:rPr lang="uz-Cyrl-UZ" dirty="0"/>
              <a:t>Агар </a:t>
            </a:r>
            <a:r>
              <a:rPr lang="uz-Cyrl-UZ" b="1" u="sng" dirty="0"/>
              <a:t>йирингли ўчоғ пастки бўлакларда </a:t>
            </a:r>
            <a:r>
              <a:rPr lang="uz-Cyrl-UZ" dirty="0"/>
              <a:t>жойлашган бўлса, танани буриш ва букиш машқлари қўлларнинг силкитишли (мах) ҳаракати билан амалга оширилади. Бу машқлар орқада ва қоринда ётган дастлабки ҳолатда, оёқ кўтарилган ҳолатда бўлиши керак ёки турган дастлабки ҳолатда тана олдинга букилган ҳолатда бўлади</a:t>
            </a:r>
            <a:r>
              <a:rPr lang="uz-Cyrl-UZ" dirty="0" smtClean="0"/>
              <a:t>.</a:t>
            </a:r>
          </a:p>
          <a:p>
            <a:r>
              <a:rPr lang="uz-Cyrl-UZ" dirty="0"/>
              <a:t>Агар </a:t>
            </a:r>
            <a:r>
              <a:rPr lang="uz-Cyrl-UZ" b="1" u="sng" dirty="0"/>
              <a:t>йирингли ўчоғ ўрта бўлакда</a:t>
            </a:r>
            <a:r>
              <a:rPr lang="uz-Cyrl-UZ" dirty="0"/>
              <a:t> жойлашган бўлса, дренажловчи нафас машқлари орқада ётган ва ён бошда ётган ҳолатда амалга оширилади.</a:t>
            </a:r>
            <a:endParaRPr lang="ru-RU" dirty="0"/>
          </a:p>
          <a:p>
            <a:endParaRPr lang="ru-RU" dirty="0"/>
          </a:p>
        </p:txBody>
      </p:sp>
    </p:spTree>
    <p:extLst>
      <p:ext uri="{BB962C8B-B14F-4D97-AF65-F5344CB8AC3E}">
        <p14:creationId xmlns:p14="http://schemas.microsoft.com/office/powerpoint/2010/main" val="4220058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dirty="0" smtClean="0"/>
              <a:t>Агар </a:t>
            </a:r>
            <a:r>
              <a:rPr lang="uz-Cyrl-UZ" b="1" u="sng" dirty="0"/>
              <a:t>йирингли ўчоғ юқори бўлакда</a:t>
            </a:r>
            <a:r>
              <a:rPr lang="uz-Cyrl-UZ" dirty="0"/>
              <a:t> жойлашган бўлса, бемор машқларни касалланган ён бошда ётган, ўтирган ва турган дастлабки ҳолатларда бажариши керак.</a:t>
            </a:r>
            <a:endParaRPr lang="ru-RU" dirty="0"/>
          </a:p>
          <a:p>
            <a:r>
              <a:rPr lang="uz-Cyrl-UZ" dirty="0"/>
              <a:t>Агар </a:t>
            </a:r>
            <a:r>
              <a:rPr lang="uz-Cyrl-UZ" b="1" u="sng" dirty="0"/>
              <a:t>йирингли ўчоғ аралаш ҳолатларда</a:t>
            </a:r>
            <a:r>
              <a:rPr lang="uz-Cyrl-UZ" dirty="0"/>
              <a:t> жойлашган бўлса, дренажловчи нафас машқлари ҳар хил дастлабки ҳолатларда ва танани айлантириш, букиш билан амалга оширилади</a:t>
            </a:r>
            <a:r>
              <a:rPr lang="uz-Cyrl-UZ" dirty="0" smtClean="0"/>
              <a:t>.</a:t>
            </a:r>
            <a:r>
              <a:rPr lang="uz-Cyrl-UZ" dirty="0"/>
              <a:t> Бу даврда йўтал кузатилганда кўкрак қафасини массаж қилиш тавсия этилади. Шунингдек вибрацион массаж қўллаш мумкин, натижада бронхлардаги секретларнинг кўчиши яхшиланади. Бемор учун индивидуал топшириқ бериш мақсадида дренажловчи махсус нафас машқлари кунига 8-10 марта берилади.</a:t>
            </a:r>
            <a:endParaRPr lang="ru-RU" dirty="0"/>
          </a:p>
        </p:txBody>
      </p:sp>
    </p:spTree>
    <p:extLst>
      <p:ext uri="{BB962C8B-B14F-4D97-AF65-F5344CB8AC3E}">
        <p14:creationId xmlns:p14="http://schemas.microsoft.com/office/powerpoint/2010/main" val="34681234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500" u="sng" dirty="0"/>
              <a:t>Операциядан кейинги эрта даврда ДЖТ</a:t>
            </a:r>
            <a:r>
              <a:rPr lang="uz-Cyrl-UZ" sz="2500" dirty="0"/>
              <a:t>ни қўллаш</a:t>
            </a:r>
            <a:r>
              <a:rPr lang="uz-Cyrl-UZ" sz="2500" dirty="0" smtClean="0"/>
              <a:t>.</a:t>
            </a:r>
            <a:endParaRPr lang="ru-RU" sz="2500" dirty="0"/>
          </a:p>
        </p:txBody>
      </p:sp>
      <p:sp>
        <p:nvSpPr>
          <p:cNvPr id="3" name="Объект 2"/>
          <p:cNvSpPr>
            <a:spLocks noGrp="1"/>
          </p:cNvSpPr>
          <p:nvPr>
            <p:ph sz="quarter" idx="1"/>
          </p:nvPr>
        </p:nvSpPr>
        <p:spPr/>
        <p:txBody>
          <a:bodyPr>
            <a:normAutofit fontScale="77500" lnSpcReduction="20000"/>
          </a:bodyPr>
          <a:lstStyle/>
          <a:p>
            <a:r>
              <a:rPr lang="uz-Cyrl-UZ" dirty="0"/>
              <a:t>ДЖТ вазифалари :</a:t>
            </a:r>
            <a:endParaRPr lang="ru-RU" dirty="0"/>
          </a:p>
          <a:p>
            <a:r>
              <a:rPr lang="uz-Cyrl-UZ" dirty="0"/>
              <a:t>-ўпкада бўладиган асоратларнинг олдини олиш;</a:t>
            </a:r>
            <a:endParaRPr lang="ru-RU" dirty="0"/>
          </a:p>
          <a:p>
            <a:r>
              <a:rPr lang="uz-Cyrl-UZ" dirty="0"/>
              <a:t>-қолган ўпканинг функциясини ошириш билан ўпка вентиляциясини ва бронхларнинг дренажини яхшилаш;</a:t>
            </a:r>
            <a:endParaRPr lang="ru-RU" dirty="0"/>
          </a:p>
          <a:p>
            <a:r>
              <a:rPr lang="uz-Cyrl-UZ" dirty="0"/>
              <a:t>-ошқозон-ичак трактида бўладиган ўзгаришларнинг (ичак парези ва ошқозон атонияси) олдини олиш;</a:t>
            </a:r>
            <a:endParaRPr lang="ru-RU" dirty="0"/>
          </a:p>
          <a:p>
            <a:r>
              <a:rPr lang="uz-Cyrl-UZ" dirty="0"/>
              <a:t>-веноз қон айланишини яхшилаш билан флемботромбозларнинг олдини олиш;</a:t>
            </a:r>
            <a:endParaRPr lang="ru-RU" dirty="0"/>
          </a:p>
          <a:p>
            <a:r>
              <a:rPr lang="uz-Cyrl-UZ" dirty="0"/>
              <a:t>-юрак-қон томир ва нафас системасининг иш фаолиятини яхшилааш; </a:t>
            </a:r>
            <a:endParaRPr lang="ru-RU" dirty="0"/>
          </a:p>
          <a:p>
            <a:r>
              <a:rPr lang="uz-Cyrl-UZ" dirty="0"/>
              <a:t>-нерв системасининг тонусини ошириш;</a:t>
            </a:r>
            <a:endParaRPr lang="ru-RU" dirty="0"/>
          </a:p>
          <a:p>
            <a:r>
              <a:rPr lang="uz-Cyrl-UZ" dirty="0"/>
              <a:t>-операция қилинган томонда елка бўғими ҳаракатининг чегаралани-шини олдини олиш;</a:t>
            </a:r>
            <a:endParaRPr lang="ru-RU" dirty="0"/>
          </a:p>
          <a:p>
            <a:r>
              <a:rPr lang="uz-Cyrl-UZ" dirty="0"/>
              <a:t>-кўкрак қафасининг деформациясини ва қадди қоматининг бузилишини олдини олиш.</a:t>
            </a:r>
            <a:endParaRPr lang="ru-RU" dirty="0"/>
          </a:p>
          <a:p>
            <a:endParaRPr lang="ru-RU" dirty="0"/>
          </a:p>
        </p:txBody>
      </p:sp>
    </p:spTree>
    <p:extLst>
      <p:ext uri="{BB962C8B-B14F-4D97-AF65-F5344CB8AC3E}">
        <p14:creationId xmlns:p14="http://schemas.microsoft.com/office/powerpoint/2010/main" val="37792029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dirty="0"/>
              <a:t>Қарши кўрсатмалар </a:t>
            </a:r>
            <a:r>
              <a:rPr lang="uz-Cyrl-UZ" dirty="0" smtClean="0"/>
              <a:t>:</a:t>
            </a:r>
            <a:endParaRPr lang="ru-RU" dirty="0"/>
          </a:p>
        </p:txBody>
      </p:sp>
      <p:sp>
        <p:nvSpPr>
          <p:cNvPr id="3" name="Объект 2"/>
          <p:cNvSpPr>
            <a:spLocks noGrp="1"/>
          </p:cNvSpPr>
          <p:nvPr>
            <p:ph sz="quarter" idx="1"/>
          </p:nvPr>
        </p:nvSpPr>
        <p:spPr/>
        <p:txBody>
          <a:bodyPr/>
          <a:lstStyle/>
          <a:p>
            <a:r>
              <a:rPr lang="uz-Cyrl-UZ" dirty="0" smtClean="0"/>
              <a:t>-</a:t>
            </a:r>
            <a:r>
              <a:rPr lang="uz-Cyrl-UZ" dirty="0"/>
              <a:t>беморнинг оғир ҳолати;</a:t>
            </a:r>
            <a:endParaRPr lang="ru-RU" dirty="0"/>
          </a:p>
          <a:p>
            <a:r>
              <a:rPr lang="uz-Cyrl-UZ" dirty="0"/>
              <a:t>-иккиламчи қон кетиш ва унинг ҳавфи;</a:t>
            </a:r>
            <a:endParaRPr lang="ru-RU" dirty="0"/>
          </a:p>
          <a:p>
            <a:r>
              <a:rPr lang="uz-Cyrl-UZ" dirty="0"/>
              <a:t>-тез, кичик пульс ва АДнинг 90 мм сим. устунидан пастга тушуши.</a:t>
            </a:r>
            <a:endParaRPr lang="ru-RU" dirty="0"/>
          </a:p>
        </p:txBody>
      </p:sp>
    </p:spTree>
    <p:extLst>
      <p:ext uri="{BB962C8B-B14F-4D97-AF65-F5344CB8AC3E}">
        <p14:creationId xmlns:p14="http://schemas.microsoft.com/office/powerpoint/2010/main" val="35719566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a:xfrm>
            <a:off x="301752" y="1340768"/>
            <a:ext cx="8503920" cy="5040560"/>
          </a:xfrm>
        </p:spPr>
        <p:txBody>
          <a:bodyPr>
            <a:normAutofit fontScale="85000" lnSpcReduction="10000"/>
          </a:bodyPr>
          <a:lstStyle/>
          <a:p>
            <a:r>
              <a:rPr lang="uz-Cyrl-UZ" dirty="0"/>
              <a:t>Даволаш гимнастика муолажаси операциядан сўнг 1-2 соатдан кейин қўлланилади. Беморнинг нафас йўлларидаги шилимшиқ ёки балғамнинг чиқиб кетишини яхшилашга ёрдам бериш мақсадида нафас машқларини тўғри йўналишда олиш ўргатилади. Гимнастик муолажанинг 1-кунида  3-5 минут давомида 3-5 марта ўткзилади. Енгил, қўл-оёқларнинг дистал қисмига бериладиган машқлар билан биргликда берилади. 2-кундан ҳаракат тартиботи кенгайтирилади. Бу билан беморни бир ҳолатдан 2-чи ҳолатга ўтказилади (орқадан ён бошга ва ҳ.з.), шу ҳолатда машқлар бажарилиши ва ён бошга ўтказилаётганда соғ томонига ўтқизилиши керак. Булардан ташқари беморларга шарни пуфлаш, периферик қон айланишини яхшилаш мақсадида оёқлрни енгил силаш билан массаж қилиш тавсия этилади. </a:t>
            </a:r>
            <a:endParaRPr lang="ru-RU" dirty="0"/>
          </a:p>
        </p:txBody>
      </p:sp>
    </p:spTree>
    <p:extLst>
      <p:ext uri="{BB962C8B-B14F-4D97-AF65-F5344CB8AC3E}">
        <p14:creationId xmlns:p14="http://schemas.microsoft.com/office/powerpoint/2010/main" val="39972491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uz-Cyrl-UZ" dirty="0"/>
              <a:t>Аста-секин бемор ўтирган дастлабки ҳолатга ўтказилади ва қуйидаги машқлар берилади : қўл-оёқларнинг дистал қисмига, кичик бўғимларга машқлар. Улар статик, динамик ва махсус нафас машқлари билан биргаликда олиб борилади. 3-5 кунларга келиб бемор ўтирган ҳолатдан аста-секинлик билан турган дастлабки ҳолатга ўтади. Бу ҳолатда беморлар енгил машқлар бажаради ва палатада юра бошлайдилар. Бу даврда орқа ва кўкрак қафасида массажнинг силаш, суртиш, тебратиш усулларини қўллаш мумкин.</a:t>
            </a:r>
            <a:endParaRPr lang="ru-RU" dirty="0"/>
          </a:p>
          <a:p>
            <a:endParaRPr lang="ru-RU" dirty="0"/>
          </a:p>
        </p:txBody>
      </p:sp>
    </p:spTree>
    <p:extLst>
      <p:ext uri="{BB962C8B-B14F-4D97-AF65-F5344CB8AC3E}">
        <p14:creationId xmlns:p14="http://schemas.microsoft.com/office/powerpoint/2010/main" val="2691322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6-кундан тушак тартиботи тугайди ва бемор гимнастика муолажасини залда давом эттиради. Залда асосан ўтирган, турган ва юрган ҳолатларда машқлар бажарилади. Машқлар снарядлар ёрдамида (гимнастик таёқча, медицинбол – ўсиб борувчи юкламага мослаштириш, елка бўғимидаги чегараланишни йўқотиш, қадди қоматни тўғрилаш мақсадида)ўтказилиши керак. Бу даврда ҳам кўкрак қафасининг, орқанинг массажи тавсия этилади. Беморларга статик ва динамик  нафас машқлари, махсус товушли гимнастика (унли ва ундош ҳарфлар ёрдамида) нафас машқлари берилади.</a:t>
            </a:r>
            <a:endParaRPr lang="ru-RU" dirty="0"/>
          </a:p>
          <a:p>
            <a:endParaRPr lang="ru-RU" dirty="0"/>
          </a:p>
        </p:txBody>
      </p:sp>
    </p:spTree>
    <p:extLst>
      <p:ext uri="{BB962C8B-B14F-4D97-AF65-F5344CB8AC3E}">
        <p14:creationId xmlns:p14="http://schemas.microsoft.com/office/powerpoint/2010/main" val="23973106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Пульмонэктомия қилинганидан сўнг ўпка томонидан бўладиган асоратлар ҳавфлидир. Шунинг учун 1-кундан бошлаб даволаш гимнастика муолажаси бир неча марта ўткзилади. 2-3 кундан беморга нафас машқлари операция қилинган томонида ётган ҳолатда бажариш тавсия этилади.Бу билан соғ томондаги ўпканинг экскурсияси оширилади. Ўпканинг вентиля-цияси ва дренажи яхшиланади.</a:t>
            </a:r>
            <a:endParaRPr lang="ru-RU" dirty="0"/>
          </a:p>
          <a:p>
            <a:endParaRPr lang="ru-RU" dirty="0"/>
          </a:p>
        </p:txBody>
      </p:sp>
    </p:spTree>
    <p:extLst>
      <p:ext uri="{BB962C8B-B14F-4D97-AF65-F5344CB8AC3E}">
        <p14:creationId xmlns:p14="http://schemas.microsoft.com/office/powerpoint/2010/main" val="318462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b="1" u="sng" dirty="0"/>
              <a:t>Операциядан кейинги кечки даврда ДЖТ</a:t>
            </a:r>
            <a:r>
              <a:rPr lang="uz-Cyrl-UZ" dirty="0"/>
              <a:t>ни қўллаш. Вазифалари :</a:t>
            </a:r>
            <a:endParaRPr lang="ru-RU" dirty="0"/>
          </a:p>
          <a:p>
            <a:r>
              <a:rPr lang="uz-Cyrl-UZ" dirty="0"/>
              <a:t>-соғ ўпканинг функциясини янада ривожлантириш ва қолган ўпка функциясини яхшилаш;</a:t>
            </a:r>
            <a:endParaRPr lang="ru-RU" dirty="0"/>
          </a:p>
          <a:p>
            <a:r>
              <a:rPr lang="uz-Cyrl-UZ" dirty="0"/>
              <a:t>-юрак-қон томир систмасининг фаолиятини яхшилаш;</a:t>
            </a:r>
            <a:endParaRPr lang="ru-RU" dirty="0"/>
          </a:p>
          <a:p>
            <a:r>
              <a:rPr lang="uz-Cyrl-UZ" dirty="0"/>
              <a:t>-операция қилинган томондаги елка бўғимининг қўзғалувчанлигини ошириш;</a:t>
            </a:r>
            <a:endParaRPr lang="ru-RU" dirty="0"/>
          </a:p>
          <a:p>
            <a:r>
              <a:rPr lang="uz-Cyrl-UZ" dirty="0"/>
              <a:t>-кўкрак қафаси, умуртқа поғанаси ва елка камаридаги деформация-ларнинг олдини олиш;</a:t>
            </a:r>
            <a:endParaRPr lang="ru-RU" dirty="0"/>
          </a:p>
          <a:p>
            <a:r>
              <a:rPr lang="uz-Cyrl-UZ" dirty="0"/>
              <a:t>-беморларни турмуш малакаларига тайёрлаш</a:t>
            </a:r>
            <a:endParaRPr lang="ru-RU" dirty="0"/>
          </a:p>
        </p:txBody>
      </p:sp>
    </p:spTree>
    <p:extLst>
      <p:ext uri="{BB962C8B-B14F-4D97-AF65-F5344CB8AC3E}">
        <p14:creationId xmlns:p14="http://schemas.microsoft.com/office/powerpoint/2010/main" val="41930475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a:xfrm>
            <a:off x="301752" y="1527048"/>
            <a:ext cx="8503920" cy="4854280"/>
          </a:xfrm>
        </p:spPr>
        <p:txBody>
          <a:bodyPr>
            <a:normAutofit fontScale="77500" lnSpcReduction="20000"/>
          </a:bodyPr>
          <a:lstStyle/>
          <a:p>
            <a:r>
              <a:rPr lang="uz-Cyrl-UZ" dirty="0"/>
              <a:t>Даволаш гимнастика муолажаси асосан операциядан кейинги 7-8 кунидан қўлланилади. Бу даврда бемор учун бериладиган машқлар бемор ҳолатига қараб берилади ва қуйидаги тавсияларга риоя қилинади :</a:t>
            </a:r>
            <a:endParaRPr lang="ru-RU" dirty="0"/>
          </a:p>
          <a:p>
            <a:r>
              <a:rPr lang="uz-Cyrl-UZ" dirty="0"/>
              <a:t>1.Беморларда чарчоқни чақирмаслик.</a:t>
            </a:r>
            <a:endParaRPr lang="ru-RU" dirty="0"/>
          </a:p>
          <a:p>
            <a:r>
              <a:rPr lang="uz-Cyrl-UZ" dirty="0"/>
              <a:t>2.Операция чандиғи соҳасида кескин оғриқни чақирмаслик.</a:t>
            </a:r>
            <a:endParaRPr lang="ru-RU" dirty="0"/>
          </a:p>
          <a:p>
            <a:r>
              <a:rPr lang="uz-Cyrl-UZ" dirty="0"/>
              <a:t>3.Беморнинг ҳаракат тартиботини меъёрли равишда кенгайтириш.</a:t>
            </a:r>
            <a:endParaRPr lang="ru-RU" dirty="0"/>
          </a:p>
          <a:p>
            <a:r>
              <a:rPr lang="uz-Cyrl-UZ" dirty="0"/>
              <a:t>4.Машқларни секин суръатда ва нафас олиш фазалари билан биргаликда олиб бориш.</a:t>
            </a:r>
            <a:endParaRPr lang="ru-RU" dirty="0"/>
          </a:p>
          <a:p>
            <a:r>
              <a:rPr lang="uz-Cyrl-UZ" dirty="0"/>
              <a:t>Машғулот вақтида умумий ривожлантирувчи машқлар ҳамма мушак-лар гуруҳига гимнастик таёқча, медицинбол ва гантелла (1 кггача), коптоклар билан биргликда, гимнастик скамейка ва соғломлаштириш нарвонида олиб борилиши керак, шунингдек бир-бирига мос ҳаракатлар ва мувозанат учун машқлар тавсия этилади. Бу машқлар статик, динамик ва махсус нафас машқлари билан биргаликда олиб борилади</a:t>
            </a:r>
            <a:r>
              <a:rPr lang="uz-Cyrl-UZ" dirty="0" smtClean="0"/>
              <a:t>.</a:t>
            </a:r>
            <a:endParaRPr lang="ru-RU" dirty="0"/>
          </a:p>
        </p:txBody>
      </p:sp>
    </p:spTree>
    <p:extLst>
      <p:ext uri="{BB962C8B-B14F-4D97-AF65-F5344CB8AC3E}">
        <p14:creationId xmlns:p14="http://schemas.microsoft.com/office/powerpoint/2010/main" val="17386525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2500" b="1" dirty="0"/>
              <a:t>Ўтказилган ДЖТнинг</a:t>
            </a:r>
            <a:r>
              <a:rPr lang="uz-Cyrl-UZ" sz="2500" dirty="0"/>
              <a:t> </a:t>
            </a:r>
            <a:r>
              <a:rPr lang="uz-Cyrl-UZ" sz="2500" b="1" dirty="0"/>
              <a:t>самарадорлиги қуйидагилар билан баҳоланади </a:t>
            </a:r>
            <a:r>
              <a:rPr lang="uz-Cyrl-UZ" sz="2500" dirty="0" smtClean="0"/>
              <a:t>:</a:t>
            </a:r>
            <a:endParaRPr lang="ru-RU" sz="2500" dirty="0"/>
          </a:p>
        </p:txBody>
      </p:sp>
      <p:sp>
        <p:nvSpPr>
          <p:cNvPr id="3" name="Объект 2"/>
          <p:cNvSpPr>
            <a:spLocks noGrp="1"/>
          </p:cNvSpPr>
          <p:nvPr>
            <p:ph sz="quarter" idx="1"/>
          </p:nvPr>
        </p:nvSpPr>
        <p:spPr/>
        <p:txBody>
          <a:bodyPr>
            <a:normAutofit fontScale="62500" lnSpcReduction="20000"/>
          </a:bodyPr>
          <a:lstStyle/>
          <a:p>
            <a:r>
              <a:rPr lang="uz-Cyrl-UZ" dirty="0" smtClean="0"/>
              <a:t>-</a:t>
            </a:r>
            <a:r>
              <a:rPr lang="uz-Cyrl-UZ" dirty="0"/>
              <a:t>пульс</a:t>
            </a:r>
            <a:endParaRPr lang="ru-RU" dirty="0"/>
          </a:p>
          <a:p>
            <a:r>
              <a:rPr lang="uz-Cyrl-UZ" dirty="0"/>
              <a:t>-артериал босим</a:t>
            </a:r>
            <a:endParaRPr lang="ru-RU" dirty="0"/>
          </a:p>
          <a:p>
            <a:r>
              <a:rPr lang="uz-Cyrl-UZ" dirty="0"/>
              <a:t>-беморнинг объектив, субъектив ҳолати </a:t>
            </a:r>
            <a:endParaRPr lang="ru-RU" dirty="0"/>
          </a:p>
          <a:p>
            <a:r>
              <a:rPr lang="uz-Cyrl-UZ" dirty="0"/>
              <a:t>-кўкрак қафасининг экскурсияси</a:t>
            </a:r>
            <a:endParaRPr lang="ru-RU" dirty="0"/>
          </a:p>
          <a:p>
            <a:r>
              <a:rPr lang="uz-Cyrl-UZ" dirty="0"/>
              <a:t>-спирометрия, спирография</a:t>
            </a:r>
            <a:endParaRPr lang="ru-RU" dirty="0"/>
          </a:p>
          <a:p>
            <a:r>
              <a:rPr lang="uz-Cyrl-UZ" dirty="0"/>
              <a:t>-пневмотахометрия (бронхларнинг ўтказувчанлигини аниқлаш)</a:t>
            </a:r>
            <a:endParaRPr lang="ru-RU" dirty="0"/>
          </a:p>
          <a:p>
            <a:r>
              <a:rPr lang="uz-Cyrl-UZ" dirty="0"/>
              <a:t>-ЭКГ, ВПН</a:t>
            </a:r>
            <a:endParaRPr lang="ru-RU" dirty="0"/>
          </a:p>
          <a:p>
            <a:r>
              <a:rPr lang="uz-Cyrl-UZ" dirty="0"/>
              <a:t>-функционал синамалар – Штанге, Генч</a:t>
            </a:r>
            <a:endParaRPr lang="ru-RU" dirty="0"/>
          </a:p>
          <a:p>
            <a:r>
              <a:rPr lang="uz-Cyrl-UZ" dirty="0"/>
              <a:t>-қон анализи</a:t>
            </a:r>
            <a:endParaRPr lang="ru-RU" dirty="0"/>
          </a:p>
          <a:p>
            <a:r>
              <a:rPr lang="uz-Cyrl-UZ" dirty="0"/>
              <a:t>Бемор шифохонадан чиққанидан сўнг даволаш гимнастика муолажасини поликлиника ёки диспансер шароитида давом эттиради. Бу даврда муолажанинг давомийлиги 30 минут бўлганда кунига 2-3 марта берилади. Ҳар бир муолажа ўтказилаётганда юкламалар аста-секинлик билан ошириб борилади. Бу машқлар гуруҳига механотерапевтик воситалар, амалий-спорт машқлари (юриш, югуриш, сузиш ва ҳ.з), ҳаракатли ўйинлар, кўкрак қафасининг массажи, шунингдек табиатнинг табиий омилларидан фойдаланиш тавсия этилади.</a:t>
            </a:r>
            <a:endParaRPr lang="ru-RU" dirty="0"/>
          </a:p>
        </p:txBody>
      </p:sp>
    </p:spTree>
    <p:extLst>
      <p:ext uri="{BB962C8B-B14F-4D97-AF65-F5344CB8AC3E}">
        <p14:creationId xmlns:p14="http://schemas.microsoft.com/office/powerpoint/2010/main" val="2996232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500" u="sng" dirty="0"/>
              <a:t>Қорин бўшлиғи</a:t>
            </a:r>
            <a:r>
              <a:rPr lang="uz-Cyrl-UZ" sz="2500" dirty="0"/>
              <a:t>даги операцияларда ДЖТни қўллаш.</a:t>
            </a:r>
            <a:endParaRPr lang="ru-RU" sz="2500" dirty="0"/>
          </a:p>
        </p:txBody>
      </p:sp>
      <p:sp>
        <p:nvSpPr>
          <p:cNvPr id="3" name="Объект 2"/>
          <p:cNvSpPr>
            <a:spLocks noGrp="1"/>
          </p:cNvSpPr>
          <p:nvPr>
            <p:ph sz="quarter" idx="1"/>
          </p:nvPr>
        </p:nvSpPr>
        <p:spPr/>
        <p:txBody>
          <a:bodyPr>
            <a:normAutofit fontScale="92500" lnSpcReduction="20000"/>
          </a:bodyPr>
          <a:lstStyle/>
          <a:p>
            <a:r>
              <a:rPr lang="uz-Cyrl-UZ" b="1" u="sng" dirty="0"/>
              <a:t>Операциядан олдинги даврда ДЖТ</a:t>
            </a:r>
            <a:r>
              <a:rPr lang="uz-Cyrl-UZ" dirty="0"/>
              <a:t>нинг вазифалари:</a:t>
            </a:r>
            <a:endParaRPr lang="ru-RU" dirty="0"/>
          </a:p>
          <a:p>
            <a:r>
              <a:rPr lang="uz-Cyrl-UZ" dirty="0"/>
              <a:t>-организмнинг умум ҳаётий тонусини ва қаршилигини ошириш;</a:t>
            </a:r>
            <a:endParaRPr lang="ru-RU" dirty="0"/>
          </a:p>
          <a:p>
            <a:r>
              <a:rPr lang="uz-Cyrl-UZ" dirty="0"/>
              <a:t>-юрак-қон томир ва нафас системасининг функционал ҳолатини мустаҳкамлаш;</a:t>
            </a:r>
            <a:endParaRPr lang="ru-RU" dirty="0"/>
          </a:p>
          <a:p>
            <a:r>
              <a:rPr lang="uz-Cyrl-UZ" dirty="0"/>
              <a:t>-қорин бўшлиғидаги орган ва тўқималарда қон айланишини яхшилаш;</a:t>
            </a:r>
            <a:endParaRPr lang="ru-RU" dirty="0"/>
          </a:p>
          <a:p>
            <a:r>
              <a:rPr lang="uz-Cyrl-UZ" dirty="0"/>
              <a:t>-ошқозон-ичак йўлининг мотор-эвакуатор функциясини яхшилаш;</a:t>
            </a:r>
            <a:endParaRPr lang="ru-RU" dirty="0"/>
          </a:p>
          <a:p>
            <a:r>
              <a:rPr lang="uz-Cyrl-UZ" dirty="0"/>
              <a:t>-невратик ҳолатларни камайтириш;</a:t>
            </a:r>
            <a:endParaRPr lang="ru-RU" dirty="0"/>
          </a:p>
          <a:p>
            <a:r>
              <a:rPr lang="uz-Cyrl-UZ" dirty="0"/>
              <a:t>-тўғри нафас олишга ва операциядан кейинги эрта даврда бажарилади-ган машқларга ўргатиш.</a:t>
            </a:r>
            <a:endParaRPr lang="ru-RU" dirty="0"/>
          </a:p>
        </p:txBody>
      </p:sp>
    </p:spTree>
    <p:extLst>
      <p:ext uri="{BB962C8B-B14F-4D97-AF65-F5344CB8AC3E}">
        <p14:creationId xmlns:p14="http://schemas.microsoft.com/office/powerpoint/2010/main" val="818064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a:xfrm>
            <a:off x="301752" y="1527048"/>
            <a:ext cx="8503920" cy="4998296"/>
          </a:xfrm>
        </p:spPr>
        <p:txBody>
          <a:bodyPr>
            <a:normAutofit fontScale="70000" lnSpcReduction="20000"/>
          </a:bodyPr>
          <a:lstStyle/>
          <a:p>
            <a:r>
              <a:rPr lang="uz-Cyrl-UZ" dirty="0"/>
              <a:t>Юрак-қон томир ва нафас системаларининг функционал ҳолатини ошириш учун қўл-оёқ ва тана мушаклари учун машқлар нафас машқлари билан бирга буюрилади. Улар медицинбол, булавалар ёрдамида бажарилади.</a:t>
            </a:r>
            <a:endParaRPr lang="ru-RU" dirty="0"/>
          </a:p>
          <a:p>
            <a:r>
              <a:rPr lang="uz-Cyrl-UZ" dirty="0"/>
              <a:t>Ошқозон-ичак йўлининг мотор-эвакуатор функциясини яхшилаш мақсадида диафрагмал нафас, қорин олди мушак прессининг тонусини оширувчи машқлар тавсия этилади.Операциядан кейинги эрта даврдаги машқларни бажаришга ўргатиш учун ётганда танани кўтариш, тосни тушакдан кўтариш, ён томонларга айланиш ва оғриқсиз йўталиш, статик ва динамик нафас машқлари буюрилади.Агарда жигар ва ўт қопида операция ўтказилмоқчи бўлса, беморлар учун танани олдинга букиш ва айлантириш, оёқларни кетма-кет қоринга олиб келиш, қорин олди мушаклар прессини ритмик ҳолатда қисқартириш ва бўшаштириш, яъни бу билан ўтнинг ажралишини фаоллаштириш мумкин. Асосий дастлабки ҳолат бўлиб чап ёки ўнг ён бошда ётган ҳолат ҳисобланади.Беморнинг ёшига, орган ва система-ларининг функционал ҳолатига қараб машқлар танлаб олинади, ўзгартири-лади, яъни даволаш гимнастика муолажаси ўтказилади. Бундан ташқари беморларга эрталабки бадан тарбия, меъёрли юриш тавсия этилади</a:t>
            </a:r>
            <a:r>
              <a:rPr lang="uz-Cyrl-UZ" dirty="0" smtClean="0"/>
              <a:t>.</a:t>
            </a:r>
            <a:endParaRPr lang="ru-RU" dirty="0"/>
          </a:p>
        </p:txBody>
      </p:sp>
    </p:spTree>
    <p:extLst>
      <p:ext uri="{BB962C8B-B14F-4D97-AF65-F5344CB8AC3E}">
        <p14:creationId xmlns:p14="http://schemas.microsoft.com/office/powerpoint/2010/main" val="11178275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a:xfrm>
            <a:off x="301752" y="1412776"/>
            <a:ext cx="8503920" cy="5112568"/>
          </a:xfrm>
        </p:spPr>
        <p:txBody>
          <a:bodyPr>
            <a:normAutofit fontScale="70000" lnSpcReduction="20000"/>
          </a:bodyPr>
          <a:lstStyle/>
          <a:p>
            <a:r>
              <a:rPr lang="uz-Cyrl-UZ" b="1" u="sng" dirty="0"/>
              <a:t>Операциядан кейинги эрта даврда ДЖТ</a:t>
            </a:r>
            <a:r>
              <a:rPr lang="uz-Cyrl-UZ" dirty="0"/>
              <a:t>нинг вазифалари:</a:t>
            </a:r>
            <a:endParaRPr lang="ru-RU" dirty="0"/>
          </a:p>
          <a:p>
            <a:r>
              <a:rPr lang="uz-Cyrl-UZ" dirty="0"/>
              <a:t>-организмдан наркотик моддаларнинг тезроқ чиқиб кетишига ёрдам бериш (ўпка вентиляциясини яхшилаш);</a:t>
            </a:r>
            <a:endParaRPr lang="ru-RU" dirty="0"/>
          </a:p>
          <a:p>
            <a:r>
              <a:rPr lang="uz-Cyrl-UZ" dirty="0"/>
              <a:t>-қорин димланишининг олдини олиш;</a:t>
            </a:r>
            <a:endParaRPr lang="ru-RU" dirty="0"/>
          </a:p>
          <a:p>
            <a:r>
              <a:rPr lang="uz-Cyrl-UZ" dirty="0"/>
              <a:t>-периферик қон айланишини яхшилаш;</a:t>
            </a:r>
            <a:endParaRPr lang="ru-RU" dirty="0"/>
          </a:p>
          <a:p>
            <a:r>
              <a:rPr lang="uz-Cyrl-UZ" dirty="0"/>
              <a:t>-операцияга жалб қилинган тўқималарнинг тренировкасини яхшилаш;</a:t>
            </a:r>
            <a:endParaRPr lang="ru-RU" dirty="0"/>
          </a:p>
          <a:p>
            <a:r>
              <a:rPr lang="uz-Cyrl-UZ" dirty="0"/>
              <a:t>-ошқозон-ичак тракти томонидан бўладиган асоратларнинг олдини олиш;</a:t>
            </a:r>
            <a:endParaRPr lang="ru-RU" dirty="0"/>
          </a:p>
          <a:p>
            <a:r>
              <a:rPr lang="uz-Cyrl-UZ" dirty="0"/>
              <a:t>-битишма жараёнларининг олдини олиш;</a:t>
            </a:r>
            <a:endParaRPr lang="ru-RU" dirty="0"/>
          </a:p>
          <a:p>
            <a:r>
              <a:rPr lang="uz-Cyrl-UZ" dirty="0"/>
              <a:t>-диафрагмал нафасни тиклаш;</a:t>
            </a:r>
            <a:endParaRPr lang="ru-RU" dirty="0"/>
          </a:p>
          <a:p>
            <a:r>
              <a:rPr lang="uz-Cyrl-UZ" dirty="0"/>
              <a:t>-организмни аста-секинлик билан берилаётган жисмоний юкламаларга мослаштириш.</a:t>
            </a:r>
            <a:endParaRPr lang="ru-RU" dirty="0"/>
          </a:p>
          <a:p>
            <a:r>
              <a:rPr lang="uz-Cyrl-UZ" dirty="0"/>
              <a:t>Операциядан кейинги эрта дарда даволаш гимнастик муолажаси асосан орқада ётган дастлабки ҳолатда ўтказилади.Бунда статик, динамик нафас машқлари, қўл-оёқларнинг дистал қисми учун машқлар берилади. Шунингдек беморнинг ҳолатига қараб товушли нафас машқлари берилади. Бу даврда асосий эътибор беморнинг ўзига-ўзи хизмат қилишини тиклаш учун машқлар берилади</a:t>
            </a:r>
            <a:r>
              <a:rPr lang="uz-Cyrl-UZ" dirty="0" smtClean="0"/>
              <a:t>.</a:t>
            </a:r>
            <a:endParaRPr lang="ru-RU" dirty="0"/>
          </a:p>
        </p:txBody>
      </p:sp>
    </p:spTree>
    <p:extLst>
      <p:ext uri="{BB962C8B-B14F-4D97-AF65-F5344CB8AC3E}">
        <p14:creationId xmlns:p14="http://schemas.microsoft.com/office/powerpoint/2010/main" val="39152470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70000" lnSpcReduction="20000"/>
          </a:bodyPr>
          <a:lstStyle/>
          <a:p>
            <a:r>
              <a:rPr lang="uz-Cyrl-UZ" b="1" u="sng" dirty="0"/>
              <a:t>Операциядан кейинги кечки даврда ДЖТ</a:t>
            </a:r>
            <a:r>
              <a:rPr lang="uz-Cyrl-UZ" dirty="0"/>
              <a:t>нинг вазифалари :</a:t>
            </a:r>
            <a:endParaRPr lang="ru-RU" dirty="0"/>
          </a:p>
          <a:p>
            <a:r>
              <a:rPr lang="uz-Cyrl-UZ" dirty="0"/>
              <a:t>-қорин бўшлиғидаги бир-бирига анатомик боғлиқликларни нормал ҳолатга олиб келиш;</a:t>
            </a:r>
            <a:endParaRPr lang="ru-RU" dirty="0"/>
          </a:p>
          <a:p>
            <a:r>
              <a:rPr lang="uz-Cyrl-UZ" dirty="0"/>
              <a:t>-организмнинг қаршилигини ошириш;</a:t>
            </a:r>
            <a:endParaRPr lang="ru-RU" dirty="0"/>
          </a:p>
          <a:p>
            <a:r>
              <a:rPr lang="uz-Cyrl-UZ" dirty="0"/>
              <a:t>-ҳаракатни тиклаш;</a:t>
            </a:r>
            <a:endParaRPr lang="ru-RU" dirty="0"/>
          </a:p>
          <a:p>
            <a:r>
              <a:rPr lang="uz-Cyrl-UZ" dirty="0"/>
              <a:t>-қорин олди мушак прессини мустаҳкамлаш.</a:t>
            </a:r>
            <a:endParaRPr lang="ru-RU" dirty="0"/>
          </a:p>
          <a:p>
            <a:r>
              <a:rPr lang="uz-Cyrl-UZ" dirty="0"/>
              <a:t>Машғулотлар шифобахш жисмоний тарбия залида олиб борилади, унинг ўртача давомийлиги 25-30 минут давом этади.Беморга нафас, фаол, снарядлар билан бажариладиган, мувозанатга, бир-бирига мос ҳаракатли, тирмашиш машқлари тавсия этилади.Операцион чандиқни ва ҳаракатчан-ликни ошириш мақсадида танани букиш ва айлантириш, қорин олди мушак прессини мустҳкамлаш машқлари берилади.</a:t>
            </a:r>
            <a:endParaRPr lang="ru-RU" dirty="0"/>
          </a:p>
          <a:p>
            <a:r>
              <a:rPr lang="uz-Cyrl-UZ" dirty="0"/>
              <a:t>Беморлар шифохонадан чиққанидан сўнг поликлиника жарроҳининг назоратида гимнастик машғулотларни ва ДЖТнинг бошқа шаклларини қўллашни давом эттирадилар. 6-12 ойдан сўнг амалий спорт машқлари тавсия этилади.</a:t>
            </a:r>
            <a:endParaRPr lang="ru-RU" dirty="0"/>
          </a:p>
        </p:txBody>
      </p:sp>
    </p:spTree>
    <p:extLst>
      <p:ext uri="{BB962C8B-B14F-4D97-AF65-F5344CB8AC3E}">
        <p14:creationId xmlns:p14="http://schemas.microsoft.com/office/powerpoint/2010/main" val="9633165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uz-Cyrl-UZ" sz="2500" b="1" dirty="0"/>
              <a:t>Ўтказилган шифобахш жисмоний тарбиянинг</a:t>
            </a:r>
            <a:r>
              <a:rPr lang="uz-Cyrl-UZ" sz="2500" dirty="0"/>
              <a:t> </a:t>
            </a:r>
            <a:r>
              <a:rPr lang="uz-Cyrl-UZ" sz="2500" b="1" dirty="0"/>
              <a:t>самарадорлигини баҳолаш </a:t>
            </a:r>
            <a:r>
              <a:rPr lang="uz-Cyrl-UZ" sz="2500" b="1" dirty="0" smtClean="0"/>
              <a:t>усуллари</a:t>
            </a:r>
            <a:r>
              <a:rPr lang="uz-Cyrl-UZ" sz="2500" dirty="0" smtClean="0"/>
              <a:t>: </a:t>
            </a:r>
            <a:endParaRPr lang="ru-RU" sz="2500" dirty="0"/>
          </a:p>
        </p:txBody>
      </p:sp>
      <p:sp>
        <p:nvSpPr>
          <p:cNvPr id="3" name="Объект 2"/>
          <p:cNvSpPr>
            <a:spLocks noGrp="1"/>
          </p:cNvSpPr>
          <p:nvPr>
            <p:ph sz="quarter" idx="1"/>
          </p:nvPr>
        </p:nvSpPr>
        <p:spPr/>
        <p:txBody>
          <a:bodyPr>
            <a:normAutofit fontScale="85000" lnSpcReduction="20000"/>
          </a:bodyPr>
          <a:lstStyle/>
          <a:p>
            <a:r>
              <a:rPr lang="uz-Cyrl-UZ" dirty="0" smtClean="0"/>
              <a:t>-</a:t>
            </a:r>
            <a:r>
              <a:rPr lang="uz-Cyrl-UZ" dirty="0"/>
              <a:t>пульс</a:t>
            </a:r>
            <a:endParaRPr lang="ru-RU" dirty="0"/>
          </a:p>
          <a:p>
            <a:r>
              <a:rPr lang="uz-Cyrl-UZ" dirty="0"/>
              <a:t>-артериал босим</a:t>
            </a:r>
            <a:endParaRPr lang="ru-RU" dirty="0"/>
          </a:p>
          <a:p>
            <a:r>
              <a:rPr lang="uz-Cyrl-UZ" dirty="0"/>
              <a:t>-беморларнинг объектив ва субъектив ҳолатлари</a:t>
            </a:r>
            <a:endParaRPr lang="ru-RU" dirty="0"/>
          </a:p>
          <a:p>
            <a:r>
              <a:rPr lang="uz-Cyrl-UZ" dirty="0"/>
              <a:t>-ЭКГ, ВПН</a:t>
            </a:r>
            <a:endParaRPr lang="ru-RU" dirty="0"/>
          </a:p>
          <a:p>
            <a:r>
              <a:rPr lang="uz-Cyrl-UZ" dirty="0"/>
              <a:t>-Джексон синамаси, яъни қорин олди мушак прессига бериладиган статик юклама. Эркаклар учун – 2-3 секунд; аёллар учун – 1-2 секунд.</a:t>
            </a:r>
            <a:endParaRPr lang="ru-RU" dirty="0"/>
          </a:p>
          <a:p>
            <a:r>
              <a:rPr lang="uz-Cyrl-UZ" dirty="0"/>
              <a:t>Агарда юқоридаги давомийликда ушлаб турилса, мушак пресси тонуси яхши деб ҳисобланади.</a:t>
            </a:r>
            <a:endParaRPr lang="ru-RU" dirty="0"/>
          </a:p>
          <a:p>
            <a:r>
              <a:rPr lang="uz-Cyrl-UZ" dirty="0"/>
              <a:t>-қорин айланасининг киндак соҳасида максимал олдинга чиқарган ва максимал орқага тортгандаги айланаси.</a:t>
            </a:r>
            <a:endParaRPr lang="ru-RU" dirty="0"/>
          </a:p>
          <a:p>
            <a:r>
              <a:rPr lang="uz-Cyrl-UZ" dirty="0"/>
              <a:t>Агарда бу айирма 2-3 см чиқса, мушак тонуси – паст; 10-15 см чиқса – яхши деб баҳоланади.</a:t>
            </a:r>
            <a:endParaRPr lang="ru-RU" dirty="0"/>
          </a:p>
        </p:txBody>
      </p:sp>
    </p:spTree>
    <p:extLst>
      <p:ext uri="{BB962C8B-B14F-4D97-AF65-F5344CB8AC3E}">
        <p14:creationId xmlns:p14="http://schemas.microsoft.com/office/powerpoint/2010/main" val="4547332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Официальная">
  <a:themeElements>
    <a:clrScheme name="Официальная">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Официальная">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Официальная">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10</TotalTime>
  <Words>1676</Words>
  <Application>Microsoft Office PowerPoint</Application>
  <PresentationFormat>Экран (4:3)</PresentationFormat>
  <Paragraphs>94</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Официальная</vt:lpstr>
      <vt:lpstr>ЖАРРОҲЛИКДА ДЖТ ҚУЛЛАШ</vt:lpstr>
      <vt:lpstr>Кўкрак қафасида бажариладиган операциялардан олдинги ва кейинги даврларида шифобахш жисмоний тарбияни қўллаш.</vt:lpstr>
      <vt:lpstr>Презентация PowerPoint</vt:lpstr>
      <vt:lpstr>Презентация PowerPoint</vt:lpstr>
      <vt:lpstr>Презентация PowerPoint</vt:lpstr>
      <vt:lpstr>Презентация PowerPoint</vt:lpstr>
      <vt:lpstr>Операциядан кейинги эрта даврда ДЖТни қўллаш.</vt:lpstr>
      <vt:lpstr>Қарши кўрсатмалар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Ўтказилган ДЖТнинг самарадорлиги қуйидагилар билан баҳоланади :</vt:lpstr>
      <vt:lpstr>Қорин бўшлиғидаги операцияларда ДЖТни қўллаш.</vt:lpstr>
      <vt:lpstr>Презентация PowerPoint</vt:lpstr>
      <vt:lpstr>Презентация PowerPoint</vt:lpstr>
      <vt:lpstr>Презентация PowerPoint</vt:lpstr>
      <vt:lpstr>Ўтказилган шифобахш жисмоний тарбиянинг самарадорлигини баҳолаш усуллари: </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ЖАРРОҲЛИКДА ДЖТ ҚУЛЛАШ</dc:title>
  <dc:creator>muhiddin</dc:creator>
  <cp:lastModifiedBy>muhiddin</cp:lastModifiedBy>
  <cp:revision>2</cp:revision>
  <dcterms:created xsi:type="dcterms:W3CDTF">2017-11-27T20:47:07Z</dcterms:created>
  <dcterms:modified xsi:type="dcterms:W3CDTF">2017-11-27T20:57:39Z</dcterms:modified>
</cp:coreProperties>
</file>