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342A4330-EF50-4753-AFF0-3EDDDFC22798}" type="datetimeFigureOut">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A3A135-88A9-46EB-AEB2-C842CB3BA079}" type="slidenum">
              <a:rPr lang="ru-RU" smtClean="0"/>
              <a:t>‹#›</a:t>
            </a:fld>
            <a:endParaRPr lang="ru-RU"/>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4" name="Date Placeholder 3"/>
          <p:cNvSpPr>
            <a:spLocks noGrp="1"/>
          </p:cNvSpPr>
          <p:nvPr>
            <p:ph type="dt" sz="half" idx="10"/>
          </p:nvPr>
        </p:nvSpPr>
        <p:spPr/>
        <p:txBody>
          <a:bodyPr/>
          <a:lstStyle/>
          <a:p>
            <a:fld id="{342A4330-EF50-4753-AFF0-3EDDDFC22798}" type="datetimeFigureOut">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A3A135-88A9-46EB-AEB2-C842CB3BA079}" type="slidenum">
              <a:rPr lang="ru-RU" smtClean="0"/>
              <a:t>‹#›</a:t>
            </a:fld>
            <a:endParaRPr lang="ru-RU"/>
          </a:p>
        </p:txBody>
      </p:sp>
      <p:sp>
        <p:nvSpPr>
          <p:cNvPr id="8" name="Content Placeholder 7"/>
          <p:cNvSpPr>
            <a:spLocks noGrp="1"/>
          </p:cNvSpPr>
          <p:nvPr>
            <p:ph sz="quarter" idx="13"/>
          </p:nvPr>
        </p:nvSpPr>
        <p:spPr>
          <a:xfrm>
            <a:off x="609600" y="1600200"/>
            <a:ext cx="79248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42A4330-EF50-4753-AFF0-3EDDDFC22798}" type="datetimeFigureOut">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5" name="Date Placeholder 4"/>
          <p:cNvSpPr>
            <a:spLocks noGrp="1"/>
          </p:cNvSpPr>
          <p:nvPr>
            <p:ph type="dt" sz="half" idx="10"/>
          </p:nvPr>
        </p:nvSpPr>
        <p:spPr/>
        <p:txBody>
          <a:bodyPr/>
          <a:lstStyle/>
          <a:p>
            <a:fld id="{342A4330-EF50-4753-AFF0-3EDDDFC22798}" type="datetimeFigureOut">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342A4330-EF50-4753-AFF0-3EDDDFC22798}" type="datetimeFigureOut">
              <a:rPr lang="ru-RU" smtClean="0"/>
              <a:t>27.11.2017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42A4330-EF50-4753-AFF0-3EDDDFC22798}" type="datetimeFigureOut">
              <a:rPr lang="ru-RU" smtClean="0"/>
              <a:t>27.11.2017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2A4330-EF50-4753-AFF0-3EDDDFC22798}" type="datetimeFigureOut">
              <a:rPr lang="ru-RU" smtClean="0"/>
              <a:t>27.11.2017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2A4330-EF50-4753-AFF0-3EDDDFC22798}" type="datetimeFigureOut">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2A4330-EF50-4753-AFF0-3EDDDFC22798}" type="datetimeFigureOut">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42A4330-EF50-4753-AFF0-3EDDDFC22798}" type="datetimeFigureOut">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42A4330-EF50-4753-AFF0-3EDDDFC22798}" type="datetimeFigureOut">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A3A135-88A9-46EB-AEB2-C842CB3BA079}"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342A4330-EF50-4753-AFF0-3EDDDFC22798}" type="datetimeFigureOut">
              <a:rPr lang="ru-RU" smtClean="0"/>
              <a:t>27.11.2017</a:t>
            </a:fld>
            <a:endParaRPr lang="ru-RU"/>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ru-RU"/>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4FA3A135-88A9-46EB-AEB2-C842CB3BA079}"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4572000" y="5805264"/>
            <a:ext cx="4432920" cy="550912"/>
          </a:xfrm>
        </p:spPr>
        <p:txBody>
          <a:bodyPr/>
          <a:lstStyle/>
          <a:p>
            <a:r>
              <a:rPr lang="ru-RU" dirty="0" err="1" smtClean="0"/>
              <a:t>Маърузачи</a:t>
            </a:r>
            <a:r>
              <a:rPr lang="ru-RU" dirty="0" smtClean="0"/>
              <a:t>:  </a:t>
            </a:r>
            <a:r>
              <a:rPr lang="ru-RU" dirty="0" err="1" smtClean="0"/>
              <a:t>Иса</a:t>
            </a:r>
            <a:r>
              <a:rPr lang="uz-Cyrl-UZ" dirty="0" smtClean="0"/>
              <a:t>қ</a:t>
            </a:r>
            <a:r>
              <a:rPr lang="ru-RU" dirty="0" err="1" smtClean="0"/>
              <a:t>ов</a:t>
            </a:r>
            <a:r>
              <a:rPr lang="ru-RU" dirty="0" smtClean="0"/>
              <a:t> Қ.К. </a:t>
            </a:r>
            <a:endParaRPr lang="ru-RU" dirty="0"/>
          </a:p>
        </p:txBody>
      </p:sp>
      <p:sp>
        <p:nvSpPr>
          <p:cNvPr id="2" name="Заголовок 1"/>
          <p:cNvSpPr>
            <a:spLocks noGrp="1"/>
          </p:cNvSpPr>
          <p:nvPr>
            <p:ph type="ctrTitle"/>
          </p:nvPr>
        </p:nvSpPr>
        <p:spPr/>
        <p:txBody>
          <a:bodyPr>
            <a:normAutofit/>
          </a:bodyPr>
          <a:lstStyle/>
          <a:p>
            <a:r>
              <a:rPr lang="uz-Cyrl-UZ" b="1" dirty="0"/>
              <a:t>НАФАС ОЛИШ ОРГАНЛАРИ КАСАЛЛИКЛАРИДА ДЖТ НИ ҚЎЛЛАШ. </a:t>
            </a:r>
            <a:endParaRPr lang="ru-RU" dirty="0"/>
          </a:p>
        </p:txBody>
      </p:sp>
    </p:spTree>
    <p:extLst>
      <p:ext uri="{BB962C8B-B14F-4D97-AF65-F5344CB8AC3E}">
        <p14:creationId xmlns:p14="http://schemas.microsoft.com/office/powerpoint/2010/main" val="2361832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Зотилжам</a:t>
            </a:r>
            <a:endParaRPr lang="ru-RU" dirty="0"/>
          </a:p>
        </p:txBody>
      </p:sp>
      <p:sp>
        <p:nvSpPr>
          <p:cNvPr id="3" name="Объект 2"/>
          <p:cNvSpPr>
            <a:spLocks noGrp="1"/>
          </p:cNvSpPr>
          <p:nvPr>
            <p:ph sz="quarter" idx="13"/>
          </p:nvPr>
        </p:nvSpPr>
        <p:spPr>
          <a:xfrm>
            <a:off x="609600" y="1600200"/>
            <a:ext cx="7924800" cy="4493096"/>
          </a:xfrm>
        </p:spPr>
        <p:txBody>
          <a:bodyPr>
            <a:normAutofit fontScale="92500" lnSpcReduction="10000"/>
          </a:bodyPr>
          <a:lstStyle/>
          <a:p>
            <a:r>
              <a:rPr lang="uz-Cyrl-UZ" b="1" dirty="0"/>
              <a:t>Зотилжам</a:t>
            </a:r>
            <a:r>
              <a:rPr lang="uz-Cyrl-UZ" dirty="0"/>
              <a:t> (пневмония – ўпканинг яллиғланиши) ўчоқли (очаговый) ва зардоб йиғилган (крупозный) ҳолатда кечади.</a:t>
            </a:r>
            <a:endParaRPr lang="ru-RU" dirty="0"/>
          </a:p>
          <a:p>
            <a:r>
              <a:rPr lang="uz-Cyrl-UZ" dirty="0"/>
              <a:t>	Ўчоғли зотилжам – бу ўпка тўқимасининг катта бўлмаган жойларининг ва бу жараёнга альвеоллалар ва бронлар қўшилиб яллиғланишидир.</a:t>
            </a:r>
            <a:endParaRPr lang="ru-RU" dirty="0"/>
          </a:p>
          <a:p>
            <a:r>
              <a:rPr lang="uz-Cyrl-UZ" dirty="0"/>
              <a:t>	Зардобли йиғилган зотилжам – бу ўткир инфекцион касаллик бўлиб, бунда яллиғланиш жараёни ўпканинг битта бўлагини эгаллайди.</a:t>
            </a:r>
            <a:endParaRPr lang="ru-RU" dirty="0"/>
          </a:p>
          <a:p>
            <a:r>
              <a:rPr lang="uz-Cyrl-UZ" dirty="0"/>
              <a:t>	Ўчоқли ва зардоб йиғилган зотилжамда альвеоллаларнинг ичида экссудат пайдо бўлиб, у бутунлай сўрилиб кетиши ёки йирингли жараёнга ўтиши мумкин.	</a:t>
            </a:r>
            <a:endParaRPr lang="ru-RU" dirty="0"/>
          </a:p>
          <a:p>
            <a:r>
              <a:rPr lang="uz-Cyrl-UZ" dirty="0"/>
              <a:t>	Зотилжамда ДЖТнинг қўлланилишига қарши кўрсатмалар : </a:t>
            </a:r>
            <a:endParaRPr lang="ru-RU" dirty="0"/>
          </a:p>
          <a:p>
            <a:r>
              <a:rPr lang="uz-Cyrl-UZ" dirty="0"/>
              <a:t>-тана ҳароратининг юқори кўтарилиши;</a:t>
            </a:r>
            <a:endParaRPr lang="ru-RU" dirty="0"/>
          </a:p>
          <a:p>
            <a:r>
              <a:rPr lang="uz-Cyrl-UZ" dirty="0"/>
              <a:t>-беморларда кузатиладиган яққол интоксикация (заҳарланиши);</a:t>
            </a:r>
            <a:endParaRPr lang="ru-RU" dirty="0"/>
          </a:p>
          <a:p>
            <a:r>
              <a:rPr lang="uz-Cyrl-UZ" dirty="0"/>
              <a:t>-нафас олиш етишмаслиги;</a:t>
            </a:r>
            <a:endParaRPr lang="ru-RU" dirty="0"/>
          </a:p>
          <a:p>
            <a:r>
              <a:rPr lang="uz-Cyrl-UZ" dirty="0"/>
              <a:t>-тахикардия ва ҳ.з.</a:t>
            </a:r>
            <a:endParaRPr lang="ru-RU" dirty="0"/>
          </a:p>
          <a:p>
            <a:r>
              <a:rPr lang="uz-Cyrl-UZ" dirty="0"/>
              <a:t>	Тўшак ҳаракат тартиботида ДЖТни қўллаш. </a:t>
            </a:r>
            <a:endParaRPr lang="ru-RU" dirty="0"/>
          </a:p>
        </p:txBody>
      </p:sp>
    </p:spTree>
    <p:extLst>
      <p:ext uri="{BB962C8B-B14F-4D97-AF65-F5344CB8AC3E}">
        <p14:creationId xmlns:p14="http://schemas.microsoft.com/office/powerpoint/2010/main" val="4208784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Вазифалари:</a:t>
            </a:r>
            <a:r>
              <a:rPr lang="ru-RU" dirty="0"/>
              <a:t/>
            </a:r>
            <a:br>
              <a:rPr lang="ru-RU" dirty="0"/>
            </a:br>
            <a:endParaRPr lang="ru-RU" dirty="0"/>
          </a:p>
        </p:txBody>
      </p:sp>
      <p:sp>
        <p:nvSpPr>
          <p:cNvPr id="3" name="Объект 2"/>
          <p:cNvSpPr>
            <a:spLocks noGrp="1"/>
          </p:cNvSpPr>
          <p:nvPr>
            <p:ph sz="quarter" idx="13"/>
          </p:nvPr>
        </p:nvSpPr>
        <p:spPr/>
        <p:txBody>
          <a:bodyPr/>
          <a:lstStyle/>
          <a:p>
            <a:pPr marL="0" indent="0">
              <a:buNone/>
            </a:pPr>
            <a:r>
              <a:rPr lang="uz-Cyrl-UZ" dirty="0" smtClean="0"/>
              <a:t>1.Нафас </a:t>
            </a:r>
            <a:r>
              <a:rPr lang="uz-Cyrl-UZ" dirty="0"/>
              <a:t>олиш механикасини (ҳаракатларини) нормаллаштириш.</a:t>
            </a:r>
            <a:endParaRPr lang="ru-RU" dirty="0"/>
          </a:p>
          <a:p>
            <a:pPr marL="0" indent="0">
              <a:buNone/>
            </a:pPr>
            <a:endParaRPr lang="uz-Cyrl-UZ" dirty="0" smtClean="0"/>
          </a:p>
          <a:p>
            <a:pPr marL="0" indent="0">
              <a:buNone/>
            </a:pPr>
            <a:r>
              <a:rPr lang="uz-Cyrl-UZ" dirty="0" smtClean="0"/>
              <a:t>2.Нафас </a:t>
            </a:r>
            <a:r>
              <a:rPr lang="uz-Cyrl-UZ" dirty="0"/>
              <a:t>олишнинг етишмаслигини камайтириш.	 </a:t>
            </a:r>
            <a:endParaRPr lang="ru-RU" dirty="0"/>
          </a:p>
          <a:p>
            <a:pPr marL="0" indent="0">
              <a:buNone/>
            </a:pPr>
            <a:endParaRPr lang="uz-Cyrl-UZ" dirty="0" smtClean="0"/>
          </a:p>
          <a:p>
            <a:pPr marL="0" indent="0">
              <a:buNone/>
            </a:pPr>
            <a:r>
              <a:rPr lang="uz-Cyrl-UZ" dirty="0" smtClean="0"/>
              <a:t>3.Ўпкадаги </a:t>
            </a:r>
            <a:r>
              <a:rPr lang="uz-Cyrl-UZ" dirty="0"/>
              <a:t>патологик ўчоғини сўрилишини кучайтириш.</a:t>
            </a:r>
            <a:endParaRPr lang="ru-RU" dirty="0"/>
          </a:p>
          <a:p>
            <a:pPr marL="0" indent="0">
              <a:buNone/>
            </a:pPr>
            <a:endParaRPr lang="uz-Cyrl-UZ" dirty="0" smtClean="0"/>
          </a:p>
          <a:p>
            <a:pPr marL="0" indent="0">
              <a:buNone/>
            </a:pPr>
            <a:r>
              <a:rPr lang="uz-Cyrl-UZ" dirty="0" smtClean="0"/>
              <a:t>4.Ташқи </a:t>
            </a:r>
            <a:r>
              <a:rPr lang="uz-Cyrl-UZ" dirty="0"/>
              <a:t>нафас олиш функциясининг, юрак-қон томир, асаб, ошқозон-ичак ва бошқа системалар фаолиятини яхшилаш.</a:t>
            </a:r>
            <a:endParaRPr lang="ru-RU" dirty="0"/>
          </a:p>
          <a:p>
            <a:pPr marL="0" indent="0">
              <a:buNone/>
            </a:pPr>
            <a:endParaRPr lang="uz-Cyrl-UZ" dirty="0" smtClean="0"/>
          </a:p>
          <a:p>
            <a:pPr marL="0" indent="0">
              <a:buNone/>
            </a:pPr>
            <a:r>
              <a:rPr lang="uz-Cyrl-UZ" dirty="0" smtClean="0"/>
              <a:t>5.Ателектаз </a:t>
            </a:r>
            <a:r>
              <a:rPr lang="uz-Cyrl-UZ" dirty="0"/>
              <a:t>ва тромб ҳосил бўлишини олдини олиш.</a:t>
            </a:r>
            <a:endParaRPr lang="ru-RU" dirty="0"/>
          </a:p>
          <a:p>
            <a:endParaRPr lang="ru-RU" dirty="0"/>
          </a:p>
        </p:txBody>
      </p:sp>
    </p:spTree>
    <p:extLst>
      <p:ext uri="{BB962C8B-B14F-4D97-AF65-F5344CB8AC3E}">
        <p14:creationId xmlns:p14="http://schemas.microsoft.com/office/powerpoint/2010/main" val="355860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548680"/>
            <a:ext cx="7924800" cy="5166320"/>
          </a:xfrm>
        </p:spPr>
        <p:txBody>
          <a:bodyPr>
            <a:noAutofit/>
          </a:bodyPr>
          <a:lstStyle/>
          <a:p>
            <a:r>
              <a:rPr lang="uz-Cyrl-UZ" sz="2000" dirty="0"/>
              <a:t>Беморларнинг 3–5 кун шифохонада бўлишларида тана ҳароратининг тушиши, юрак уруши тезлигининг камайиши ва лейкоцитоз кўрсаткичининг тушиши билан беморга даволаш жисмоний тарбия буюрилади.</a:t>
            </a:r>
            <a:endParaRPr lang="ru-RU" sz="2000" dirty="0"/>
          </a:p>
          <a:p>
            <a:r>
              <a:rPr lang="uz-Cyrl-UZ" sz="2000" dirty="0"/>
              <a:t>	Даволаш гимгастика муолажаси якка тартибда ўтказилади. Муолажани статик нафас олиш машқларини бажариш билан бошланади. Методист ёрдамида бемор максимал чуқур нафас олишга ва лабларини найча қилиб узоқ вақт нафас чиқаришга ҳаракат қилдирилади. Шу билан бирга беморга диафрагмал нафас олиш машқи тавсия этилади. Ўтказилган нафас машқлари ўпканинг вентиляциясини яхшилашга, нафас олиш чуқурлигининг кўпайишига ва унинг тезлигини камайишига, диафрагманинг кўзғалишини кучайтиришга имкон беради. Касал томондаги ўпка вентияляциясини яхшилаш мақсадида бемор соғ ён бошда ётган дастлабки ҳолатга ўтказилади. Шу ҳолатда пайдо бўлиши мумкин бўлган асоратларнинг олдини олиш мақсадида орқа томон массаж қилинади. Муолажа давомида қўл-оёқ ва тана мушакларига машқлар берилади.</a:t>
            </a:r>
            <a:endParaRPr lang="ru-RU" sz="2000" dirty="0"/>
          </a:p>
        </p:txBody>
      </p:sp>
    </p:spTree>
    <p:extLst>
      <p:ext uri="{BB962C8B-B14F-4D97-AF65-F5344CB8AC3E}">
        <p14:creationId xmlns:p14="http://schemas.microsoft.com/office/powerpoint/2010/main" val="2129605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548680"/>
            <a:ext cx="7924800" cy="5544616"/>
          </a:xfrm>
        </p:spPr>
        <p:txBody>
          <a:bodyPr>
            <a:normAutofit fontScale="92500"/>
          </a:bodyPr>
          <a:lstStyle/>
          <a:p>
            <a:r>
              <a:rPr lang="uz-Cyrl-UZ" dirty="0"/>
              <a:t>Ярим тўшак ҳаракат тартиботида ДЖТни қўллаш (5 - 9 кун).</a:t>
            </a:r>
            <a:endParaRPr lang="ru-RU" dirty="0"/>
          </a:p>
          <a:p>
            <a:r>
              <a:rPr lang="uz-Cyrl-UZ" dirty="0"/>
              <a:t>	Вазифалари :</a:t>
            </a:r>
            <a:endParaRPr lang="ru-RU" dirty="0"/>
          </a:p>
          <a:p>
            <a:r>
              <a:rPr lang="uz-Cyrl-UZ" dirty="0"/>
              <a:t>	1.Нафас олиш механикасини янада такомиллаштириш.</a:t>
            </a:r>
            <a:endParaRPr lang="ru-RU" dirty="0"/>
          </a:p>
          <a:p>
            <a:r>
              <a:rPr lang="uz-Cyrl-UZ" dirty="0"/>
              <a:t>	2.Нафас олишнинг етишмаслиги йўқотиш.</a:t>
            </a:r>
            <a:endParaRPr lang="ru-RU" dirty="0"/>
          </a:p>
          <a:p>
            <a:r>
              <a:rPr lang="uz-Cyrl-UZ" dirty="0"/>
              <a:t>	3.Марказий нерв системасининг тонусини ошириш.</a:t>
            </a:r>
            <a:endParaRPr lang="ru-RU" dirty="0"/>
          </a:p>
          <a:p>
            <a:r>
              <a:rPr lang="uz-Cyrl-UZ" dirty="0"/>
              <a:t>	4.Экссудатнинг сўрилиши ва чандиқ жараёнининг пайдо бўлишини олидини олиш.</a:t>
            </a:r>
            <a:endParaRPr lang="ru-RU" dirty="0"/>
          </a:p>
          <a:p>
            <a:r>
              <a:rPr lang="uz-Cyrl-UZ" dirty="0"/>
              <a:t>	5.Ателектазлар бўлмаслигини олидини олиш.</a:t>
            </a:r>
            <a:endParaRPr lang="ru-RU" dirty="0"/>
          </a:p>
          <a:p>
            <a:r>
              <a:rPr lang="uz-Cyrl-UZ" dirty="0"/>
              <a:t>	6.Ўпканинг дренаж функциясини яхшилаш.</a:t>
            </a:r>
            <a:endParaRPr lang="ru-RU" dirty="0"/>
          </a:p>
          <a:p>
            <a:r>
              <a:rPr lang="uz-Cyrl-UZ" dirty="0"/>
              <a:t>	7.Юрак-қон томир ва бошқа системаларнинг функционал ҳолатларини тиклаш</a:t>
            </a:r>
            <a:r>
              <a:rPr lang="uz-Cyrl-UZ" dirty="0" smtClean="0"/>
              <a:t>.</a:t>
            </a:r>
          </a:p>
          <a:p>
            <a:r>
              <a:rPr lang="uz-Cyrl-UZ" dirty="0"/>
              <a:t>Бу даврда статик нафас олиш машқларини орқада ва ён бошда ётган, ярим ўтирган ва ўтирган дастлабки ҳолатларида бажаришга тавсия берилади. Қўл ва оёқ учун машқлар нафас олиш машқлари билан биргаликда бажарилади (3 : 1 нисбатда) 3 – 4 кундан кейин даволаш гимнастика муолажасига динамик ва махсус нафас олиш машқлари киритилади, улар ёрдамида балғамнинг яхши ва тез ажралишига, диафрагма қўзғалувчанлигининг ва нафас олишда иштирок этаётган мушаклар кучининг ошишига, периферик қон айланишининг фаоллашишига, ташқи нафас олиш функциясининг яхшиланишига эришилади.</a:t>
            </a:r>
            <a:endParaRPr lang="ru-RU" dirty="0"/>
          </a:p>
          <a:p>
            <a:endParaRPr lang="ru-RU" dirty="0"/>
          </a:p>
        </p:txBody>
      </p:sp>
    </p:spTree>
    <p:extLst>
      <p:ext uri="{BB962C8B-B14F-4D97-AF65-F5344CB8AC3E}">
        <p14:creationId xmlns:p14="http://schemas.microsoft.com/office/powerpoint/2010/main" val="890892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p:txBody>
          <a:bodyPr/>
          <a:lstStyle/>
          <a:p>
            <a:r>
              <a:rPr lang="uz-Cyrl-UZ" dirty="0"/>
              <a:t>Эркин ҳаракат тартиботида ДЖТни қўллаш (10 – 12 кун).</a:t>
            </a:r>
            <a:endParaRPr lang="ru-RU" dirty="0"/>
          </a:p>
          <a:p>
            <a:r>
              <a:rPr lang="uz-Cyrl-UZ" dirty="0"/>
              <a:t>	Вазифалари :</a:t>
            </a:r>
            <a:endParaRPr lang="ru-RU" dirty="0"/>
          </a:p>
          <a:p>
            <a:r>
              <a:rPr lang="uz-Cyrl-UZ" dirty="0"/>
              <a:t>	1.Ташқи нафас олиш аппаратининг функциясини тиклаш.</a:t>
            </a:r>
            <a:endParaRPr lang="ru-RU" dirty="0"/>
          </a:p>
          <a:p>
            <a:r>
              <a:rPr lang="uz-Cyrl-UZ" dirty="0"/>
              <a:t>	2.Нафас олиш органларини морфо-функционал тузилишини тўлиқ тиклаш ва зотилжамнинг қайтарилишини олдини олиш.</a:t>
            </a:r>
            <a:endParaRPr lang="ru-RU" dirty="0"/>
          </a:p>
          <a:p>
            <a:r>
              <a:rPr lang="uz-Cyrl-UZ" dirty="0"/>
              <a:t>	3.Юрак-қон томир, ошқозон-ичак, нерв ва бошқа системаларнинг функционал ҳолатини тиклаш.</a:t>
            </a:r>
            <a:endParaRPr lang="ru-RU" dirty="0"/>
          </a:p>
          <a:p>
            <a:r>
              <a:rPr lang="uz-Cyrl-UZ" dirty="0"/>
              <a:t>	4.Ўсиб борувчи жисмоний юкламаларга организмни мослаштириш.</a:t>
            </a:r>
            <a:endParaRPr lang="ru-RU" dirty="0"/>
          </a:p>
          <a:p>
            <a:r>
              <a:rPr lang="uz-Cyrl-UZ" dirty="0"/>
              <a:t>	5.Беморни маиший ва касбий фаолиятга тайёрлаш.</a:t>
            </a:r>
            <a:endParaRPr lang="ru-RU" dirty="0"/>
          </a:p>
          <a:p>
            <a:r>
              <a:rPr lang="ru-RU" dirty="0"/>
              <a:t>	</a:t>
            </a:r>
            <a:r>
              <a:rPr lang="uz-Cyrl-UZ" dirty="0"/>
              <a:t>Эркин тартибот ўпка тўқималарида қолдиқ кўринишлари даври билан тўғри келади.</a:t>
            </a:r>
            <a:endParaRPr lang="ru-RU" dirty="0"/>
          </a:p>
        </p:txBody>
      </p:sp>
    </p:spTree>
    <p:extLst>
      <p:ext uri="{BB962C8B-B14F-4D97-AF65-F5344CB8AC3E}">
        <p14:creationId xmlns:p14="http://schemas.microsoft.com/office/powerpoint/2010/main" val="4237356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548680"/>
            <a:ext cx="7924800" cy="5400600"/>
          </a:xfrm>
        </p:spPr>
        <p:txBody>
          <a:bodyPr>
            <a:normAutofit/>
          </a:bodyPr>
          <a:lstStyle/>
          <a:p>
            <a:r>
              <a:rPr lang="uz-Cyrl-UZ" dirty="0"/>
              <a:t>Бу даврда динамик ва махсус нафас олиш машқлари ўтирган ва турган дастлабки холатларда бажариш маслахат берилади, шунингдек қўл оёқ, елка камари ва тана учун машқлар снарядлар (гимнастика нарвони, медицинбол, гантеллар ва бошқалар) билан биргаликда қўлланади.	</a:t>
            </a:r>
            <a:endParaRPr lang="ru-RU" dirty="0"/>
          </a:p>
          <a:p>
            <a:r>
              <a:rPr lang="uz-Cyrl-UZ" dirty="0"/>
              <a:t>	Беморлар касалхонадан чиққакларидан сўнг, даволаш гимнастика билан поликлиникаларда ва уй шароитида шуғулланишлари керак.</a:t>
            </a:r>
            <a:endParaRPr lang="ru-RU" dirty="0"/>
          </a:p>
          <a:p>
            <a:r>
              <a:rPr lang="uz-Cyrl-UZ" dirty="0"/>
              <a:t>	Кучайтирадиган машқлар (гантеллар,булавалар,гимнастика скамейкаси ва нарвони) ва нафас олиш машқлари (динамик ва статик) машқларини бажарадилар.</a:t>
            </a:r>
            <a:endParaRPr lang="ru-RU" dirty="0"/>
          </a:p>
          <a:p>
            <a:r>
              <a:rPr lang="ru-RU" dirty="0"/>
              <a:t>	</a:t>
            </a:r>
            <a:r>
              <a:rPr lang="uz-Cyrl-UZ" dirty="0"/>
              <a:t>Орқа ва елка камари мускуллари учун қўл массажёрни, эспандерларни ва эластик бинтларни ишлатиш маслахат берилади,булар кўкрак қафаси,елка камари, қўл ва оёқларнинг мускулларини кучини ўстиришга имкон беради ва умуртқа поғоналарнинг қўзғалиш харакатини яхшилайди. Тренажёрларда машқлар бажариш (эшкак эсиш,”соғломлаштириш” ва чопувчи йўлка тренажёрлари, велоэргометр ва бошқалар) ва организмни чиниқтириш ва мустахкамлаш усулларини қўллаш (қуёш, сув, хаво) тавсия этилади.</a:t>
            </a:r>
            <a:endParaRPr lang="ru-RU" dirty="0"/>
          </a:p>
          <a:p>
            <a:endParaRPr lang="ru-RU" dirty="0"/>
          </a:p>
        </p:txBody>
      </p:sp>
    </p:spTree>
    <p:extLst>
      <p:ext uri="{BB962C8B-B14F-4D97-AF65-F5344CB8AC3E}">
        <p14:creationId xmlns:p14="http://schemas.microsoft.com/office/powerpoint/2010/main" val="2956526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332656"/>
            <a:ext cx="7924800" cy="6120680"/>
          </a:xfrm>
        </p:spPr>
        <p:txBody>
          <a:bodyPr>
            <a:noAutofit/>
          </a:bodyPr>
          <a:lstStyle/>
          <a:p>
            <a:r>
              <a:rPr lang="uz-Cyrl-UZ" sz="1500" b="1" dirty="0"/>
              <a:t>Бронхит</a:t>
            </a:r>
            <a:r>
              <a:rPr lang="uz-Cyrl-UZ" sz="1500" dirty="0"/>
              <a:t> (бронларнинг яллиғланиши) касалликларида даволаш жисмоний тарбиясини қўлланиш.</a:t>
            </a:r>
            <a:endParaRPr lang="ru-RU" sz="1500" dirty="0"/>
          </a:p>
          <a:p>
            <a:pPr marL="0" indent="0" algn="ctr">
              <a:buNone/>
            </a:pPr>
            <a:r>
              <a:rPr lang="uz-Cyrl-UZ" sz="1500" dirty="0" smtClean="0"/>
              <a:t>ДЖТ </a:t>
            </a:r>
            <a:r>
              <a:rPr lang="uz-Cyrl-UZ" sz="1500" dirty="0"/>
              <a:t>қўллашга қарши кўрсатмалар:        </a:t>
            </a:r>
            <a:endParaRPr lang="ru-RU" sz="1500" dirty="0"/>
          </a:p>
          <a:p>
            <a:r>
              <a:rPr lang="uz-Cyrl-UZ" sz="1500" dirty="0"/>
              <a:t>         -тана ҳароратининг юқори кўтарилиши;</a:t>
            </a:r>
            <a:endParaRPr lang="ru-RU" sz="1500" dirty="0"/>
          </a:p>
          <a:p>
            <a:r>
              <a:rPr lang="uz-Cyrl-UZ" sz="1500" dirty="0"/>
              <a:t>         -нафас олишнинг етишмаслиги;</a:t>
            </a:r>
            <a:r>
              <a:rPr lang="ru-RU" sz="1500" dirty="0"/>
              <a:t>	</a:t>
            </a:r>
          </a:p>
          <a:p>
            <a:r>
              <a:rPr lang="uz-Cyrl-UZ" sz="1500" dirty="0"/>
              <a:t>-астма (нафас бўғлиши) </a:t>
            </a:r>
            <a:r>
              <a:rPr lang="uz-Cyrl-UZ" sz="1500" dirty="0" smtClean="0"/>
              <a:t>холати.</a:t>
            </a:r>
            <a:endParaRPr lang="ru-RU" sz="1500" dirty="0"/>
          </a:p>
          <a:p>
            <a:pPr marL="0" indent="0" algn="ctr">
              <a:buNone/>
            </a:pPr>
            <a:r>
              <a:rPr lang="uz-Cyrl-UZ" sz="1500" dirty="0" smtClean="0"/>
              <a:t>ДЖТ </a:t>
            </a:r>
            <a:r>
              <a:rPr lang="uz-Cyrl-UZ" sz="1500" dirty="0"/>
              <a:t>вазифалари: </a:t>
            </a:r>
            <a:endParaRPr lang="ru-RU" sz="1500" dirty="0"/>
          </a:p>
          <a:p>
            <a:r>
              <a:rPr lang="uz-Cyrl-UZ" sz="1500" dirty="0"/>
              <a:t>	1.Қон ва лимфа айланишларини кучайтириш.	 </a:t>
            </a:r>
            <a:endParaRPr lang="ru-RU" sz="1500" dirty="0"/>
          </a:p>
          <a:p>
            <a:r>
              <a:rPr lang="uz-Cyrl-UZ" sz="1500" dirty="0"/>
              <a:t>	2.Бронхларда яллиғланишдан пайдо бўлган ўзгаришларни камайтириш ёки йўқ қилиш.</a:t>
            </a:r>
            <a:endParaRPr lang="ru-RU" sz="1500" dirty="0"/>
          </a:p>
          <a:p>
            <a:r>
              <a:rPr lang="uz-Cyrl-UZ" sz="1500" dirty="0"/>
              <a:t>	3.Бронхларнинг дренаж функциясини тиклаш.</a:t>
            </a:r>
            <a:endParaRPr lang="ru-RU" sz="1500" dirty="0"/>
          </a:p>
          <a:p>
            <a:r>
              <a:rPr lang="uz-Cyrl-UZ" sz="1500" dirty="0"/>
              <a:t>	4.Бронхлар дарахтини махалий ва умумий қаршилигини (резистент-лигини) ошириш.</a:t>
            </a:r>
            <a:endParaRPr lang="ru-RU" sz="1500" dirty="0"/>
          </a:p>
          <a:p>
            <a:r>
              <a:rPr lang="uz-Cyrl-UZ" sz="1500" dirty="0"/>
              <a:t>	5.Асоратларнинг олдини олиш.</a:t>
            </a:r>
            <a:endParaRPr lang="ru-RU" sz="1500" dirty="0"/>
          </a:p>
          <a:p>
            <a:r>
              <a:rPr lang="uz-Cyrl-UZ" sz="1500" dirty="0"/>
              <a:t>	6.Организмнинг шамолаш касалликларига қаршилик кўрсатувчан-лигини ошириш</a:t>
            </a:r>
            <a:r>
              <a:rPr lang="uz-Cyrl-UZ" sz="1500" dirty="0" smtClean="0"/>
              <a:t>.</a:t>
            </a:r>
          </a:p>
          <a:p>
            <a:r>
              <a:rPr lang="uz-Cyrl-UZ" sz="1500" dirty="0"/>
              <a:t>ДЖТ ўткир жараёнинг пасайиши билан буюрилади. Касалликнинг бириняи  7-10 кунида беморларга олдин статик нафас машқлари, кейинчалик динамик ва махсус нафас машқлари қўллаш тавсия этилади. Шундан сўнг ҳамма мушак гуруҳларига гимнастик снарядлардан фойдаланган ҳолда умумий ривожлантирувчи машқлар муолажа комплексига қўшилади.</a:t>
            </a:r>
            <a:endParaRPr lang="ru-RU" sz="1500" dirty="0"/>
          </a:p>
          <a:p>
            <a:r>
              <a:rPr lang="uz-Cyrl-UZ" sz="1500" dirty="0"/>
              <a:t>	Беморлар шифохонадан чиққанларидан кейин, организмни чиниқтириш, чанғида ва конькида юриш, югуриш ва бошқа амалий спорт машқларини бажариш тавсия этилади.</a:t>
            </a:r>
            <a:endParaRPr lang="ru-RU" sz="1500" dirty="0"/>
          </a:p>
          <a:p>
            <a:endParaRPr lang="ru-RU" sz="1500" dirty="0"/>
          </a:p>
        </p:txBody>
      </p:sp>
    </p:spTree>
    <p:extLst>
      <p:ext uri="{BB962C8B-B14F-4D97-AF65-F5344CB8AC3E}">
        <p14:creationId xmlns:p14="http://schemas.microsoft.com/office/powerpoint/2010/main" val="2280508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Бронхиал астма</a:t>
            </a:r>
            <a:r>
              <a:rPr lang="uz-Cyrl-UZ" dirty="0"/>
              <a:t> касаллигида ДЖТни қўллаш</a:t>
            </a:r>
            <a:r>
              <a:rPr lang="uz-Cyrl-UZ" dirty="0" smtClean="0"/>
              <a:t>.</a:t>
            </a:r>
            <a:endParaRPr lang="ru-RU" dirty="0"/>
          </a:p>
        </p:txBody>
      </p:sp>
      <p:sp>
        <p:nvSpPr>
          <p:cNvPr id="3" name="Объект 2"/>
          <p:cNvSpPr>
            <a:spLocks noGrp="1"/>
          </p:cNvSpPr>
          <p:nvPr>
            <p:ph sz="quarter" idx="13"/>
          </p:nvPr>
        </p:nvSpPr>
        <p:spPr/>
        <p:txBody>
          <a:bodyPr>
            <a:normAutofit/>
          </a:bodyPr>
          <a:lstStyle/>
          <a:p>
            <a:r>
              <a:rPr lang="uz-Cyrl-UZ" sz="2400" dirty="0"/>
              <a:t>Бронхиал астма касаллиги экспиратор нафас сиқилиши (бўғилиши) хуружлари билан характерланиб, бронхлар ва кичик бронхларнинг ички торайиши ва уларда экссудатнинг пайдо бўлишидан келиб чиқади.</a:t>
            </a:r>
            <a:endParaRPr lang="ru-RU" sz="2400" dirty="0"/>
          </a:p>
          <a:p>
            <a:r>
              <a:rPr lang="uz-Cyrl-UZ" sz="2400" dirty="0"/>
              <a:t>	ДЖТни қўллашга қарши кўрсатмалар :</a:t>
            </a:r>
            <a:endParaRPr lang="ru-RU" sz="2400" dirty="0"/>
          </a:p>
          <a:p>
            <a:r>
              <a:rPr lang="uz-Cyrl-UZ" sz="2400" dirty="0"/>
              <a:t>	-нафас етишмаслиги;</a:t>
            </a:r>
            <a:endParaRPr lang="ru-RU" sz="2400" dirty="0"/>
          </a:p>
          <a:p>
            <a:r>
              <a:rPr lang="uz-Cyrl-UZ" sz="2400" dirty="0"/>
              <a:t>	-юрак фаолиятининг етишмаслиги;</a:t>
            </a:r>
            <a:endParaRPr lang="ru-RU" sz="2400" dirty="0"/>
          </a:p>
          <a:p>
            <a:r>
              <a:rPr lang="uz-Cyrl-UZ" sz="2400" dirty="0"/>
              <a:t>	-тана ҳароратининг юқори кўтарилиши ва ҳ.з</a:t>
            </a:r>
            <a:endParaRPr lang="ru-RU" sz="2400" dirty="0"/>
          </a:p>
          <a:p>
            <a:endParaRPr lang="ru-RU" sz="2400" dirty="0"/>
          </a:p>
        </p:txBody>
      </p:sp>
    </p:spTree>
    <p:extLst>
      <p:ext uri="{BB962C8B-B14F-4D97-AF65-F5344CB8AC3E}">
        <p14:creationId xmlns:p14="http://schemas.microsoft.com/office/powerpoint/2010/main" val="3252427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smtClean="0"/>
              <a:t>Вазифалари:</a:t>
            </a:r>
            <a:endParaRPr lang="ru-RU" dirty="0"/>
          </a:p>
        </p:txBody>
      </p:sp>
      <p:sp>
        <p:nvSpPr>
          <p:cNvPr id="3" name="Объект 2"/>
          <p:cNvSpPr>
            <a:spLocks noGrp="1"/>
          </p:cNvSpPr>
          <p:nvPr>
            <p:ph sz="quarter" idx="13"/>
          </p:nvPr>
        </p:nvSpPr>
        <p:spPr/>
        <p:txBody>
          <a:bodyPr/>
          <a:lstStyle/>
          <a:p>
            <a:r>
              <a:rPr lang="uz-Cyrl-UZ" dirty="0"/>
              <a:t>1.Бронх ва бронхиоллаларнинг торайишини (спазмини) камайтириш ва йўқотиш.</a:t>
            </a:r>
            <a:endParaRPr lang="ru-RU" dirty="0"/>
          </a:p>
          <a:p>
            <a:r>
              <a:rPr lang="uz-Cyrl-UZ" dirty="0"/>
              <a:t>	2.Ўпка вентиляциясини яхшилаш.</a:t>
            </a:r>
            <a:endParaRPr lang="ru-RU" dirty="0"/>
          </a:p>
          <a:p>
            <a:r>
              <a:rPr lang="uz-Cyrl-UZ" dirty="0"/>
              <a:t>	3.Ўпка ва бронхлар дренажини яхшилаш.</a:t>
            </a:r>
            <a:endParaRPr lang="ru-RU" dirty="0"/>
          </a:p>
          <a:p>
            <a:r>
              <a:rPr lang="uz-Cyrl-UZ" dirty="0"/>
              <a:t>	4.Нафас олишда иштирок этувчи мушакларни мустахкамлаш.</a:t>
            </a:r>
            <a:endParaRPr lang="ru-RU" dirty="0"/>
          </a:p>
          <a:p>
            <a:r>
              <a:rPr lang="uz-Cyrl-UZ" dirty="0"/>
              <a:t>	5.Кўкрак қафаси қўзғалувчанлигини ошириш.</a:t>
            </a:r>
            <a:endParaRPr lang="ru-RU" dirty="0"/>
          </a:p>
          <a:p>
            <a:r>
              <a:rPr lang="uz-Cyrl-UZ" dirty="0"/>
              <a:t>	6.Тўқималарда қон ва лимфа айланишини яхшилаш.</a:t>
            </a:r>
            <a:endParaRPr lang="ru-RU" dirty="0"/>
          </a:p>
          <a:p>
            <a:r>
              <a:rPr lang="uz-Cyrl-UZ" dirty="0"/>
              <a:t>	7.Марказий нерв системасида тормозланиш ва қўзғалиш жараёнларининг мувозанатини тиклаш.</a:t>
            </a:r>
            <a:endParaRPr lang="ru-RU" dirty="0"/>
          </a:p>
          <a:p>
            <a:r>
              <a:rPr lang="uz-Cyrl-UZ" dirty="0"/>
              <a:t>	8.Ўсиб борувчи жисмоний юкламага организмни мослаштириш.</a:t>
            </a:r>
            <a:endParaRPr lang="ru-RU" dirty="0"/>
          </a:p>
          <a:p>
            <a:r>
              <a:rPr lang="uz-Cyrl-UZ" dirty="0"/>
              <a:t>	9.Асоратларнинг олдини олиш</a:t>
            </a:r>
            <a:r>
              <a:rPr lang="uz-Cyrl-UZ" dirty="0" smtClean="0"/>
              <a:t>.</a:t>
            </a:r>
            <a:endParaRPr lang="ru-RU" dirty="0"/>
          </a:p>
        </p:txBody>
      </p:sp>
    </p:spTree>
    <p:extLst>
      <p:ext uri="{BB962C8B-B14F-4D97-AF65-F5344CB8AC3E}">
        <p14:creationId xmlns:p14="http://schemas.microsoft.com/office/powerpoint/2010/main" val="4204380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692696"/>
            <a:ext cx="7924800" cy="6048672"/>
          </a:xfrm>
        </p:spPr>
        <p:txBody>
          <a:bodyPr>
            <a:noAutofit/>
          </a:bodyPr>
          <a:lstStyle/>
          <a:p>
            <a:pPr algn="just"/>
            <a:r>
              <a:rPr lang="uz-Cyrl-UZ" sz="2300" dirty="0"/>
              <a:t>Даволаш гимнастика муолажаси якка тартибда, кичик гуруҳ ва гуруҳ тартибида ўтказилади. Даволаш гимнастика муолажаси беморнинг ёшига, ҳолатининг оғирлигига, нафас сиқилишининг тезлигига, кардиореспиратор системаларининг функционал ҳолатига қараб якка тартиби аниқланади. Муолажа вақтида кўкрак қафасини яхши экскурсия бўлишига ёрдам берувчи ва нафас чиқаришни енгиллаштирувчи қуйидаги дастлабки ҳолатлардан фойдаланиш мумкин : бош қисми кўтарилган кроватда орқа билан ётган, стулнинг суянчиғига таяниб ўтирган. Муолажа комплексида асосан нафас машқлари (кўкрак, диафрагмал, товушли), умумий ривожлантирувчи машқлар қўлланилади, шу билан бирга орқа массаж қилинади</a:t>
            </a:r>
            <a:r>
              <a:rPr lang="uz-Cyrl-UZ" sz="2300" dirty="0" smtClean="0"/>
              <a:t>.</a:t>
            </a:r>
            <a:r>
              <a:rPr lang="uz-Cyrl-UZ" sz="2300" dirty="0"/>
              <a:t> </a:t>
            </a:r>
            <a:endParaRPr lang="uz-Cyrl-UZ" sz="2300" dirty="0" smtClean="0"/>
          </a:p>
          <a:p>
            <a:pPr algn="just"/>
            <a:r>
              <a:rPr lang="uz-Cyrl-UZ" sz="2300" dirty="0" smtClean="0"/>
              <a:t>Кичик </a:t>
            </a:r>
            <a:r>
              <a:rPr lang="uz-Cyrl-UZ" sz="2300" dirty="0"/>
              <a:t>гуруҳли ва гуруҳли тартибда асосан қуйидаги дастлабки ҳолатлар қўлланилади : ўтирган, стулга таяниб турган ва турган.</a:t>
            </a:r>
            <a:endParaRPr lang="ru-RU" sz="2300" dirty="0"/>
          </a:p>
        </p:txBody>
      </p:sp>
    </p:spTree>
    <p:extLst>
      <p:ext uri="{BB962C8B-B14F-4D97-AF65-F5344CB8AC3E}">
        <p14:creationId xmlns:p14="http://schemas.microsoft.com/office/powerpoint/2010/main" val="3154230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620688"/>
            <a:ext cx="7924800" cy="5832648"/>
          </a:xfrm>
        </p:spPr>
        <p:txBody>
          <a:bodyPr>
            <a:noAutofit/>
          </a:bodyPr>
          <a:lstStyle/>
          <a:p>
            <a:pPr algn="just"/>
            <a:r>
              <a:rPr lang="uz-Cyrl-UZ" sz="1900" dirty="0"/>
              <a:t>Беморга шифохонада қўлланиладиган эрталабки бадан тарбия, даволаш гимнастик муолажаси, беморларга бериладиган индивидуал топшириқлар ва меъёрли юриш шакллари тавсия этилади. Муолажа комплексига қуйидаги махсус машқлар киритилади : нафас чиқаришни узайтирган ҳолда нафас машқи, товушли гимнастик нафас машқлари, статик нафас машқи (диафрагмал), қўл мушакларини бўшаштирувчи машқлар, қорин олди мушакларни мустаклаш учун машқлар ва ҳ.з. Шу билан бир қаторда оддий ва енгил машқлар комплексга киритилади : қўл ва оёқларни букиш, ёзиш, келтириш, айлантириш, танани олдинга, орқага ва ён томонларга энгаштириш ва ҳ.з. Аста-секин снарядлар билан (медицинбол, гантелла, гимнастик таёқча) ва снарядларда (гимнастик скамейка, соғломлаштирувчи нарвон) бажариладиган машқлар тавсия этилади. Кўкрак қафаси, қовурғалараро, билак ва орқа мушакларини массаж қилиш буюрилади. Шифохонадан чиқиб, бемор даволаш гимнастика муолажасини шифокор назоратида поликлиника ёки врас жисмоний тарбия диспансерида давом эттиради. Шу босқичда амалий спорт машқлари (эшкак эшиш, чанғида ва конькида юриш, югуриш, сузиш), спортга оид ўйинлар (волейбол, баскетбол) ва шифохонадан ташқарида қўлланиладиган терренкур шакли қўлланилиши тавсия этилади.</a:t>
            </a:r>
            <a:endParaRPr lang="ru-RU" sz="1900" dirty="0"/>
          </a:p>
        </p:txBody>
      </p:sp>
    </p:spTree>
    <p:extLst>
      <p:ext uri="{BB962C8B-B14F-4D97-AF65-F5344CB8AC3E}">
        <p14:creationId xmlns:p14="http://schemas.microsoft.com/office/powerpoint/2010/main" val="758016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Ўпка эмфиземаси</a:t>
            </a:r>
            <a:r>
              <a:rPr lang="uz-Cyrl-UZ" dirty="0"/>
              <a:t> касаллигида ДЖТни қўллаш</a:t>
            </a:r>
            <a:r>
              <a:rPr lang="uz-Cyrl-UZ" dirty="0" smtClean="0"/>
              <a:t>.</a:t>
            </a:r>
            <a:endParaRPr lang="ru-RU" dirty="0"/>
          </a:p>
        </p:txBody>
      </p:sp>
      <p:sp>
        <p:nvSpPr>
          <p:cNvPr id="3" name="Объект 2"/>
          <p:cNvSpPr>
            <a:spLocks noGrp="1"/>
          </p:cNvSpPr>
          <p:nvPr>
            <p:ph sz="quarter" idx="13"/>
          </p:nvPr>
        </p:nvSpPr>
        <p:spPr/>
        <p:txBody>
          <a:bodyPr>
            <a:normAutofit/>
          </a:bodyPr>
          <a:lstStyle/>
          <a:p>
            <a:r>
              <a:rPr lang="uz-Cyrl-UZ" dirty="0"/>
              <a:t>	Ўпка эмфиземаси – сурункали касаллик бўлиб, ўпка альвеоллаларининг кенгайиши, альаеолла деворларининг атрофияси ва ўпка тўқимасининг эластиклик хусусиятининг пасайишидир.</a:t>
            </a:r>
            <a:endParaRPr lang="ru-RU" dirty="0"/>
          </a:p>
          <a:p>
            <a:r>
              <a:rPr lang="uz-Cyrl-UZ" dirty="0"/>
              <a:t>	Бу касалликда кўкрак қафаси кенгаяди, унинг экскурсияси камаяди, нафас чиқариш қийинлашади, нафас олишда иштирок этувчи мушакларнинг зўр бериб ишлаши, уларнинг толиқишини чақиради, юзаки нафас олиш ўсиб боради ва ўпканинг ҳаётий ҳажми камаяди, нафас олишнинг минутлик ҳажми фақат нафас олиш тезлиги хисобига таъминланади. Ўпка эмфиземаси бронхит, бронхиал астма, пневмосклероз касалликларидан кейин пайдо бўлади. Патологик жараённинг ривожланишида 3 та босқич фарқланади :</a:t>
            </a:r>
            <a:endParaRPr lang="ru-RU" dirty="0"/>
          </a:p>
          <a:p>
            <a:pPr lvl="0"/>
            <a:r>
              <a:rPr lang="uz-Cyrl-UZ" dirty="0"/>
              <a:t>Компенсация (ўрнини тўлдириш)</a:t>
            </a:r>
            <a:endParaRPr lang="ru-RU" dirty="0"/>
          </a:p>
          <a:p>
            <a:pPr lvl="0"/>
            <a:r>
              <a:rPr lang="uz-Cyrl-UZ" dirty="0"/>
              <a:t>Нафас олиш етишмаслигининг пайдо бўлиши</a:t>
            </a:r>
            <a:endParaRPr lang="ru-RU" dirty="0"/>
          </a:p>
          <a:p>
            <a:r>
              <a:rPr lang="uz-Cyrl-UZ" dirty="0"/>
              <a:t>Юрак ва нафас олиш функцияларининг етишмаслиги </a:t>
            </a:r>
            <a:endParaRPr lang="ru-RU" dirty="0"/>
          </a:p>
        </p:txBody>
      </p:sp>
    </p:spTree>
    <p:extLst>
      <p:ext uri="{BB962C8B-B14F-4D97-AF65-F5344CB8AC3E}">
        <p14:creationId xmlns:p14="http://schemas.microsoft.com/office/powerpoint/2010/main" val="3570069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Биринчи босқичда ДЖТнинг вазифалари :</a:t>
            </a:r>
            <a:r>
              <a:rPr lang="ru-RU" dirty="0"/>
              <a:t/>
            </a:r>
            <a:br>
              <a:rPr lang="ru-RU" dirty="0"/>
            </a:br>
            <a:endParaRPr lang="ru-RU" dirty="0"/>
          </a:p>
        </p:txBody>
      </p:sp>
      <p:sp>
        <p:nvSpPr>
          <p:cNvPr id="3" name="Объект 2"/>
          <p:cNvSpPr>
            <a:spLocks noGrp="1"/>
          </p:cNvSpPr>
          <p:nvPr>
            <p:ph sz="quarter" idx="13"/>
          </p:nvPr>
        </p:nvSpPr>
        <p:spPr>
          <a:xfrm>
            <a:off x="395536" y="1600200"/>
            <a:ext cx="8352928" cy="4277072"/>
          </a:xfrm>
        </p:spPr>
        <p:txBody>
          <a:bodyPr>
            <a:normAutofit/>
          </a:bodyPr>
          <a:lstStyle/>
          <a:p>
            <a:r>
              <a:rPr lang="uz-Cyrl-UZ" sz="2400" dirty="0" smtClean="0"/>
              <a:t>-</a:t>
            </a:r>
            <a:r>
              <a:rPr lang="uz-Cyrl-UZ" sz="2400" dirty="0"/>
              <a:t>кўкрак қафаси қўзғалувчанлигини ошириш;</a:t>
            </a:r>
            <a:endParaRPr lang="ru-RU" sz="2400" dirty="0"/>
          </a:p>
          <a:p>
            <a:r>
              <a:rPr lang="uz-Cyrl-UZ" sz="2400" dirty="0" smtClean="0"/>
              <a:t>-</a:t>
            </a:r>
            <a:r>
              <a:rPr lang="uz-Cyrl-UZ" sz="2400" dirty="0"/>
              <a:t>нафас олиш мушакларини мустахкамлаш;</a:t>
            </a:r>
            <a:endParaRPr lang="ru-RU" sz="2400" dirty="0"/>
          </a:p>
          <a:p>
            <a:r>
              <a:rPr lang="uz-Cyrl-UZ" sz="2400" dirty="0" smtClean="0"/>
              <a:t>-</a:t>
            </a:r>
            <a:r>
              <a:rPr lang="uz-Cyrl-UZ" sz="2400" dirty="0"/>
              <a:t>диафрагмал нафас олишга ўргатиш;</a:t>
            </a:r>
            <a:endParaRPr lang="ru-RU" sz="2400" dirty="0"/>
          </a:p>
          <a:p>
            <a:r>
              <a:rPr lang="uz-Cyrl-UZ" sz="2400" dirty="0" smtClean="0"/>
              <a:t>-</a:t>
            </a:r>
            <a:r>
              <a:rPr lang="uz-Cyrl-UZ" sz="2400" dirty="0"/>
              <a:t>юрак мушакларини мустахкамлаш;</a:t>
            </a:r>
            <a:endParaRPr lang="ru-RU" sz="2400" dirty="0"/>
          </a:p>
          <a:p>
            <a:r>
              <a:rPr lang="uz-Cyrl-UZ" sz="2400" dirty="0" smtClean="0"/>
              <a:t>-</a:t>
            </a:r>
            <a:r>
              <a:rPr lang="uz-Cyrl-UZ" sz="2400" dirty="0"/>
              <a:t>организмни жисмоний ҳаракатларга (юкламаларга) мослаштириш;</a:t>
            </a:r>
            <a:endParaRPr lang="ru-RU" sz="2400" dirty="0"/>
          </a:p>
          <a:p>
            <a:r>
              <a:rPr lang="uz-Cyrl-UZ" sz="2400" dirty="0" smtClean="0"/>
              <a:t>-</a:t>
            </a:r>
            <a:r>
              <a:rPr lang="uz-Cyrl-UZ" sz="2400" dirty="0"/>
              <a:t>организмни чиниқтириш ва соғломлаштириш.</a:t>
            </a:r>
            <a:endParaRPr lang="ru-RU" sz="2400" dirty="0"/>
          </a:p>
        </p:txBody>
      </p:sp>
    </p:spTree>
    <p:extLst>
      <p:ext uri="{BB962C8B-B14F-4D97-AF65-F5344CB8AC3E}">
        <p14:creationId xmlns:p14="http://schemas.microsoft.com/office/powerpoint/2010/main" val="40485761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692696"/>
            <a:ext cx="7924800" cy="5472608"/>
          </a:xfrm>
        </p:spPr>
        <p:txBody>
          <a:bodyPr>
            <a:normAutofit/>
          </a:bodyPr>
          <a:lstStyle/>
          <a:p>
            <a:r>
              <a:rPr lang="uz-Cyrl-UZ" dirty="0"/>
              <a:t>Даволаш жисмоний тарбиянинг даволаш гимнастика муолажаси шаклидан кенг фойдаланилади, шу билан бирга меъёрли эшкак эшиш, сузиш, чанғида юриш тавсия этилади.</a:t>
            </a:r>
            <a:endParaRPr lang="ru-RU" dirty="0"/>
          </a:p>
          <a:p>
            <a:r>
              <a:rPr lang="uz-Cyrl-UZ" dirty="0"/>
              <a:t>	Касалликнинг 2-босқичида ўпка эмфиземасининг яққол куринишлари ва нафас олиш етишмаслиги намаён бўлади. Даволаш жисмоний тарбиянинг воситалари нафас олиш аппаратининг ва қон айланишнинг бузилиш даражаларига қараб қўлланилади.</a:t>
            </a:r>
            <a:endParaRPr lang="ru-RU" dirty="0"/>
          </a:p>
          <a:p>
            <a:r>
              <a:rPr lang="uz-Cyrl-UZ" dirty="0"/>
              <a:t>ДЖТнинг вазифалари:</a:t>
            </a:r>
            <a:endParaRPr lang="ru-RU" dirty="0"/>
          </a:p>
          <a:p>
            <a:r>
              <a:rPr lang="uz-Cyrl-UZ" dirty="0"/>
              <a:t>	-нафас олиш етишмаслигига қарши курашиш;</a:t>
            </a:r>
            <a:endParaRPr lang="ru-RU" dirty="0"/>
          </a:p>
          <a:p>
            <a:r>
              <a:rPr lang="uz-Cyrl-UZ" dirty="0"/>
              <a:t>	-нафас олишда иштирок этувчи мушакларни мустахкамлаш;</a:t>
            </a:r>
            <a:endParaRPr lang="ru-RU" dirty="0"/>
          </a:p>
          <a:p>
            <a:r>
              <a:rPr lang="uz-Cyrl-UZ" dirty="0"/>
              <a:t>	-қон айланишини яхшилаш;</a:t>
            </a:r>
            <a:endParaRPr lang="ru-RU" dirty="0"/>
          </a:p>
          <a:p>
            <a:r>
              <a:rPr lang="uz-Cyrl-UZ" dirty="0"/>
              <a:t>	-миокардни мустахкамлаш;</a:t>
            </a:r>
            <a:endParaRPr lang="ru-RU" dirty="0"/>
          </a:p>
          <a:p>
            <a:r>
              <a:rPr lang="uz-Cyrl-UZ" dirty="0"/>
              <a:t>	-беморларни ўртача турмуш ва паст жисмоний ҳаракатларга функционал мослашишини ошириш</a:t>
            </a:r>
            <a:r>
              <a:rPr lang="uz-Cyrl-UZ" dirty="0" smtClean="0"/>
              <a:t>.</a:t>
            </a:r>
          </a:p>
          <a:p>
            <a:r>
              <a:rPr lang="uz-Cyrl-UZ" dirty="0"/>
              <a:t>Бу вазифаларни бажариш учун ДЖТнинг даволаш гимнастика муолажаси, меъёрли юриш ва сайр қилиш шаклларидан кенг фойдаланилади.</a:t>
            </a:r>
            <a:endParaRPr lang="ru-RU" dirty="0"/>
          </a:p>
          <a:p>
            <a:endParaRPr lang="ru-RU" dirty="0"/>
          </a:p>
          <a:p>
            <a:endParaRPr lang="ru-RU" dirty="0"/>
          </a:p>
        </p:txBody>
      </p:sp>
    </p:spTree>
    <p:extLst>
      <p:ext uri="{BB962C8B-B14F-4D97-AF65-F5344CB8AC3E}">
        <p14:creationId xmlns:p14="http://schemas.microsoft.com/office/powerpoint/2010/main" val="2565272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692696"/>
            <a:ext cx="7924800" cy="5112568"/>
          </a:xfrm>
        </p:spPr>
        <p:txBody>
          <a:bodyPr>
            <a:normAutofit/>
          </a:bodyPr>
          <a:lstStyle/>
          <a:p>
            <a:r>
              <a:rPr lang="uz-Cyrl-UZ" dirty="0"/>
              <a:t>Касалликнинг 3-босқичи нафас олиш ва юрак функцияларининг етишмаслиги билан характерланади.</a:t>
            </a:r>
            <a:endParaRPr lang="ru-RU" dirty="0"/>
          </a:p>
          <a:p>
            <a:r>
              <a:rPr lang="uz-Cyrl-UZ" dirty="0"/>
              <a:t>	ДЖТнинг вазифалари :</a:t>
            </a:r>
            <a:endParaRPr lang="ru-RU" dirty="0"/>
          </a:p>
          <a:p>
            <a:r>
              <a:rPr lang="uz-Cyrl-UZ" dirty="0"/>
              <a:t>	-хиссиёт тонусини ошириш;</a:t>
            </a:r>
            <a:endParaRPr lang="ru-RU" dirty="0"/>
          </a:p>
          <a:p>
            <a:r>
              <a:rPr lang="uz-Cyrl-UZ" dirty="0"/>
              <a:t>	-нафас олиш аппаратининг фаолиятини яхшилаш;</a:t>
            </a:r>
            <a:endParaRPr lang="ru-RU" dirty="0"/>
          </a:p>
          <a:p>
            <a:r>
              <a:rPr lang="uz-Cyrl-UZ" dirty="0"/>
              <a:t>	-нафас олиш етишмаслиги билан курашиш;</a:t>
            </a:r>
            <a:endParaRPr lang="ru-RU" dirty="0"/>
          </a:p>
          <a:p>
            <a:r>
              <a:rPr lang="uz-Cyrl-UZ" dirty="0"/>
              <a:t>	-веноз қон димланишини йўқотиш;</a:t>
            </a:r>
            <a:endParaRPr lang="ru-RU" dirty="0"/>
          </a:p>
          <a:p>
            <a:r>
              <a:rPr lang="uz-Cyrl-UZ" dirty="0"/>
              <a:t>	-миокардни қон билан таъминланишини яхшилаш;</a:t>
            </a:r>
            <a:endParaRPr lang="ru-RU" dirty="0"/>
          </a:p>
          <a:p>
            <a:r>
              <a:rPr lang="uz-Cyrl-UZ" dirty="0"/>
              <a:t>	-организмни ўрта жисмоний ҳаракатларга (юкламаларга) мослаштиришни кучайтириш.</a:t>
            </a:r>
            <a:endParaRPr lang="ru-RU" dirty="0"/>
          </a:p>
          <a:p>
            <a:r>
              <a:rPr lang="uz-Cyrl-UZ" dirty="0"/>
              <a:t>Беморларга даволаш гимнастика муолажаси, меъёрли сайр этиш тавсия этилади. Агар бемор сайр қилаётган вақтди нафас сиқилиши пайдо бўлса, у тўхташи лозим ва нафас олишни ва қон айланишини тартибга солиш учун нафас олиш машқларини бажариши керак.</a:t>
            </a:r>
            <a:endParaRPr lang="ru-RU" dirty="0"/>
          </a:p>
        </p:txBody>
      </p:sp>
    </p:spTree>
    <p:extLst>
      <p:ext uri="{BB962C8B-B14F-4D97-AF65-F5344CB8AC3E}">
        <p14:creationId xmlns:p14="http://schemas.microsoft.com/office/powerpoint/2010/main" val="862113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850106"/>
          </a:xfrm>
        </p:spPr>
        <p:txBody>
          <a:bodyPr/>
          <a:lstStyle/>
          <a:p>
            <a:pPr algn="ctr"/>
            <a:r>
              <a:rPr lang="uz-Cyrl-UZ" b="1" dirty="0"/>
              <a:t>Плеврит</a:t>
            </a:r>
            <a:r>
              <a:rPr lang="uz-Cyrl-UZ" dirty="0"/>
              <a:t> касаллигида ДЖТни қўллаш.</a:t>
            </a:r>
            <a:endParaRPr lang="ru-RU" dirty="0"/>
          </a:p>
        </p:txBody>
      </p:sp>
      <p:sp>
        <p:nvSpPr>
          <p:cNvPr id="3" name="Объект 2"/>
          <p:cNvSpPr>
            <a:spLocks noGrp="1"/>
          </p:cNvSpPr>
          <p:nvPr>
            <p:ph sz="quarter" idx="13"/>
          </p:nvPr>
        </p:nvSpPr>
        <p:spPr>
          <a:xfrm>
            <a:off x="609600" y="1268760"/>
            <a:ext cx="7924800" cy="5184576"/>
          </a:xfrm>
        </p:spPr>
        <p:txBody>
          <a:bodyPr>
            <a:normAutofit fontScale="85000" lnSpcReduction="10000"/>
          </a:bodyPr>
          <a:lstStyle/>
          <a:p>
            <a:r>
              <a:rPr lang="uz-Cyrl-UZ" dirty="0"/>
              <a:t>Плеврит – плевра варақларининг яллиғланиши бўлиб, плевра сатҳида фибринсимон караш содир бўлади ёки унинг бўшлиғида экссудат йиғилади. </a:t>
            </a:r>
            <a:endParaRPr lang="uz-Cyrl-UZ" dirty="0" smtClean="0"/>
          </a:p>
          <a:p>
            <a:r>
              <a:rPr lang="uz-Cyrl-UZ" dirty="0"/>
              <a:t>ДЖТни қўллашга қарши кўрсатмалар :</a:t>
            </a:r>
            <a:endParaRPr lang="ru-RU" dirty="0"/>
          </a:p>
          <a:p>
            <a:r>
              <a:rPr lang="uz-Cyrl-UZ" dirty="0"/>
              <a:t>	-нафас етишмаслиги;</a:t>
            </a:r>
            <a:endParaRPr lang="ru-RU" dirty="0"/>
          </a:p>
          <a:p>
            <a:r>
              <a:rPr lang="uz-Cyrl-UZ" dirty="0"/>
              <a:t>	-юрак фаолиятининг етишмаслиги;</a:t>
            </a:r>
            <a:endParaRPr lang="ru-RU" dirty="0"/>
          </a:p>
          <a:p>
            <a:r>
              <a:rPr lang="uz-Cyrl-UZ" dirty="0"/>
              <a:t>	-тана ҳароратининг юқори кўтарилиши ва ҳ.з.</a:t>
            </a:r>
            <a:endParaRPr lang="ru-RU" dirty="0"/>
          </a:p>
          <a:p>
            <a:r>
              <a:rPr lang="uz-Cyrl-UZ" dirty="0"/>
              <a:t>	Вазифалари :</a:t>
            </a:r>
            <a:endParaRPr lang="ru-RU" dirty="0"/>
          </a:p>
          <a:p>
            <a:r>
              <a:rPr lang="uz-Cyrl-UZ" dirty="0"/>
              <a:t>	1.Ўпка вентиляциясини яхшилаш.</a:t>
            </a:r>
            <a:endParaRPr lang="ru-RU" dirty="0"/>
          </a:p>
          <a:p>
            <a:r>
              <a:rPr lang="uz-Cyrl-UZ" dirty="0"/>
              <a:t>	2.Ўпка дренажини яхшилаш.</a:t>
            </a:r>
            <a:endParaRPr lang="ru-RU" dirty="0"/>
          </a:p>
          <a:p>
            <a:r>
              <a:rPr lang="uz-Cyrl-UZ" dirty="0"/>
              <a:t>	3.Нафас олишда иштирок этувчи мушакларни мустахкамлаш.</a:t>
            </a:r>
            <a:endParaRPr lang="ru-RU" dirty="0"/>
          </a:p>
          <a:p>
            <a:r>
              <a:rPr lang="uz-Cyrl-UZ" dirty="0"/>
              <a:t>	4.Кўкрак қафаси қўзғалувчанлигини ошириш.</a:t>
            </a:r>
            <a:endParaRPr lang="ru-RU" dirty="0"/>
          </a:p>
          <a:p>
            <a:r>
              <a:rPr lang="uz-Cyrl-UZ" dirty="0"/>
              <a:t>	5.Тўқималарда қон ва лимфа айланишини яхшилаш.</a:t>
            </a:r>
            <a:endParaRPr lang="ru-RU" dirty="0"/>
          </a:p>
          <a:p>
            <a:r>
              <a:rPr lang="uz-Cyrl-UZ" dirty="0"/>
              <a:t>	6.Марказий нерв системасида тормозланиш ва қўзғалиш жараёнларининг мувозанатини тиклаш.</a:t>
            </a:r>
            <a:endParaRPr lang="ru-RU" dirty="0"/>
          </a:p>
          <a:p>
            <a:r>
              <a:rPr lang="uz-Cyrl-UZ" dirty="0"/>
              <a:t>	7.Ўсиб борувчи жисмоний юкламага организмни мослаштириш.</a:t>
            </a:r>
            <a:endParaRPr lang="ru-RU" dirty="0"/>
          </a:p>
          <a:p>
            <a:r>
              <a:rPr lang="uz-Cyrl-UZ" dirty="0"/>
              <a:t>	8.Асоратларнинг олдини олиш.</a:t>
            </a:r>
            <a:endParaRPr lang="ru-RU" dirty="0"/>
          </a:p>
          <a:p>
            <a:r>
              <a:rPr lang="uz-Cyrl-UZ" dirty="0"/>
              <a:t>	9. Битишмалар ва швартларнинг профилактикаси.</a:t>
            </a:r>
            <a:endParaRPr lang="ru-RU" dirty="0"/>
          </a:p>
          <a:p>
            <a:endParaRPr lang="ru-RU" dirty="0"/>
          </a:p>
        </p:txBody>
      </p:sp>
    </p:spTree>
    <p:extLst>
      <p:ext uri="{BB962C8B-B14F-4D97-AF65-F5344CB8AC3E}">
        <p14:creationId xmlns:p14="http://schemas.microsoft.com/office/powerpoint/2010/main" val="21460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548680"/>
            <a:ext cx="7924800" cy="5544616"/>
          </a:xfrm>
        </p:spPr>
        <p:txBody>
          <a:bodyPr>
            <a:noAutofit/>
          </a:bodyPr>
          <a:lstStyle/>
          <a:p>
            <a:pPr algn="just"/>
            <a:r>
              <a:rPr lang="uz-Cyrl-UZ" sz="2300" dirty="0"/>
              <a:t>Даволаш гимнастика муолажаси якка тартибда, кичик гуруҳ ва гуруҳ тартибида ўтказилади. Даволаш гимнастика муолажаси беморнинг ёшига, ҳолатининг оғирлигига, кардиореспиратор системаларининг функционал ҳолатига қараб якка тартиби аниқланади. Муолажа вақтида кўкрак қафасини яхши экскурсия бўлишига ёрдам берувчи ва нафас чиқаришни енгиллаштирувчи қуйидаги дастлабки ҳолатлардан фойдаланиш мумкин : бош қисми кўтарилган кроватда орқа билан ётган, стулнинг суянчиғига таяниб ўтирган. Муолажа комплексида асосан нафас машқлари (кўкрак, диафрагмал, товушли), умумий ривожлантирувчи машқлар қўлланилади, шу билан бирга орқа массаж қилинади.</a:t>
            </a:r>
            <a:endParaRPr lang="ru-RU" sz="2300" dirty="0"/>
          </a:p>
          <a:p>
            <a:pPr algn="just"/>
            <a:r>
              <a:rPr lang="uz-Cyrl-UZ" sz="2300" dirty="0"/>
              <a:t>Кичик гуруҳли ва гуруҳли тартибда асосан қуйидаги дастлабки ҳолатлар қўлланилади : ўтирган, стулга таяниб турган ва турган.</a:t>
            </a:r>
            <a:endParaRPr lang="ru-RU" sz="2300" dirty="0"/>
          </a:p>
          <a:p>
            <a:pPr marL="0" indent="0" algn="just">
              <a:buNone/>
            </a:pPr>
            <a:endParaRPr lang="ru-RU" sz="2300" dirty="0"/>
          </a:p>
        </p:txBody>
      </p:sp>
    </p:spTree>
    <p:extLst>
      <p:ext uri="{BB962C8B-B14F-4D97-AF65-F5344CB8AC3E}">
        <p14:creationId xmlns:p14="http://schemas.microsoft.com/office/powerpoint/2010/main" val="34522076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476672"/>
            <a:ext cx="7924800" cy="5832648"/>
          </a:xfrm>
        </p:spPr>
        <p:txBody>
          <a:bodyPr>
            <a:normAutofit/>
          </a:bodyPr>
          <a:lstStyle/>
          <a:p>
            <a:pPr algn="just"/>
            <a:r>
              <a:rPr lang="uz-Cyrl-UZ" sz="1900" dirty="0"/>
              <a:t>Беморга шифохонада қўлланиладиган эрталабки бадан тарбия, даволаш гимнастик муолажаси, беморларга бериладиган индивидуал топшириқлар ва меъёрли юриш шакллари тавсия этилади. Муолажа комплексига қуйидаги махсус машқлар киритилади : нафас чиқаришни узайтирган ҳолда нафас машқи, товушли гимнастик нафас машқлари, статик нафас машқи (диафрагмал), қўл мушакларини бўшаштирувчи машқлар, қорин олди мушакларни мустаклаш учун машқлар ва ҳ.з. Шу билан бир қаторда оддий ва енгил машқлар комплексга киритилади : қўл ва оёқларни букиш, ёзиш, келтириш, айлантириш, танани олдинга, орқага ва ён томонларга энгаштириш ва ҳ.з. Аста-секин снарядлар билан (медицинбол, гантелла, гимнастик таёқча) ва снарядларда (гимнастик скамейка, соғломлаштирувчи нарвон) бажариладиган машқлар тавсия этилади. Кўкрак қафаси, қовурғалараро, билак ва орқа мушакларини массаж қилиш буюрилади. Шифохонадан чиқиб, бемор даволаш гимнастика муолажасини шифокор назоратида поликлиника ёки врас жисмоний тарбия диспансерида давом эттиради. Шу босқичда амалий спорт машқлари (эшкак эшиш, чанғида ва конькида юриш, югуриш, сузиш), спортга оид ўйинлар (волейбол, баскетбол) ва шифохонадан ташқарида қўлланиладиган терренкур шакли қўлланилиши тавсия этилади.</a:t>
            </a:r>
            <a:endParaRPr lang="ru-RU" sz="1900" dirty="0"/>
          </a:p>
        </p:txBody>
      </p:sp>
    </p:spTree>
    <p:extLst>
      <p:ext uri="{BB962C8B-B14F-4D97-AF65-F5344CB8AC3E}">
        <p14:creationId xmlns:p14="http://schemas.microsoft.com/office/powerpoint/2010/main" val="2486584762"/>
      </p:ext>
    </p:extLst>
  </p:cSld>
  <p:clrMapOvr>
    <a:masterClrMapping/>
  </p:clrMapOvr>
</p:sld>
</file>

<file path=ppt/theme/theme1.xml><?xml version="1.0" encoding="utf-8"?>
<a:theme xmlns:a="http://schemas.openxmlformats.org/drawingml/2006/main" name="Горизонт">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Горизон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оризон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20</TotalTime>
  <Words>916</Words>
  <Application>Microsoft Office PowerPoint</Application>
  <PresentationFormat>Экран (4:3)</PresentationFormat>
  <Paragraphs>130</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Горизонт</vt:lpstr>
      <vt:lpstr>НАФАС ОЛИШ ОРГАНЛАРИ КАСАЛЛИКЛАРИДА ДЖТ НИ ҚЎЛЛАШ. </vt:lpstr>
      <vt:lpstr>Зотилжам</vt:lpstr>
      <vt:lpstr>Вазифалари: </vt:lpstr>
      <vt:lpstr>Презентация PowerPoint</vt:lpstr>
      <vt:lpstr>Презентация PowerPoint</vt:lpstr>
      <vt:lpstr>Презентация PowerPoint</vt:lpstr>
      <vt:lpstr>Презентация PowerPoint</vt:lpstr>
      <vt:lpstr>Презентация PowerPoint</vt:lpstr>
      <vt:lpstr>Бронхиал астма касаллигида ДЖТни қўллаш.</vt:lpstr>
      <vt:lpstr>Вазифалари:</vt:lpstr>
      <vt:lpstr>Презентация PowerPoint</vt:lpstr>
      <vt:lpstr>Презентация PowerPoint</vt:lpstr>
      <vt:lpstr>Ўпка эмфиземаси касаллигида ДЖТни қўллаш.</vt:lpstr>
      <vt:lpstr>Биринчи босқичда ДЖТнинг вазифалари : </vt:lpstr>
      <vt:lpstr>Презентация PowerPoint</vt:lpstr>
      <vt:lpstr>Презентация PowerPoint</vt:lpstr>
      <vt:lpstr>Плеврит касаллигида ДЖТни қўллаш.</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НАФАС ОЛИШ ОРГАНЛАРИ КАСАЛЛИКЛАРИДА ДЖТ НИ ҚЎЛЛАШ.</dc:title>
  <dc:creator>muhiddin</dc:creator>
  <cp:lastModifiedBy>muhiddin</cp:lastModifiedBy>
  <cp:revision>3</cp:revision>
  <dcterms:created xsi:type="dcterms:W3CDTF">2017-11-27T19:47:36Z</dcterms:created>
  <dcterms:modified xsi:type="dcterms:W3CDTF">2017-11-27T20:08:00Z</dcterms:modified>
</cp:coreProperties>
</file>