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D3CFEC-7597-4D64-A7C5-BC363C7E156F}" type="datetimeFigureOut">
              <a:rPr lang="ru-RU" smtClean="0"/>
              <a:t>08.12.2017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CD3CFEC-7597-4D64-A7C5-BC363C7E156F}" type="datetimeFigureOut">
              <a:rPr lang="ru-RU" smtClean="0"/>
              <a:t>08.12.2017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D3CFEC-7597-4D64-A7C5-BC363C7E156F}" type="datetimeFigureOut">
              <a:rPr lang="ru-RU" smtClean="0"/>
              <a:t>08.12.2017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D3CFEC-7597-4D64-A7C5-BC363C7E156F}" type="datetimeFigureOut">
              <a:rPr lang="ru-RU" smtClean="0"/>
              <a:t>08.12.2017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1CD3CFEC-7597-4D64-A7C5-BC363C7E156F}" type="datetimeFigureOut">
              <a:rPr lang="ru-RU" smtClean="0"/>
              <a:t>08.12.2017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CD3CFEC-7597-4D64-A7C5-BC363C7E156F}" type="datetimeFigureOut">
              <a:rPr lang="ru-RU" smtClean="0"/>
              <a:t>08.12.2017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D3CFEC-7597-4D64-A7C5-BC363C7E156F}" type="datetimeFigureOut">
              <a:rPr lang="ru-RU" smtClean="0"/>
              <a:t>08.12.2017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ru-RU" smtClean="0"/>
              <a:t>Образец заголовка</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D3CFEC-7597-4D64-A7C5-BC363C7E156F}" type="datetimeFigureOut">
              <a:rPr lang="ru-RU" smtClean="0"/>
              <a:t>08.12.2017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9608C08-C197-4ED1-A465-ACE7B686057A}" type="slidenum">
              <a:rPr lang="ru-RU" smtClean="0"/>
              <a:t>‹#›</a:t>
            </a:fld>
            <a:endParaRPr lang="ru-RU"/>
          </a:p>
        </p:txBody>
      </p:sp>
      <p:sp>
        <p:nvSpPr>
          <p:cNvPr id="9" name="Content Placeholder 8"/>
          <p:cNvSpPr>
            <a:spLocks noGrp="1"/>
          </p:cNvSpPr>
          <p:nvPr>
            <p:ph sz="quarter" idx="13"/>
          </p:nvPr>
        </p:nvSpPr>
        <p:spPr>
          <a:xfrm>
            <a:off x="304800" y="381000"/>
            <a:ext cx="7772400" cy="49428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1CD3CFEC-7597-4D64-A7C5-BC363C7E156F}" type="datetimeFigureOut">
              <a:rPr lang="ru-RU" smtClean="0"/>
              <a:t>08.12.2017</a:t>
            </a:fld>
            <a:endParaRPr lang="ru-RU"/>
          </a:p>
        </p:txBody>
      </p:sp>
      <p:sp>
        <p:nvSpPr>
          <p:cNvPr id="9" name="Slide Number Placeholder 8"/>
          <p:cNvSpPr>
            <a:spLocks noGrp="1"/>
          </p:cNvSpPr>
          <p:nvPr>
            <p:ph type="sldNum" sz="quarter" idx="11"/>
          </p:nvPr>
        </p:nvSpPr>
        <p:spPr/>
        <p:txBody>
          <a:bodyPr/>
          <a:lstStyle/>
          <a:p>
            <a:fld id="{49608C08-C197-4ED1-A465-ACE7B686057A}"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CD3CFEC-7597-4D64-A7C5-BC363C7E156F}" type="datetimeFigureOut">
              <a:rPr lang="ru-RU" smtClean="0"/>
              <a:t>08.12.2017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CD3CFEC-7597-4D64-A7C5-BC363C7E156F}" type="datetimeFigureOut">
              <a:rPr lang="ru-RU" smtClean="0"/>
              <a:t>08.12.2017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9608C08-C197-4ED1-A465-ACE7B686057A}"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49608C08-C197-4ED1-A465-ACE7B686057A}" type="slidenum">
              <a:rPr lang="ru-RU" smtClean="0"/>
              <a:t>‹#›</a:t>
            </a:fld>
            <a:endParaRPr lang="ru-RU"/>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ru-RU"/>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CD3CFEC-7597-4D64-A7C5-BC363C7E156F}" type="datetimeFigureOut">
              <a:rPr lang="ru-RU" smtClean="0"/>
              <a:t>08.12.2017</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uz-Cyrl-UZ" sz="3500" b="1" dirty="0"/>
              <a:t>ТЕРИ  КАСАЛЛИКЛАРИДА  ФИЗИК  </a:t>
            </a:r>
            <a:r>
              <a:rPr lang="uz-Cyrl-UZ" sz="3500" b="1" dirty="0" smtClean="0"/>
              <a:t>ОМИЛЛАР</a:t>
            </a:r>
            <a:endParaRPr lang="ru-RU" sz="3500"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1877660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algn="just"/>
            <a:r>
              <a:rPr lang="ru-RU" dirty="0" err="1">
                <a:latin typeface="Times New Roman" pitchFamily="18" charset="0"/>
                <a:cs typeface="Times New Roman" pitchFamily="18" charset="0"/>
              </a:rPr>
              <a:t>Тери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касалликларини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даволашда</a:t>
            </a:r>
            <a:r>
              <a:rPr lang="ru-RU" dirty="0">
                <a:latin typeface="Times New Roman" pitchFamily="18" charset="0"/>
                <a:cs typeface="Times New Roman" pitchFamily="18" charset="0"/>
              </a:rPr>
              <a:t> физик </a:t>
            </a:r>
            <a:r>
              <a:rPr lang="ru-RU" dirty="0" err="1">
                <a:latin typeface="Times New Roman" pitchFamily="18" charset="0"/>
                <a:cs typeface="Times New Roman" pitchFamily="18" charset="0"/>
              </a:rPr>
              <a:t>омиллар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мухим</a:t>
            </a:r>
            <a:r>
              <a:rPr lang="ru-RU" dirty="0">
                <a:latin typeface="Times New Roman" pitchFamily="18" charset="0"/>
                <a:cs typeface="Times New Roman" pitchFamily="18" charset="0"/>
              </a:rPr>
              <a:t> </a:t>
            </a:r>
            <a:r>
              <a:rPr lang="uz-Cyrl-UZ" dirty="0">
                <a:latin typeface="Times New Roman" pitchFamily="18" charset="0"/>
                <a:cs typeface="Times New Roman" pitchFamily="18" charset="0"/>
              </a:rPr>
              <a:t>ў</a:t>
            </a:r>
            <a:r>
              <a:rPr lang="ru-RU" dirty="0" err="1">
                <a:latin typeface="Times New Roman" pitchFamily="18" charset="0"/>
                <a:cs typeface="Times New Roman" pitchFamily="18" charset="0"/>
              </a:rPr>
              <a:t>рин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тутади</a:t>
            </a:r>
            <a:r>
              <a:rPr lang="ru-RU" dirty="0">
                <a:latin typeface="Times New Roman" pitchFamily="18" charset="0"/>
                <a:cs typeface="Times New Roman" pitchFamily="18" charset="0"/>
              </a:rPr>
              <a:t>. Физик </a:t>
            </a:r>
            <a:r>
              <a:rPr lang="ru-RU" dirty="0" err="1">
                <a:latin typeface="Times New Roman" pitchFamily="18" charset="0"/>
                <a:cs typeface="Times New Roman" pitchFamily="18" charset="0"/>
              </a:rPr>
              <a:t>омилларнинг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uz-Cyrl-UZ" dirty="0">
                <a:latin typeface="Times New Roman" pitchFamily="18" charset="0"/>
                <a:cs typeface="Times New Roman" pitchFamily="18" charset="0"/>
              </a:rPr>
              <a:t>ў</a:t>
            </a:r>
            <a:r>
              <a:rPr lang="ru-RU" dirty="0" err="1">
                <a:latin typeface="Times New Roman" pitchFamily="18" charset="0"/>
                <a:cs typeface="Times New Roman" pitchFamily="18" charset="0"/>
              </a:rPr>
              <a:t>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турли</a:t>
            </a:r>
            <a:r>
              <a:rPr lang="ru-RU" dirty="0">
                <a:latin typeface="Times New Roman" pitchFamily="18" charset="0"/>
                <a:cs typeface="Times New Roman" pitchFamily="18" charset="0"/>
              </a:rPr>
              <a:t> </a:t>
            </a:r>
            <a:r>
              <a:rPr lang="uz-Cyrl-UZ" dirty="0">
                <a:latin typeface="Times New Roman" pitchFamily="18" charset="0"/>
                <a:cs typeface="Times New Roman" pitchFamily="18" charset="0"/>
              </a:rPr>
              <a:t>қ</a:t>
            </a:r>
            <a:r>
              <a:rPr lang="ru-RU" dirty="0" err="1">
                <a:latin typeface="Times New Roman" pitchFamily="18" charset="0"/>
                <a:cs typeface="Times New Roman" pitchFamily="18" charset="0"/>
              </a:rPr>
              <a:t>арашлар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Биринчидан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тери</a:t>
            </a:r>
            <a:r>
              <a:rPr lang="ru-RU" dirty="0">
                <a:latin typeface="Times New Roman" pitchFamily="18" charset="0"/>
                <a:cs typeface="Times New Roman" pitchFamily="18" charset="0"/>
              </a:rPr>
              <a:t> </a:t>
            </a:r>
            <a:r>
              <a:rPr lang="uz-Cyrl-UZ" dirty="0">
                <a:latin typeface="Times New Roman" pitchFamily="18" charset="0"/>
                <a:cs typeface="Times New Roman" pitchFamily="18" charset="0"/>
              </a:rPr>
              <a:t>ў</a:t>
            </a:r>
            <a:r>
              <a:rPr lang="ru-RU" dirty="0" err="1">
                <a:latin typeface="Times New Roman" pitchFamily="18" charset="0"/>
                <a:cs typeface="Times New Roman" pitchFamily="18" charset="0"/>
              </a:rPr>
              <a:t>зидаги</a:t>
            </a:r>
            <a:r>
              <a:rPr lang="ru-RU" dirty="0">
                <a:latin typeface="Times New Roman" pitchFamily="18" charset="0"/>
                <a:cs typeface="Times New Roman" pitchFamily="18" charset="0"/>
              </a:rPr>
              <a:t> к</a:t>
            </a:r>
            <a:r>
              <a:rPr lang="uz-Cyrl-UZ" dirty="0">
                <a:latin typeface="Times New Roman" pitchFamily="18" charset="0"/>
                <a:cs typeface="Times New Roman" pitchFamily="18" charset="0"/>
              </a:rPr>
              <a:t>ў</a:t>
            </a:r>
            <a:r>
              <a:rPr lang="ru-RU" dirty="0" err="1">
                <a:latin typeface="Times New Roman" pitchFamily="18" charset="0"/>
                <a:cs typeface="Times New Roman" pitchFamily="18" charset="0"/>
              </a:rPr>
              <a:t>пгина</a:t>
            </a:r>
            <a:r>
              <a:rPr lang="ru-RU" dirty="0">
                <a:latin typeface="Times New Roman" pitchFamily="18" charset="0"/>
                <a:cs typeface="Times New Roman" pitchFamily="18" charset="0"/>
              </a:rPr>
              <a:t> рецепт</a:t>
            </a:r>
            <a:r>
              <a:rPr lang="uz-Cyrl-UZ" dirty="0">
                <a:latin typeface="Times New Roman" pitchFamily="18" charset="0"/>
                <a:cs typeface="Times New Roman" pitchFamily="18" charset="0"/>
              </a:rPr>
              <a:t>ор</a:t>
            </a:r>
            <a:r>
              <a:rPr lang="ru-RU" dirty="0" err="1">
                <a:latin typeface="Times New Roman" pitchFamily="18" charset="0"/>
                <a:cs typeface="Times New Roman" pitchFamily="18" charset="0"/>
              </a:rPr>
              <a:t>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механизмлар</a:t>
            </a:r>
            <a:r>
              <a:rPr lang="ru-RU" dirty="0">
                <a:latin typeface="Times New Roman" pitchFamily="18" charset="0"/>
                <a:cs typeface="Times New Roman" pitchFamily="18" charset="0"/>
              </a:rPr>
              <a:t> ор</a:t>
            </a:r>
            <a:r>
              <a:rPr lang="uz-Cyrl-UZ" dirty="0">
                <a:latin typeface="Times New Roman" pitchFamily="18" charset="0"/>
                <a:cs typeface="Times New Roman" pitchFamily="18" charset="0"/>
              </a:rPr>
              <a:t>қ</a:t>
            </a:r>
            <a:r>
              <a:rPr lang="ru-RU" dirty="0">
                <a:latin typeface="Times New Roman" pitchFamily="18" charset="0"/>
                <a:cs typeface="Times New Roman" pitchFamily="18" charset="0"/>
              </a:rPr>
              <a:t>али </a:t>
            </a:r>
            <a:r>
              <a:rPr lang="ru-RU" dirty="0" err="1">
                <a:latin typeface="Times New Roman" pitchFamily="18" charset="0"/>
                <a:cs typeface="Times New Roman" pitchFamily="18" charset="0"/>
              </a:rPr>
              <a:t>таш</a:t>
            </a:r>
            <a:r>
              <a:rPr lang="uz-Cyrl-UZ" dirty="0">
                <a:latin typeface="Times New Roman" pitchFamily="18" charset="0"/>
                <a:cs typeface="Times New Roman" pitchFamily="18" charset="0"/>
              </a:rPr>
              <a:t>қ</a:t>
            </a:r>
            <a:r>
              <a:rPr lang="ru-RU" dirty="0">
                <a:latin typeface="Times New Roman" pitchFamily="18" charset="0"/>
                <a:cs typeface="Times New Roman" pitchFamily="18" charset="0"/>
              </a:rPr>
              <a:t>и </a:t>
            </a:r>
            <a:r>
              <a:rPr lang="ru-RU" dirty="0" err="1">
                <a:latin typeface="Times New Roman" pitchFamily="18" charset="0"/>
                <a:cs typeface="Times New Roman" pitchFamily="18" charset="0"/>
              </a:rPr>
              <a:t>мухит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a:t>
            </a:r>
            <a:r>
              <a:rPr lang="uz-Cyrl-UZ" dirty="0">
                <a:latin typeface="Times New Roman" pitchFamily="18" charset="0"/>
                <a:cs typeface="Times New Roman" pitchFamily="18" charset="0"/>
              </a:rPr>
              <a:t>ғ</a:t>
            </a:r>
            <a:r>
              <a:rPr lang="ru-RU" dirty="0" err="1">
                <a:latin typeface="Times New Roman" pitchFamily="18" charset="0"/>
                <a:cs typeface="Times New Roman" pitchFamily="18" charset="0"/>
              </a:rPr>
              <a:t>ланиб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туради</a:t>
            </a:r>
            <a:r>
              <a:rPr lang="ru-RU" dirty="0">
                <a:latin typeface="Times New Roman" pitchFamily="18" charset="0"/>
                <a:cs typeface="Times New Roman" pitchFamily="18" charset="0"/>
              </a:rPr>
              <a:t>. </a:t>
            </a:r>
            <a:r>
              <a:rPr lang="uz-Cyrl-UZ" dirty="0">
                <a:latin typeface="Times New Roman" pitchFamily="18" charset="0"/>
                <a:cs typeface="Times New Roman" pitchFamily="18" charset="0"/>
              </a:rPr>
              <a:t>Шунинг учун физиотерапевтик ва бальнеотерапевтик таъсиротлар организм учун ва айниқса, тери учун адекват бўлиб хисобланади. Физик омиллар таъсирида терининг фаолияти нормаллашади, марказий нерв системаси трофикасининг ўзгариши натижасида терида моддалар алмашинуви яхшиланади.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082334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20000"/>
          </a:bodyPr>
          <a:lstStyle/>
          <a:p>
            <a:pPr algn="just"/>
            <a:r>
              <a:rPr lang="uz-Cyrl-UZ" dirty="0">
                <a:latin typeface="Times New Roman" pitchFamily="18" charset="0"/>
                <a:cs typeface="Times New Roman" pitchFamily="18" charset="0"/>
              </a:rPr>
              <a:t>Иккинчидан, тери ташқи муҳит омиллари учун кириш йўли бўлиб ҳисобланади ва ўз-ўзидан, улар терига бевосита таъсир кўрсатади. Физик усулларнинг   қон айланишига, моддалар алмашинувига, рецепторлар холатига  ва физик – химик шароитлар  ( электр ўтказувчанлик, кислород каршилиги ва б.қ)га фаол таъсири уларни тери касалликларида тавсия килишга асос булади деб хисоблаш мумкин. Бундан ташқари, физик омиллар ёрдамида мақсадга мувофиқ равишда тери реактивлигини ўзгартириш, яллиғланишга қарши, оғриқ қолдирувчи, қичишишга қарши ва сўрдирувчи,  терининг иммунобиологик фаолиятини ошириши, терининг ўсиши ва регенерациясига фаол таъсир қилади. Тери касалликларини физиомуолажалар билан даволашда уларнинг бактерицид, бактериостатик ва десенсибилизацияловчи таъсири мухим аҳамиятга эга. Физиомуолажаларнинг таъсири асосан маҳаллий характерга эга бўлиб,  бу уларнинг тери касалликларини  даволашда локал (патологик ўчоқ соҳасида) таъсирини максадга мувофиклигини асослайди.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692607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algn="just"/>
            <a:r>
              <a:rPr lang="uz-Cyrl-UZ" dirty="0">
                <a:latin typeface="Times New Roman" pitchFamily="18" charset="0"/>
                <a:cs typeface="Times New Roman" pitchFamily="18" charset="0"/>
              </a:rPr>
              <a:t>Учинчидан, тери касалликлари патогенезида нерв ва эндокрин тизими фаолияти бузилиши муҳим рол ўйнайди. Физик омиллар нейрогуморал бошкарувга </a:t>
            </a:r>
            <a:r>
              <a:rPr lang="uz-Cyrl-UZ" b="1" i="1" dirty="0">
                <a:latin typeface="Times New Roman" pitchFamily="18" charset="0"/>
                <a:cs typeface="Times New Roman" pitchFamily="18" charset="0"/>
              </a:rPr>
              <a:t>нормаллаштирувчи</a:t>
            </a:r>
            <a:r>
              <a:rPr lang="uz-Cyrl-UZ" dirty="0">
                <a:latin typeface="Times New Roman" pitchFamily="18" charset="0"/>
                <a:cs typeface="Times New Roman" pitchFamily="18" charset="0"/>
              </a:rPr>
              <a:t> таъсир кўрсатиб, улар орқали организмда компенсатор жараёнларни ва турли орган, тизимлар фаолиятини </a:t>
            </a:r>
            <a:r>
              <a:rPr lang="uz-Cyrl-UZ" b="1" i="1" dirty="0">
                <a:latin typeface="Times New Roman" pitchFamily="18" charset="0"/>
                <a:cs typeface="Times New Roman" pitchFamily="18" charset="0"/>
              </a:rPr>
              <a:t>стимуляция</a:t>
            </a:r>
            <a:r>
              <a:rPr lang="uz-Cyrl-UZ" dirty="0">
                <a:latin typeface="Times New Roman" pitchFamily="18" charset="0"/>
                <a:cs typeface="Times New Roman" pitchFamily="18" charset="0"/>
              </a:rPr>
              <a:t> қилади</a:t>
            </a:r>
            <a:r>
              <a:rPr lang="uz-Cyrl-UZ" dirty="0" smtClean="0">
                <a:latin typeface="Times New Roman" pitchFamily="18" charset="0"/>
                <a:cs typeface="Times New Roman" pitchFamily="18" charset="0"/>
              </a:rPr>
              <a:t>.</a:t>
            </a:r>
          </a:p>
          <a:p>
            <a:pPr algn="just"/>
            <a:r>
              <a:rPr lang="uz-Cyrl-UZ"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Тўртинчидан, тери орқа мия орқали турли соҳалар нерв ва томир хосилалари, шунингдек, ички органлар билан боғланган, бу эса тери касалликларида физиотерапевтик муолажаларнинг сегментар-рефлектор таъсирни асослайди.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6288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7620000" cy="5780112"/>
          </a:xfrm>
        </p:spPr>
        <p:txBody>
          <a:bodyPr>
            <a:normAutofit/>
          </a:bodyPr>
          <a:lstStyle/>
          <a:p>
            <a:pPr algn="just"/>
            <a:r>
              <a:rPr lang="uz-Cyrl-UZ" dirty="0">
                <a:latin typeface="Times New Roman" pitchFamily="18" charset="0"/>
                <a:cs typeface="Times New Roman" pitchFamily="18" charset="0"/>
              </a:rPr>
              <a:t>Физик омиллардан, тери касалликларини комплекс даволашда электр токи, ультратовуш, нур таъсири, магнит майдони, сув муолажалари, игна билан даволаш, лазеротерапия кенг қўлланилмоқда. Турли усуллар билан комплекс даволаш тери касалликларида, айниқса сурункали кечувчи дерматозларда мақсадга мувофиқ бўлиб хисобланади.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Физиотерапевтик таъсир турини ва усулини танлашда куйидагиларга эътибор бериш лозим. Ўткир экзематоз жараёнда, ўткир яллиғланиш холатида, шунингдек, касалликнинг тарқалган шаклларида терига рефлектор таъсир кўрсатувчи физик омилларни тавсия қилиш керак. Шу мақсадда ультратовуш, индуктотермия, УБН, диадинамик токлар қўлланилади (патологик жараён жойлашишига боғлиқ холда бўйин, кўкрак ва бел симпатик ганглияларига).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644117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algn="just"/>
            <a:r>
              <a:rPr lang="uz-Cyrl-UZ" dirty="0">
                <a:latin typeface="Times New Roman" pitchFamily="18" charset="0"/>
                <a:cs typeface="Times New Roman" pitchFamily="18" charset="0"/>
              </a:rPr>
              <a:t>Яққол инфильтратив жараёнлар ва қаттиқ тугунлар пайдо булиши билан кечувчи сурункали тери касалликларида инфильтратни сўрдирувчи ва тўқималарни юмшатувчи физик омиллар қўлланилади (дорили электрофорез, иссиқлик омиллари, ультратовуш ва б.к.).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Физик омилларни қўллашга қарши кўрсатмалар: терининг ёмон сифатли ўсмалари, ўткир инфекциялар, касалликнинг ўткир яллиғланиши шакллари, невуслар, пўрсилдок яраларнинг барча турлари, терининг паразитли касалликлари. Бундан ташқари, баъзи беморларда шифобахш физик омилларни индивидуал кутараолмаслик холатлари ҳам бўлади.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80725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620000" cy="562074"/>
          </a:xfrm>
        </p:spPr>
        <p:txBody>
          <a:bodyPr/>
          <a:lstStyle/>
          <a:p>
            <a:pPr algn="ctr"/>
            <a:r>
              <a:rPr lang="uz-Cyrl-UZ" b="1" dirty="0"/>
              <a:t>ЭКЗЕМА</a:t>
            </a:r>
            <a:endParaRPr lang="ru-RU" dirty="0"/>
          </a:p>
        </p:txBody>
      </p:sp>
      <p:sp>
        <p:nvSpPr>
          <p:cNvPr id="3" name="Объект 2"/>
          <p:cNvSpPr>
            <a:spLocks noGrp="1"/>
          </p:cNvSpPr>
          <p:nvPr>
            <p:ph idx="1"/>
          </p:nvPr>
        </p:nvSpPr>
        <p:spPr>
          <a:xfrm>
            <a:off x="457200" y="1052736"/>
            <a:ext cx="7620000" cy="5348064"/>
          </a:xfrm>
        </p:spPr>
        <p:txBody>
          <a:bodyPr>
            <a:normAutofit fontScale="92500" lnSpcReduction="20000"/>
          </a:bodyPr>
          <a:lstStyle/>
          <a:p>
            <a:pPr algn="just"/>
            <a:r>
              <a:rPr lang="uz-Cyrl-UZ" b="1" dirty="0">
                <a:latin typeface="Times New Roman" pitchFamily="18" charset="0"/>
                <a:cs typeface="Times New Roman" pitchFamily="18" charset="0"/>
              </a:rPr>
              <a:t>ЭКЗЕМА </a:t>
            </a:r>
            <a:r>
              <a:rPr lang="uz-Cyrl-UZ" dirty="0">
                <a:latin typeface="Times New Roman" pitchFamily="18" charset="0"/>
                <a:cs typeface="Times New Roman" pitchFamily="18" charset="0"/>
              </a:rPr>
              <a:t>- ўткир ёки сурункали тери касаллиги бўлиб, аллергик реактивликнинг чуқур ўзгариши ва ўзига хос клиник симптомларига (пуфакланиш, тошманинг кўп шакллилиги, қичишиш, намланиш, функционал нейроэндокрин бузилишлар) ва узоқ давом этиши, кайталаниши  билан характерланади. Экзема давоси комплекс (медикаментоз, пархез, физиотерапевтик) олиб борилади. Бунда касалликнинг клиник кечиши ва шакллари хисобга олинади. Физик омиллар десенсибилизацияловчи, яллиғланишга қарши, тинчлантирувчи, қичишишни қолдирувчи, шунингдек, терининг трофик фаолияти ва нерв-эндокрин бошкарилувини тиклаш мақсадида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Касалликнинг ўткир даврида физик омилларни эхтиёт бўлиб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Марказий нерв тизими, гипофиз-буйрак усти бези системаси функционал холатига электруйку  билан таъсир қилиш мумкин. Бемор юзида ўткир яллиғланиш белгиси (эритема шиши) бўлса, электруйқу бу белгилар йўқолиб кетганда қўлланилади. Муолажа ҳар куни, 3-5минутдан, 20-30 Гц. аёлларда ва эркакларда 25-40 Гц.  даволаш курси 10-16 та муолажани ташкил қилади.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78642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7620000" cy="5708104"/>
          </a:xfrm>
        </p:spPr>
        <p:txBody>
          <a:bodyPr>
            <a:normAutofit fontScale="92500"/>
          </a:bodyPr>
          <a:lstStyle/>
          <a:p>
            <a:pPr algn="just"/>
            <a:r>
              <a:rPr lang="uz-Cyrl-UZ" b="1" i="1" dirty="0">
                <a:latin typeface="Times New Roman" pitchFamily="18" charset="0"/>
                <a:cs typeface="Times New Roman" pitchFamily="18" charset="0"/>
              </a:rPr>
              <a:t>Электрофорез</a:t>
            </a:r>
            <a:r>
              <a:rPr lang="uz-Cyrl-UZ" dirty="0">
                <a:latin typeface="Times New Roman" pitchFamily="18" charset="0"/>
                <a:cs typeface="Times New Roman" pitchFamily="18" charset="0"/>
              </a:rPr>
              <a:t> димедрол билан (0,25-0,5 %) эндоназал усулда (10 кун) яхши таъсир кўрсатади. Тери реактивлигига ва яллиғланиш реакциясига рефлектор таъсир кўрсатиш учун ультратовуш қўлланилади – 0,2 – 0,4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импульсли режимда, ҳар бир томондан 3-5 минутдан, 10-12 та муолажа. Касалликнинг барча босқичларида, ўткир даврида ҳам, аэрозолларни қўллаш яхши самара беради, яъни гидрокортизон, кортизон, дермомексин ва оксикорт аэрозоллари жарохат ўчоғи соҳасига 1 кунда 1-2 марта. Аэрозолтерапия қизариш, шиш, намланиш, пуфакланиш жараёнларини тезроқ йўқолишига олиб келиб, эпитилизацияни кучайтиради.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Касалликнинг ним ўткир ва сурункали босқичларида: </a:t>
            </a:r>
            <a:r>
              <a:rPr lang="uz-Cyrl-UZ" b="1" i="1" dirty="0">
                <a:latin typeface="Times New Roman" pitchFamily="18" charset="0"/>
                <a:cs typeface="Times New Roman" pitchFamily="18" charset="0"/>
              </a:rPr>
              <a:t>ультрабинафша нурлари (УБН)</a:t>
            </a:r>
            <a:r>
              <a:rPr lang="uz-Cyrl-UZ" dirty="0">
                <a:latin typeface="Times New Roman" pitchFamily="18" charset="0"/>
                <a:cs typeface="Times New Roman" pitchFamily="18" charset="0"/>
              </a:rPr>
              <a:t> - десенсибилизацияловчи ва яллиғланишга қарши таъсир қилади. Ҳар бир майдонга 2–3 биодозадан, муддати 5–6 марта нурлантирилади. УБН таъсирида қичишиш тўхтайди, терининг қипиқланиши камаяди, инфильтратларнинг сўрилиши тезлашади, беморларнинг умумий ахволи яхшиланади.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919332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6120680"/>
          </a:xfrm>
        </p:spPr>
        <p:txBody>
          <a:bodyPr>
            <a:normAutofit/>
          </a:bodyPr>
          <a:lstStyle/>
          <a:p>
            <a:pPr algn="just"/>
            <a:r>
              <a:rPr lang="uz-Cyrl-UZ" b="1" i="1" dirty="0">
                <a:latin typeface="Times New Roman" pitchFamily="18" charset="0"/>
                <a:cs typeface="Times New Roman" pitchFamily="18" charset="0"/>
              </a:rPr>
              <a:t>Магниттерапияси</a:t>
            </a:r>
            <a:r>
              <a:rPr lang="uz-Cyrl-UZ" dirty="0">
                <a:latin typeface="Times New Roman" pitchFamily="18" charset="0"/>
                <a:cs typeface="Times New Roman" pitchFamily="18" charset="0"/>
              </a:rPr>
              <a:t> ҳам қичишишни қолдирувчи, яллиғланишга қарши, шишга қарши таъсир кўрсатиб, организм реактивлигини нормаллаштиради (10-20 мт, узлуксиз режим, 10-20 мин., 10-15 та муолажа).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Микробли, себорейли, жарохатдан кейинги, дисгидратик каби турларида ўта юқори частотали ток (ЎЮЧ) э.м. яхши терапевтик натижа беради (8-10 мин., 10-12 та муолажа).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Агар экзема кучли қичишиш билан кечаётган бўлса, маҳаллий дарсонвализация ёки ультратонотерапия самарали хисобланади. Муолажа 10-12 минутдан, ҳар куни ёки кун ора ўтказилади, 16-20 та муолажа. Буларнинг таъсирида ўчоғда яллиғланиш жараёнлари камайиб, инфильтратнинг қисман ёки тўлиқ сўрилиб кетиши юз беради.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062194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5924128"/>
          </a:xfrm>
        </p:spPr>
        <p:txBody>
          <a:bodyPr>
            <a:normAutofit fontScale="85000" lnSpcReduction="10000"/>
          </a:bodyPr>
          <a:lstStyle/>
          <a:p>
            <a:pPr algn="just"/>
            <a:r>
              <a:rPr lang="uz-Cyrl-UZ" b="1" i="1" dirty="0">
                <a:latin typeface="Times New Roman" pitchFamily="18" charset="0"/>
                <a:cs typeface="Times New Roman" pitchFamily="18" charset="0"/>
              </a:rPr>
              <a:t>Ультратовуш</a:t>
            </a:r>
            <a:r>
              <a:rPr lang="uz-Cyrl-UZ" dirty="0">
                <a:latin typeface="Times New Roman" pitchFamily="18" charset="0"/>
                <a:cs typeface="Times New Roman" pitchFamily="18" charset="0"/>
              </a:rPr>
              <a:t> терапияси ҳам сурункали экземада яхши самара беради. Касалликда зарарланган сохаларга 0,5-0,6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3-5 минут давомида, ультратовуш билан маҳаллий таъсир ўтказилади, даволаш муддати 8-12 та муолажа.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Кучли қичишиш ва инфильтрация билан кечаётган экзематоз жараёнларда парафинли, айниқса озокеритли аппликациялар (50-55</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20-30 мин., ҳар куни, даволаш муддати 12-16 та муолажа) яхши таъсир кўрсатади.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Сурункали экземани даволашнинг ишончли усулларидан бири бальнеотерапиядир. У сульфидли ва радонли умумий ванналар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даволаш муддати 12-15 та муолажа) шаклида ўтказилади.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Касалликнинг барча босқичларида электропунктура ва игнасанчиш муолажаларини ўтказиш мумкин (тормозлаш усулида, 10-15 мин.).</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Сурункали экземани даволаш босқичларидан бири курорттерапиясидир. Беморлар сульфидли ва радонли сувли курортларга юборилади. Бу ванналардан ташқари у ерда аэроионотерапия ёки қуёшли-ҳаволи ванналар, балчиқ билан даволаш ва денгизда чўмилиш муолажалари ўтказилади.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Даволовчи жисмоний тарбия касаллик кайталанишини олдини олиб, тери функционал холатини яхшиланишида катта аҳамиятга эга.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35097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787208" cy="5996136"/>
          </a:xfrm>
        </p:spPr>
        <p:txBody>
          <a:bodyPr>
            <a:normAutofit fontScale="92500" lnSpcReduction="20000"/>
          </a:bodyPr>
          <a:lstStyle/>
          <a:p>
            <a:pPr algn="just"/>
            <a:r>
              <a:rPr lang="uz-Cyrl-UZ" b="1" dirty="0">
                <a:latin typeface="Times New Roman" pitchFamily="18" charset="0"/>
                <a:cs typeface="Times New Roman" pitchFamily="18" charset="0"/>
              </a:rPr>
              <a:t>ВИТИЛИГО (пес).</a:t>
            </a:r>
            <a:r>
              <a:rPr lang="uz-Cyrl-UZ" dirty="0">
                <a:latin typeface="Times New Roman" pitchFamily="18" charset="0"/>
                <a:cs typeface="Times New Roman" pitchFamily="18" charset="0"/>
              </a:rPr>
              <a:t> Касаллик тана ёки қўл-оёқ айрим соҳаларида тери пигментининг йўқолиши билан характерланади. Касаллик сабаби ва патогенези аниқланмаган. Лекин организмда нейроэндокрин бузилишлар, шунингдек, қонда темир ва мис микроэлементларининг камайиши, меланогенезда қатнашувчи ферментлар (тирозиназа ва б.қ.) фаоллигининг ўзгариши каби сабаблар илгари сурилмоқда. Касалликнинг даволашда дори препаратлари билан бирга комплекс равишда физиомуолажаларни, жумладан УБН билан фурокумаринли препаратларни (ичишга, суртишга) қўллаш яхши самара бермоқда. Бу қуйидаги усулда ўтказилади:  витилиго ўчоғларига меладининнинг спиртли эритмаси (1:1, 1:2) ёки бошқа фурокумаринли препаратлар (аммифуран, бероксан) суртилади, 2-3 соатдан сўнг бу ўчоғлар УБнурлари билан ортиб борувчи дозаларда (2-3 биодозодан бошлаб) нурлантиради. Даволаш курси 10-20 нурлантиришни ташкил қилиб, 1-1,5 ой танаффус билан 3-4 марта такрорланади.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Гидрокортизон билан </a:t>
            </a:r>
            <a:r>
              <a:rPr lang="uz-Cyrl-UZ" b="1" i="1" dirty="0">
                <a:latin typeface="Times New Roman" pitchFamily="18" charset="0"/>
                <a:cs typeface="Times New Roman" pitchFamily="18" charset="0"/>
              </a:rPr>
              <a:t>электрофорез</a:t>
            </a:r>
            <a:r>
              <a:rPr lang="uz-Cyrl-UZ" dirty="0">
                <a:latin typeface="Times New Roman" pitchFamily="18" charset="0"/>
                <a:cs typeface="Times New Roman" pitchFamily="18" charset="0"/>
              </a:rPr>
              <a:t> қилиш (кун ора 10-12 та муолажа) усулини витаминлар (тиамин, никотин кислотаси) билан электрофорез қилиш усули билан оралатиб қўллаш ёки комбинация қилинишда ҳам тери пигментациясининг тикланганлиги кузатилган.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41751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7620000" cy="6140152"/>
          </a:xfrm>
        </p:spPr>
        <p:txBody>
          <a:bodyPr>
            <a:normAutofit/>
          </a:bodyPr>
          <a:lstStyle/>
          <a:p>
            <a:pPr algn="just"/>
            <a:r>
              <a:rPr lang="uz-Cyrl-UZ" b="1" dirty="0">
                <a:latin typeface="Times New Roman" pitchFamily="18" charset="0"/>
                <a:cs typeface="Times New Roman" pitchFamily="18" charset="0"/>
              </a:rPr>
              <a:t>УЯЛИ СОЧ ТЎКИЛИШИ (алопеция) – </a:t>
            </a:r>
            <a:r>
              <a:rPr lang="uz-Cyrl-UZ" dirty="0">
                <a:latin typeface="Times New Roman" pitchFamily="18" charset="0"/>
                <a:cs typeface="Times New Roman" pitchFamily="18" charset="0"/>
              </a:rPr>
              <a:t>бошнинг сочли қисмидаги сочларнинг соқол, қош, киприкларнинг бир ёки бир неча жойларида доирасимон тўкилишидир. Сабаби ноаниқ. Касалликни ривожланишида нейроэндокрин ва нейротрофик бузилишлар, витаминлар алмашинуви бузилиши, инфекцион-аллергик сабаблар мухим ахамиятга эгадир.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Витаминлар (А, В гурух витаминлари, никотин кислотаси ва б.қ.), фурокумарин препаратлари (бероксан, псорален, аммифурин ва б.қ.), кортикостероидлар ва тинчлантирувчи препаратлар билан бирга касалликни даволашда физик усуллардан ҳам фойдаланилади. Физик усуллар умуммустахкамловчи ва тинчлантирувчи, маҳаллий қон айланишини яхшиловчи, тери озиқланишини яхшиловчи ва тукли фолликулаларининг ўсишини тезлаштирувчи омил сифатида қўлланилади.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715594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620000" cy="5996136"/>
          </a:xfrm>
        </p:spPr>
        <p:txBody>
          <a:bodyPr>
            <a:normAutofit/>
          </a:bodyPr>
          <a:lstStyle/>
          <a:p>
            <a:pPr algn="just"/>
            <a:r>
              <a:rPr lang="uz-Cyrl-UZ" dirty="0">
                <a:latin typeface="Times New Roman" pitchFamily="18" charset="0"/>
                <a:cs typeface="Times New Roman" pitchFamily="18" charset="0"/>
              </a:rPr>
              <a:t>Комплекс терапияда асосий компонент бўлиб УБН, яъни ортиб борувчи эритема дозаси (2-5 биодоза)да маҳаллий УБнурлантириш ҳисобланади. УБН организмга умумстимулловчи, витаминлар алмашинувини яхшиловчи ва соч сўрғичларини қон билан таъминланишини яхшиловчи, сочлар ўсишига стимулловчи таъсир кўрсатади. Агар зарарланган соҳаларга фотосенсибилизацияловчи воситалар: бергамат ёғининг 10 % ли спиртли эритмаси, меладинил ёки бероксаннинг спиртли эритмаси ва б.қ. билан ишлов берилса даволаш самараси яхшироқ бўлади.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Соч илдизларини мустахкамлаш ва қон айланишини яхшилаш мақсадида бош терисини ёки бошқа туки тўкилган сохаларни дарсонвализация қилиш (5-7 мин, ҳар куни), бўйин симпатик тугунига индуктотермия (олиготермик дозада) қўллаш мақсадга мувофиқдир.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79693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5924128"/>
          </a:xfrm>
        </p:spPr>
        <p:txBody>
          <a:bodyPr/>
          <a:lstStyle/>
          <a:p>
            <a:pPr algn="just"/>
            <a:r>
              <a:rPr lang="uz-Cyrl-UZ" dirty="0">
                <a:latin typeface="Times New Roman" pitchFamily="18" charset="0"/>
                <a:cs typeface="Times New Roman" pitchFamily="18" charset="0"/>
              </a:rPr>
              <a:t>Кал бўлган соҳаларга никотин кислотаси билан электрофорез қилиш (1% ли эритма, 20-30 мин., ҳар куни, 12-15 та муолажа) терига трофик таъсир кўрсатиб, қон айланишини яхшилайди. Шу мақсадда кал бўлган соҳаларга ЎЮЧ э.м. ёки парафин озокерит аппликацияларини ҳам (48-55</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20-30 мин.) тавсия этиш мумкин.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Теридаги трофик жараёнларни ва қон айланишини яхшилаш учун рефлектор равишда бўйин паравертебрал соҳаларига ультратовушни қўллаш мумкин (0,2 – 0,4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импульсли режимда, 3-5 мин., кун ора). Худди шу мақсадда ёки ёқа соҳасига ҳар куни массаж қилиш тавсия этилади.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93803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620000" cy="5996136"/>
          </a:xfrm>
        </p:spPr>
        <p:txBody>
          <a:bodyPr/>
          <a:lstStyle/>
          <a:p>
            <a:pPr algn="just"/>
            <a:r>
              <a:rPr lang="uz-Cyrl-UZ" dirty="0">
                <a:latin typeface="Times New Roman" pitchFamily="18" charset="0"/>
                <a:cs typeface="Times New Roman" pitchFamily="18" charset="0"/>
              </a:rPr>
              <a:t>Сульфидли сувларни маҳаллий қўллаш теридаги репаратив жараёнларини ва моддалар алмашинувини яхшилайди. Сочларни сульфидли сувлар билан хўллаб (150 мг/л, 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да), 10-15 қават докадан шапкача, кейин клёнка ва кичкина рўмол ўралади. Муолажа давомийлиги 10-15 мин. кун ора, даволаш курси 10-12 та. Организм реактивлигига, теридаги моддалар алмашинувига ва соч фолликулаларининг регенерациясига бир қатор бальнеологик муолажалар, жумладан, карбонат ангидридли, сульфидли ва радонли ванналар яхши таъсир кўрсатади.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644613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7620000" cy="5852120"/>
          </a:xfrm>
        </p:spPr>
        <p:txBody>
          <a:bodyPr>
            <a:normAutofit/>
          </a:bodyPr>
          <a:lstStyle/>
          <a:p>
            <a:pPr algn="just"/>
            <a:r>
              <a:rPr lang="uz-Cyrl-UZ" b="1" dirty="0">
                <a:latin typeface="Times New Roman" pitchFamily="18" charset="0"/>
                <a:cs typeface="Times New Roman" pitchFamily="18" charset="0"/>
              </a:rPr>
              <a:t>ЭШАКЕМ (торвоқ, крапивиница)</a:t>
            </a:r>
            <a:r>
              <a:rPr lang="uz-Cyrl-UZ" dirty="0">
                <a:latin typeface="Times New Roman" pitchFamily="18" charset="0"/>
                <a:cs typeface="Times New Roman" pitchFamily="18" charset="0"/>
              </a:rPr>
              <a:t> - қичишувчи дерматоз, асаб ва эндокрин тизими функционал бузилиши асосида организм аллергик реактивлигининг мураккаб ўзгаришлари билан характерланади. Торвоқ сабаби ҳам эндоген, ҳам экзоген, шунингдек, физик омиллар бўлиши мумкин.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Беморларни даволашда пархез, носпецифик десенсибилизацияловчи, антигистамин ва тинчлантирувчи воситалардан иборат терапевтик чора-тадбирлар билан бирга физик омилларнинг ҳам ахамияти каттадир.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Касалликнинг ўткир даврида электруйқу (5-15 Гц, 30-40 мин. ҳар куни, дав. курси 10-12 та муолажа) ёки оддий илиқ ванналар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10-15 мин. ҳар куни) тавсия этилади.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787712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7787208" cy="5852120"/>
          </a:xfrm>
        </p:spPr>
        <p:txBody>
          <a:bodyPr>
            <a:normAutofit fontScale="85000" lnSpcReduction="20000"/>
          </a:bodyPr>
          <a:lstStyle/>
          <a:p>
            <a:pPr algn="just"/>
            <a:r>
              <a:rPr lang="uz-Cyrl-UZ" dirty="0">
                <a:latin typeface="Times New Roman" pitchFamily="18" charset="0"/>
                <a:cs typeface="Times New Roman" pitchFamily="18" charset="0"/>
              </a:rPr>
              <a:t>Сурункали кайталанувчи эшакемда тери реактивлигига таъсир кўрсатиш учун, импульсли ультратовуш билан (0,2-0,4-0,6 Вт/ 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2-3 мин) сегментар таъсир ўтказиш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Гипосенсибилизацияловчи воситалар сифатида умумий УБН асосий схема бўйича, Вермел бўйича умумий электрофорез, бел соҳасига димедрол билан электрофорез (10-20 мин. 12-16 муолажа) тавсия этилади.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Бу касалликни даволашда игна санчиш усули энг самарали бўлиб ҳисобланади. Айниқса, касалликнинг ўткир даврида тошмалар ва қичишиш борлигида, кўпинча 1-2 та муолажа уларни йўқолиши учун етарли бўлади.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Сурункали эшакемда бальнеотерапия кенг қўлланилади. Кўпинча йодбромли (35-37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10-15 мин, кун ора), сульфидли (100-150 мг/л, 8-12 мин, 35-36</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ёки радонли ванналар (ўртача концентрация ) билан даволанилади.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Эшакемнинг енгил даражасида беморларни сульфидли ва радонли сувли курортларга юбориш мумкин. Бальнео давони  аэро- ва талассотерапия билан бирга олиб бориш яхши натижа беради. Квинк шишида беморлар юқори тоғли курортларга юборилади. Эшакем касаллигини профилактикаси ошқозон-ичак бузилишлари,  жигар касаллигларини даволаш, сурункали инфекциялар ўчоғини йўқотиш, овқатланиш режимига риоя қилишдан иборатдир.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427818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859216" cy="6068144"/>
          </a:xfrm>
        </p:spPr>
        <p:txBody>
          <a:bodyPr>
            <a:normAutofit/>
          </a:bodyPr>
          <a:lstStyle/>
          <a:p>
            <a:pPr algn="just"/>
            <a:r>
              <a:rPr lang="uz-Cyrl-UZ" b="1" dirty="0">
                <a:latin typeface="Times New Roman" pitchFamily="18" charset="0"/>
                <a:cs typeface="Times New Roman" pitchFamily="18" charset="0"/>
              </a:rPr>
              <a:t>ЎРАБ ОЛУВЧИ ТЕМИРАТКИ</a:t>
            </a:r>
            <a:r>
              <a:rPr lang="uz-Cyrl-UZ" dirty="0">
                <a:latin typeface="Times New Roman" pitchFamily="18" charset="0"/>
                <a:cs typeface="Times New Roman" pitchFamily="18" charset="0"/>
              </a:rPr>
              <a:t> –ўткир вирусли касаллик бўлиб, нерв устунлари бўйлаб кизгиш-пуфакчали тошмалар ва кучли невротик оғриқлар бўлиши билан характерланади.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 даволашда вирусга қарши препаратлар, аналгетиклар, витаминлар ва умуммустахкамловчи препаратлар билан бирга физиотерапевтик муолажаларни қўллаш мақсадга мувофиқдир. Физиотерапевтик муолажалар организм иммунобиологик хусусиятига ва умумий реактивлигига таъсир кўрсатиш билан бирга яллиғланишга қарши, оғриқ қолдирувчи ва бактерицид таъсир кўрсатади.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Узоқ вақтлардан буён қамраб олувчи темираткида турли иссиқлик муолажалари (соллюкс, инфраруж, маҳаллий электрёруғлик ваннаси, 20-30 мин. 1 кунда 1-2 та муолажа) қўлланилади. Иссиқлик қичишишга қарши, оғриқ қолдирувчи ва яллиғланишга қарши таъсир кўрсатади.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629933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7620000" cy="5636096"/>
          </a:xfrm>
        </p:spPr>
        <p:txBody>
          <a:bodyPr>
            <a:normAutofit/>
          </a:bodyPr>
          <a:lstStyle/>
          <a:p>
            <a:pPr algn="just"/>
            <a:r>
              <a:rPr lang="uz-Cyrl-UZ" dirty="0">
                <a:latin typeface="Times New Roman" pitchFamily="18" charset="0"/>
                <a:cs typeface="Times New Roman" pitchFamily="18" charset="0"/>
              </a:rPr>
              <a:t>УБН асосан неврологик оғриқларга қарши ва бактерицид таъсир қилувчи восита сифатида қўлланилади: орқа миянинг тегишли сегментларига ва тошма элементларига эритема дозаларида (2-3 биодоза) юборилади. УБ нурлатишни оғриқлар йўқолгунича давом эттирилади. Асосий схема бўйича умумий УБН, лазертерапия ҳам ўтказиш мумкин.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Оғриқларни камайтириш учун диадинамик токлар тавсия этилади. Орқа миянинг тегишли илдизларига ва тошмалар соҳасига  таъсир кўрсатилади. 2 тактли импульсли ёки узлуксиз токлар “қисқа” ва “узоқ давр” – 2-3 минутдан юборилади. Ток кучини кучли тебраниш пайдо бўлгунича ошириб борилади. Даволаш қанча эрта бошланса (1-3 кунлари) беморлар шунча тез соғаяди.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9257141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620000" cy="6068144"/>
          </a:xfrm>
        </p:spPr>
        <p:txBody>
          <a:bodyPr>
            <a:normAutofit fontScale="92500"/>
          </a:bodyPr>
          <a:lstStyle/>
          <a:p>
            <a:pPr algn="just"/>
            <a:r>
              <a:rPr lang="uz-Cyrl-UZ" b="1" i="1" dirty="0">
                <a:latin typeface="Times New Roman" pitchFamily="18" charset="0"/>
                <a:cs typeface="Times New Roman" pitchFamily="18" charset="0"/>
              </a:rPr>
              <a:t>Синусоидал</a:t>
            </a:r>
            <a:r>
              <a:rPr lang="uz-Cyrl-UZ" dirty="0">
                <a:latin typeface="Times New Roman" pitchFamily="18" charset="0"/>
                <a:cs typeface="Times New Roman" pitchFamily="18" charset="0"/>
              </a:rPr>
              <a:t> модуллашган токлар (модуляция частотаси 30-70 Гц. чуқурлиги -50-100 %, иш тури-III ва IV, 3-5 мин.) ҳам қўлланилади, даво курси 6-8 та муолажа.</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Кучли оғриқларда новокаин билан электрофорез қилиш ҳам мумкин. Назал усулда В</a:t>
            </a:r>
            <a:r>
              <a:rPr lang="uz-Cyrl-UZ" baseline="-25000" dirty="0">
                <a:latin typeface="Times New Roman" pitchFamily="18" charset="0"/>
                <a:cs typeface="Times New Roman" pitchFamily="18" charset="0"/>
              </a:rPr>
              <a:t>1</a:t>
            </a:r>
            <a:r>
              <a:rPr lang="uz-Cyrl-UZ" dirty="0">
                <a:latin typeface="Times New Roman" pitchFamily="18" charset="0"/>
                <a:cs typeface="Times New Roman" pitchFamily="18" charset="0"/>
              </a:rPr>
              <a:t> витамини билан электрофорез қилиш (10-20 мин., 5-7 муолажа) яхши самара беради.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Маҳаллий дарсонвализация парестезияда, қичишишда ва оғриқларда ижобий натижа беради. </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ЎЮЧ</a:t>
            </a:r>
            <a:r>
              <a:rPr lang="uz-Cyrl-UZ" dirty="0">
                <a:latin typeface="Times New Roman" pitchFamily="18" charset="0"/>
                <a:cs typeface="Times New Roman" pitchFamily="18" charset="0"/>
              </a:rPr>
              <a:t> э. м. ни олиготермик дозаларда маҳаллий ва паравертебрал қўлланилади, шунингдек 0,2-0,4-0,6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импульсли режимида ультратовуш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Бу касалликда игна санчиб даволаш, айниқса касалликнинг ўткир ва ним ўткир даврларида яхши самара беради. Игналар умумий таъсир қилувчи, ёқа сохаси нуқталарига, биринчи ва иккинчи паравертебрал чизиқлар спинал нуқталарига қўйилади. Тормозловчи усулда, даво курси 12-15 та муолажадан иборат бўлади. Курорт шароитларида сульфидли ванналар, гелиотерапия тавсия этилади.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928675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7620000" cy="5852120"/>
          </a:xfrm>
        </p:spPr>
        <p:txBody>
          <a:bodyPr>
            <a:normAutofit fontScale="92500" lnSpcReduction="10000"/>
          </a:bodyPr>
          <a:lstStyle/>
          <a:p>
            <a:pPr algn="just"/>
            <a:r>
              <a:rPr lang="uz-Cyrl-UZ" b="1" dirty="0">
                <a:latin typeface="Times New Roman" pitchFamily="18" charset="0"/>
                <a:cs typeface="Times New Roman" pitchFamily="18" charset="0"/>
              </a:rPr>
              <a:t>ҚИЧИМА (почесуха)</a:t>
            </a:r>
            <a:r>
              <a:rPr lang="uz-Cyrl-UZ" dirty="0">
                <a:latin typeface="Times New Roman" pitchFamily="18" charset="0"/>
                <a:cs typeface="Times New Roman" pitchFamily="18" charset="0"/>
              </a:rPr>
              <a:t> – тери касаллиги бўлиб, кучли қичишиш ва тугунчали тошмалар тошиши билан кечади. Касаллик болаларда ҳам, катталарда ҳам учрайди. </a:t>
            </a:r>
            <a:r>
              <a:rPr lang="uz-Cyrl-UZ" b="1" i="1" dirty="0">
                <a:latin typeface="Times New Roman" pitchFamily="18" charset="0"/>
                <a:cs typeface="Times New Roman" pitchFamily="18" charset="0"/>
              </a:rPr>
              <a:t>Давоси</a:t>
            </a:r>
            <a:r>
              <a:rPr lang="uz-Cyrl-UZ" b="1" dirty="0">
                <a:latin typeface="Times New Roman" pitchFamily="18" charset="0"/>
                <a:cs typeface="Times New Roman" pitchFamily="18" charset="0"/>
              </a:rPr>
              <a:t>:</a:t>
            </a:r>
            <a:r>
              <a:rPr lang="uz-Cyrl-UZ" dirty="0">
                <a:latin typeface="Times New Roman" pitchFamily="18" charset="0"/>
                <a:cs typeface="Times New Roman" pitchFamily="18" charset="0"/>
              </a:rPr>
              <a:t> пархез, антигистаминлар, тинчлантирувчи воситалар, витаминлар, ўта кучли холатларда – кортикостероидлар (аста – секин пасайтириб борилувчи кучли бўлмаган дозаларда), шунингдек, физиотерапевтик усуллар: физик омиллар организмни мустахкамловчи десенсибилизацияловчи ва қичишишни қолдирувчи, овқат-хазм қилиш тизими фуркционал холатини, теридаги ўзгаришларни нормаллаштириш мақсадида қўлланилади: </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Электруйқу</a:t>
            </a:r>
            <a:r>
              <a:rPr lang="uz-Cyrl-UZ" dirty="0">
                <a:latin typeface="Times New Roman" pitchFamily="18" charset="0"/>
                <a:cs typeface="Times New Roman" pitchFamily="18" charset="0"/>
              </a:rPr>
              <a:t>-5-15 Гц, 30-40 мин., хар куни, даво курси 10-12 муолажа, тинчлантирувчи ва умуммустахкамловчи таъсир кўрсатиб, марказий нерв системасини мустахкамлайди.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Касалликда ёқа соҳасига димедрол билан электрофорез қўйиш ҳам фойдалидир. Десенсибилизацияловчи восита сифатида умумий УБН асосий схема бўйича ва маҳаллий УБН зарарланган соҳага (2-3 биодоза, бир соҳага 3-6 марта) буюрилади. Умумий УБН аввал бошида қичишишни кучайтириши мумкин, лекин кейинчалик тинчлантиради.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590243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715200" cy="6068144"/>
          </a:xfrm>
        </p:spPr>
        <p:txBody>
          <a:bodyPr>
            <a:normAutofit lnSpcReduction="10000"/>
          </a:bodyPr>
          <a:lstStyle/>
          <a:p>
            <a:pPr algn="just"/>
            <a:r>
              <a:rPr lang="uz-Cyrl-UZ" b="1" i="1" dirty="0">
                <a:latin typeface="Times New Roman" pitchFamily="18" charset="0"/>
                <a:cs typeface="Times New Roman" pitchFamily="18" charset="0"/>
              </a:rPr>
              <a:t>Умумий франклинизация</a:t>
            </a:r>
            <a:r>
              <a:rPr lang="uz-Cyrl-UZ" dirty="0">
                <a:latin typeface="Times New Roman" pitchFamily="18" charset="0"/>
                <a:cs typeface="Times New Roman" pitchFamily="18" charset="0"/>
              </a:rPr>
              <a:t> (10-15 мин.) тинчлантирувчи ва қичишишни қолдирувчи восита сифатида катта аҳамиятга эгадир.</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Ультратовуш</a:t>
            </a:r>
            <a:r>
              <a:rPr lang="uz-Cyrl-UZ" dirty="0">
                <a:latin typeface="Times New Roman" pitchFamily="18" charset="0"/>
                <a:cs typeface="Times New Roman" pitchFamily="18" charset="0"/>
              </a:rPr>
              <a:t> қичима касаллигини даволашда алоҳида ўрин тутади: паравертебрал соҳаларига 0,2-0,4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2-3 минутдан қўйилганда яхши самара беради. </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Инфрақизил нурлар</a:t>
            </a:r>
            <a:r>
              <a:rPr lang="uz-Cyrl-UZ" dirty="0">
                <a:latin typeface="Times New Roman" pitchFamily="18" charset="0"/>
                <a:cs typeface="Times New Roman" pitchFamily="18" charset="0"/>
              </a:rPr>
              <a:t> (соллюкс, инфраруж) қичишиш жойларига маҳаллий симптоматик таъсир кўрсатиш билан бирга иккиламчи экзематизация ва пиодермитда жуда яхши ахамиятга эга. Қичишишни қолдирувчи воситалар сифатида куйидагиларни тавсия этиш мумкин:</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 диадинамик токлар (2 тактли узлуксиз ток, “қисқа” ва “узун давр”, 6-8 мин.)</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 сантиметр тўлқинли токлар буйрак усти безлари соҳаларига (4-10 Вт, 4-10 мин, 10 та муолажа)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 гидроаэроионизация (10-20 мин.)</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 Д.Арсонвализация ва ультратонотерапия (8-12 мин.)</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 массаж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729725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859216" cy="5924128"/>
          </a:xfrm>
        </p:spPr>
        <p:txBody>
          <a:bodyPr>
            <a:normAutofit lnSpcReduction="10000"/>
          </a:bodyPr>
          <a:lstStyle/>
          <a:p>
            <a:pPr algn="just"/>
            <a:r>
              <a:rPr lang="uz-Cyrl-UZ" dirty="0"/>
              <a:t>Тери холати яхшилангач, сув муолажаларини қўллаш мумкин. Илиқ 35-38</a:t>
            </a:r>
            <a:r>
              <a:rPr lang="uz-Cyrl-UZ" baseline="30000" dirty="0"/>
              <a:t>0</a:t>
            </a:r>
            <a:r>
              <a:rPr lang="uz-Cyrl-UZ" dirty="0"/>
              <a:t>С даги ванналар (15-20 мин.) қичишишни қолдиради, доривор моддалар таъсирини кучайтиради. Маҳаллий қичишишда ўша жойга анча юқори (40</a:t>
            </a:r>
            <a:r>
              <a:rPr lang="uz-Cyrl-UZ" baseline="30000" dirty="0"/>
              <a:t>0</a:t>
            </a:r>
            <a:r>
              <a:rPr lang="uz-Cyrl-UZ" dirty="0"/>
              <a:t> С гача) хароратдаги ванналар қўлланилади. Игна баргли ўсимликнинг экстракти, крахмал, мойчечак қайнатмалари ва калий перманганатли илиқ ванналар (15-20 мин.) яҳши самара беради. Сульфидли ёки радонли ванналар, агар қичима овқат-хазм қилиш тизими фаолияти бузилишидан бўлса, ичакларни ювиш (30-40 мин., 6-8 муолажа) орқали яҳши натижаларга эришиш мумкин.</a:t>
            </a:r>
            <a:endParaRPr lang="ru-RU" dirty="0"/>
          </a:p>
          <a:p>
            <a:pPr algn="just"/>
            <a:r>
              <a:rPr lang="uz-Cyrl-UZ" dirty="0"/>
              <a:t>Санатор-курортларда даволаниш касалликни даволанишнинг асосий босқичи бўлиб ҳисобланади. Курортларга беморлар касалликнинг енгил даражасида юборилади. Уларга сульфидли ва радонли сувли курортлар тавсия этилади. Булардан ташқари курортларда беморларга денгизда чўмилиш, ҳаво ва қуёш ванналари, балчиқ билан даволаш буюрилади.</a:t>
            </a:r>
            <a:endParaRPr lang="ru-RU" dirty="0"/>
          </a:p>
          <a:p>
            <a:pPr algn="just"/>
            <a:endParaRPr lang="ru-RU" dirty="0"/>
          </a:p>
        </p:txBody>
      </p:sp>
    </p:spTree>
    <p:extLst>
      <p:ext uri="{BB962C8B-B14F-4D97-AF65-F5344CB8AC3E}">
        <p14:creationId xmlns:p14="http://schemas.microsoft.com/office/powerpoint/2010/main" val="3205814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620000" cy="6068144"/>
          </a:xfrm>
        </p:spPr>
        <p:txBody>
          <a:bodyPr>
            <a:normAutofit fontScale="92500" lnSpcReduction="20000"/>
          </a:bodyPr>
          <a:lstStyle/>
          <a:p>
            <a:pPr algn="just"/>
            <a:r>
              <a:rPr lang="uz-Cyrl-UZ" b="1" dirty="0">
                <a:latin typeface="Times New Roman" pitchFamily="18" charset="0"/>
                <a:cs typeface="Times New Roman" pitchFamily="18" charset="0"/>
              </a:rPr>
              <a:t>ҲУСНБУЗАРЛИ ТОШМАЛАР</a:t>
            </a:r>
            <a:r>
              <a:rPr lang="uz-Cyrl-UZ" dirty="0">
                <a:latin typeface="Times New Roman" pitchFamily="18" charset="0"/>
                <a:cs typeface="Times New Roman" pitchFamily="18" charset="0"/>
              </a:rPr>
              <a:t> – кенг тарқалган косметик касаллик бўлиб, турли касалликлар (эндокрин, асаб тизими, овқатланиш йўлларидаги бузилишлар ва б.қ.).</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Асосий касалликни даволаш билан бирга физик омиллар ҳам қўлланилади. Физиотерапевтик муолажалар умуммустаҳкамловчи, яллиғланишга қарши, десенсибилизацияловчи, тўқималар трофикасини яхшиловчи ва инфильтратлар сўрилишини яхшилаш мақсадида қўлланилади.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 олдини олишда ва яхши терапевтик натижаларга эришишда айниқса алиментар сабабли бўлса, ичакларни сув ости ювиш ёки чайиш (ҳафтада 1 марта, 2-4 муолажа) усулининг аҳамияти каттадир. Тугунчали ва пуфакчали хуснбузарларда дорили электрофорез: ихтиол, рух сульфат, калий йодид, трипсин, антибиотиклар, салицилатлар ва б.қ. билан маҳаллий қўллаш мақсадга мувофиқдир.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Майда тошмалари (камедонлар) бор, яллиғланиш жараёнлари суст бўлган ҳуснбузарларда буғли ванночкалар (10-20 мин. 1 ҳафтада 1-2 марта) буюрилади. Сўнгра маҳсус асбоб билан камедонлар олиб ташланади.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Ҳуснбузарларнинг оғир даражаларида криотерапия тавсия этилади. Уни ҳуснбузарлардан қолган изларни йўқотишда ҳам буюрилади.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943494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620000" cy="6068144"/>
          </a:xfrm>
        </p:spPr>
        <p:txBody>
          <a:bodyPr>
            <a:normAutofit/>
          </a:bodyPr>
          <a:lstStyle/>
          <a:p>
            <a:pPr algn="just"/>
            <a:r>
              <a:rPr lang="uz-Cyrl-UZ" dirty="0">
                <a:latin typeface="Times New Roman" pitchFamily="18" charset="0"/>
                <a:cs typeface="Times New Roman" pitchFamily="18" charset="0"/>
              </a:rPr>
              <a:t>Ҳуснбузарларнинг барча шаклларида ипсимон душ қўллаш фойдалидир – 1 ҳафтада 1-2 марта (37-40</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6-10 та муолажа). Душ инфильтратларнинг ва ҳуснбузар изларининг тезроқ емирилишига ва сўрилишига олиб келади.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Комплекс терапияда УБН ни умумий ва маҳаллий қўллаш мухим ўрин эгаллайди. Умумий УБН организмга десенсибилизацияловчи, умуммустаҳкамловчи  таъсир кўрсатса, маҳаллий УБН бевосита каратолитик таъсир қилади. УБН ни маҳаллий дарсонвализация билан бирга қўлланилса мақсадга мувофиқ бўлади.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Сурункали такрорланувчи ҳуснбузарларда сульфидли ванналар (100-150 мг/л,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8-10 мин.) тавсия этилади. Курорт шароитларида гелиотерапия ва денгизда чўмилиш яхши самара беради.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77413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620000" cy="5996136"/>
          </a:xfrm>
        </p:spPr>
        <p:txBody>
          <a:bodyPr>
            <a:normAutofit/>
          </a:bodyPr>
          <a:lstStyle/>
          <a:p>
            <a:pPr algn="just"/>
            <a:r>
              <a:rPr lang="uz-Cyrl-UZ" b="1" dirty="0">
                <a:latin typeface="Times New Roman" pitchFamily="18" charset="0"/>
                <a:cs typeface="Times New Roman" pitchFamily="18" charset="0"/>
              </a:rPr>
              <a:t>ЧИПҚОН (фурункул)</a:t>
            </a:r>
            <a:r>
              <a:rPr lang="uz-Cyrl-UZ" dirty="0">
                <a:latin typeface="Times New Roman" pitchFamily="18" charset="0"/>
                <a:cs typeface="Times New Roman" pitchFamily="18" charset="0"/>
              </a:rPr>
              <a:t> – тукли фолликулалар ва уни ўраб турган бириктирувчи тўқиманинг стафилококкли ўткир йирингли – некротик яллиғланишидир. Касалликни даволаш уни тури, патологик жараённинг тарқалганлигига боғлиқдир. Асоратланмаган якка чипқонда маҳаллий ташқи даво кифоя бўлади. Қайталанувчи ва асоратланган фурункул ва фурункулёзда ташқи даводан ташқари микробларга қарши, организм химоя кучини оширишга, касалликка сабаб бўлувчи бошқа хасталикларни йўқотишга қаратилган умумий усуллар кенг қўлланилади.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Фурункулёзда физиотерапиянинг вазифаси (инфильтрация босқичида) фаол гиперемия чақириб, бактерицид ва маҳаллий десенсибилизацияловчи таъсир қилиб, инфильтратнинг ривожланишини тухтатиш ва сўрилишга эришишдан иборатдир.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058094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5924128"/>
          </a:xfrm>
        </p:spPr>
        <p:txBody>
          <a:bodyPr>
            <a:normAutofit lnSpcReduction="10000"/>
          </a:bodyPr>
          <a:lstStyle/>
          <a:p>
            <a:pPr algn="just"/>
            <a:r>
              <a:rPr lang="uz-Cyrl-UZ" dirty="0">
                <a:latin typeface="Times New Roman" pitchFamily="18" charset="0"/>
                <a:cs typeface="Times New Roman" pitchFamily="18" charset="0"/>
              </a:rPr>
              <a:t>Шу мақсадда УБН эритема дозаларида (3-4 биодоза) фурункул ва унинг атрофидаги тўқимага (8-10 см. диаметр) таъсир эттирилади, ҳар куни ёки кун ора. УБН яллиғланиш жараёни бошланишида ва йирингланиш пайдо бўлишида тавсия этилади. Фурункулнинг етилиш ва йирингланиш босқичида нурлантириш дозаси оширилади (6-8 биодозагача). </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ЎЮЧ</a:t>
            </a:r>
            <a:r>
              <a:rPr lang="uz-Cyrl-UZ" dirty="0">
                <a:latin typeface="Times New Roman" pitchFamily="18" charset="0"/>
                <a:cs typeface="Times New Roman" pitchFamily="18" charset="0"/>
              </a:rPr>
              <a:t> э.м.лари ҳам бу касалликда самарали бўлиб, аввал бошида жараённи тўхтатишга, сўнгра инфилтратнинг сўрилишига олиб келади. ЎЮЧ муолажаси фурункул соҳасига олиготермик дозада 10-12 мин., ҳар куни ўтказилади, даво курси 5 кундан 10 кунгача.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Мустақил ёки ЎЮЧ билан навбатлатиб электрофорез террамицин билан (100 000 ЕД) яллиғланган соҳага кўндаланг методикада қўйиш мумкин (0,05 мА/см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15-20 мин., 8-10 та муолажа). Электрофорез билан рух сульфат, дионин, пенициллин, сульфаниламид препаратларини ҳам юбориш мумкин (умумий методикада).</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18931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5924128"/>
          </a:xfrm>
        </p:spPr>
        <p:txBody>
          <a:bodyPr>
            <a:normAutofit/>
          </a:bodyPr>
          <a:lstStyle/>
          <a:p>
            <a:pPr algn="just"/>
            <a:r>
              <a:rPr lang="uz-Cyrl-UZ" dirty="0">
                <a:latin typeface="Times New Roman" pitchFamily="18" charset="0"/>
                <a:cs typeface="Times New Roman" pitchFamily="18" charset="0"/>
              </a:rPr>
              <a:t>Фурункулда, айниқса юз соҳасида бўлса, ультратовуш муолажаси ҳам қўлланилади: узлуксиз режимда 0,6-0,8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интенсивликда тана соҳасида бўлса; ёки 0,4-0,6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юз соҳасига, ҳар бир фурункулга 4-6 мин.дан ҳар куни. 1-2 муолажадан кейиноқ оғриқ камаяди.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Инфильтрат сўрилишига соллюкс лампаси билан нурлантириш (15-20 мин.,1 кунда 1-2 марта), шунингдек, ёруғлик ванналари (электрсандал) 10-15 мин. тавсия қилинади.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Инфильтрат ёрилгандан сўнг 7-10 кун давомида маҳаллий УБН (3-4 биодоза, 1-2 кунда бир марта) буюрилади. Яранинг ёш, хали етилмаган бириктирувчи тўқималар (грануляция) билан тўлганидан сўнг УБН 1-2 биодозагача пасайтирилади, шунингдек, илиқ дозада ЎЮЧ э.м. (12-15 мин.) билан таъсир кўрсатилади.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248313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620000" cy="5996136"/>
          </a:xfrm>
        </p:spPr>
        <p:txBody>
          <a:bodyPr/>
          <a:lstStyle/>
          <a:p>
            <a:pPr algn="just"/>
            <a:r>
              <a:rPr lang="uz-Cyrl-UZ" dirty="0">
                <a:latin typeface="Times New Roman" pitchFamily="18" charset="0"/>
                <a:cs typeface="Times New Roman" pitchFamily="18" charset="0"/>
              </a:rPr>
              <a:t>Ремиссия даврида беморларга сульфидли (75-100 мг/л, 35-37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8-12 мин.), радонли (40-80 нКи/л,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10-12 мин.), хлоридли, натрийли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10-15 мин.) ванналар кун ора тавсия этилади.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Фурункулёзнинг физиопрофилактикаси айниқса, териси доимий ифлосланадиган ишда ишловчи кишиларда жуда муҳим бўлиб, бунинг учун энг яхши ишончли восита умумий УБН дир (асосий схема бўйича доимий), ҳаво ва қуёш ванналари, сув муолажаларини жисмоний машқлар билан бирга олиб бориш мақсадга мувофиқдир.</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58482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7620000" cy="5924128"/>
          </a:xfrm>
        </p:spPr>
        <p:txBody>
          <a:bodyPr>
            <a:normAutofit lnSpcReduction="10000"/>
          </a:bodyPr>
          <a:lstStyle/>
          <a:p>
            <a:pPr algn="just"/>
            <a:r>
              <a:rPr lang="uz-Cyrl-UZ" b="1" dirty="0">
                <a:latin typeface="Times New Roman" pitchFamily="18" charset="0"/>
                <a:cs typeface="Times New Roman" pitchFamily="18" charset="0"/>
              </a:rPr>
              <a:t>НЕЙРОДЕРМИТ </a:t>
            </a:r>
            <a:r>
              <a:rPr lang="uz-Cyrl-UZ" dirty="0">
                <a:latin typeface="Times New Roman" pitchFamily="18" charset="0"/>
                <a:cs typeface="Times New Roman" pitchFamily="18" charset="0"/>
              </a:rPr>
              <a:t>– терининг сурункали қайталанувчи касаллиги бўлиб, кучли қичишиши, тугунчали тошмалар ва яққол лихенизация билан кечади. Нейродермитнинг чегараланган ва диффуз турлари мавжуд. Касаллик пайдо бўлишида асаб тизими юқори бўлимлари функционал бузилишлари ва гормонлар етишмовчилиги мухим ўрин эгаллайди. Носпецифик иммунитет ва аллергик реактивликнинг ўзгариши ҳам беморларда касаллик ривожланишига сабаб </a:t>
            </a:r>
            <a:r>
              <a:rPr lang="uz-Cyrl-UZ" dirty="0" smtClean="0">
                <a:latin typeface="Times New Roman" pitchFamily="18" charset="0"/>
                <a:cs typeface="Times New Roman" pitchFamily="18" charset="0"/>
              </a:rPr>
              <a:t>бўлади</a:t>
            </a:r>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Беморларни комплекс даволашда физик омиллар мухим роль ўйнайди. Физиомуолажалар тинчлантирувчи, умуммустахкамловчи, яллиғланишга қарши, сўрилтирувчи, оғриқ қолдирувчи ва қичишишга қарши таъсир, шунингдек тери реактивлигини нормаллаштириш мақсадида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Асаб тизимини тинчлантириш, моддалар алмашинувини яхшилаш мақсадида электруйқу буюрилади (частотаси 5-15 Гц, 30-40 мин., даво курси 10-15 та муолажа).</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3065115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7859216" cy="5852120"/>
          </a:xfrm>
        </p:spPr>
        <p:txBody>
          <a:bodyPr>
            <a:normAutofit lnSpcReduction="10000"/>
          </a:bodyPr>
          <a:lstStyle/>
          <a:p>
            <a:pPr algn="just"/>
            <a:r>
              <a:rPr lang="uz-Cyrl-UZ" b="1" i="1" dirty="0">
                <a:latin typeface="Times New Roman" pitchFamily="18" charset="0"/>
                <a:cs typeface="Times New Roman" pitchFamily="18" charset="0"/>
              </a:rPr>
              <a:t>Ультратовуш</a:t>
            </a:r>
            <a:r>
              <a:rPr lang="uz-Cyrl-UZ" dirty="0">
                <a:latin typeface="Times New Roman" pitchFamily="18" charset="0"/>
                <a:cs typeface="Times New Roman" pitchFamily="18" charset="0"/>
              </a:rPr>
              <a:t> яллиғланишга қарши, сўрилтирувчи, қичишишга қарши, марказий ва периферик нерв тизими функционал холатини яхшиловчи таъсирларига эга бўлганлиги учун, уни нейродермитда қўллаш ўринли бўлади (0,2-0,4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импульсли режимда, сегментар ёки 0,4-0,6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доимий режимда локал) 12-15 мин., даво курси 12-20 та муолажа. </a:t>
            </a:r>
            <a:endParaRPr lang="ru-RU" dirty="0">
              <a:latin typeface="Times New Roman" pitchFamily="18" charset="0"/>
              <a:cs typeface="Times New Roman" pitchFamily="18" charset="0"/>
            </a:endParaRPr>
          </a:p>
          <a:p>
            <a:pPr algn="just"/>
            <a:r>
              <a:rPr lang="uz-Cyrl-UZ" b="1" i="1" dirty="0">
                <a:latin typeface="Times New Roman" pitchFamily="18" charset="0"/>
                <a:cs typeface="Times New Roman" pitchFamily="18" charset="0"/>
              </a:rPr>
              <a:t>Ультратовуш</a:t>
            </a:r>
            <a:r>
              <a:rPr lang="uz-Cyrl-UZ" dirty="0">
                <a:latin typeface="Times New Roman" pitchFamily="18" charset="0"/>
                <a:cs typeface="Times New Roman" pitchFamily="18" charset="0"/>
              </a:rPr>
              <a:t> терапиясини яллиғланишга қарши мазлар билан қўлланилганда давоси самаралироқ бўлади.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Аллергик реактивлик ва тери қичишишида электрофорез димедрол (0,25-0,5 %) билан умумий ёки эндоназал методикада, шунингдек, бром ва кальций билан ёқа соҳасига қўйилади.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Диадинамик токлар (2 тактли тўлқинли ёки узлуксиз ток 3-5 мин.дан) ёки индуктотермия билан (олиготермик дозада, 8-15 мин. давомида)  бўйин ёки бел симпатик тугунларига таъсир ўтказиш комплекс терапия билан бирга олиб борилади.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904647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7859216" cy="6140152"/>
          </a:xfrm>
        </p:spPr>
        <p:txBody>
          <a:bodyPr>
            <a:normAutofit fontScale="92500"/>
          </a:bodyPr>
          <a:lstStyle/>
          <a:p>
            <a:pPr algn="just"/>
            <a:r>
              <a:rPr lang="uz-Cyrl-UZ" dirty="0">
                <a:latin typeface="Times New Roman" pitchFamily="18" charset="0"/>
                <a:cs typeface="Times New Roman" pitchFamily="18" charset="0"/>
              </a:rPr>
              <a:t>Сув муолажалари: сульфидли (100 мг/л), радонли (40-80нКи/л), йодбромли (36-37</a:t>
            </a:r>
            <a:r>
              <a:rPr lang="uz-Cyrl-UZ" baseline="30000" dirty="0">
                <a:latin typeface="Times New Roman" pitchFamily="18" charset="0"/>
                <a:cs typeface="Times New Roman" pitchFamily="18" charset="0"/>
              </a:rPr>
              <a:t>0</a:t>
            </a:r>
            <a:r>
              <a:rPr lang="uz-Cyrl-UZ" dirty="0">
                <a:latin typeface="Times New Roman" pitchFamily="18" charset="0"/>
                <a:cs typeface="Times New Roman" pitchFamily="18" charset="0"/>
              </a:rPr>
              <a:t>С, 10-20 мин.) ванналар умуммустахкамловчи, тинчлантирувчи ва қичишишни қолдирувчи таъсир кўрсатади. Касалликда, шунингдек, иқлими тоғли ва денгиз бўйидаги курортларда даволаниш тавсия этилади. Нейродермитнинг турли шакллари ва босқичларида игна билан даволаш мумкин.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Касалликнинг чегараланган турида юқорида келтирилган, яъни диффуз турида қўлланиладиган умумий таъсирга эга физиомуолажалар билан бирга маҳаллий таъсир ўтказиш мухим ахамиятга эга. Худди шундай юқори самарали даволаш усулларидан бири ультратовуш терапиясидир. Фонофорез гидрокортизон мази билан буюрилади. Бироқ фторланган стероид препаратлар (синалар, флуцинар, локакортен) билан ультрафонофорез қилишнинг маҳаллий таъсири гидрокортизонга нисбатан кучлироқдир. Зарарланган соҳага стероид маздан юпқа қилиб суртилади (0,2-0,5 г), сўнгра 1-2 томчи ўсимлик мойи суртилади ва ультратовуш ўтказилади (0,2-0,6 Вт/см</a:t>
            </a:r>
            <a:r>
              <a:rPr lang="uz-Cyrl-UZ" baseline="30000" dirty="0">
                <a:latin typeface="Times New Roman" pitchFamily="18" charset="0"/>
                <a:cs typeface="Times New Roman" pitchFamily="18" charset="0"/>
              </a:rPr>
              <a:t>2</a:t>
            </a:r>
            <a:r>
              <a:rPr lang="uz-Cyrl-UZ" dirty="0">
                <a:latin typeface="Times New Roman" pitchFamily="18" charset="0"/>
                <a:cs typeface="Times New Roman" pitchFamily="18" charset="0"/>
              </a:rPr>
              <a:t>, 2-6 мин. даво курси 8-10 та муолажа). Лазертерапияси, УБНнинг эритема дозаси (1-2 биодоза) ҳам яҳши натижа беради.</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436760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7787208" cy="6068144"/>
          </a:xfrm>
        </p:spPr>
        <p:txBody>
          <a:bodyPr>
            <a:normAutofit/>
          </a:bodyPr>
          <a:lstStyle/>
          <a:p>
            <a:pPr algn="just"/>
            <a:r>
              <a:rPr lang="uz-Cyrl-UZ" dirty="0">
                <a:latin typeface="Times New Roman" pitchFamily="18" charset="0"/>
                <a:cs typeface="Times New Roman" pitchFamily="18" charset="0"/>
              </a:rPr>
              <a:t>Кучли қичишиш бўлаётганда зарарланган соҳага диадинамик токлар (6-8 мин., 2-3 мин.дан 2 тактли узлуксиз ток, сўнгра қисқа ва узун даврли модуллашган ток, 6-8 та муолажа) буюрилади. Парафинли, озокеритли, балчиқли ва нафталанли аппликациялар зарарларган соҳага қуйилганда (20-30 мин.) беморларга яллиғланишга қарши, қичишишни қолдирувчи таъсир кўрсатади.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Яллиғланишни ва қичишишни камайтиришда патологик ўчоққа метилен кўки билан электрофорез қилиш усули (электродлар кўндаланг жойлаштирилади, 1-2 % сувли эритма, актив электрод-анод) яхши ёрдам беради.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Касални қўзишини олдини олиш, эришилган ремиссия вақтини чўзиш мақсадида курортларда даволаниш тавсия этилади. Беморларга радонли ва сульфидли сувлари бор балчиқли курортлар буюрилади. Шулар билан бир қаторда курортларда аэротерапия, гелиотерапия, талассотерапия қўлланилади.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9041363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7620000" cy="5852120"/>
          </a:xfrm>
        </p:spPr>
        <p:txBody>
          <a:bodyPr>
            <a:normAutofit fontScale="92500" lnSpcReduction="20000"/>
          </a:bodyPr>
          <a:lstStyle/>
          <a:p>
            <a:pPr algn="just"/>
            <a:r>
              <a:rPr lang="uz-Cyrl-UZ" b="1" dirty="0">
                <a:latin typeface="Times New Roman" pitchFamily="18" charset="0"/>
                <a:cs typeface="Times New Roman" pitchFamily="18" charset="0"/>
              </a:rPr>
              <a:t>ПЎСТЛОҚЛИ ТЕМИРАТКИ (псориаз) </a:t>
            </a:r>
            <a:r>
              <a:rPr lang="uz-Cyrl-UZ" dirty="0">
                <a:latin typeface="Times New Roman" pitchFamily="18" charset="0"/>
                <a:cs typeface="Times New Roman" pitchFamily="18" charset="0"/>
              </a:rPr>
              <a:t>– энг кўп тарқалган сурункали тез-тез қайталанувчи касаллик бўлиб, этиологияси ва патогенези тўла аниқланмаган. Патологик жараён ривожланишида асаб тизими функцияси бузилиши, эндокринопатия ва алмашинув жараёнларининг бузилиши бирдай ахамиятга эга. Шунингдек, иммун силжишлар ва генетик омиллар ҳам роль ўйнайди. Касаллик кечишида прогрессив, стационар ва регрессив босқичлари ажратилади. Беморларни даволашда антигистамин ва тинчлантирувчи воситалар, витаминлар, глюкокортикоидлар ва пироген препаратлар билан бирга физик омиллар ҳам кенг қўлланилади.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Бу касалликда физиодавонинг вазифаси марказий нерв системаси функционал ҳолатини яхшилаш, десенсибилизацияловчи ва қичишишга қарши таъсир кўрсатиш, қон айланиши ва тўқималардаги алмашинувни яхшилаш, пилакчаларни юмшатиш ва уларнинг сўрилиб кетишига олиб келишликдан иборатдир. Баъзи авторлар физиомуолажаларни қўллаш касалликнинг авж олиб борувчи даврида мумкин эмас, деган фикрни билдирсалар, бошқалари эса физиомуолажалар касалликнинг бу даврида анча самарали бўлади деб ҳисоблайдилар. </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369525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7620000" cy="6140152"/>
          </a:xfrm>
        </p:spPr>
        <p:txBody>
          <a:bodyPr>
            <a:normAutofit fontScale="92500" lnSpcReduction="20000"/>
          </a:bodyPr>
          <a:lstStyle/>
          <a:p>
            <a:r>
              <a:rPr lang="uz-Cyrl-UZ" b="1" i="1" dirty="0"/>
              <a:t>Физиомуолажалардан: </a:t>
            </a:r>
            <a:endParaRPr lang="ru-RU" dirty="0"/>
          </a:p>
          <a:p>
            <a:r>
              <a:rPr lang="uz-Cyrl-UZ" dirty="0"/>
              <a:t>- </a:t>
            </a:r>
            <a:r>
              <a:rPr lang="uz-Cyrl-UZ" b="1" i="1" dirty="0"/>
              <a:t>электруйқу</a:t>
            </a:r>
            <a:r>
              <a:rPr lang="uz-Cyrl-UZ" dirty="0"/>
              <a:t> (5-15 Гц, 30-40 мин.дан ҳар куни, 12-16 та муолажа) </a:t>
            </a:r>
            <a:endParaRPr lang="ru-RU" dirty="0"/>
          </a:p>
          <a:p>
            <a:r>
              <a:rPr lang="uz-Cyrl-UZ" dirty="0"/>
              <a:t>- </a:t>
            </a:r>
            <a:r>
              <a:rPr lang="uz-Cyrl-UZ" b="1" i="1" dirty="0"/>
              <a:t>электрофорез</a:t>
            </a:r>
            <a:r>
              <a:rPr lang="uz-Cyrl-UZ" dirty="0"/>
              <a:t> антигистамин препаратлар билан (димедрол ва б.қ.) эндоназал усулда</a:t>
            </a:r>
            <a:endParaRPr lang="ru-RU" dirty="0"/>
          </a:p>
          <a:p>
            <a:r>
              <a:rPr lang="uz-Cyrl-UZ" dirty="0"/>
              <a:t>- </a:t>
            </a:r>
            <a:r>
              <a:rPr lang="uz-Cyrl-UZ" b="1" i="1" dirty="0"/>
              <a:t>индуктотермия</a:t>
            </a:r>
            <a:r>
              <a:rPr lang="uz-Cyrl-UZ" dirty="0"/>
              <a:t> буйрак усти безлари соҳасига (15-20 мин., 10-16 та муолажа)</a:t>
            </a:r>
            <a:endParaRPr lang="ru-RU" dirty="0"/>
          </a:p>
          <a:p>
            <a:r>
              <a:rPr lang="uz-Cyrl-UZ" dirty="0"/>
              <a:t>	Касалликнинг стационар даврида физиомуолажалар анча кенг қўлланилади. Юқорида айтилган муолажалардан ташқари бу даврда ҳам маҳаллий, ҳам умумий ёки сегментар-рефлектор таъсир қўлланилади. Касалликнинг қишки шаклида тезлаштирилган схема бўйича ўтказиладиган умумий УБН самарали бўлиб ҳисобланади. УБН ни доривор ванналар билан бирга қўлланилганида янада яхши натижаларга эришилади. </a:t>
            </a:r>
            <a:endParaRPr lang="ru-RU" dirty="0"/>
          </a:p>
          <a:p>
            <a:r>
              <a:rPr lang="uz-Cyrl-UZ" dirty="0"/>
              <a:t>	Қичишиб турувчи чегараланган пилакчаларда шикастланган соҳага дарсонвализация (5-7 мин.дан ҳар куни) буюрилади. </a:t>
            </a:r>
            <a:endParaRPr lang="ru-RU" dirty="0"/>
          </a:p>
          <a:p>
            <a:r>
              <a:rPr lang="uz-Cyrl-UZ" dirty="0"/>
              <a:t>	Комплекс даволашда, шунингдек, ультратовуш ҳам қўлланилади. У қон айланишини яхшилайди, пилакчаларни юмшатиб, тезроқ сўрилтиради (сохага 3-5 мин., 0,4-0,6 Вт/см</a:t>
            </a:r>
            <a:r>
              <a:rPr lang="uz-Cyrl-UZ" baseline="30000" dirty="0"/>
              <a:t>2</a:t>
            </a:r>
            <a:r>
              <a:rPr lang="uz-Cyrl-UZ" dirty="0"/>
              <a:t> интенсивликда).  </a:t>
            </a:r>
            <a:endParaRPr lang="ru-RU" dirty="0"/>
          </a:p>
          <a:p>
            <a:r>
              <a:rPr lang="uz-Cyrl-UZ" dirty="0"/>
              <a:t>	</a:t>
            </a:r>
            <a:endParaRPr lang="ru-RU" dirty="0"/>
          </a:p>
        </p:txBody>
      </p:sp>
    </p:spTree>
    <p:extLst>
      <p:ext uri="{BB962C8B-B14F-4D97-AF65-F5344CB8AC3E}">
        <p14:creationId xmlns:p14="http://schemas.microsoft.com/office/powerpoint/2010/main" val="27722094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7620000" cy="5996136"/>
          </a:xfrm>
        </p:spPr>
        <p:txBody>
          <a:bodyPr>
            <a:normAutofit fontScale="92500"/>
          </a:bodyPr>
          <a:lstStyle/>
          <a:p>
            <a:r>
              <a:rPr lang="uz-Cyrl-UZ" dirty="0"/>
              <a:t>Комплекс терапиянинг яна бир муҳим компоненти сув билан даволашдир. Ванналардан: сульфидли, радонли, марваракли, скипидарли ва йодбромли. Даво қурси 15-20 та муолажа. </a:t>
            </a:r>
            <a:endParaRPr lang="ru-RU" dirty="0"/>
          </a:p>
          <a:p>
            <a:r>
              <a:rPr lang="uz-Cyrl-UZ" dirty="0"/>
              <a:t>	Иссиқ муолажалардан парафинли ва озокеритли аппликациялар (45-50</a:t>
            </a:r>
            <a:r>
              <a:rPr lang="uz-Cyrl-UZ" baseline="30000" dirty="0"/>
              <a:t>0</a:t>
            </a:r>
            <a:r>
              <a:rPr lang="uz-Cyrl-UZ" dirty="0"/>
              <a:t>С, 20-30 мин., 10-16 та муолажа) тавсия этилади. </a:t>
            </a:r>
            <a:endParaRPr lang="ru-RU" dirty="0"/>
          </a:p>
          <a:p>
            <a:r>
              <a:rPr lang="uz-Cyrl-UZ" dirty="0"/>
              <a:t>	Касалликнинг экссудатив шаклида В</a:t>
            </a:r>
            <a:r>
              <a:rPr lang="uz-Cyrl-UZ" baseline="-25000" dirty="0"/>
              <a:t>1</a:t>
            </a:r>
            <a:r>
              <a:rPr lang="uz-Cyrl-UZ" dirty="0"/>
              <a:t> ёки В</a:t>
            </a:r>
            <a:r>
              <a:rPr lang="uz-Cyrl-UZ" baseline="-25000" dirty="0"/>
              <a:t>12 </a:t>
            </a:r>
            <a:r>
              <a:rPr lang="uz-Cyrl-UZ" dirty="0"/>
              <a:t>витаминлари билан электрофорез ва илиқ дозада индуктотермия (патологик ўчоққа ёки сегментар – рефлектор сохага 15-20 мин.дан 10-12 муолажа) қўйилади. </a:t>
            </a:r>
            <a:endParaRPr lang="ru-RU" dirty="0"/>
          </a:p>
          <a:p>
            <a:r>
              <a:rPr lang="uz-Cyrl-UZ" dirty="0"/>
              <a:t>	Регрессив даврида балчиқ билан даволанади. Балчиқли аппликациялар зарарланган соҳага 40-42</a:t>
            </a:r>
            <a:r>
              <a:rPr lang="uz-Cyrl-UZ" baseline="30000" dirty="0"/>
              <a:t>0</a:t>
            </a:r>
            <a:r>
              <a:rPr lang="uz-Cyrl-UZ" dirty="0"/>
              <a:t>С да, 20-30 минут қўйлади. </a:t>
            </a:r>
            <a:endParaRPr lang="ru-RU" dirty="0"/>
          </a:p>
          <a:p>
            <a:r>
              <a:rPr lang="uz-Cyrl-UZ" dirty="0"/>
              <a:t>	Санатор – курортлар беморларнинг даволашнинг муҳим босқичи бўлиб ҳисобланади. Сульфидли, азотли, радонли ванналардан ташқари, курортларда гелиотерапия, бальнеодаво, балчиқ билан, аэротерапия, талассотерапия каби муолажалар ўтказилади.   </a:t>
            </a:r>
            <a:endParaRPr lang="ru-RU" dirty="0"/>
          </a:p>
          <a:p>
            <a:endParaRPr lang="ru-RU" dirty="0"/>
          </a:p>
          <a:p>
            <a:endParaRPr lang="ru-RU" dirty="0"/>
          </a:p>
        </p:txBody>
      </p:sp>
    </p:spTree>
    <p:extLst>
      <p:ext uri="{BB962C8B-B14F-4D97-AF65-F5344CB8AC3E}">
        <p14:creationId xmlns:p14="http://schemas.microsoft.com/office/powerpoint/2010/main" val="31909988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седство">
  <a:themeElements>
    <a:clrScheme name="Соседство">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едство">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13</TotalTime>
  <Words>4011</Words>
  <Application>Microsoft Office PowerPoint</Application>
  <PresentationFormat>Экран (4:3)</PresentationFormat>
  <Paragraphs>110</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Соседство</vt:lpstr>
      <vt:lpstr>ТЕРИ  КАСАЛЛИКЛАРИДА  ФИЗИК  ОМИЛЛАР</vt:lpstr>
      <vt:lpstr>Презентация PowerPoint</vt:lpstr>
      <vt:lpstr>Презентация PowerPoint</vt:lpstr>
      <vt:lpstr>Презентация PowerPoint</vt:lpstr>
      <vt:lpstr>Презентация PowerPoint</vt:lpstr>
      <vt:lpstr>Презентация PowerPoint</vt:lpstr>
      <vt:lpstr>ЭКЗЕМА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ТЕРИ  КАСАЛЛИКЛАРИДА  ФИЗИК  ОМИЛЛАР</dc:title>
  <dc:creator>muhiddin</dc:creator>
  <cp:lastModifiedBy>muhiddin</cp:lastModifiedBy>
  <cp:revision>2</cp:revision>
  <dcterms:created xsi:type="dcterms:W3CDTF">2017-12-08T08:15:08Z</dcterms:created>
  <dcterms:modified xsi:type="dcterms:W3CDTF">2017-12-08T08:28:41Z</dcterms:modified>
</cp:coreProperties>
</file>