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71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46663-91EC-4E6F-8F2B-3BA28A311B1A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A1A923F-9FD7-4503-A46F-39FDA58499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46663-91EC-4E6F-8F2B-3BA28A311B1A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A923F-9FD7-4503-A46F-39FDA58499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46663-91EC-4E6F-8F2B-3BA28A311B1A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A1A923F-9FD7-4503-A46F-39FDA5849958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46663-91EC-4E6F-8F2B-3BA28A311B1A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A923F-9FD7-4503-A46F-39FDA58499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46663-91EC-4E6F-8F2B-3BA28A311B1A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A923F-9FD7-4503-A46F-39FDA58499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46663-91EC-4E6F-8F2B-3BA28A311B1A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A923F-9FD7-4503-A46F-39FDA58499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46663-91EC-4E6F-8F2B-3BA28A311B1A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A923F-9FD7-4503-A46F-39FDA58499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46663-91EC-4E6F-8F2B-3BA28A311B1A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A923F-9FD7-4503-A46F-39FDA584995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46663-91EC-4E6F-8F2B-3BA28A311B1A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A1A923F-9FD7-4503-A46F-39FDA584995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46663-91EC-4E6F-8F2B-3BA28A311B1A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A923F-9FD7-4503-A46F-39FDA58499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46663-91EC-4E6F-8F2B-3BA28A311B1A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A923F-9FD7-4503-A46F-39FDA58499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A3846663-91EC-4E6F-8F2B-3BA28A311B1A}" type="datetimeFigureOut">
              <a:rPr lang="ru-RU" smtClean="0"/>
              <a:t>08.12.2017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6A1A923F-9FD7-4503-A46F-39FDA5849958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sz="3000" b="1" dirty="0" err="1">
                <a:effectLst/>
                <a:latin typeface="Times New Roman" pitchFamily="18" charset="0"/>
                <a:cs typeface="Times New Roman" pitchFamily="18" charset="0"/>
              </a:rPr>
              <a:t>Травматологияда</a:t>
            </a:r>
            <a:r>
              <a:rPr lang="ru-RU" sz="3000" b="1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effectLst/>
                <a:latin typeface="Times New Roman" pitchFamily="18" charset="0"/>
                <a:cs typeface="Times New Roman" pitchFamily="18" charset="0"/>
              </a:rPr>
              <a:t>даволаш</a:t>
            </a:r>
            <a:r>
              <a:rPr lang="ru-RU" sz="3000" b="1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effectLst/>
                <a:latin typeface="Times New Roman" pitchFamily="18" charset="0"/>
                <a:cs typeface="Times New Roman" pitchFamily="18" charset="0"/>
              </a:rPr>
              <a:t>жисмоний</a:t>
            </a:r>
            <a:r>
              <a:rPr lang="ru-RU" sz="3000" b="1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effectLst/>
                <a:latin typeface="Times New Roman" pitchFamily="18" charset="0"/>
                <a:cs typeface="Times New Roman" pitchFamily="18" charset="0"/>
              </a:rPr>
              <a:t>тарбияси</a:t>
            </a:r>
            <a:r>
              <a:rPr lang="ru-RU" sz="3000" b="1" dirty="0"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48772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548680"/>
            <a:ext cx="7920880" cy="5793824"/>
          </a:xfrm>
        </p:spPr>
        <p:txBody>
          <a:bodyPr>
            <a:normAutofit/>
          </a:bodyPr>
          <a:lstStyle/>
          <a:p>
            <a:pPr algn="just"/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Траватологик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касалликлар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таянч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харакат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аппарати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функциясини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бузилишлари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кузатилади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узок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муддат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иш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кобилиятини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йукотишга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келади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айрим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холларда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жабрланувчилар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ногирон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булиб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колиши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мумкин.Организим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травмани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рефлектор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реякция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умумий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махалий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куринишлар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оркали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кабул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килади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Умумий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куринишлар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иммобилизацияга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ёток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тартибида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секин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асталик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юзага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чикади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гемодинамикани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курсатишларни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ташки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нафас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функциясини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алмашув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процессини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пасайиши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Шикасланган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суяк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тукимасида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кон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томирларини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ёрилиши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кузатилади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травма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натижасида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синиклар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охирида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васкуляризация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трофикаси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анчагина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бузилади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Синиш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зонасида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суяк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устки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пардаси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хам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шикасланади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суякдан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ажрайди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толаларга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ажралади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юмшок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тукималар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хам травма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олади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b="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16837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Суякда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артритдаги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юмшок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тукималарда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метобализм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жиддий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бузилади,мускуллар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дисбаланси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юзага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келади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 Травма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окибатларининг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патофизиологик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механизимлар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асосида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иммобилизация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килинган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кул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оёклардан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афферентацияни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бузилишлари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ётади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 Узок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вактли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иммобилизацияда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афферент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импулсациялар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секин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аста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суна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бошлайди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функционал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моторли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денервация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ривожланади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Иммобилизацияланган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кул-оёк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бугимларида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мускулларида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аввал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функционал,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кейин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морфологик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узгаришлар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пайдо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булади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хамма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узгаришлар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иммобилизациянигина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натижаси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булмай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балки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травмани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таьсири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хамдир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b="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90305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Огрикни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сезиш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шикастланиш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зонасидан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афферент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импулсацияни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пайдо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булиши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«авария» регуляция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механизмини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тезкор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химоя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-компенсатор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реакцияси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кушилиши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сигнал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булиб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хизмат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килади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Лекин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агар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шикастланиш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катта,рецептив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майдон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афферент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импулсация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ута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интенсив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булса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«авария» регуляция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механизми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етарли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булмайди,химоя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-компенсатор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реакцияси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хаёт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зарур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функцияларини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етарли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даражада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саклаш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кобиляти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булмайди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бунда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травманинг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умумий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реакцияси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келиб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чикади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b="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16680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435280" cy="137160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Таянч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харакат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аппарати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шикасланиши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даволаш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куйидаги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функциялар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асосида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курилади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 algn="just"/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Синишни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даволаш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усулини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танлашда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касалликни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умумий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ахволини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ёши,шикастланиш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характери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жойлашиши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хал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килади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just"/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Суяк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синикларини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репозиция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килиш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кул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оёкни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формаси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узунлиги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тиклашни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таъминлайди,яна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функциясини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тулик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тикланишига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синикни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тезрок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битишига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замин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яратади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1.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Тугриланган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суяк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синиклари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суяклар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битгунча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фиксацияланган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холда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туриши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Шикастланган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зонани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харакатсизлантириш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уч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хил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усул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амалга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ошириш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Фиксациялаш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экстензион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жаррохлик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. </a:t>
            </a:r>
            <a:r>
              <a:rPr lang="ru-RU" b="0" u="sng" dirty="0" err="1" smtClean="0">
                <a:latin typeface="Times New Roman" pitchFamily="18" charset="0"/>
                <a:cs typeface="Times New Roman" pitchFamily="18" charset="0"/>
              </a:rPr>
              <a:t>Фиксацион</a:t>
            </a:r>
            <a:r>
              <a:rPr lang="ru-RU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u="sng" dirty="0" err="1" smtClean="0">
                <a:latin typeface="Times New Roman" pitchFamily="18" charset="0"/>
                <a:cs typeface="Times New Roman" pitchFamily="18" charset="0"/>
              </a:rPr>
              <a:t>усул</a:t>
            </a:r>
            <a:r>
              <a:rPr lang="ru-RU" b="0" u="sng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бунда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шикастланган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кул-оёкка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фиксирловчи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боглам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куйилади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, гипс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                    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материалдан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Фиксацион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усул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синишларни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жаррохлик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усули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даволаш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муайян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ютукка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эришган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булса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хам,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купрок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оммабоп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70-75%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синган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касаларда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кулланилмокда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b="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3985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7931224" cy="5865515"/>
          </a:xfrm>
        </p:spPr>
        <p:txBody>
          <a:bodyPr/>
          <a:lstStyle/>
          <a:p>
            <a:pPr algn="ctr"/>
            <a:r>
              <a:rPr lang="ru-RU" b="0" u="sng" dirty="0" err="1">
                <a:latin typeface="Times New Roman" pitchFamily="18" charset="0"/>
                <a:cs typeface="Times New Roman" pitchFamily="18" charset="0"/>
              </a:rPr>
              <a:t>Экстензион</a:t>
            </a:r>
            <a:r>
              <a:rPr lang="ru-RU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u="sng" dirty="0" err="1">
                <a:latin typeface="Times New Roman" pitchFamily="18" charset="0"/>
                <a:cs typeface="Times New Roman" pitchFamily="18" charset="0"/>
              </a:rPr>
              <a:t>усул</a:t>
            </a:r>
            <a:r>
              <a:rPr lang="ru-RU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кул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–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оёкни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шикастланишида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доимий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тортилиш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доимий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тортилиш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системаси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кул-оёкни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шикастланишда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доимий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тортилиб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туриши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тушунилади.Даволашнинг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усулида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2та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фазага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булинади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репозицион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ретенцион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Биринчи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фаза:</a:t>
            </a:r>
          </a:p>
          <a:p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вактда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неча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соатдан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неча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кунгача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давом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этиши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мумкин,майда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синикларни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жойига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куйишга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эришлади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бунинг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хамма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куринишдаги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силжишларни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юк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бартараф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килади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Майда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суяк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синикларини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жойлаштирилгандан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сунг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иккинчи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фаза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бошланади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Иккинчи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фаза: </a:t>
            </a:r>
          </a:p>
          <a:p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фазанинг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вазифаси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тулик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консолидациягача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синикларни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ушлаб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туради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суяк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фрагментларни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силтиш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рецидивидан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саклайди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52270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8363272" cy="5577483"/>
          </a:xfrm>
        </p:spPr>
        <p:txBody>
          <a:bodyPr>
            <a:noAutofit/>
          </a:bodyPr>
          <a:lstStyle/>
          <a:p>
            <a:pPr algn="just"/>
            <a:r>
              <a:rPr lang="ru-RU" sz="2200" u="sng" dirty="0" err="1">
                <a:latin typeface="Times New Roman" pitchFamily="18" charset="0"/>
                <a:cs typeface="Times New Roman" pitchFamily="18" charset="0"/>
              </a:rPr>
              <a:t>Жарохллик</a:t>
            </a:r>
            <a:r>
              <a:rPr lang="ru-RU" sz="22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u="sng" dirty="0" err="1">
                <a:latin typeface="Times New Roman" pitchFamily="18" charset="0"/>
                <a:cs typeface="Times New Roman" pitchFamily="18" charset="0"/>
              </a:rPr>
              <a:t>усули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очик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ёпик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холда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суяк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синикларни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бир-бирига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тугрилаш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кайсидир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усул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махкамлаш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винтлар,интрамедуляр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кортикал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металл фиксатор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Суяклар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синишининг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хамма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колган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усуллари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клиникада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кулланилади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Айтилган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усуллардан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бирига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камбинацион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килиб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куйши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мумкин.Синикларни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даволашда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функционал (ДЖТ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воситалари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анатомик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тикланиш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принциялари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бир-бирига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карам (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тобе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бир-бирига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боглик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бирига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карши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куйиш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эмас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Хар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хил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даволаш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таьсирилари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ичида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таянч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харакат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аппаратини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функсиясини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тиклаш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максадида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кулланиладиган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, терапевтик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имкониятлар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ичида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ДЖТ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эгаллайди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Охирги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таянч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харакат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органлари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функционал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бузилишларини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профилактикасида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хар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хил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деформацияларни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бошлангич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даражасини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даволашда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рол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уйнайди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sz="2200" b="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24000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8075240" cy="5505475"/>
          </a:xfrm>
        </p:spPr>
        <p:txBody>
          <a:bodyPr>
            <a:normAutofit/>
          </a:bodyPr>
          <a:lstStyle/>
          <a:p>
            <a:pPr algn="just"/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Жисмоний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машкларнинг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доимий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кулланишни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таьсири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остида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таянч-харакат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аппаратни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трофикаси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мускулларни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кон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таминланиши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яхшиланади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капиляллар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сони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ортади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кон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томир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аностамозлари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купаяди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Мускуллар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биоэлектрик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фаоллиги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ошиши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ферментатив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процесслари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кучаяди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бунинг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натижасида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мускуллар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кискариш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механизми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яхшиланади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мускуллар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кискариш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хусусияти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яхшиланиши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кузатилади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Мушакларда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ишчи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гипертрофияси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ривожланади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статик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машклар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кулланилганда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),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мушак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толалари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хажми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ортади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эластиклиги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яхшиланади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Жисмоний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машклар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бажарганда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бугимларни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кон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таьминланиши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тукима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озикланиши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кучаяди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синовиаль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суюклик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сони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ортади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бугим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–капсула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аппарати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эластиклиги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яхшиланади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буларнинг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натижасида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шикастланган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бугимлар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функсияси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тикланади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sz="2200" b="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90788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8435280" cy="5577483"/>
          </a:xfrm>
        </p:spPr>
        <p:txBody>
          <a:bodyPr>
            <a:noAutofit/>
          </a:bodyPr>
          <a:lstStyle/>
          <a:p>
            <a:pPr algn="just"/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Таянч-харакат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травмасида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регенератив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процесслар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яхшиланиш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механизимини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мотор –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вицерал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рефлекслар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назарияси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тушунтиради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доимий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тугри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меьёрлаштирилган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ДЖТ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машгулоти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зарарланган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органларни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кон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таьминланишини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анча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яхшилайди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рефлекслар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нафакат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машгулот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пайтида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чакирилади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ундан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кейин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мушаклар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тонуси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ошиши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куринишида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бугимлар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харакатида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, Ю.У.С.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узгариши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, ташки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нафас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функциялари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тананинг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кул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–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оёкнинг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мушаклари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кучи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хк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Жисмоний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машклар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 мотор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вицерал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рефлекслар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механизми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буйича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нафакат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скелет-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мушакларинигина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шугиллантирмай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, балки 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яна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хамма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вегетатив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функцияларни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, шу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жумладан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трофикани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тукима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органлар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регерациясини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яхшилайди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sz="2200" b="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66633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8075240" cy="5577483"/>
          </a:xfrm>
        </p:spPr>
        <p:txBody>
          <a:bodyPr>
            <a:normAutofit/>
          </a:bodyPr>
          <a:lstStyle/>
          <a:p>
            <a:pPr algn="ctr"/>
            <a:r>
              <a:rPr lang="ru-RU" sz="2500" dirty="0" err="1">
                <a:latin typeface="Times New Roman" pitchFamily="18" charset="0"/>
                <a:cs typeface="Times New Roman" pitchFamily="18" charset="0"/>
              </a:rPr>
              <a:t>Касалларни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latin typeface="Times New Roman" pitchFamily="18" charset="0"/>
                <a:cs typeface="Times New Roman" pitchFamily="18" charset="0"/>
              </a:rPr>
              <a:t>стационарда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latin typeface="Times New Roman" pitchFamily="18" charset="0"/>
                <a:cs typeface="Times New Roman" pitchFamily="18" charset="0"/>
              </a:rPr>
              <a:t>даволаш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latin typeface="Times New Roman" pitchFamily="18" charset="0"/>
                <a:cs typeface="Times New Roman" pitchFamily="18" charset="0"/>
              </a:rPr>
              <a:t>этапи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latin typeface="Times New Roman" pitchFamily="18" charset="0"/>
                <a:cs typeface="Times New Roman" pitchFamily="18" charset="0"/>
              </a:rPr>
              <a:t>шикастланишни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latin typeface="Times New Roman" pitchFamily="18" charset="0"/>
                <a:cs typeface="Times New Roman" pitchFamily="18" charset="0"/>
              </a:rPr>
              <a:t>характерига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latin typeface="Times New Roman" pitchFamily="18" charset="0"/>
                <a:cs typeface="Times New Roman" pitchFamily="18" charset="0"/>
              </a:rPr>
              <a:t>биноан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latin typeface="Times New Roman" pitchFamily="18" charset="0"/>
                <a:cs typeface="Times New Roman" pitchFamily="18" charset="0"/>
              </a:rPr>
              <a:t>ДЖТни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latin typeface="Times New Roman" pitchFamily="18" charset="0"/>
                <a:cs typeface="Times New Roman" pitchFamily="18" charset="0"/>
              </a:rPr>
              <a:t>хамма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latin typeface="Times New Roman" pitchFamily="18" charset="0"/>
                <a:cs typeface="Times New Roman" pitchFamily="18" charset="0"/>
              </a:rPr>
              <a:t>курси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latin typeface="Times New Roman" pitchFamily="18" charset="0"/>
                <a:cs typeface="Times New Roman" pitchFamily="18" charset="0"/>
              </a:rPr>
              <a:t>тахминан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latin typeface="Times New Roman" pitchFamily="18" charset="0"/>
                <a:cs typeface="Times New Roman" pitchFamily="18" charset="0"/>
              </a:rPr>
              <a:t>учта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latin typeface="Times New Roman" pitchFamily="18" charset="0"/>
                <a:cs typeface="Times New Roman" pitchFamily="18" charset="0"/>
              </a:rPr>
              <a:t>даврга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latin typeface="Times New Roman" pitchFamily="18" charset="0"/>
                <a:cs typeface="Times New Roman" pitchFamily="18" charset="0"/>
              </a:rPr>
              <a:t>булинади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: иммобилизация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иммобилизациядан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latin typeface="Times New Roman" pitchFamily="18" charset="0"/>
                <a:cs typeface="Times New Roman" pitchFamily="18" charset="0"/>
              </a:rPr>
              <a:t>сунгги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500" dirty="0" err="1">
                <a:latin typeface="Times New Roman" pitchFamily="18" charset="0"/>
                <a:cs typeface="Times New Roman" pitchFamily="18" charset="0"/>
              </a:rPr>
              <a:t>тикланиш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70279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291264" cy="1371600"/>
          </a:xfrm>
        </p:spPr>
        <p:txBody>
          <a:bodyPr>
            <a:normAutofit/>
          </a:bodyPr>
          <a:lstStyle/>
          <a:p>
            <a:pPr algn="ctr"/>
            <a:r>
              <a:rPr lang="ru-RU" sz="2500" b="1" dirty="0" err="1">
                <a:latin typeface="Times New Roman" pitchFamily="18" charset="0"/>
                <a:cs typeface="Times New Roman" pitchFamily="18" charset="0"/>
              </a:rPr>
              <a:t>Иммобилизацион</a:t>
            </a:r>
            <a:r>
              <a:rPr lang="ru-RU" sz="2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b="1" dirty="0" err="1">
                <a:latin typeface="Times New Roman" pitchFamily="18" charset="0"/>
                <a:cs typeface="Times New Roman" pitchFamily="18" charset="0"/>
              </a:rPr>
              <a:t>давр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52600"/>
            <a:ext cx="8075240" cy="4373563"/>
          </a:xfrm>
        </p:spPr>
        <p:txBody>
          <a:bodyPr>
            <a:normAutofit/>
          </a:bodyPr>
          <a:lstStyle/>
          <a:p>
            <a:pPr algn="just"/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суяклар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синикларини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битишига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тугри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келади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яьни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травмадан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кейин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уртача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60-80 кун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ичида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хосил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булади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консалидация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даврини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тугашини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клиник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рентгенологик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аникланади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иммобилизацияни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тухтатишга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курсатма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хисобланади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Касални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стационарга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ёткизилган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биринчи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кундан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 ДЖТ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тайинланади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максад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травмага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организмни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умумий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реакциясини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йукотиш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гиподинамика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куринишлари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хосил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булишини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олдини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sz="2200" b="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59506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8219256" cy="5577483"/>
          </a:xfrm>
        </p:spPr>
        <p:txBody>
          <a:bodyPr>
            <a:noAutofit/>
          </a:bodyPr>
          <a:lstStyle/>
          <a:p>
            <a:pPr algn="just"/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ДЖТ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нинг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умумий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вазифаси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: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умумий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хаётий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тонусини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кутариш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юрак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-кон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томир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нафас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тизими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хазм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тракти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алмашинув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процессларни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функциясини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яхшилаш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регенератив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пироцессларини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стимуллаш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максадида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шикастланган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зонада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кон 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айланишини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кучайтириш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ортиб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бораётган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жисмоний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юкламаларга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организимни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бутун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системасини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адаптацияси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ДЖТнинг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хусусий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вазифаси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: иммобилизация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килинган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кул-оёкни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трофикасини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яхшилаш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бугимлар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котиб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колиши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мушаклар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гипотрофикасини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профилактикаси</a:t>
            </a:r>
            <a:r>
              <a:rPr lang="ru-RU" sz="2200" b="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ДЖТ ни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тайинлашга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карши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курсатма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: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касалнинг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умумий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огир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 smtClean="0">
                <a:latin typeface="Times New Roman" pitchFamily="18" charset="0"/>
                <a:cs typeface="Times New Roman" pitchFamily="18" charset="0"/>
              </a:rPr>
              <a:t>холати</a:t>
            </a:r>
            <a:r>
              <a:rPr lang="ru-RU" sz="2200" b="0" dirty="0" smtClean="0">
                <a:latin typeface="Times New Roman" pitchFamily="18" charset="0"/>
                <a:cs typeface="Times New Roman" pitchFamily="18" charset="0"/>
              </a:rPr>
              <a:t>, кон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кетиши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шок,инфекция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хамрох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 smtClean="0">
                <a:latin typeface="Times New Roman" pitchFamily="18" charset="0"/>
                <a:cs typeface="Times New Roman" pitchFamily="18" charset="0"/>
              </a:rPr>
              <a:t>касалликлар</a:t>
            </a:r>
            <a:r>
              <a:rPr lang="ru-RU" sz="2200" b="0" dirty="0" smtClean="0">
                <a:latin typeface="Times New Roman" pitchFamily="18" charset="0"/>
                <a:cs typeface="Times New Roman" pitchFamily="18" charset="0"/>
              </a:rPr>
              <a:t>; узок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огрик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синдромида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, кон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кетиш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хавфида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харакат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боглик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кон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кетиш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 smtClean="0">
                <a:latin typeface="Times New Roman" pitchFamily="18" charset="0"/>
                <a:cs typeface="Times New Roman" pitchFamily="18" charset="0"/>
              </a:rPr>
              <a:t>кайталанса</a:t>
            </a:r>
            <a:r>
              <a:rPr lang="ru-RU" sz="2200" b="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200" b="0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22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кон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томирлар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нервлар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хаёт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зарур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органлар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якинида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жойлашган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ёт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таначалар</a:t>
            </a:r>
            <a:r>
              <a:rPr lang="ru-RU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err="1">
                <a:latin typeface="Times New Roman" pitchFamily="18" charset="0"/>
                <a:cs typeface="Times New Roman" pitchFamily="18" charset="0"/>
              </a:rPr>
              <a:t>булса</a:t>
            </a:r>
            <a:r>
              <a:rPr lang="ru-RU" sz="2200" b="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b="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81029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08720"/>
            <a:ext cx="8219256" cy="5217443"/>
          </a:xfrm>
        </p:spPr>
        <p:txBody>
          <a:bodyPr>
            <a:noAutofit/>
          </a:bodyPr>
          <a:lstStyle/>
          <a:p>
            <a:pPr algn="just"/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ДЖТни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воситалари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шакллари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Умумий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ривожланувчи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машклар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купгина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умумий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вазифани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реализациясини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таьминлайди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танлашда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куйидаги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холатлларни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хисобга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бажаришда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енгил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имкониятлар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сирганувчи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текисликни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ишлатиш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гилдиракли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аравалар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algn="just"/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шикастланишни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жойлашиши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кул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оёкни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дисталь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проксимал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булаги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тананинг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хил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булаклари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умуртка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погонаси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х );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оддий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мураккаб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харакатлар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элементар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биргаликдаги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биргаликдагига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карши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координация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харакатлари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);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фаоллик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даражаси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; спорт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буюмларини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ишлатиш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умумий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физиологик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таьсир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хаётга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зарур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курсатмаларини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огрикни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кучайтиришни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ривожи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Касаллар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жисмоний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машклар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бажараётганда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огрик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огрикни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кучайишини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пайдо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булиш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эхтимолини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келтириб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чикармаслиги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мускуллар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рефлектор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кучланишига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келади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харакатни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бажаришни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мойиллигига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келади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куникмалар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структураси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хосил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булишини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бузади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b="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b="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63970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60648"/>
            <a:ext cx="8352928" cy="6336704"/>
          </a:xfrm>
        </p:spPr>
        <p:txBody>
          <a:bodyPr>
            <a:noAutofit/>
          </a:bodyPr>
          <a:lstStyle/>
          <a:p>
            <a:pPr algn="just"/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Даволаш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гимнастикаси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машгулотида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нафас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машкларидаги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(статик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динамик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харакатердаги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),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умумривожланувчи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машклар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,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бажариш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эслаб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колиш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осон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булган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хамма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мушак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гурухларини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камраб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олганлар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киради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Жисмоний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юкламаларга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касаллар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адаптацияланган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сари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даволаш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гимнастикаси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машгулотларига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координацияловчи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огрикни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тенг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ушловчи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, гимнастик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предметлар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машклар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мойиллик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каршиликни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маьёрлаштириш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Махсус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вазифани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хал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килиш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куйидаги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машлар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кулланилади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1.Симметрик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кул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оёк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машклар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трофик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хусусиятини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яхшилаш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иммобилизацияланган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кул-оёк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бугимларини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солиш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2. Иммобилизация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килинган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кул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оёкни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буш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колган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бугимларига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машклар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булар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кон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айланишини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фаоллаштиришга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шикастланиш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зонасида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репаратив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жараёнларни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стимуллашга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бугимлар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котиб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колишини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профилактикасига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йуналтирилган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Идеомотор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харакатлар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, антагонист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мушаклар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координацион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узаро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муносабатларини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бузилишини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бошка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рефлектор 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узгаришларни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жумладан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кантрактурани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биринчи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боскичи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булган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мускуллар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гипертонусини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. </a:t>
            </a:r>
          </a:p>
          <a:p>
            <a:pPr algn="just"/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Мушаклар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атрофияси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профилактикасини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мушаклар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кучини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пасайтириш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чидамлилигини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суяклар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синикларини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компрессига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мушаклар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сезгирлигини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тикланишига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бошка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нерв-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мушак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аппарати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курсаткичларига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мушаклар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изометрик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зурикишлари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ёрдам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Изометрик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зурикишлар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узок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ритмик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куринишларда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latin typeface="Times New Roman" pitchFamily="18" charset="0"/>
                <a:cs typeface="Times New Roman" pitchFamily="18" charset="0"/>
              </a:rPr>
              <a:t>ишлатилади</a:t>
            </a:r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endParaRPr lang="ru-RU" sz="1800" b="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0698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908720"/>
            <a:ext cx="8424936" cy="5544616"/>
          </a:xfrm>
        </p:spPr>
        <p:txBody>
          <a:bodyPr>
            <a:noAutofit/>
          </a:bodyPr>
          <a:lstStyle/>
          <a:p>
            <a:pPr algn="just"/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Оёклар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шикастланганда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машгулотга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кушилади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: </a:t>
            </a:r>
          </a:p>
          <a:p>
            <a:pPr algn="just"/>
            <a:r>
              <a:rPr lang="ru-RU" b="0" dirty="0">
                <a:latin typeface="Times New Roman" pitchFamily="18" charset="0"/>
                <a:cs typeface="Times New Roman" pitchFamily="18" charset="0"/>
              </a:rPr>
              <a:t>А)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Шикастланмаган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оёк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кафт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остидан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оёк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укига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босим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оёкни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статик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холатда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ушлаб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туриш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иммобилизацияланганда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гипс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боглами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algn="just"/>
            <a:r>
              <a:rPr lang="ru-RU" b="0" dirty="0">
                <a:latin typeface="Times New Roman" pitchFamily="18" charset="0"/>
                <a:cs typeface="Times New Roman" pitchFamily="18" charset="0"/>
              </a:rPr>
              <a:t>Б)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Шикастланган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оёкни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таянч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функциясини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тиклашга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йуналтирилган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машклар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хил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размердаги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хажмдаги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буюмларни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оёк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бармоклари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ушлаш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юриш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имитацияси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товон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остига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оёк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уки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буйлаб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босим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болдир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кафт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бугимига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харакат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бошкалар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algn="just"/>
            <a:r>
              <a:rPr lang="ru-RU" b="0" dirty="0">
                <a:latin typeface="Times New Roman" pitchFamily="18" charset="0"/>
                <a:cs typeface="Times New Roman" pitchFamily="18" charset="0"/>
              </a:rPr>
              <a:t>В)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Периферик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 кон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айланишни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яхшилашга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йуналтирилган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машклар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(гипс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бойлами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иммобилизацияланган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шикастланган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оёкни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тушириш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кейин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юкорига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кутариш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реперкуссия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);</a:t>
            </a:r>
          </a:p>
          <a:p>
            <a:pPr algn="just"/>
            <a:r>
              <a:rPr lang="ru-RU" b="0" dirty="0">
                <a:latin typeface="Times New Roman" pitchFamily="18" charset="0"/>
                <a:cs typeface="Times New Roman" pitchFamily="18" charset="0"/>
              </a:rPr>
              <a:t>Г)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Доимий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чузишда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турган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шикастланган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оёкни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йигиш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узатиш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харакатига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меьёрлаштирилган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каршилик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( инструктор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);</a:t>
            </a:r>
          </a:p>
          <a:p>
            <a:pPr algn="just"/>
            <a:endParaRPr lang="ru-RU" b="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1177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764704"/>
            <a:ext cx="8147248" cy="5616624"/>
          </a:xfrm>
        </p:spPr>
        <p:txBody>
          <a:bodyPr>
            <a:noAutofit/>
          </a:bodyPr>
          <a:lstStyle/>
          <a:p>
            <a:pPr algn="just"/>
            <a:r>
              <a:rPr lang="ru-RU" b="0" dirty="0">
                <a:latin typeface="Times New Roman" pitchFamily="18" charset="0"/>
                <a:cs typeface="Times New Roman" pitchFamily="18" charset="0"/>
              </a:rPr>
              <a:t>Д) Сон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болдир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мушакларини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изометрик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зурикиши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кейинчалик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бушаши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Санаб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утилган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умумий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махсус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жисмоний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машклар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даволаш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гимнастикаси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усулида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коплекс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мустакил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машгулотларда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утказилади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Касаллар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кун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давомида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2-3 марта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даволаш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гимнастикаси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шугилланиши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b="0" dirty="0">
                <a:latin typeface="Times New Roman" pitchFamily="18" charset="0"/>
                <a:cs typeface="Times New Roman" pitchFamily="18" charset="0"/>
              </a:rPr>
              <a:t>Гипс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боглами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иммобилизацияланган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диафизар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синишда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массаж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курси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  2-чи 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хафтадан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бошланади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Аввал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соглом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оёк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массаж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килинади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мос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равишда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рефлексоген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зоналар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кейин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шикастланган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оёк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сигментлари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фиксациядан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буш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жойлари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b="0" dirty="0">
                <a:latin typeface="Times New Roman" pitchFamily="18" charset="0"/>
                <a:cs typeface="Times New Roman" pitchFamily="18" charset="0"/>
              </a:rPr>
              <a:t> Скелет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тортиш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кулланилганда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2-3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кундан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бошлаб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соглом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оёк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рефлексоген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зоналар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массаж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килинади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Шикастланган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оёкда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учогдан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ташкари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массаж</a:t>
            </a:r>
          </a:p>
          <a:p>
            <a:pPr algn="just"/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килинади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534231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8219256" cy="5577483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Массаж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утказиш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карши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курсатма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ru-RU" b="0" dirty="0"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Процессни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уткир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кечиши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ru-RU" b="0" dirty="0"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Тукималарда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йирингли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процесслар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ru-RU" b="0" dirty="0"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Шикастланиш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тробофлебит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асорати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ru-RU" b="0" dirty="0"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Бугимлар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суяклар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юмшок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тукималарни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шикастланишида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ru-RU" b="0" dirty="0"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Суяк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бугимлар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туберкулёзини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фаол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боскичида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b="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даврда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касаллар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уз-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узига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хизмат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килиш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куникмаларини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урганиб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олади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just"/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маиший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анжомларни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эпчиллик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ишлатади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 Кули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шикастланган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касалларга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характердаги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мехнат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операциялари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буюрилади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кул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бармоклари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бугимларни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харакатини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уз ичига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олади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Енгиллаштирилган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юкламалар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нафакат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мехнат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операцияларини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танлашни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у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шикастланган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кул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соглом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кулни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биргаликдаги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ишини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таьминлайди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b="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48534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291264" cy="5721499"/>
          </a:xfrm>
        </p:spPr>
        <p:txBody>
          <a:bodyPr>
            <a:noAutofit/>
          </a:bodyPr>
          <a:lstStyle/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Иммобилизациядан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сунгги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Доимий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тортилиш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гипсли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бойламлар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олингандан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кейин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давр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бошланади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Синган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жойда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клиник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рентгенологик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консолидация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кузатилади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(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бирламчи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суяк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кадак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).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биргаликда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куп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холларда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мушаклар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кучи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чидамлилиги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шикастланган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кул-оёклар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бугимларида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амплитудаси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пасаяди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ДЖТ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умумий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вазифалари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касални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урнидан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туришига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тайёрлаш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(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агар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ёток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режимида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булса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),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вестибуляр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аппаратни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шугуллантириш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хассада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юриш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куникмаларин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ургатиш,соглом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оёкда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таянч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кобилиятини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шугуллантириш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(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оёкда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шикастланиш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булганда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),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коматни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нормаллаштириш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b="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ДЖТ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хусусий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вазифалари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шикастланган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кул-оёкни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функциясини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тиклаш,трофик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жараёнларни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нормаллаштириш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шикастланиш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зонасида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кон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лимфа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айланишини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яхшилаш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бугимларда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харакат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амплитудасини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ошириш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елка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сохаси,тана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кул-оёк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мускулларини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мустахкамлаш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b="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46900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548680"/>
            <a:ext cx="8064896" cy="5832648"/>
          </a:xfrm>
        </p:spPr>
        <p:txBody>
          <a:bodyPr>
            <a:normAutofit/>
          </a:bodyPr>
          <a:lstStyle/>
          <a:p>
            <a:pPr algn="just"/>
            <a:r>
              <a:rPr lang="ru-RU" b="0" dirty="0">
                <a:latin typeface="Times New Roman" pitchFamily="18" charset="0"/>
                <a:cs typeface="Times New Roman" pitchFamily="18" charset="0"/>
              </a:rPr>
              <a:t>ДЖТ ни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воситалари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шакллари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даврда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машклар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сони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меьёри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ошиши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хисобига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жисмоний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зурикишлар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ортади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Машгулотларда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нафас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машклари,статик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машклар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мушакларни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бушаштирувчи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машклар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анжомлар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машклар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кулланилади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Умумривожланувчи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машклар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асосида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махсус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машклар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килинади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кул-оёкни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хамма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бугимларига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фаол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харакатлар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бирданига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навбат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),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кул-оёкларни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статик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ушлаб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туриш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Бошланишида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машкларни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енгиллаштирилган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дастлабки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холатларда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бажарган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ётган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утирган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),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сирганувчи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текисликларни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оёк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остига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суриб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куйиш,бу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ишкаланиш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кучини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пасайтиради,гилдиракли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арвачалар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ишлатиш,блокли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мосламалар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машклар,сувда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машклар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Бугимлар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харакатчанлигини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тиклашга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каратилган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фаол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харакатлар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мушакларни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хам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мустахкамловчи,хам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бушаштирувчи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машклар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алмаштирилиб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туради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Машгулот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гимнастик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девордаги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машклар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тулгизилади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 Массаж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курсига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тегишли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курсатма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булса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тавсия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килинади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.(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мушакларни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кучсизлиги,мушаклар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гипертонуси,трофикани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бузилиши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х ). </a:t>
            </a:r>
          </a:p>
          <a:p>
            <a:pPr algn="just"/>
            <a:endParaRPr lang="ru-RU" b="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44602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Куллар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шикастланганда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элементар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мехнат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муолажалари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утказилади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Беморлар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турган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холда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шикастланган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кулни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стол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устига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кисман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босган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холда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бажаради,максад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шикастланган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зонада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мушаклар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бушашади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огриклар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камаяди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конвертларни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елимлаш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хил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буюмларни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силликлаш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сайкал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бериш,оддий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буюмлар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тайёрлаш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Шикастланган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кул-оёк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мушакларини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кучини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чидамлилигини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ошириш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максадида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мехнат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операцияси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буюрилади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бажариш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жараёнида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касал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стол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устида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кули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асбобни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кутариб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туриши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Бугимларни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функционал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бузилишлари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сакланиб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турса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касалларга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кул-оёкларни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вертикал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текисликда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фаол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харакатлари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боглик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мехнат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операциялари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буюрилади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вактлар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ичида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касалларга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купрок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мушак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кучланишини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талаб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киладиган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мехнат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операцияларига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рухсат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берилади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b="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b="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84023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459432"/>
            <a:ext cx="8147248" cy="1371600"/>
          </a:xfrm>
        </p:spPr>
        <p:txBody>
          <a:bodyPr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Тикланиш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даври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 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980728"/>
            <a:ext cx="8219256" cy="5760640"/>
          </a:xfrm>
        </p:spPr>
        <p:txBody>
          <a:bodyPr>
            <a:noAutofit/>
          </a:bodyPr>
          <a:lstStyle/>
          <a:p>
            <a:pPr algn="just"/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даврда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бугимларда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харакат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амплитудаси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чегараланган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етарли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эмас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шикастланган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кул-оёкларни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мушакларини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кучи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чидамлилиги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пасайган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куринишлардаги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колдик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холатлар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булиши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b="0" dirty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Касални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мехнат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кобилиятини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тезрок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тиклаш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максадида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даволаш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гимнастикаларини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давом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эттириш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Умумий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жисмоний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юклама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хил 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дастлабки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холатларда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муолажа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зичлиги,машклар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сони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такрорланиши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хисобига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оширилади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Умумривожланувчи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машклар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меьёрлаштирилган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юриш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даволаш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сузиши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амалда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тадбик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килинадиган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машклар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, механотерапия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тулдирилади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даврда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мехнат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терапияси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кулланилади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Агар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касални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профессияси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кулни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бугимларида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тулик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амплитудада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харакатни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талаб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килса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(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кулни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шикастланишида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),бунда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даволаш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максадида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профессияси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йуналишида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меьёрлаштирилган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юкламали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мехнат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операциялари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тайиланади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653424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52600"/>
            <a:ext cx="8147248" cy="4373563"/>
          </a:xfrm>
        </p:spPr>
        <p:txBody>
          <a:bodyPr/>
          <a:lstStyle/>
          <a:p>
            <a:pPr algn="just"/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Касалларни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мехнат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кобилияти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тикланганлигини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улчовларидан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бири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коникарли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амплитуда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шикастланган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кул-оёкни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мушакларини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характеристкасида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бугимларда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харакатни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мослаштириш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b="0" dirty="0" err="1" smtClean="0">
                <a:latin typeface="Times New Roman" pitchFamily="18" charset="0"/>
                <a:cs typeface="Times New Roman" pitchFamily="18" charset="0"/>
              </a:rPr>
              <a:t>координациялаш</a:t>
            </a: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булади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Буларни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функциясини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бахолашда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элементар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маиший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мехнат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операцияларини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бажариш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сифати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хам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хисобга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err="1">
                <a:latin typeface="Times New Roman" pitchFamily="18" charset="0"/>
                <a:cs typeface="Times New Roman" pitchFamily="18" charset="0"/>
              </a:rPr>
              <a:t>олинади</a:t>
            </a:r>
            <a:r>
              <a:rPr lang="ru-RU" b="0" dirty="0">
                <a:latin typeface="Times New Roman" pitchFamily="18" charset="0"/>
                <a:cs typeface="Times New Roman" pitchFamily="18" charset="0"/>
              </a:rPr>
              <a:t>.      </a:t>
            </a:r>
          </a:p>
          <a:p>
            <a:pPr algn="just"/>
            <a:endParaRPr lang="ru-RU" b="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028647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ая">
  <a:themeElements>
    <a:clrScheme name="Главная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Главная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ая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23</TotalTime>
  <Words>1924</Words>
  <Application>Microsoft Office PowerPoint</Application>
  <PresentationFormat>Экран (4:3)</PresentationFormat>
  <Paragraphs>66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Главная</vt:lpstr>
      <vt:lpstr>Травматологияда даволаш жисмоний тарбияси.</vt:lpstr>
      <vt:lpstr>Презентация PowerPoint</vt:lpstr>
      <vt:lpstr>Презентация PowerPoint</vt:lpstr>
      <vt:lpstr>Презентация PowerPoint</vt:lpstr>
      <vt:lpstr>Таянч - харакат аппарати шикасланиши даволаш куйидаги асосий функциялар асосида курилади: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Иммобилизацион давр.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Тикланиш даври.  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Травматологияда даволаш жисмоний тарбияси.</dc:title>
  <dc:creator>muhiddin</dc:creator>
  <cp:lastModifiedBy>muhiddin</cp:lastModifiedBy>
  <cp:revision>3</cp:revision>
  <dcterms:created xsi:type="dcterms:W3CDTF">2017-12-08T07:38:59Z</dcterms:created>
  <dcterms:modified xsi:type="dcterms:W3CDTF">2017-12-08T08:02:16Z</dcterms:modified>
</cp:coreProperties>
</file>