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4EEA5D8-7D7B-4C66-9798-466F2B9929C3}" type="datetimeFigureOut">
              <a:rPr lang="ru-RU" smtClean="0"/>
              <a:t>28.11.2017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EEA5D8-7D7B-4C66-9798-466F2B9929C3}" type="datetimeFigureOut">
              <a:rPr lang="ru-RU" smtClean="0"/>
              <a:t>28.11.2017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8EFF1F-FD56-4C32-B2FD-1D64B97218E7}"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4EEA5D8-7D7B-4C66-9798-466F2B9929C3}" type="datetimeFigureOut">
              <a:rPr lang="ru-RU" smtClean="0"/>
              <a:t>28.11.2017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34EEA5D8-7D7B-4C66-9798-466F2B9929C3}" type="datetimeFigureOut">
              <a:rPr lang="ru-RU" smtClean="0"/>
              <a:t>28.11.2017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48EFF1F-FD56-4C32-B2FD-1D64B97218E7}"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4EEA5D8-7D7B-4C66-9798-466F2B9929C3}" type="datetimeFigureOut">
              <a:rPr lang="ru-RU" smtClean="0"/>
              <a:t>28.11.2017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34EEA5D8-7D7B-4C66-9798-466F2B9929C3}" type="datetimeFigureOut">
              <a:rPr lang="ru-RU" smtClean="0"/>
              <a:t>28.11.2017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4EEA5D8-7D7B-4C66-9798-466F2B9929C3}" type="datetimeFigureOut">
              <a:rPr lang="ru-RU" smtClean="0"/>
              <a:t>28.11.2017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4EEA5D8-7D7B-4C66-9798-466F2B9929C3}" type="datetimeFigureOut">
              <a:rPr lang="ru-RU" smtClean="0"/>
              <a:t>28.11.2017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48EFF1F-FD56-4C32-B2FD-1D64B97218E7}"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EEA5D8-7D7B-4C66-9798-466F2B9929C3}" type="datetimeFigureOut">
              <a:rPr lang="ru-RU" smtClean="0"/>
              <a:t>28.11.2017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48EFF1F-FD56-4C32-B2FD-1D64B97218E7}"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EEA5D8-7D7B-4C66-9798-466F2B9929C3}" type="datetimeFigureOut">
              <a:rPr lang="ru-RU" smtClean="0"/>
              <a:t>28.11.2017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8EFF1F-FD56-4C32-B2FD-1D64B97218E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4EEA5D8-7D7B-4C66-9798-466F2B9929C3}" type="datetimeFigureOut">
              <a:rPr lang="ru-RU" smtClean="0"/>
              <a:t>28.11.2017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8EFF1F-FD56-4C32-B2FD-1D64B97218E7}"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4EEA5D8-7D7B-4C66-9798-466F2B9929C3}" type="datetimeFigureOut">
              <a:rPr lang="ru-RU" smtClean="0"/>
              <a:t>28.11.2017</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448EFF1F-FD56-4C32-B2FD-1D64B97218E7}"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uz-Cyrl-UZ" b="1" dirty="0"/>
              <a:t>ЮРАК-ҚОН ТОМИР </a:t>
            </a:r>
            <a:r>
              <a:rPr lang="uz-Cyrl-UZ" b="1" dirty="0" smtClean="0"/>
              <a:t>КАСАЛЛИКЛАРИДА </a:t>
            </a:r>
            <a:r>
              <a:rPr lang="uz-Cyrl-UZ" b="1" dirty="0"/>
              <a:t>ДЖТНИ ҚЎЛЛАШ.</a:t>
            </a:r>
            <a:endParaRPr lang="ru-RU" dirty="0"/>
          </a:p>
        </p:txBody>
      </p:sp>
      <p:sp>
        <p:nvSpPr>
          <p:cNvPr id="3" name="Подзаголовок 2"/>
          <p:cNvSpPr>
            <a:spLocks noGrp="1"/>
          </p:cNvSpPr>
          <p:nvPr>
            <p:ph type="subTitle" idx="1"/>
          </p:nvPr>
        </p:nvSpPr>
        <p:spPr>
          <a:xfrm>
            <a:off x="3873231" y="5373216"/>
            <a:ext cx="5292080" cy="720080"/>
          </a:xfrm>
        </p:spPr>
        <p:txBody>
          <a:bodyPr/>
          <a:lstStyle/>
          <a:p>
            <a:r>
              <a:rPr lang="ru-RU" smtClean="0">
                <a:solidFill>
                  <a:schemeClr val="tx1">
                    <a:lumMod val="50000"/>
                    <a:lumOff val="50000"/>
                  </a:schemeClr>
                </a:solidFill>
              </a:rPr>
              <a:t>Маърузачи</a:t>
            </a:r>
            <a:r>
              <a:rPr lang="ru-RU" dirty="0" smtClean="0">
                <a:solidFill>
                  <a:schemeClr val="tx1">
                    <a:lumMod val="50000"/>
                    <a:lumOff val="50000"/>
                  </a:schemeClr>
                </a:solidFill>
              </a:rPr>
              <a:t>: </a:t>
            </a:r>
            <a:r>
              <a:rPr lang="ru-RU" dirty="0" err="1" smtClean="0">
                <a:solidFill>
                  <a:schemeClr val="tx1">
                    <a:lumMod val="50000"/>
                    <a:lumOff val="50000"/>
                  </a:schemeClr>
                </a:solidFill>
              </a:rPr>
              <a:t>Иса</a:t>
            </a:r>
            <a:r>
              <a:rPr lang="uz-Cyrl-UZ" dirty="0" smtClean="0">
                <a:solidFill>
                  <a:schemeClr val="tx1">
                    <a:lumMod val="50000"/>
                    <a:lumOff val="50000"/>
                  </a:schemeClr>
                </a:solidFill>
              </a:rPr>
              <a:t>қов Қ.К.</a:t>
            </a:r>
            <a:endParaRPr lang="ru-RU" dirty="0">
              <a:solidFill>
                <a:schemeClr val="tx1">
                  <a:lumMod val="50000"/>
                  <a:lumOff val="50000"/>
                </a:schemeClr>
              </a:solidFill>
            </a:endParaRPr>
          </a:p>
        </p:txBody>
      </p:sp>
    </p:spTree>
    <p:extLst>
      <p:ext uri="{BB962C8B-B14F-4D97-AF65-F5344CB8AC3E}">
        <p14:creationId xmlns:p14="http://schemas.microsoft.com/office/powerpoint/2010/main" val="23835118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20000"/>
          </a:bodyPr>
          <a:lstStyle/>
          <a:p>
            <a:r>
              <a:rPr lang="uz-Cyrl-UZ" b="1" dirty="0"/>
              <a:t>С</a:t>
            </a:r>
            <a:r>
              <a:rPr lang="uz-Cyrl-UZ" b="1" dirty="0" smtClean="0"/>
              <a:t>тенокардия</a:t>
            </a:r>
            <a:r>
              <a:rPr lang="uz-Cyrl-UZ" dirty="0" smtClean="0"/>
              <a:t>да </a:t>
            </a:r>
            <a:r>
              <a:rPr lang="uz-Cyrl-UZ" dirty="0"/>
              <a:t>ДЖТни қўллаш</a:t>
            </a:r>
            <a:r>
              <a:rPr lang="uz-Cyrl-UZ" dirty="0" smtClean="0"/>
              <a:t>.</a:t>
            </a:r>
          </a:p>
          <a:p>
            <a:r>
              <a:rPr lang="uz-Cyrl-UZ" dirty="0"/>
              <a:t>Юрак ишемик касалликларнинг клиник кечиши кўкракда тўсатдан бошланадиган оғриқ ҳуружи билан характерланади, у юрак мушакларининг қон билан таъминланишининг ўткир етишмаслиги билан кечади. Стенокардиянинг қуцйидаги кечишлари  фарқланади : </a:t>
            </a:r>
            <a:endParaRPr lang="ru-RU" dirty="0"/>
          </a:p>
          <a:p>
            <a:r>
              <a:rPr lang="uz-Cyrl-UZ" dirty="0"/>
              <a:t>	-кучланган стенокардия – жисмоний юклама (юриш, юқорига кўтарилиш, оғирлик кўтариш) вақтида оғриқ пайдо бўлади;</a:t>
            </a:r>
            <a:endParaRPr lang="ru-RU" dirty="0"/>
          </a:p>
          <a:p>
            <a:r>
              <a:rPr lang="uz-Cyrl-UZ" dirty="0"/>
              <a:t>	-тинч стенокардия – оғриқлар жисмоний юкламасиз пайдо бўлади.</a:t>
            </a:r>
            <a:endParaRPr lang="ru-RU" dirty="0"/>
          </a:p>
          <a:p>
            <a:endParaRPr lang="uz-Cyrl-UZ" dirty="0" smtClean="0"/>
          </a:p>
          <a:p>
            <a:endParaRPr lang="ru-RU" dirty="0"/>
          </a:p>
        </p:txBody>
      </p:sp>
      <p:sp>
        <p:nvSpPr>
          <p:cNvPr id="3" name="Заголовок 2"/>
          <p:cNvSpPr>
            <a:spLocks noGrp="1"/>
          </p:cNvSpPr>
          <p:nvPr>
            <p:ph type="title"/>
          </p:nvPr>
        </p:nvSpPr>
        <p:spPr/>
        <p:txBody>
          <a:bodyPr/>
          <a:lstStyle/>
          <a:p>
            <a:r>
              <a:rPr lang="uz-Cyrl-UZ" b="1" dirty="0"/>
              <a:t>Юрак ишемик касаллиги</a:t>
            </a:r>
            <a:endParaRPr lang="ru-RU" dirty="0"/>
          </a:p>
        </p:txBody>
      </p:sp>
    </p:spTree>
    <p:extLst>
      <p:ext uri="{BB962C8B-B14F-4D97-AF65-F5344CB8AC3E}">
        <p14:creationId xmlns:p14="http://schemas.microsoft.com/office/powerpoint/2010/main" val="753213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844824"/>
            <a:ext cx="7408333" cy="4281339"/>
          </a:xfrm>
        </p:spPr>
        <p:txBody>
          <a:bodyPr>
            <a:normAutofit fontScale="77500" lnSpcReduction="20000"/>
          </a:bodyPr>
          <a:lstStyle/>
          <a:p>
            <a:r>
              <a:rPr lang="uz-Cyrl-UZ" dirty="0"/>
              <a:t>1-функционал синф – унга қон айланиши яхши компенсацияланган, жисмоний юкламаларга толерантлиги 600 кгм/мин ёки 100 ватт бўлган, стенокардия хуружи кескин пайдо бўладиган беморлар киради.</a:t>
            </a:r>
            <a:endParaRPr lang="ru-RU" dirty="0"/>
          </a:p>
          <a:p>
            <a:r>
              <a:rPr lang="uz-Cyrl-UZ" dirty="0"/>
              <a:t>	2-функционал синф – унга кучланган вақтда стенокардия хуружи кам, юрганда ҳаво етишмаслиги ва жисмоний юкламаларга толерантлиги 300-600 кгм/мин ёки 50-100 ватт бўлган беморлар киради.</a:t>
            </a:r>
            <a:endParaRPr lang="ru-RU" dirty="0"/>
          </a:p>
          <a:p>
            <a:r>
              <a:rPr lang="uz-Cyrl-UZ" dirty="0"/>
              <a:t>	3-функционал синф – унга оддий жисмоний юклама бажариш вақтида, қон айланиши етишмаслигининг I – II А даражасида, юрак ритмининг бузилишида юзага келадиган кучланган стенокардия хуружли тез-тез бўладиган ва жисмоний юкламаларга толерантлиги 300 кгм/мин кам ёки 50 ваттдан кам бўлган беморлар киради.   </a:t>
            </a:r>
            <a:endParaRPr lang="ru-RU" dirty="0"/>
          </a:p>
          <a:p>
            <a:r>
              <a:rPr lang="uz-Cyrl-UZ" dirty="0"/>
              <a:t>	4-функционал синф – унга қон айланиши етишмаслигининг II Б даражаси билан тинч ва кучланган стенокардия хуружлари тез-тез қайтариладиган беморлар киради.</a:t>
            </a:r>
            <a:endParaRPr lang="ru-RU" dirty="0"/>
          </a:p>
        </p:txBody>
      </p:sp>
      <p:sp>
        <p:nvSpPr>
          <p:cNvPr id="3" name="Заголовок 2"/>
          <p:cNvSpPr>
            <a:spLocks noGrp="1"/>
          </p:cNvSpPr>
          <p:nvPr>
            <p:ph type="title"/>
          </p:nvPr>
        </p:nvSpPr>
        <p:spPr/>
        <p:txBody>
          <a:bodyPr>
            <a:normAutofit fontScale="90000"/>
          </a:bodyPr>
          <a:lstStyle/>
          <a:p>
            <a:r>
              <a:rPr lang="uz-Cyrl-UZ" dirty="0"/>
              <a:t>Стенокардиянинг 4 та функционал синфи фарқланади :</a:t>
            </a:r>
            <a:endParaRPr lang="ru-RU" dirty="0"/>
          </a:p>
        </p:txBody>
      </p:sp>
    </p:spTree>
    <p:extLst>
      <p:ext uri="{BB962C8B-B14F-4D97-AF65-F5344CB8AC3E}">
        <p14:creationId xmlns:p14="http://schemas.microsoft.com/office/powerpoint/2010/main" val="33682022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0" y="1772816"/>
            <a:ext cx="7920879" cy="4353347"/>
          </a:xfrm>
        </p:spPr>
        <p:txBody>
          <a:bodyPr>
            <a:normAutofit/>
          </a:bodyPr>
          <a:lstStyle/>
          <a:p>
            <a:pPr marL="0" indent="0">
              <a:buNone/>
            </a:pPr>
            <a:r>
              <a:rPr lang="uz-Cyrl-UZ" dirty="0" smtClean="0"/>
              <a:t>-</a:t>
            </a:r>
            <a:r>
              <a:rPr lang="uz-Cyrl-UZ" dirty="0"/>
              <a:t>ностабиль стенокардия</a:t>
            </a:r>
            <a:r>
              <a:rPr lang="uz-Cyrl-UZ" dirty="0" smtClean="0"/>
              <a:t>;</a:t>
            </a:r>
            <a:endParaRPr lang="ru-RU" dirty="0" smtClean="0"/>
          </a:p>
          <a:p>
            <a:pPr marL="0" indent="0">
              <a:buNone/>
            </a:pPr>
            <a:r>
              <a:rPr lang="uz-Cyrl-UZ" dirty="0" smtClean="0"/>
              <a:t>-ривожланиб борувчи стенокардия;</a:t>
            </a:r>
            <a:endParaRPr lang="ru-RU" dirty="0" smtClean="0"/>
          </a:p>
          <a:p>
            <a:pPr marL="0" indent="0">
              <a:buNone/>
            </a:pPr>
            <a:r>
              <a:rPr lang="uz-Cyrl-UZ" dirty="0" smtClean="0"/>
              <a:t>-</a:t>
            </a:r>
            <a:r>
              <a:rPr lang="uz-Cyrl-UZ" dirty="0"/>
              <a:t>спонтан стенокардия;</a:t>
            </a:r>
            <a:endParaRPr lang="ru-RU" dirty="0"/>
          </a:p>
          <a:p>
            <a:pPr marL="0" indent="0">
              <a:buNone/>
            </a:pPr>
            <a:r>
              <a:rPr lang="uz-Cyrl-UZ" dirty="0" smtClean="0"/>
              <a:t>-</a:t>
            </a:r>
            <a:r>
              <a:rPr lang="uz-Cyrl-UZ" dirty="0"/>
              <a:t>биринчи марта бўлган стенокардия;</a:t>
            </a:r>
            <a:endParaRPr lang="ru-RU" dirty="0"/>
          </a:p>
          <a:p>
            <a:pPr marL="0" indent="0">
              <a:buNone/>
            </a:pPr>
            <a:r>
              <a:rPr lang="uz-Cyrl-UZ" dirty="0" smtClean="0"/>
              <a:t>-</a:t>
            </a:r>
            <a:r>
              <a:rPr lang="uz-Cyrl-UZ" dirty="0"/>
              <a:t>аневризм ҳолати;</a:t>
            </a:r>
            <a:endParaRPr lang="ru-RU" dirty="0"/>
          </a:p>
          <a:p>
            <a:pPr marL="0" indent="0">
              <a:buNone/>
            </a:pPr>
            <a:r>
              <a:rPr lang="uz-Cyrl-UZ" dirty="0" smtClean="0"/>
              <a:t>-</a:t>
            </a:r>
            <a:r>
              <a:rPr lang="uz-Cyrl-UZ" dirty="0"/>
              <a:t>юрак-ўпка етишмаслигининг II Б даражаси;</a:t>
            </a:r>
            <a:endParaRPr lang="ru-RU" dirty="0"/>
          </a:p>
          <a:p>
            <a:pPr marL="0" indent="0">
              <a:buNone/>
            </a:pPr>
            <a:r>
              <a:rPr lang="uz-Cyrl-UZ" dirty="0" smtClean="0"/>
              <a:t>-</a:t>
            </a:r>
            <a:r>
              <a:rPr lang="uz-Cyrl-UZ" dirty="0"/>
              <a:t>мерцаль (хилпиловчи) аритмия;</a:t>
            </a:r>
            <a:endParaRPr lang="ru-RU" dirty="0"/>
          </a:p>
          <a:p>
            <a:pPr marL="0" indent="0">
              <a:buNone/>
            </a:pPr>
            <a:r>
              <a:rPr lang="uz-Cyrl-UZ" dirty="0" smtClean="0"/>
              <a:t>-</a:t>
            </a:r>
            <a:r>
              <a:rPr lang="uz-Cyrl-UZ" dirty="0"/>
              <a:t>параксизмаль тахикардия;</a:t>
            </a:r>
            <a:endParaRPr lang="ru-RU" dirty="0"/>
          </a:p>
          <a:p>
            <a:pPr marL="0" indent="0">
              <a:buNone/>
            </a:pPr>
            <a:r>
              <a:rPr lang="uz-Cyrl-UZ" dirty="0" smtClean="0"/>
              <a:t>-</a:t>
            </a:r>
            <a:r>
              <a:rPr lang="uz-Cyrl-UZ" dirty="0"/>
              <a:t>тез-тез бўладиган экстрасистола ва ҳ.з.</a:t>
            </a:r>
            <a:endParaRPr lang="ru-RU" dirty="0"/>
          </a:p>
        </p:txBody>
      </p:sp>
      <p:sp>
        <p:nvSpPr>
          <p:cNvPr id="3" name="Заголовок 2"/>
          <p:cNvSpPr>
            <a:spLocks noGrp="1"/>
          </p:cNvSpPr>
          <p:nvPr>
            <p:ph type="title"/>
          </p:nvPr>
        </p:nvSpPr>
        <p:spPr/>
        <p:txBody>
          <a:bodyPr>
            <a:normAutofit fontScale="90000"/>
          </a:bodyPr>
          <a:lstStyle/>
          <a:p>
            <a:r>
              <a:rPr lang="uz-Cyrl-UZ" dirty="0"/>
              <a:t>ДЖТ қўлланилишига қарши кўрсатмалар </a:t>
            </a:r>
            <a:r>
              <a:rPr lang="uz-Cyrl-UZ" dirty="0" smtClean="0"/>
              <a:t>:</a:t>
            </a:r>
            <a:endParaRPr lang="ru-RU" dirty="0"/>
          </a:p>
        </p:txBody>
      </p:sp>
    </p:spTree>
    <p:extLst>
      <p:ext uri="{BB962C8B-B14F-4D97-AF65-F5344CB8AC3E}">
        <p14:creationId xmlns:p14="http://schemas.microsoft.com/office/powerpoint/2010/main" val="7068970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7" y="1412776"/>
            <a:ext cx="7848872" cy="4713387"/>
          </a:xfrm>
        </p:spPr>
        <p:txBody>
          <a:bodyPr>
            <a:noAutofit/>
          </a:bodyPr>
          <a:lstStyle/>
          <a:p>
            <a:pPr marL="0" lvl="3" indent="0">
              <a:buNone/>
            </a:pPr>
            <a:r>
              <a:rPr lang="ru-RU" sz="2200" dirty="0" smtClean="0"/>
              <a:t>1.Жисмоний </a:t>
            </a:r>
            <a:r>
              <a:rPr lang="ru-RU" sz="2200" dirty="0" err="1" smtClean="0"/>
              <a:t>юкламаларга</a:t>
            </a:r>
            <a:r>
              <a:rPr lang="ru-RU" sz="2200" dirty="0" smtClean="0"/>
              <a:t> </a:t>
            </a:r>
            <a:r>
              <a:rPr lang="ru-RU" sz="2200" dirty="0" err="1" smtClean="0"/>
              <a:t>толерантликни</a:t>
            </a:r>
            <a:r>
              <a:rPr lang="ru-RU" sz="2200" dirty="0" smtClean="0"/>
              <a:t> </a:t>
            </a:r>
            <a:r>
              <a:rPr lang="ru-RU" sz="2200" dirty="0" err="1" smtClean="0"/>
              <a:t>ошириш</a:t>
            </a:r>
            <a:r>
              <a:rPr lang="ru-RU" sz="2200" dirty="0" smtClean="0"/>
              <a:t>.</a:t>
            </a:r>
          </a:p>
          <a:p>
            <a:pPr marL="0" indent="0">
              <a:buNone/>
            </a:pPr>
            <a:r>
              <a:rPr lang="ru-RU" sz="2200" dirty="0" smtClean="0"/>
              <a:t>2.Хуружларнинг </a:t>
            </a:r>
            <a:r>
              <a:rPr lang="ru-RU" sz="2200" dirty="0" err="1" smtClean="0"/>
              <a:t>қайтарилиш</a:t>
            </a:r>
            <a:r>
              <a:rPr lang="ru-RU" sz="2200" dirty="0" smtClean="0"/>
              <a:t> сони </a:t>
            </a:r>
            <a:r>
              <a:rPr lang="ru-RU" sz="2200" dirty="0" err="1" smtClean="0"/>
              <a:t>ва</a:t>
            </a:r>
            <a:r>
              <a:rPr lang="ru-RU" sz="2200" dirty="0" smtClean="0"/>
              <a:t> </a:t>
            </a:r>
            <a:r>
              <a:rPr lang="ru-RU" sz="2200" dirty="0" err="1" smtClean="0"/>
              <a:t>давомийлигини</a:t>
            </a:r>
            <a:r>
              <a:rPr lang="ru-RU" sz="2200" dirty="0" smtClean="0"/>
              <a:t> </a:t>
            </a:r>
            <a:r>
              <a:rPr lang="ru-RU" sz="2200" dirty="0" err="1" smtClean="0"/>
              <a:t>камайтириш</a:t>
            </a:r>
            <a:r>
              <a:rPr lang="ru-RU" sz="2200" dirty="0" smtClean="0"/>
              <a:t>.</a:t>
            </a:r>
          </a:p>
          <a:p>
            <a:pPr marL="0" indent="0">
              <a:buNone/>
            </a:pPr>
            <a:r>
              <a:rPr lang="ru-RU" sz="2200" dirty="0" smtClean="0"/>
              <a:t>3.Мушак </a:t>
            </a:r>
            <a:r>
              <a:rPr lang="ru-RU" sz="2200" dirty="0" err="1" smtClean="0"/>
              <a:t>қисқаришида</a:t>
            </a:r>
            <a:r>
              <a:rPr lang="ru-RU" sz="2200" dirty="0" smtClean="0"/>
              <a:t> </a:t>
            </a:r>
            <a:r>
              <a:rPr lang="ru-RU" sz="2200" dirty="0" err="1" smtClean="0"/>
              <a:t>томирларнинг</a:t>
            </a:r>
            <a:r>
              <a:rPr lang="ru-RU" sz="2200" dirty="0" smtClean="0"/>
              <a:t> </a:t>
            </a:r>
            <a:r>
              <a:rPr lang="ru-RU" sz="2200" dirty="0" err="1" smtClean="0"/>
              <a:t>нормал</a:t>
            </a:r>
            <a:r>
              <a:rPr lang="ru-RU" sz="2200" dirty="0" smtClean="0"/>
              <a:t> </a:t>
            </a:r>
            <a:r>
              <a:rPr lang="ru-RU" sz="2200" dirty="0" err="1" smtClean="0"/>
              <a:t>реакциясини</a:t>
            </a:r>
            <a:r>
              <a:rPr lang="ru-RU" sz="2200" dirty="0" smtClean="0"/>
              <a:t> </a:t>
            </a:r>
            <a:r>
              <a:rPr lang="ru-RU" sz="2200" dirty="0" err="1" smtClean="0"/>
              <a:t>тиклаш</a:t>
            </a:r>
            <a:r>
              <a:rPr lang="ru-RU" sz="2200" dirty="0" smtClean="0"/>
              <a:t> </a:t>
            </a:r>
            <a:r>
              <a:rPr lang="ru-RU" sz="2200" dirty="0" err="1" smtClean="0"/>
              <a:t>учун</a:t>
            </a:r>
            <a:r>
              <a:rPr lang="ru-RU" sz="2200" dirty="0" smtClean="0"/>
              <a:t> </a:t>
            </a:r>
            <a:r>
              <a:rPr lang="ru-RU" sz="2200" dirty="0" err="1" smtClean="0"/>
              <a:t>нейрогуморал-ругулятор</a:t>
            </a:r>
            <a:r>
              <a:rPr lang="ru-RU" sz="2200" dirty="0" smtClean="0"/>
              <a:t> </a:t>
            </a:r>
            <a:r>
              <a:rPr lang="ru-RU" sz="2200" dirty="0" err="1" smtClean="0"/>
              <a:t>механизмини</a:t>
            </a:r>
            <a:r>
              <a:rPr lang="ru-RU" sz="2200" dirty="0" smtClean="0"/>
              <a:t> </a:t>
            </a:r>
            <a:r>
              <a:rPr lang="ru-RU" sz="2200" dirty="0" err="1" smtClean="0"/>
              <a:t>стимуллаш</a:t>
            </a:r>
            <a:r>
              <a:rPr lang="ru-RU" sz="2200" dirty="0" smtClean="0"/>
              <a:t>.</a:t>
            </a:r>
          </a:p>
          <a:p>
            <a:pPr marL="0" indent="0">
              <a:buNone/>
            </a:pPr>
            <a:r>
              <a:rPr lang="ru-RU" sz="2200" dirty="0" smtClean="0"/>
              <a:t>4.Юрак-қон </a:t>
            </a:r>
            <a:r>
              <a:rPr lang="ru-RU" sz="2200" dirty="0" err="1" smtClean="0"/>
              <a:t>томир</a:t>
            </a:r>
            <a:r>
              <a:rPr lang="ru-RU" sz="2200" dirty="0" smtClean="0"/>
              <a:t> </a:t>
            </a:r>
            <a:r>
              <a:rPr lang="ru-RU" sz="2200" dirty="0" err="1" smtClean="0"/>
              <a:t>системасининг</a:t>
            </a:r>
            <a:r>
              <a:rPr lang="ru-RU" sz="2200" dirty="0" smtClean="0"/>
              <a:t> </a:t>
            </a:r>
            <a:r>
              <a:rPr lang="ru-RU" sz="2200" dirty="0" err="1" smtClean="0"/>
              <a:t>фаолиятини</a:t>
            </a:r>
            <a:r>
              <a:rPr lang="ru-RU" sz="2200" dirty="0" smtClean="0"/>
              <a:t> </a:t>
            </a:r>
            <a:r>
              <a:rPr lang="ru-RU" sz="2200" dirty="0" err="1" smtClean="0"/>
              <a:t>яхшилаш</a:t>
            </a:r>
            <a:r>
              <a:rPr lang="ru-RU" sz="2200" dirty="0" smtClean="0"/>
              <a:t>.</a:t>
            </a:r>
          </a:p>
          <a:p>
            <a:pPr marL="0" indent="0">
              <a:buNone/>
            </a:pPr>
            <a:r>
              <a:rPr lang="ru-RU" sz="2200" dirty="0" smtClean="0"/>
              <a:t>5.Атеросклеротик </a:t>
            </a:r>
            <a:r>
              <a:rPr lang="ru-RU" sz="2200" dirty="0" err="1" smtClean="0"/>
              <a:t>жараёнлар</a:t>
            </a:r>
            <a:r>
              <a:rPr lang="ru-RU" sz="2200" dirty="0" smtClean="0"/>
              <a:t> </a:t>
            </a:r>
            <a:r>
              <a:rPr lang="ru-RU" sz="2200" dirty="0" err="1" smtClean="0"/>
              <a:t>билан</a:t>
            </a:r>
            <a:r>
              <a:rPr lang="ru-RU" sz="2200" dirty="0" smtClean="0"/>
              <a:t> </a:t>
            </a:r>
            <a:r>
              <a:rPr lang="ru-RU" sz="2200" dirty="0" err="1" smtClean="0"/>
              <a:t>курашиш</a:t>
            </a:r>
            <a:r>
              <a:rPr lang="ru-RU" sz="2200" dirty="0" smtClean="0"/>
              <a:t> </a:t>
            </a:r>
            <a:r>
              <a:rPr lang="ru-RU" sz="2200" dirty="0" err="1" smtClean="0"/>
              <a:t>мақсадида</a:t>
            </a:r>
            <a:r>
              <a:rPr lang="ru-RU" sz="2200" dirty="0" smtClean="0"/>
              <a:t> </a:t>
            </a:r>
            <a:r>
              <a:rPr lang="ru-RU" sz="2200" dirty="0" err="1" smtClean="0"/>
              <a:t>модда</a:t>
            </a:r>
            <a:r>
              <a:rPr lang="ru-RU" sz="2200" dirty="0" smtClean="0"/>
              <a:t> </a:t>
            </a:r>
            <a:r>
              <a:rPr lang="ru-RU" sz="2200" dirty="0" err="1"/>
              <a:t>ламашинувини</a:t>
            </a:r>
            <a:r>
              <a:rPr lang="ru-RU" sz="2200" dirty="0"/>
              <a:t> </a:t>
            </a:r>
            <a:r>
              <a:rPr lang="ru-RU" sz="2200" dirty="0" err="1"/>
              <a:t>фаоллаштириш</a:t>
            </a:r>
            <a:r>
              <a:rPr lang="ru-RU" sz="2200" dirty="0"/>
              <a:t>.</a:t>
            </a:r>
          </a:p>
          <a:p>
            <a:pPr marL="0" indent="0">
              <a:buNone/>
            </a:pPr>
            <a:r>
              <a:rPr lang="ru-RU" sz="2200" dirty="0" smtClean="0"/>
              <a:t>6.Қон </a:t>
            </a:r>
            <a:r>
              <a:rPr lang="ru-RU" sz="2200" dirty="0" err="1"/>
              <a:t>айланишнинг</a:t>
            </a:r>
            <a:r>
              <a:rPr lang="ru-RU" sz="2200" dirty="0"/>
              <a:t> </a:t>
            </a:r>
            <a:r>
              <a:rPr lang="ru-RU" sz="2200" dirty="0" err="1"/>
              <a:t>экстракардиал</a:t>
            </a:r>
            <a:r>
              <a:rPr lang="ru-RU" sz="2200" dirty="0"/>
              <a:t> </a:t>
            </a:r>
            <a:r>
              <a:rPr lang="ru-RU" sz="2200" dirty="0" err="1"/>
              <a:t>омилларини</a:t>
            </a:r>
            <a:r>
              <a:rPr lang="ru-RU" sz="2200" dirty="0"/>
              <a:t> </a:t>
            </a:r>
            <a:r>
              <a:rPr lang="ru-RU" sz="2200" dirty="0" err="1"/>
              <a:t>яхшилаш</a:t>
            </a:r>
            <a:r>
              <a:rPr lang="ru-RU" sz="2200" dirty="0"/>
              <a:t>.</a:t>
            </a:r>
          </a:p>
          <a:p>
            <a:pPr marL="0" indent="0">
              <a:buNone/>
            </a:pPr>
            <a:r>
              <a:rPr lang="ru-RU" sz="2200" dirty="0" smtClean="0"/>
              <a:t>7.Беморнинг </a:t>
            </a:r>
            <a:r>
              <a:rPr lang="ru-RU" sz="2200" dirty="0" err="1"/>
              <a:t>руҳий-эмоционал</a:t>
            </a:r>
            <a:r>
              <a:rPr lang="ru-RU" sz="2200" dirty="0"/>
              <a:t> </a:t>
            </a:r>
            <a:r>
              <a:rPr lang="ru-RU" sz="2200" dirty="0" err="1"/>
              <a:t>ҳолатини</a:t>
            </a:r>
            <a:r>
              <a:rPr lang="ru-RU" sz="2200" dirty="0"/>
              <a:t> </a:t>
            </a:r>
            <a:r>
              <a:rPr lang="ru-RU" sz="2200" dirty="0" err="1"/>
              <a:t>яхшилаш</a:t>
            </a:r>
            <a:r>
              <a:rPr lang="ru-RU" sz="2200" dirty="0"/>
              <a:t>.</a:t>
            </a:r>
          </a:p>
          <a:p>
            <a:pPr marL="0" indent="0">
              <a:buNone/>
            </a:pPr>
            <a:r>
              <a:rPr lang="ru-RU" sz="2200" dirty="0" smtClean="0"/>
              <a:t>8.Организмни </a:t>
            </a:r>
            <a:r>
              <a:rPr lang="ru-RU" sz="2200" dirty="0" err="1"/>
              <a:t>соғломлаштириш</a:t>
            </a:r>
            <a:r>
              <a:rPr lang="ru-RU" sz="2200" dirty="0"/>
              <a:t> </a:t>
            </a:r>
            <a:r>
              <a:rPr lang="ru-RU" sz="2200" dirty="0" err="1"/>
              <a:t>ва</a:t>
            </a:r>
            <a:r>
              <a:rPr lang="ru-RU" sz="2200" dirty="0"/>
              <a:t> </a:t>
            </a:r>
            <a:r>
              <a:rPr lang="ru-RU" sz="2200" dirty="0" err="1"/>
              <a:t>мустахкамлаш</a:t>
            </a:r>
            <a:r>
              <a:rPr lang="ru-RU" sz="2200" dirty="0"/>
              <a:t>.</a:t>
            </a:r>
          </a:p>
          <a:p>
            <a:endParaRPr lang="ru-RU" sz="2200" dirty="0"/>
          </a:p>
        </p:txBody>
      </p:sp>
      <p:sp>
        <p:nvSpPr>
          <p:cNvPr id="3" name="Заголовок 2"/>
          <p:cNvSpPr>
            <a:spLocks noGrp="1"/>
          </p:cNvSpPr>
          <p:nvPr>
            <p:ph type="title"/>
          </p:nvPr>
        </p:nvSpPr>
        <p:spPr/>
        <p:txBody>
          <a:bodyPr/>
          <a:lstStyle/>
          <a:p>
            <a:r>
              <a:rPr lang="uz-Cyrl-UZ" dirty="0"/>
              <a:t>ДЖТнинг вазифалари:</a:t>
            </a:r>
            <a:endParaRPr lang="ru-RU" dirty="0"/>
          </a:p>
        </p:txBody>
      </p:sp>
    </p:spTree>
    <p:extLst>
      <p:ext uri="{BB962C8B-B14F-4D97-AF65-F5344CB8AC3E}">
        <p14:creationId xmlns:p14="http://schemas.microsoft.com/office/powerpoint/2010/main" val="29637861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1163885"/>
            <a:ext cx="8064896" cy="5505475"/>
          </a:xfrm>
        </p:spPr>
        <p:txBody>
          <a:bodyPr>
            <a:normAutofit/>
          </a:bodyPr>
          <a:lstStyle/>
          <a:p>
            <a:pPr algn="just"/>
            <a:r>
              <a:rPr lang="uz-Cyrl-UZ" sz="2500" dirty="0" smtClean="0"/>
              <a:t>Беморнинг </a:t>
            </a:r>
            <a:r>
              <a:rPr lang="uz-Cyrl-UZ" sz="2500" dirty="0"/>
              <a:t>ҳолати ва касалликнинг кечишига қараб даволаш жисмоний тарбия тўшак, ярим тўшак ва эркин ҳаракат тартиботларида ўтказилади. Беморларни кўкрак соҳасидаги оғриқлар тинч ҳолатда ёки енгил жисмоний юклама (юриш) бажариш вақтида безовта қилса,ДЖТ тўшак ҳаракат тартиботида ўтказилиши кўрсатилган. Бу тартиботда даволашгимнастика муолажаси тавсия этилиб, статик ва динамик нафас машқлари, қўл-оёқларнинг дистал қисми учун машқлар, ёқа соҳаси, кўкрак қафаси ва орқанинг массажи тавсия этилади. </a:t>
            </a:r>
            <a:endParaRPr lang="ru-RU" sz="2500" dirty="0"/>
          </a:p>
        </p:txBody>
      </p:sp>
    </p:spTree>
    <p:extLst>
      <p:ext uri="{BB962C8B-B14F-4D97-AF65-F5344CB8AC3E}">
        <p14:creationId xmlns:p14="http://schemas.microsoft.com/office/powerpoint/2010/main" val="112594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1" y="692696"/>
            <a:ext cx="8136904" cy="5433467"/>
          </a:xfrm>
        </p:spPr>
        <p:txBody>
          <a:bodyPr>
            <a:normAutofit fontScale="92500" lnSpcReduction="10000"/>
          </a:bodyPr>
          <a:lstStyle/>
          <a:p>
            <a:pPr algn="just"/>
            <a:r>
              <a:rPr lang="uz-Cyrl-UZ" dirty="0"/>
              <a:t>Беморнинг аҳволи яхшиланиб бориши билан у ярим тўшак ҳаракат тартиботига ўтказилади. Бу беморлар жисмоний машқларни орқада ётган, стулда ўтирган ёки таяниб турган ва турган дастлабки ҳолатларда бажаради. Ётган дастлабки ҳолатда майда, ўрта ва йирик мушак гуруҳларига ва қўл-оёқ бўғимларига фаол машқлар берилади. Оёқ мушаклари учун статик (изометрик) машқлар, мушакларни бўшаштирувчи машқ, нафас машқлари (диафрагмал, товушли, физиологик) берилади, беморларнинг орқаси ва оёқлари массаж қилинади. Машқлар секин суръатда бажарилади. Стулда ўтирган дастлабки ҳолатда – тана ва қўл-оёқ мушаклари учун, вестибуляр аппарат ва эътиборга, бўшаштирувчи, диафрагмал ва товушли нафас машқлари бажарилади. Таяниб турган ёки турган дастлабки ҳолатда – статик ва динамик нафас машқлари билан биргаликда тананинг ҳамма мушаклари учун машқлар тавсия этилади. Машқ бажаришда енгил гимнастик снарядлардан (гимнастик таёқча, тўп) фойдаланиш мумкин.</a:t>
            </a:r>
            <a:endParaRPr lang="ru-RU" dirty="0"/>
          </a:p>
        </p:txBody>
      </p:sp>
    </p:spTree>
    <p:extLst>
      <p:ext uri="{BB962C8B-B14F-4D97-AF65-F5344CB8AC3E}">
        <p14:creationId xmlns:p14="http://schemas.microsoft.com/office/powerpoint/2010/main" val="36237073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620688"/>
            <a:ext cx="8031242" cy="5616624"/>
          </a:xfrm>
        </p:spPr>
        <p:txBody>
          <a:bodyPr>
            <a:normAutofit/>
          </a:bodyPr>
          <a:lstStyle/>
          <a:p>
            <a:pPr algn="just"/>
            <a:r>
              <a:rPr lang="uz-Cyrl-UZ" dirty="0"/>
              <a:t>Эркин ҳаракат тартиботида ҳамма мушак гуруҳлари учун фаол машқлар гимнастик снарядларни (гимнастик таёқча, тўп, енгил вазндаги гантелла) қўллаш билан тавсия этилади. Шу билан бир қаторда координацияга, мувозанатга, статик ва динамик нафас машқлари, мушакларни бўшаштирувчи машқлар қўлланилади. Турган дастлабки ҳолатда бажарилувчи машқлар сони ошириб борилади. Даволаш гимнастика муолажасидан ташқари эрталабки бадан тарбия, меъёрли юриш, зинопоядан кўтарилиш (1 тадан пролет қўшиб борилади), очиқ,тоза ҳавода сайр қилиш тавсия этилади. Стенокардия билан касалланган беморлар учун жисмоний юкламаларга толерантликни (чидамлилик) ошириш катта аҳамият касб этади. Шунинг учун бу беморларга чидамлиликка чиниқтириш тавсия этилади.</a:t>
            </a:r>
            <a:endParaRPr lang="ru-RU" dirty="0"/>
          </a:p>
        </p:txBody>
      </p:sp>
    </p:spTree>
    <p:extLst>
      <p:ext uri="{BB962C8B-B14F-4D97-AF65-F5344CB8AC3E}">
        <p14:creationId xmlns:p14="http://schemas.microsoft.com/office/powerpoint/2010/main" val="932175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7" y="692696"/>
            <a:ext cx="7920880" cy="5433467"/>
          </a:xfrm>
        </p:spPr>
        <p:txBody>
          <a:bodyPr>
            <a:normAutofit fontScale="92500" lnSpcReduction="20000"/>
          </a:bodyPr>
          <a:lstStyle/>
          <a:p>
            <a:pPr algn="just"/>
            <a:r>
              <a:rPr lang="uz-Cyrl-UZ" dirty="0"/>
              <a:t>Чиниқтириш тадбирини бошлашдан олдин беморларнинг иш бажариш қобилияти велоэргометрда аниқлаб олинади, уларнинг юрак қисқариш сони аниқланади.Оғриқ, юракнинг тез уриши, ҳавонинг етишмаслиги, ЭКГдаги ўзгаришлар ва кўтара олмасликнинг бошқа белгиларининг пайдо бўлиши критик даража бўлиб ҳисобланади. Беморларнинг функционал имкониятларини оширишда 2 та чиниқтириш усулидан фойланиш мумкин. Биринчиси – юклама бўлиниб-бўлиниб берилади; Иккинчиси – юклама узоқ вақт берилади. Иккила усулда ҳам бошида 15-20 минут давомида тайёрлаш машқлари берилади, яъни 10-12 та умумривожлантирувчи машқлар. Иккала усулда циклик юкламаларнинг бирини бажариш тавсия этилади, яъни велоэргометр педалини айлантириш, махсус мосламадаги эшкакни эшиш, турган жойида ёки югурувчи йўлкани қўллаш билан югуриш, зинопоядан чиқиб-тушиш ёки оддий юриш. Бўлиниб-бўлиниб бериладиган юклама билан чиниқтиришдаги иш интенсивлиги пульснинг критик даражага етгунча бўлган ҳолатида бўлиши керак. </a:t>
            </a:r>
            <a:endParaRPr lang="ru-RU" dirty="0"/>
          </a:p>
        </p:txBody>
      </p:sp>
    </p:spTree>
    <p:extLst>
      <p:ext uri="{BB962C8B-B14F-4D97-AF65-F5344CB8AC3E}">
        <p14:creationId xmlns:p14="http://schemas.microsoft.com/office/powerpoint/2010/main" val="544100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548680"/>
            <a:ext cx="7732381" cy="5577483"/>
          </a:xfrm>
        </p:spPr>
        <p:txBody>
          <a:bodyPr>
            <a:normAutofit fontScale="92500"/>
          </a:bodyPr>
          <a:lstStyle/>
          <a:p>
            <a:pPr algn="just"/>
            <a:r>
              <a:rPr lang="uz-Cyrl-UZ" dirty="0"/>
              <a:t>Олинган иш тезлиги 3 минут давомида ушлаб ткрилади, сўнгра 3 минут дам олади. Машғулот давомида бундай ишлаш цикли 5-8 марта қайтарилиши мумкин. 7-10 кундан кейин узоқ давом этувчи юкламаларга ўтилади – 5 минут иш, 5 минут дам. Узоқ вақт давом этувчи юклама дам олмасдан 10-30 минут давомида бажарилади. Пульс критик даражадан минутига 10-15 марта кам уриш билан характерланади. Бўлиниб-бўлиниб бериладиган юклама билан чиниқтириш анча самарали ҳисобланади, лекин шу билан бирга анча ҳавфли ҳам, чунки юклама пульснинг критик даражасида бажарилади. Шунинг учун  жисмоний иш бажариш қобилиятини шифохонада бўлиниб-бўлиниб бериладиган юклама билан, шифохонадан чиққанидан сўнг узоқ вақт берилувчи юклама билан врач назорати остида поликлиника ёки диспансерда ошириб бориш мақсадга мувофиқ бўлади. </a:t>
            </a:r>
            <a:endParaRPr lang="ru-RU" dirty="0"/>
          </a:p>
        </p:txBody>
      </p:sp>
    </p:spTree>
    <p:extLst>
      <p:ext uri="{BB962C8B-B14F-4D97-AF65-F5344CB8AC3E}">
        <p14:creationId xmlns:p14="http://schemas.microsoft.com/office/powerpoint/2010/main" val="29694432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836712"/>
            <a:ext cx="7408333" cy="5289451"/>
          </a:xfrm>
        </p:spPr>
        <p:txBody>
          <a:bodyPr/>
          <a:lstStyle/>
          <a:p>
            <a:r>
              <a:rPr lang="uz-Cyrl-UZ" dirty="0"/>
              <a:t>Шифохонада даволанганидан  кейин беморлар реабиоитацияни поликлиника, диспансер ёки санатор-курортларда ўтади. У ерда уларга даволаш гимнастика муолажаси, эрталабки бадан тарбия, индивидуал топшириқлар, меъёрли юриш, соғломлаштирувчи югуриш, механанотерапевтик аппаратларда, тренажер-ларда машқлар, ҳаракатли ўйинлар, спортга оид ўйинлар, яқин туризм, сайр этиш тавсия этилиши мумкин.</a:t>
            </a:r>
            <a:endParaRPr lang="ru-RU" dirty="0"/>
          </a:p>
        </p:txBody>
      </p:sp>
    </p:spTree>
    <p:extLst>
      <p:ext uri="{BB962C8B-B14F-4D97-AF65-F5344CB8AC3E}">
        <p14:creationId xmlns:p14="http://schemas.microsoft.com/office/powerpoint/2010/main" val="3266457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844824"/>
            <a:ext cx="7408333" cy="4281339"/>
          </a:xfrm>
        </p:spPr>
        <p:txBody>
          <a:bodyPr>
            <a:normAutofit fontScale="77500" lnSpcReduction="20000"/>
          </a:bodyPr>
          <a:lstStyle/>
          <a:p>
            <a:pPr marL="0" indent="0" algn="just">
              <a:buNone/>
            </a:pPr>
            <a:r>
              <a:rPr lang="uz-Cyrl-UZ" dirty="0"/>
              <a:t>Миокарднинг ўткир инфаркти миокарднинг қон билан таъминланиши бузилиши ҳисобига юз берадиган некротик жараёнларнинг пайдо бўлиши билан характьерланади. У сурункали юрак ишемик касаллигидан сўнг ривожланади. Миокард инфарктининг характерига ва асоратига қараб (майда, йирик ўчоғли ва трансмурал) қуйидаги қарши кўрсатмалар фарқланади :</a:t>
            </a:r>
            <a:endParaRPr lang="ru-RU" dirty="0"/>
          </a:p>
          <a:p>
            <a:pPr marL="0" indent="0" algn="just">
              <a:buNone/>
            </a:pPr>
            <a:r>
              <a:rPr lang="uz-Cyrl-UZ" dirty="0" smtClean="0"/>
              <a:t>	-</a:t>
            </a:r>
            <a:r>
              <a:rPr lang="uz-Cyrl-UZ" dirty="0"/>
              <a:t>тана ҳароратининг кўтарилиши</a:t>
            </a:r>
            <a:r>
              <a:rPr lang="uz-Cyrl-UZ" dirty="0" smtClean="0"/>
              <a:t>;</a:t>
            </a:r>
            <a:endParaRPr lang="ru-RU" dirty="0" smtClean="0"/>
          </a:p>
          <a:p>
            <a:pPr marL="0" indent="0" algn="just">
              <a:buNone/>
            </a:pPr>
            <a:r>
              <a:rPr lang="uz-Cyrl-UZ" dirty="0" smtClean="0"/>
              <a:t>	-доимий оғриқ синдроми;</a:t>
            </a:r>
            <a:endParaRPr lang="ru-RU" dirty="0" smtClean="0"/>
          </a:p>
          <a:p>
            <a:pPr marL="0" indent="0" algn="just">
              <a:buNone/>
            </a:pPr>
            <a:r>
              <a:rPr lang="uz-Cyrl-UZ" dirty="0" smtClean="0"/>
              <a:t>	-</a:t>
            </a:r>
            <a:r>
              <a:rPr lang="uz-Cyrl-UZ" dirty="0"/>
              <a:t>мерцал аритмия;</a:t>
            </a:r>
            <a:endParaRPr lang="ru-RU" dirty="0"/>
          </a:p>
          <a:p>
            <a:pPr marL="0" indent="0" algn="just">
              <a:buNone/>
            </a:pPr>
            <a:r>
              <a:rPr lang="uz-Cyrl-UZ" dirty="0" smtClean="0"/>
              <a:t>	-</a:t>
            </a:r>
            <a:r>
              <a:rPr lang="uz-Cyrl-UZ" dirty="0"/>
              <a:t>тез-тез бўладиган экстрасистола</a:t>
            </a:r>
            <a:r>
              <a:rPr lang="uz-Cyrl-UZ" dirty="0" smtClean="0"/>
              <a:t>.</a:t>
            </a:r>
          </a:p>
          <a:p>
            <a:pPr marL="0" indent="0" algn="just">
              <a:buNone/>
            </a:pPr>
            <a:endParaRPr lang="ru-RU" dirty="0"/>
          </a:p>
          <a:p>
            <a:pPr marL="0" indent="0" algn="just">
              <a:buNone/>
            </a:pPr>
            <a:r>
              <a:rPr lang="uz-Cyrl-UZ" dirty="0" smtClean="0"/>
              <a:t>Беморларнин </a:t>
            </a:r>
            <a:r>
              <a:rPr lang="uz-Cyrl-UZ" dirty="0"/>
              <a:t>даволашда тўшак, ярим тўшак (палата) ва эркин ҳаракат тартиботларидан фойдаланилади.</a:t>
            </a:r>
            <a:endParaRPr lang="ru-RU" dirty="0"/>
          </a:p>
          <a:p>
            <a:pPr marL="0" indent="0" algn="just">
              <a:buNone/>
            </a:pPr>
            <a:endParaRPr lang="uz-Cyrl-UZ" dirty="0" smtClean="0"/>
          </a:p>
          <a:p>
            <a:pPr marL="0" indent="0" algn="just">
              <a:buNone/>
            </a:pPr>
            <a:r>
              <a:rPr lang="uz-Cyrl-UZ" dirty="0" smtClean="0"/>
              <a:t>Қатъий </a:t>
            </a:r>
            <a:r>
              <a:rPr lang="uz-Cyrl-UZ" dirty="0"/>
              <a:t>тўшак ҳаракат тартиботида беморлар ҳолатига қараб ўрта ҳисобда 4-7 кун бўладилар.</a:t>
            </a:r>
            <a:endParaRPr lang="ru-RU" dirty="0"/>
          </a:p>
          <a:p>
            <a:pPr algn="just"/>
            <a:endParaRPr lang="ru-RU" dirty="0"/>
          </a:p>
        </p:txBody>
      </p:sp>
      <p:sp>
        <p:nvSpPr>
          <p:cNvPr id="3" name="Заголовок 2"/>
          <p:cNvSpPr>
            <a:spLocks noGrp="1"/>
          </p:cNvSpPr>
          <p:nvPr>
            <p:ph type="title"/>
          </p:nvPr>
        </p:nvSpPr>
        <p:spPr/>
        <p:txBody>
          <a:bodyPr>
            <a:normAutofit fontScale="90000"/>
          </a:bodyPr>
          <a:lstStyle/>
          <a:p>
            <a:r>
              <a:rPr lang="uz-Cyrl-UZ" b="1" dirty="0"/>
              <a:t>Миокарднинг ўткир инфарктида ДЖТни қўллаш.</a:t>
            </a:r>
            <a:endParaRPr lang="ru-RU" dirty="0"/>
          </a:p>
        </p:txBody>
      </p:sp>
    </p:spTree>
    <p:extLst>
      <p:ext uri="{BB962C8B-B14F-4D97-AF65-F5344CB8AC3E}">
        <p14:creationId xmlns:p14="http://schemas.microsoft.com/office/powerpoint/2010/main" val="26116647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764704"/>
            <a:ext cx="7516357" cy="5361459"/>
          </a:xfrm>
        </p:spPr>
        <p:txBody>
          <a:bodyPr>
            <a:normAutofit/>
          </a:bodyPr>
          <a:lstStyle/>
          <a:p>
            <a:pPr marL="0" indent="0" algn="just">
              <a:buNone/>
            </a:pPr>
            <a:r>
              <a:rPr lang="uz-Cyrl-UZ" dirty="0"/>
              <a:t>-беморларнинг руҳий-эмоционал ҳолатини яхшилаш;</a:t>
            </a:r>
            <a:endParaRPr lang="ru-RU" dirty="0"/>
          </a:p>
          <a:p>
            <a:pPr marL="0" indent="0" algn="just">
              <a:buNone/>
            </a:pPr>
            <a:r>
              <a:rPr lang="uz-Cyrl-UZ" dirty="0" smtClean="0"/>
              <a:t>-</a:t>
            </a:r>
            <a:r>
              <a:rPr lang="uz-Cyrl-UZ" dirty="0"/>
              <a:t>модда алмашинувини яхшилаш, айниқса миокардда;</a:t>
            </a:r>
            <a:endParaRPr lang="ru-RU" dirty="0"/>
          </a:p>
          <a:p>
            <a:pPr marL="0" indent="0" algn="just">
              <a:buNone/>
            </a:pPr>
            <a:r>
              <a:rPr lang="uz-Cyrl-UZ" dirty="0" smtClean="0"/>
              <a:t>-</a:t>
            </a:r>
            <a:r>
              <a:rPr lang="uz-Cyrl-UZ" dirty="0"/>
              <a:t>бўлиши мумкин бўлган асоратларнинг олдини олиш;</a:t>
            </a:r>
            <a:endParaRPr lang="ru-RU" dirty="0"/>
          </a:p>
          <a:p>
            <a:pPr marL="0" indent="0" algn="just">
              <a:buNone/>
            </a:pPr>
            <a:r>
              <a:rPr lang="uz-Cyrl-UZ" dirty="0" smtClean="0"/>
              <a:t>-</a:t>
            </a:r>
            <a:r>
              <a:rPr lang="uz-Cyrl-UZ" dirty="0"/>
              <a:t>экстракардиал қон айланиши омилларини яхшилаш;</a:t>
            </a:r>
            <a:endParaRPr lang="ru-RU" dirty="0"/>
          </a:p>
          <a:p>
            <a:pPr marL="0" indent="0" algn="just">
              <a:buNone/>
            </a:pPr>
            <a:r>
              <a:rPr lang="uz-Cyrl-UZ" dirty="0" smtClean="0"/>
              <a:t>-</a:t>
            </a:r>
            <a:r>
              <a:rPr lang="uz-Cyrl-UZ" dirty="0"/>
              <a:t>диафрагмал нафасга ўргатиш;</a:t>
            </a:r>
            <a:endParaRPr lang="ru-RU" dirty="0"/>
          </a:p>
          <a:p>
            <a:pPr marL="0" indent="0" algn="just">
              <a:buNone/>
            </a:pPr>
            <a:r>
              <a:rPr lang="uz-Cyrl-UZ" dirty="0" smtClean="0"/>
              <a:t>-</a:t>
            </a:r>
            <a:r>
              <a:rPr lang="uz-Cyrl-UZ" dirty="0"/>
              <a:t>ўзига-ўзи хизмат қилишнинг оддий усулларига ўргатиш;</a:t>
            </a:r>
            <a:endParaRPr lang="ru-RU" dirty="0"/>
          </a:p>
          <a:p>
            <a:pPr marL="0" indent="0" algn="just">
              <a:buNone/>
            </a:pPr>
            <a:r>
              <a:rPr lang="uz-Cyrl-UZ" dirty="0" smtClean="0"/>
              <a:t>-</a:t>
            </a:r>
            <a:r>
              <a:rPr lang="uz-Cyrl-UZ" dirty="0"/>
              <a:t>елка бўғимида оғриқнинг риводланишини ёки елка-қўл синдромининг ривожланишини олдини олиш.</a:t>
            </a:r>
            <a:endParaRPr lang="ru-RU" dirty="0"/>
          </a:p>
          <a:p>
            <a:pPr algn="just"/>
            <a:endParaRPr lang="ru-RU" dirty="0"/>
          </a:p>
        </p:txBody>
      </p:sp>
    </p:spTree>
    <p:extLst>
      <p:ext uri="{BB962C8B-B14F-4D97-AF65-F5344CB8AC3E}">
        <p14:creationId xmlns:p14="http://schemas.microsoft.com/office/powerpoint/2010/main" val="21071392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476672"/>
            <a:ext cx="7408333" cy="5649491"/>
          </a:xfrm>
        </p:spPr>
        <p:txBody>
          <a:bodyPr>
            <a:normAutofit/>
          </a:bodyPr>
          <a:lstStyle/>
          <a:p>
            <a:r>
              <a:rPr lang="uz-Cyrl-UZ" dirty="0"/>
              <a:t>Даволаш гимнастика муолажаси орқада ётган дастлабки ҳолатда, ўрта ҳисобда 6-9 минут давомида олиб борилади. Муолажа давомида қўл-оёқларнинг майда ва ўрта мушак ва бўғимларига, диафрагмал ва физиологик нафас машқлари ва бошни аста-секин айлантириш машқлари тавсия этилади.</a:t>
            </a:r>
            <a:endParaRPr lang="ru-RU" dirty="0"/>
          </a:p>
          <a:p>
            <a:endParaRPr lang="uz-Cyrl-UZ" dirty="0" smtClean="0"/>
          </a:p>
          <a:p>
            <a:r>
              <a:rPr lang="uz-Cyrl-UZ" dirty="0" smtClean="0"/>
              <a:t>Кенгайтирилган </a:t>
            </a:r>
            <a:r>
              <a:rPr lang="uz-Cyrl-UZ" dirty="0"/>
              <a:t>тўшак ҳаракат тартиботида беморлар ўрта ҳисобда ҳолатига қараб 1 кундан 14 кунгача, баъзи ҳолатларда 4-8 кундан 18-20 кунгача ёки 7-9 кундан 20-23 кунгача давом этиши мумкин.</a:t>
            </a:r>
            <a:endParaRPr lang="ru-RU" dirty="0"/>
          </a:p>
          <a:p>
            <a:endParaRPr lang="ru-RU" dirty="0"/>
          </a:p>
        </p:txBody>
      </p:sp>
    </p:spTree>
    <p:extLst>
      <p:ext uri="{BB962C8B-B14F-4D97-AF65-F5344CB8AC3E}">
        <p14:creationId xmlns:p14="http://schemas.microsoft.com/office/powerpoint/2010/main" val="7099092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2" y="1628800"/>
            <a:ext cx="8352928" cy="4497363"/>
          </a:xfrm>
        </p:spPr>
        <p:txBody>
          <a:bodyPr>
            <a:normAutofit fontScale="92500" lnSpcReduction="10000"/>
          </a:bodyPr>
          <a:lstStyle/>
          <a:p>
            <a:pPr marL="0" indent="0">
              <a:buNone/>
            </a:pPr>
            <a:r>
              <a:rPr lang="uz-Cyrl-UZ" dirty="0"/>
              <a:t>-лозим бўлса асоратларнинг олдини олишни давом эттириш;</a:t>
            </a:r>
            <a:endParaRPr lang="ru-RU" dirty="0"/>
          </a:p>
          <a:p>
            <a:pPr marL="0" indent="0">
              <a:buNone/>
            </a:pPr>
            <a:endParaRPr lang="uz-Cyrl-UZ" dirty="0" smtClean="0"/>
          </a:p>
          <a:p>
            <a:pPr marL="0" indent="0">
              <a:buNone/>
            </a:pPr>
            <a:r>
              <a:rPr lang="uz-Cyrl-UZ" dirty="0" smtClean="0"/>
              <a:t>-</a:t>
            </a:r>
            <a:r>
              <a:rPr lang="uz-Cyrl-UZ" dirty="0"/>
              <a:t>қон айланишнинг экстракардиал омилларини аста-секин чиниқтириш;</a:t>
            </a:r>
            <a:endParaRPr lang="ru-RU" dirty="0"/>
          </a:p>
          <a:p>
            <a:pPr marL="0" indent="0">
              <a:buNone/>
            </a:pPr>
            <a:endParaRPr lang="uz-Cyrl-UZ" dirty="0" smtClean="0"/>
          </a:p>
          <a:p>
            <a:pPr marL="0" indent="0">
              <a:buNone/>
            </a:pPr>
            <a:r>
              <a:rPr lang="uz-Cyrl-UZ" dirty="0" smtClean="0"/>
              <a:t>-</a:t>
            </a:r>
            <a:r>
              <a:rPr lang="uz-Cyrl-UZ" dirty="0"/>
              <a:t>системаларнинг ўзаро алоқаларини яхшилаш ва тиклаш;</a:t>
            </a:r>
            <a:endParaRPr lang="ru-RU" dirty="0"/>
          </a:p>
          <a:p>
            <a:pPr marL="0" indent="0">
              <a:buNone/>
            </a:pPr>
            <a:endParaRPr lang="uz-Cyrl-UZ" dirty="0" smtClean="0"/>
          </a:p>
          <a:p>
            <a:pPr marL="0" indent="0">
              <a:buNone/>
            </a:pPr>
            <a:r>
              <a:rPr lang="uz-Cyrl-UZ" dirty="0" smtClean="0"/>
              <a:t>-</a:t>
            </a:r>
            <a:r>
              <a:rPr lang="uz-Cyrl-UZ" dirty="0"/>
              <a:t>вестибуляр аппаратнинг функционал ҳолатини тиклаш;</a:t>
            </a:r>
            <a:endParaRPr lang="ru-RU" dirty="0"/>
          </a:p>
          <a:p>
            <a:pPr marL="0" indent="0">
              <a:buNone/>
            </a:pPr>
            <a:endParaRPr lang="uz-Cyrl-UZ" dirty="0" smtClean="0"/>
          </a:p>
          <a:p>
            <a:pPr marL="0" indent="0">
              <a:buNone/>
            </a:pPr>
            <a:r>
              <a:rPr lang="uz-Cyrl-UZ" dirty="0" smtClean="0"/>
              <a:t>-</a:t>
            </a:r>
            <a:r>
              <a:rPr lang="uz-Cyrl-UZ" dirty="0"/>
              <a:t>беморни ўтирган ҳолатга ўтказиш ва ўргатиш;</a:t>
            </a:r>
            <a:endParaRPr lang="ru-RU" dirty="0"/>
          </a:p>
          <a:p>
            <a:pPr marL="0" indent="0">
              <a:buNone/>
            </a:pPr>
            <a:endParaRPr lang="uz-Cyrl-UZ" dirty="0" smtClean="0"/>
          </a:p>
          <a:p>
            <a:pPr marL="0" indent="0">
              <a:buNone/>
            </a:pPr>
            <a:r>
              <a:rPr lang="uz-Cyrl-UZ" dirty="0" smtClean="0"/>
              <a:t>-</a:t>
            </a:r>
            <a:r>
              <a:rPr lang="uz-Cyrl-UZ" dirty="0"/>
              <a:t>беморни туришга ва юришга тайёрлаш ва ҳ.з.</a:t>
            </a:r>
            <a:endParaRPr lang="ru-RU" dirty="0"/>
          </a:p>
          <a:p>
            <a:endParaRPr lang="ru-RU" dirty="0"/>
          </a:p>
        </p:txBody>
      </p:sp>
      <p:sp>
        <p:nvSpPr>
          <p:cNvPr id="3" name="Заголовок 2"/>
          <p:cNvSpPr>
            <a:spLocks noGrp="1"/>
          </p:cNvSpPr>
          <p:nvPr>
            <p:ph type="title"/>
          </p:nvPr>
        </p:nvSpPr>
        <p:spPr/>
        <p:txBody>
          <a:bodyPr/>
          <a:lstStyle/>
          <a:p>
            <a:r>
              <a:rPr lang="uz-Cyrl-UZ" dirty="0"/>
              <a:t>ДЖТнинг вазифалари :</a:t>
            </a:r>
            <a:endParaRPr lang="ru-RU" dirty="0"/>
          </a:p>
        </p:txBody>
      </p:sp>
    </p:spTree>
    <p:extLst>
      <p:ext uri="{BB962C8B-B14F-4D97-AF65-F5344CB8AC3E}">
        <p14:creationId xmlns:p14="http://schemas.microsoft.com/office/powerpoint/2010/main" val="33771696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1" y="548680"/>
            <a:ext cx="7992888" cy="5832648"/>
          </a:xfrm>
        </p:spPr>
        <p:txBody>
          <a:bodyPr>
            <a:normAutofit/>
          </a:bodyPr>
          <a:lstStyle/>
          <a:p>
            <a:pPr algn="just"/>
            <a:r>
              <a:rPr lang="uz-Cyrl-UZ" dirty="0"/>
              <a:t>Даволаш гимнастика муолажаси вақтида машқлар орқада, ён бошда ётган, кроватда ва стулда ўтирган дастлабки ҳолатларда бажарилади. Орқада ётганда майда ва ўрта мушак ва бўғим гуруҳларига машқлар берилиб, машқлар комплексига аста-секин беморнинг аҳволини фаоллаштирувчи машқлар қўшиб борилади, яъни ёстиқдан бошни аста-секин кўтариш, қўллар билан қарама-қарши тиззаларга тортилиш, галма-галдан тўғри оёқларни ён томонларга ҳаракат қилдириш. Ён бошда ётган дастлабки ҳолат – юқорида оёқ тизза ва тос-сон бўғимида букилган, бир вақтнинг ўзида оёқни тўғрилаш ва қўлни юқорига кўтариш, бу машқлар диафрагмал ва физиологик нафас машқлари билан бирга олиб борилади. </a:t>
            </a:r>
            <a:endParaRPr lang="ru-RU" dirty="0"/>
          </a:p>
        </p:txBody>
      </p:sp>
    </p:spTree>
    <p:extLst>
      <p:ext uri="{BB962C8B-B14F-4D97-AF65-F5344CB8AC3E}">
        <p14:creationId xmlns:p14="http://schemas.microsoft.com/office/powerpoint/2010/main" val="21438606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83569" y="764704"/>
            <a:ext cx="7920880" cy="5361459"/>
          </a:xfrm>
        </p:spPr>
        <p:txBody>
          <a:bodyPr>
            <a:normAutofit fontScale="92500"/>
          </a:bodyPr>
          <a:lstStyle/>
          <a:p>
            <a:pPr algn="just"/>
            <a:r>
              <a:rPr lang="uz-Cyrl-UZ" dirty="0"/>
              <a:t>Бемор аста-секин кроватда ўтиришга ўзгатилади. Кроватда ўтирган ҳолатда галма-галдан оёқларни тизза ва тос-сон бўғимида букилади, танаси аста-секин ён томонларга ва олдинга букилади, “юриш” машқи бажарилади, йирик мушакларга машқлар берилади. Бемор аста-секин стулга ўтказилади ва бу ҳолатда кескин ҳаракатлар бажарилмайди. Бу ҳолатда “юриш” имитацияси бажарилади, бемор стуога таянган ҳолда танасини кўтаради, тизза, тос-сон, елка ва билак бўғимларида ҳаракат қилади. Муолажа вақтида ҳамма машқлар секин суръатда бўшаштирувчи машқлар билан бирга олиб борилади. Муолажа кроватда ётган ҳолатда тугатилади.Даволаш гимнастика муолажаси 10-15 минут давомида ўтказилади. Ярим тўшак (палата) ҳаракат тартиботи ўрта ҳисобда 14-кундан 18-кунгача, 18-кундан 22-кунгача ёки 23-29 кунларгача олиб борилади. </a:t>
            </a:r>
            <a:endParaRPr lang="ru-RU" dirty="0"/>
          </a:p>
          <a:p>
            <a:pPr algn="just"/>
            <a:endParaRPr lang="ru-RU" dirty="0"/>
          </a:p>
        </p:txBody>
      </p:sp>
    </p:spTree>
    <p:extLst>
      <p:ext uri="{BB962C8B-B14F-4D97-AF65-F5344CB8AC3E}">
        <p14:creationId xmlns:p14="http://schemas.microsoft.com/office/powerpoint/2010/main" val="37367682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2060848"/>
            <a:ext cx="7408333" cy="4065315"/>
          </a:xfrm>
        </p:spPr>
        <p:txBody>
          <a:bodyPr/>
          <a:lstStyle/>
          <a:p>
            <a:pPr marL="0" indent="0">
              <a:buNone/>
            </a:pPr>
            <a:r>
              <a:rPr lang="uz-Cyrl-UZ" dirty="0"/>
              <a:t>-беморларни вертикал ҳолатга ўтказиш ва мослаштириш;</a:t>
            </a:r>
            <a:endParaRPr lang="ru-RU" dirty="0"/>
          </a:p>
          <a:p>
            <a:pPr marL="0" indent="0">
              <a:buNone/>
            </a:pPr>
            <a:r>
              <a:rPr lang="uz-Cyrl-UZ" dirty="0" smtClean="0"/>
              <a:t>-</a:t>
            </a:r>
            <a:r>
              <a:rPr lang="uz-Cyrl-UZ" dirty="0"/>
              <a:t>таянч-ҳаракат аппаратини аста-секин чиниқтириш;</a:t>
            </a:r>
            <a:endParaRPr lang="ru-RU" dirty="0"/>
          </a:p>
          <a:p>
            <a:pPr marL="0" indent="0">
              <a:buNone/>
            </a:pPr>
            <a:r>
              <a:rPr lang="uz-Cyrl-UZ" dirty="0" smtClean="0"/>
              <a:t>-</a:t>
            </a:r>
            <a:r>
              <a:rPr lang="uz-Cyrl-UZ" dirty="0"/>
              <a:t>аста-секин миокарднинг функционал ҳолатини яхшилаш;</a:t>
            </a:r>
            <a:endParaRPr lang="ru-RU" dirty="0"/>
          </a:p>
          <a:p>
            <a:pPr marL="0" indent="0">
              <a:buNone/>
            </a:pPr>
            <a:r>
              <a:rPr lang="uz-Cyrl-UZ" dirty="0" smtClean="0"/>
              <a:t>-</a:t>
            </a:r>
            <a:r>
              <a:rPr lang="uz-Cyrl-UZ" dirty="0"/>
              <a:t>палата миқёсида ўзига-ўзи хизмат қилишни ўргатиш ва ҳ.з.</a:t>
            </a:r>
            <a:endParaRPr lang="ru-RU" dirty="0"/>
          </a:p>
          <a:p>
            <a:endParaRPr lang="ru-RU" dirty="0"/>
          </a:p>
        </p:txBody>
      </p:sp>
      <p:sp>
        <p:nvSpPr>
          <p:cNvPr id="3" name="Заголовок 2"/>
          <p:cNvSpPr>
            <a:spLocks noGrp="1"/>
          </p:cNvSpPr>
          <p:nvPr>
            <p:ph type="title"/>
          </p:nvPr>
        </p:nvSpPr>
        <p:spPr/>
        <p:txBody>
          <a:bodyPr>
            <a:normAutofit/>
          </a:bodyPr>
          <a:lstStyle/>
          <a:p>
            <a:r>
              <a:rPr lang="uz-Cyrl-UZ" dirty="0"/>
              <a:t>	ДЖТнинг вазифалари </a:t>
            </a:r>
            <a:r>
              <a:rPr lang="uz-Cyrl-UZ" dirty="0" smtClean="0"/>
              <a:t>:</a:t>
            </a:r>
            <a:endParaRPr lang="ru-RU" dirty="0"/>
          </a:p>
        </p:txBody>
      </p:sp>
    </p:spTree>
    <p:extLst>
      <p:ext uri="{BB962C8B-B14F-4D97-AF65-F5344CB8AC3E}">
        <p14:creationId xmlns:p14="http://schemas.microsoft.com/office/powerpoint/2010/main" val="35585077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83569" y="620688"/>
            <a:ext cx="7920880" cy="5505475"/>
          </a:xfrm>
        </p:spPr>
        <p:txBody>
          <a:bodyPr>
            <a:normAutofit fontScale="92500" lnSpcReduction="10000"/>
          </a:bodyPr>
          <a:lstStyle/>
          <a:p>
            <a:pPr algn="just"/>
            <a:r>
              <a:rPr lang="uz-Cyrl-UZ" dirty="0"/>
              <a:t>Даволаш гимнастика муолажасининг давомийлиги 15-20 минут. Муолажада ётган, стулда ўтирган, стулга ёки кроватга таяниб турган дастлабки ҳолатлари тавсия этилади. Нафас машқлари билан бирга майда, ўрта ва йирик мушак гуруҳлари учун машқлари тавсия этилади. Машқлар секин суръатда бажарилиб, аста-секин суръати ошириб борилади. Муолажадан муолажага машқларнинг қайтарилиш сони ошириб борилади. Машқлар комплексига координацияга, мувозанатга машқлар ва меъёрий юриш киритилади. Палатада меъёрий бриш 1-куни 1-2 марта, 2-3 кунлари 3-4 марта бажарилади. Агар меъёрий юришнинг 3-4 кунларида салбий таъсирлар кузатилмаса, беморларга хожатхонага юоришга рухсат этилади. Шу билан беморга орқа ва ёқа соҳаларини массаж қилиш тавсия этилади.</a:t>
            </a:r>
            <a:endParaRPr lang="ru-RU" dirty="0"/>
          </a:p>
          <a:p>
            <a:pPr algn="just"/>
            <a:r>
              <a:rPr lang="uz-Cyrl-UZ" dirty="0"/>
              <a:t>	Эркин ҳаракат тартиботи беморларнинг коридорга чиқиши билан бошланади. Ўрта ҳисобда 17-21 кунларгача, 22-25 кунларгача ёки 29-35 кунларгача давом этади.</a:t>
            </a:r>
            <a:endParaRPr lang="ru-RU" dirty="0"/>
          </a:p>
          <a:p>
            <a:pPr algn="just"/>
            <a:endParaRPr lang="ru-RU" dirty="0"/>
          </a:p>
        </p:txBody>
      </p:sp>
    </p:spTree>
    <p:extLst>
      <p:ext uri="{BB962C8B-B14F-4D97-AF65-F5344CB8AC3E}">
        <p14:creationId xmlns:p14="http://schemas.microsoft.com/office/powerpoint/2010/main" val="25437519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988840"/>
            <a:ext cx="7408333" cy="4137323"/>
          </a:xfrm>
        </p:spPr>
        <p:txBody>
          <a:bodyPr>
            <a:normAutofit/>
          </a:bodyPr>
          <a:lstStyle/>
          <a:p>
            <a:pPr marL="0" indent="0">
              <a:buNone/>
            </a:pPr>
            <a:r>
              <a:rPr lang="uz-Cyrl-UZ" dirty="0" smtClean="0"/>
              <a:t>-</a:t>
            </a:r>
            <a:r>
              <a:rPr lang="uz-Cyrl-UZ" dirty="0"/>
              <a:t>юрак-қон томир системасини чиниқтириш;</a:t>
            </a:r>
            <a:endParaRPr lang="ru-RU" dirty="0"/>
          </a:p>
          <a:p>
            <a:pPr marL="0" indent="0">
              <a:buNone/>
            </a:pPr>
            <a:endParaRPr lang="uz-Cyrl-UZ" dirty="0" smtClean="0"/>
          </a:p>
          <a:p>
            <a:pPr marL="0" indent="0">
              <a:buNone/>
            </a:pPr>
            <a:r>
              <a:rPr lang="uz-Cyrl-UZ" dirty="0" smtClean="0"/>
              <a:t>-</a:t>
            </a:r>
            <a:r>
              <a:rPr lang="uz-Cyrl-UZ" dirty="0"/>
              <a:t>таянч-ҳаракат аппаратини чиниқтиришни давом эттириш;</a:t>
            </a:r>
            <a:endParaRPr lang="ru-RU" dirty="0"/>
          </a:p>
          <a:p>
            <a:pPr marL="0" indent="0">
              <a:buNone/>
            </a:pPr>
            <a:endParaRPr lang="uz-Cyrl-UZ" dirty="0" smtClean="0"/>
          </a:p>
          <a:p>
            <a:pPr marL="0" indent="0">
              <a:buNone/>
            </a:pPr>
            <a:r>
              <a:rPr lang="uz-Cyrl-UZ" dirty="0" smtClean="0"/>
              <a:t>-</a:t>
            </a:r>
            <a:r>
              <a:rPr lang="uz-Cyrl-UZ" dirty="0"/>
              <a:t>зинапояда юриш кўникмасини ўргатиш;</a:t>
            </a:r>
            <a:endParaRPr lang="ru-RU" dirty="0"/>
          </a:p>
          <a:p>
            <a:pPr marL="0" indent="0">
              <a:buNone/>
            </a:pPr>
            <a:endParaRPr lang="uz-Cyrl-UZ" dirty="0" smtClean="0"/>
          </a:p>
          <a:p>
            <a:pPr marL="0" indent="0">
              <a:buNone/>
            </a:pPr>
            <a:r>
              <a:rPr lang="uz-Cyrl-UZ" dirty="0" smtClean="0"/>
              <a:t>-</a:t>
            </a:r>
            <a:r>
              <a:rPr lang="uz-Cyrl-UZ" dirty="0"/>
              <a:t>майиший кўникмаларга тайёрлаш ва ҳ.з.</a:t>
            </a:r>
            <a:endParaRPr lang="ru-RU" dirty="0"/>
          </a:p>
          <a:p>
            <a:endParaRPr lang="ru-RU" dirty="0"/>
          </a:p>
        </p:txBody>
      </p:sp>
      <p:sp>
        <p:nvSpPr>
          <p:cNvPr id="3" name="Заголовок 2"/>
          <p:cNvSpPr>
            <a:spLocks noGrp="1"/>
          </p:cNvSpPr>
          <p:nvPr>
            <p:ph type="title"/>
          </p:nvPr>
        </p:nvSpPr>
        <p:spPr/>
        <p:txBody>
          <a:bodyPr>
            <a:normAutofit/>
          </a:bodyPr>
          <a:lstStyle/>
          <a:p>
            <a:r>
              <a:rPr lang="uz-Cyrl-UZ" b="1" dirty="0"/>
              <a:t>ДЖТнинг вазифалари </a:t>
            </a:r>
            <a:r>
              <a:rPr lang="uz-Cyrl-UZ" b="1" dirty="0" smtClean="0"/>
              <a:t>:</a:t>
            </a:r>
            <a:endParaRPr lang="ru-RU" dirty="0"/>
          </a:p>
        </p:txBody>
      </p:sp>
    </p:spTree>
    <p:extLst>
      <p:ext uri="{BB962C8B-B14F-4D97-AF65-F5344CB8AC3E}">
        <p14:creationId xmlns:p14="http://schemas.microsoft.com/office/powerpoint/2010/main" val="1490523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99592" y="1340768"/>
            <a:ext cx="7408333" cy="5361459"/>
          </a:xfrm>
        </p:spPr>
        <p:txBody>
          <a:bodyPr>
            <a:normAutofit/>
          </a:bodyPr>
          <a:lstStyle/>
          <a:p>
            <a:pPr algn="just"/>
            <a:r>
              <a:rPr lang="uz-Cyrl-UZ" dirty="0"/>
              <a:t>Юрак-қон томир системаси касалликларида берилаётган ДЖТнинг самарадорлигини баҳолаш усуллари : пульсни ўлчаш; артериал қон босимини ўлчаш; беморларнинг объектив ва субъектив ҳолатлари; врач-педагогик назорат (машғулот зичлиги, физиологик эгри чизиқ ва машқларнинг организмга адекватлиги аниқланади); ЭКГ; эхокардиография; томирлар тонусини аниқлаш; қон анализи; юрак-қон томир системасининг функционал синамалари ва ҳ.з.</a:t>
            </a:r>
            <a:endParaRPr lang="ru-RU" dirty="0"/>
          </a:p>
        </p:txBody>
      </p:sp>
    </p:spTree>
    <p:extLst>
      <p:ext uri="{BB962C8B-B14F-4D97-AF65-F5344CB8AC3E}">
        <p14:creationId xmlns:p14="http://schemas.microsoft.com/office/powerpoint/2010/main" val="40673354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28</TotalTime>
  <Words>1486</Words>
  <Application>Microsoft Office PowerPoint</Application>
  <PresentationFormat>Экран (4:3)</PresentationFormat>
  <Paragraphs>87</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Волна</vt:lpstr>
      <vt:lpstr>ЮРАК-ҚОН ТОМИР КАСАЛЛИКЛАРИДА ДЖТНИ ҚЎЛЛАШ.</vt:lpstr>
      <vt:lpstr>Юрак ишемик касаллиги</vt:lpstr>
      <vt:lpstr>Стенокардиянинг 4 та функционал синфи фарқланади :</vt:lpstr>
      <vt:lpstr>ДЖТ қўлланилишига қарши кўрсатмалар :</vt:lpstr>
      <vt:lpstr>ДЖТнинг вазифалари: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Миокарднинг ўткир инфарктида ДЖТни қўллаш.</vt:lpstr>
      <vt:lpstr>Презентация PowerPoint</vt:lpstr>
      <vt:lpstr>Презентация PowerPoint</vt:lpstr>
      <vt:lpstr>ДЖТнинг вазифалари :</vt:lpstr>
      <vt:lpstr>Презентация PowerPoint</vt:lpstr>
      <vt:lpstr>Презентация PowerPoint</vt:lpstr>
      <vt:lpstr> ДЖТнинг вазифалари :</vt:lpstr>
      <vt:lpstr>Презентация PowerPoint</vt:lpstr>
      <vt:lpstr>ДЖТнинг вазифалари :</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ЮРАК-ҚОН ТОМИР КАСАЛЛИКЛАРИДА ДЖТНИ ҚЎЛЛАШ.</dc:title>
  <dc:creator>muhiddin</dc:creator>
  <cp:lastModifiedBy>muhiddin</cp:lastModifiedBy>
  <cp:revision>5</cp:revision>
  <dcterms:created xsi:type="dcterms:W3CDTF">2017-11-27T19:19:09Z</dcterms:created>
  <dcterms:modified xsi:type="dcterms:W3CDTF">2017-11-27T20:48:49Z</dcterms:modified>
</cp:coreProperties>
</file>