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76" r:id="rId7"/>
    <p:sldId id="261" r:id="rId8"/>
    <p:sldId id="277" r:id="rId9"/>
    <p:sldId id="262" r:id="rId10"/>
    <p:sldId id="263" r:id="rId11"/>
    <p:sldId id="264" r:id="rId12"/>
    <p:sldId id="278" r:id="rId13"/>
    <p:sldId id="265" r:id="rId14"/>
    <p:sldId id="266" r:id="rId15"/>
    <p:sldId id="267" r:id="rId16"/>
    <p:sldId id="268" r:id="rId17"/>
    <p:sldId id="269" r:id="rId18"/>
    <p:sldId id="279" r:id="rId19"/>
    <p:sldId id="270" r:id="rId20"/>
    <p:sldId id="271" r:id="rId21"/>
    <p:sldId id="272" r:id="rId22"/>
    <p:sldId id="273" r:id="rId23"/>
    <p:sldId id="274" r:id="rId24"/>
    <p:sldId id="275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-8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7220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1740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38985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3838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75519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37693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5748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5248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5776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05146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7461459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27129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5844265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95342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86072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63626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D61F0E-9D91-4180-8D6E-A782CC8606D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5795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A283E-A127-4AA2-AA65-6C6B4BCDADAB}" type="datetimeFigureOut">
              <a:rPr lang="ru-RU" smtClean="0"/>
              <a:pPr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DCF6A44-07EE-44F5-81C8-A277CDA3EE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6430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15140" y="658091"/>
            <a:ext cx="8915399" cy="2262781"/>
          </a:xfrm>
        </p:spPr>
        <p:txBody>
          <a:bodyPr>
            <a:normAutofit fontScale="90000"/>
          </a:bodyPr>
          <a:lstStyle/>
          <a:p>
            <a:r>
              <a:rPr lang="uz-Cyrl-UZ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ЮҚУМЛИ КАСАЛЛИКЛАР </a:t>
            </a:r>
            <a:r>
              <a:rPr lang="uz-Cyrl-UZ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br>
              <a:rPr lang="uz-Cyrl-UZ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КАФЕДРАСИ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ШАРТЛИ ПАТОГЕН МИКРОБЛАР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ЧАҚИРУВЧИ 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ЎТКИР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ИЧАК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ИНФЕКЦИЯЛАРИ. ВИРУСЛИ ДИАРЕЯЛАР.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0441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ШАРТЛИ ПАТОГЕН МИКРОБЛАР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ЧАҚИРУВЧИ 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ЎТКИР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ИЧАК ИНФЕКЦИЯЛАРИ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79642" y="2324559"/>
            <a:ext cx="8861733" cy="4334808"/>
          </a:xfrm>
        </p:spPr>
        <p:txBody>
          <a:bodyPr>
            <a:noAutofit/>
          </a:bodyPr>
          <a:lstStyle/>
          <a:p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Охирги йилларда 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ичбуруғ, 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ич терлама, сальмонеллёзларнинг пасайиши 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 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ичак касалликларининг 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ўсишига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грамм манфий шартли патоген бактерияларга шароит яратилди.Бу касалликлар сабаби антибиотиклардан кенг фойдаланиш натижасида ичак биоценози 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ўзгаришлари, 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яъни шартли патоген бактерияларни колонияларини хосил 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бўлишига 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олиб келади. Бу касалликларни 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клиникаси хилма-хилдир.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088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ПРОТЕЙ ЭТИОЛОГИЯЛИ ИЧАК ИНФЕКЦИЯСИ.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z-Cyrl-UZ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Proteus бактериялари </a:t>
            </a:r>
            <a:r>
              <a:rPr lang="uz-Cyrl-U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чақирувчи </a:t>
            </a:r>
            <a:r>
              <a:rPr lang="uz-Cyrl-UZ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 инфекция гастроэнтерит ёки </a:t>
            </a:r>
            <a:r>
              <a:rPr lang="uz-Cyrl-U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энтероколит </a:t>
            </a:r>
            <a:r>
              <a:rPr lang="uz-Cyrl-UZ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типидаги ошкозон-ичак тракти зарарланиши билан характерланади.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319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ЭТИОЛОГИЯСИ.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55064" y="1476260"/>
            <a:ext cx="8849547" cy="4716722"/>
          </a:xfrm>
        </p:spPr>
        <p:txBody>
          <a:bodyPr>
            <a:normAutofit/>
          </a:bodyPr>
          <a:lstStyle/>
          <a:p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Қўзғатувчиси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грамм манфий харакатчан полиморф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таёқчалар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факультатив анаэроб, спора ва капсула хосил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қилмайдиган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Enterobactericae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оиласига кирувчи Proteus лардир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Кўпинча ошқозон-ичак трактини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mirabilis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P.morgani, P.vulgaris лар зарарлайди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Протей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микробларининг 2 та антигени бор: соматик О-антиген (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термостабиль)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 хивчинли Н-антиген (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термолабиль),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энтеротоксин хосил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гемолизин, лейкоцидин, гиалуронидаза, фибринолизин, ташки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муҳитга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чидамли баъзи дезинфекцияловчи эритмаларга кам таъсирчан (фенол, риванол, фурациллин) ва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кўп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антибиотикларга таъсири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йўқ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(полимиксин, эритромицин, олеандомицин ва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9018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6992" y="517793"/>
            <a:ext cx="8911687" cy="1519410"/>
          </a:xfrm>
        </p:spPr>
        <p:txBody>
          <a:bodyPr/>
          <a:lstStyle/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ЭПИДЕМИОЛОГИЯСИ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537855"/>
            <a:ext cx="8915400" cy="4373367"/>
          </a:xfrm>
        </p:spPr>
        <p:txBody>
          <a:bodyPr>
            <a:noAutofit/>
          </a:bodyPr>
          <a:lstStyle/>
          <a:p>
            <a:r>
              <a:rPr lang="uz-Cyrl-UZ" sz="2000" b="1" dirty="0" smtClean="0">
                <a:solidFill>
                  <a:schemeClr val="tx1"/>
                </a:solidFill>
              </a:rPr>
              <a:t>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Proteus микроби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ташқи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мухитда кенг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тарқалган бўлиб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хайвон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чиқиндилари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гўштлари орқали тарқалади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Касаллик манбаи протей инфекцияси бор бемор хисобланади. Баъзида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соғлом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ташувчилари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хам учраб туради.Касалланиш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хайвон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орқали юқади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Озиқ-овқат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махсулотлари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орқали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гўшт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балиқ, товуқ,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колбасалар),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ифлос қўллар орқали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сув ва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тупроқдан 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зарарланиш </a:t>
            </a:r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Протей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микроблари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организмга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тушгандан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эндотоксин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чиқарилади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органларда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ўзгаришлар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чиқмайди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ёз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ойларида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учрайди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Зарарланган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овқат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махсулотларини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истеъмол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қилиш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чиқади.Протей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инфекцияси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илк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ёшдаги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болаларда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фон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касалликлари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бор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беморларда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антибактериал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препаратлар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узоқ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даволаниши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15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3"/>
          <p:cNvSpPr>
            <a:spLocks noChangeArrowheads="1"/>
          </p:cNvSpPr>
          <p:nvPr/>
        </p:nvSpPr>
        <p:spPr bwMode="auto">
          <a:xfrm>
            <a:off x="4583113" y="3789364"/>
            <a:ext cx="39433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4" tIns="45718" rIns="91434" bIns="457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lnSpc>
                <a:spcPct val="70000"/>
              </a:lnSpc>
            </a:pPr>
            <a:r>
              <a:rPr lang="ru-RU" altLang="ru-RU" sz="2000" b="1">
                <a:solidFill>
                  <a:schemeClr val="accent2"/>
                </a:solidFill>
                <a:cs typeface="Arial" panose="020B0604020202020204" pitchFamily="34" charset="0"/>
              </a:rPr>
              <a:t>Сувнинг кўп миқдорда ажралиши</a:t>
            </a:r>
            <a:endParaRPr lang="fr-FR" altLang="ru-RU" sz="2000" b="1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1033" name="AutoShape 4"/>
          <p:cNvSpPr>
            <a:spLocks/>
          </p:cNvSpPr>
          <p:nvPr/>
        </p:nvSpPr>
        <p:spPr bwMode="auto">
          <a:xfrm rot="5400000">
            <a:off x="5980907" y="1743869"/>
            <a:ext cx="303212" cy="5257800"/>
          </a:xfrm>
          <a:prstGeom prst="rightBrace">
            <a:avLst>
              <a:gd name="adj1" fmla="val 144503"/>
              <a:gd name="adj2" fmla="val 50000"/>
            </a:avLst>
          </a:prstGeom>
          <a:noFill/>
          <a:ln w="2857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uz-Cyrl-UZ" altLang="ru-RU"/>
          </a:p>
          <a:p>
            <a:pPr eaLnBrk="1" hangingPunct="1"/>
            <a:endParaRPr lang="ru-RU" altLang="ru-RU"/>
          </a:p>
        </p:txBody>
      </p:sp>
      <p:grpSp>
        <p:nvGrpSpPr>
          <p:cNvPr id="1034" name="Group 6"/>
          <p:cNvGrpSpPr>
            <a:grpSpLocks/>
          </p:cNvGrpSpPr>
          <p:nvPr/>
        </p:nvGrpSpPr>
        <p:grpSpPr bwMode="auto">
          <a:xfrm>
            <a:off x="5588000" y="4437063"/>
            <a:ext cx="5080000" cy="2032000"/>
            <a:chOff x="2320" y="2976"/>
            <a:chExt cx="3200" cy="1280"/>
          </a:xfrm>
        </p:grpSpPr>
        <p:graphicFrame>
          <p:nvGraphicFramePr>
            <p:cNvPr id="1027" name="Object 7"/>
            <p:cNvGraphicFramePr>
              <a:graphicFrameLocks noChangeAspect="1"/>
            </p:cNvGraphicFramePr>
            <p:nvPr/>
          </p:nvGraphicFramePr>
          <p:xfrm>
            <a:off x="2512" y="3968"/>
            <a:ext cx="227" cy="288"/>
          </p:xfrm>
          <a:graphic>
            <a:graphicData uri="http://schemas.openxmlformats.org/presentationml/2006/ole">
              <p:oleObj spid="_x0000_s1046" name="Image Photo Editor" r:id="rId3" imgW="361809" imgH="457143" progId="">
                <p:embed/>
              </p:oleObj>
            </a:graphicData>
          </a:graphic>
        </p:graphicFrame>
        <p:graphicFrame>
          <p:nvGraphicFramePr>
            <p:cNvPr id="1028" name="Object 8"/>
            <p:cNvGraphicFramePr>
              <a:graphicFrameLocks noChangeAspect="1"/>
            </p:cNvGraphicFramePr>
            <p:nvPr/>
          </p:nvGraphicFramePr>
          <p:xfrm>
            <a:off x="2320" y="3920"/>
            <a:ext cx="227" cy="288"/>
          </p:xfrm>
          <a:graphic>
            <a:graphicData uri="http://schemas.openxmlformats.org/presentationml/2006/ole">
              <p:oleObj spid="_x0000_s1047" name="Image Photo Editor" r:id="rId4" imgW="361809" imgH="457143" progId="">
                <p:embed/>
              </p:oleObj>
            </a:graphicData>
          </a:graphic>
        </p:graphicFrame>
        <p:graphicFrame>
          <p:nvGraphicFramePr>
            <p:cNvPr id="1029" name="Object 9"/>
            <p:cNvGraphicFramePr>
              <a:graphicFrameLocks noChangeAspect="1"/>
            </p:cNvGraphicFramePr>
            <p:nvPr/>
          </p:nvGraphicFramePr>
          <p:xfrm>
            <a:off x="2525" y="3680"/>
            <a:ext cx="227" cy="288"/>
          </p:xfrm>
          <a:graphic>
            <a:graphicData uri="http://schemas.openxmlformats.org/presentationml/2006/ole">
              <p:oleObj spid="_x0000_s1048" name="Image Photo Editor" r:id="rId5" imgW="361809" imgH="457143" progId="">
                <p:embed/>
              </p:oleObj>
            </a:graphicData>
          </a:graphic>
        </p:graphicFrame>
        <p:graphicFrame>
          <p:nvGraphicFramePr>
            <p:cNvPr id="1030" name="Object 10"/>
            <p:cNvGraphicFramePr>
              <a:graphicFrameLocks noChangeAspect="1"/>
            </p:cNvGraphicFramePr>
            <p:nvPr/>
          </p:nvGraphicFramePr>
          <p:xfrm>
            <a:off x="2333" y="3632"/>
            <a:ext cx="227" cy="288"/>
          </p:xfrm>
          <a:graphic>
            <a:graphicData uri="http://schemas.openxmlformats.org/presentationml/2006/ole">
              <p:oleObj spid="_x0000_s1049" name="Image Photo Editor" r:id="rId6" imgW="361809" imgH="457143" progId="">
                <p:embed/>
              </p:oleObj>
            </a:graphicData>
          </a:graphic>
        </p:graphicFrame>
        <p:sp>
          <p:nvSpPr>
            <p:cNvPr id="1038" name="AutoShape 11"/>
            <p:cNvSpPr>
              <a:spLocks noChangeArrowheads="1"/>
            </p:cNvSpPr>
            <p:nvPr/>
          </p:nvSpPr>
          <p:spPr bwMode="auto">
            <a:xfrm rot="-6883938">
              <a:off x="2832" y="2832"/>
              <a:ext cx="432" cy="1104"/>
            </a:xfrm>
            <a:prstGeom prst="can">
              <a:avLst>
                <a:gd name="adj" fmla="val 63889"/>
              </a:avLst>
            </a:prstGeom>
            <a:solidFill>
              <a:srgbClr val="FF99FF"/>
            </a:solidFill>
            <a:ln w="9525">
              <a:solidFill>
                <a:srgbClr val="FF00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039" name="AutoShape 12"/>
            <p:cNvSpPr>
              <a:spLocks noChangeArrowheads="1"/>
            </p:cNvSpPr>
            <p:nvPr/>
          </p:nvSpPr>
          <p:spPr bwMode="auto">
            <a:xfrm rot="3054426">
              <a:off x="2568" y="3096"/>
              <a:ext cx="480" cy="24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040" name="AutoShape 13"/>
            <p:cNvSpPr>
              <a:spLocks noChangeArrowheads="1"/>
            </p:cNvSpPr>
            <p:nvPr/>
          </p:nvSpPr>
          <p:spPr bwMode="auto">
            <a:xfrm rot="1874744">
              <a:off x="3072" y="3552"/>
              <a:ext cx="480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1" name="Rectangle 14"/>
            <p:cNvSpPr>
              <a:spLocks noChangeArrowheads="1"/>
            </p:cNvSpPr>
            <p:nvPr/>
          </p:nvSpPr>
          <p:spPr bwMode="auto">
            <a:xfrm>
              <a:off x="3504" y="3570"/>
              <a:ext cx="2016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4" tIns="45718" rIns="91434" bIns="4571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lang="ru-RU" altLang="ru-RU" sz="2000">
                  <a:solidFill>
                    <a:schemeClr val="accent2"/>
                  </a:solidFill>
                  <a:cs typeface="Arial" panose="020B0604020202020204" pitchFamily="34" charset="0"/>
                </a:rPr>
                <a:t>Ичак бўшлиғида сувнинг сўрилишини бузилиши</a:t>
              </a:r>
              <a:endParaRPr lang="fr-FR" altLang="ru-RU" sz="2000">
                <a:solidFill>
                  <a:schemeClr val="accent2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42" name="Text Box 15"/>
            <p:cNvSpPr txBox="1">
              <a:spLocks noChangeArrowheads="1"/>
            </p:cNvSpPr>
            <p:nvPr/>
          </p:nvSpPr>
          <p:spPr bwMode="auto">
            <a:xfrm>
              <a:off x="3024" y="3118"/>
              <a:ext cx="441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4" tIns="45718" rIns="91434" bIns="4571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r>
                <a:rPr lang="uz-Cyrl-UZ" altLang="ru-RU">
                  <a:solidFill>
                    <a:schemeClr val="accent2"/>
                  </a:solidFill>
                  <a:cs typeface="Arial" panose="020B0604020202020204" pitchFamily="34" charset="0"/>
                </a:rPr>
                <a:t>Ичак</a:t>
              </a:r>
              <a:endParaRPr lang="fr-FR" altLang="ru-RU">
                <a:solidFill>
                  <a:schemeClr val="accent2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1035" name="Rectangle 16"/>
          <p:cNvSpPr>
            <a:spLocks noChangeArrowheads="1"/>
          </p:cNvSpPr>
          <p:nvPr/>
        </p:nvSpPr>
        <p:spPr bwMode="auto">
          <a:xfrm>
            <a:off x="2064995" y="0"/>
            <a:ext cx="3829029" cy="3040828"/>
          </a:xfrm>
          <a:prstGeom prst="rect">
            <a:avLst/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square" lIns="91434" tIns="45718" rIns="91434" bIns="457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fr-FR" altLang="ru-RU" sz="2400" dirty="0">
                <a:solidFill>
                  <a:srgbClr val="0000FF"/>
                </a:solidFill>
                <a:cs typeface="Arial" panose="020B0604020202020204" pitchFamily="34" charset="0"/>
              </a:rPr>
              <a:t> </a:t>
            </a:r>
            <a:r>
              <a:rPr lang="ru-RU" altLang="ru-RU" sz="2400" b="1" dirty="0" err="1" smtClean="0">
                <a:solidFill>
                  <a:schemeClr val="accent2"/>
                </a:solidFill>
                <a:cs typeface="Arial" panose="020B0604020202020204" pitchFamily="34" charset="0"/>
              </a:rPr>
              <a:t>Инвазив</a:t>
            </a:r>
            <a:r>
              <a:rPr lang="ru-RU" altLang="ru-RU" sz="2400" b="1" dirty="0" smtClean="0">
                <a:solidFill>
                  <a:schemeClr val="accent2"/>
                </a:solidFill>
                <a:cs typeface="Arial" panose="020B0604020202020204" pitchFamily="34" charset="0"/>
              </a:rPr>
              <a:t> </a:t>
            </a:r>
            <a:r>
              <a:rPr lang="ru-RU" altLang="ru-RU" sz="2400" b="1" dirty="0" err="1" smtClean="0">
                <a:solidFill>
                  <a:schemeClr val="accent2"/>
                </a:solidFill>
                <a:cs typeface="Arial" panose="020B0604020202020204" pitchFamily="34" charset="0"/>
              </a:rPr>
              <a:t>диареяларга</a:t>
            </a:r>
            <a:r>
              <a:rPr lang="fr-FR" altLang="ru-RU" sz="2400" dirty="0" smtClean="0">
                <a:solidFill>
                  <a:srgbClr val="0000FF"/>
                </a:solidFill>
                <a:cs typeface="Arial" panose="020B0604020202020204" pitchFamily="34" charset="0"/>
              </a:rPr>
              <a:t> </a:t>
            </a:r>
            <a:r>
              <a:rPr lang="uz-Cyrl-UZ" altLang="ru-RU" sz="2400" dirty="0" smtClean="0">
                <a:solidFill>
                  <a:srgbClr val="0000FF"/>
                </a:solidFill>
                <a:cs typeface="Arial" panose="020B0604020202020204" pitchFamily="34" charset="0"/>
              </a:rPr>
              <a:t>Клебсиллезлар</a:t>
            </a:r>
          </a:p>
          <a:p>
            <a:pPr algn="ctr"/>
            <a:r>
              <a:rPr lang="uz-Cyrl-UZ" altLang="ru-RU" sz="2400" dirty="0" smtClean="0">
                <a:solidFill>
                  <a:srgbClr val="0000FF"/>
                </a:solidFill>
                <a:cs typeface="Arial" panose="020B0604020202020204" pitchFamily="34" charset="0"/>
              </a:rPr>
              <a:t>Кампилобактер инфекцияси</a:t>
            </a:r>
          </a:p>
          <a:p>
            <a:pPr algn="ctr"/>
            <a:r>
              <a:rPr lang="uz-Cyrl-UZ" altLang="ru-RU" sz="2400" dirty="0" smtClean="0">
                <a:solidFill>
                  <a:srgbClr val="0000FF"/>
                </a:solidFill>
                <a:cs typeface="Arial" panose="020B0604020202020204" pitchFamily="34" charset="0"/>
              </a:rPr>
              <a:t>киради</a:t>
            </a:r>
            <a:endParaRPr lang="fr-FR" altLang="ru-RU" sz="2400" dirty="0">
              <a:solidFill>
                <a:srgbClr val="0070C0"/>
              </a:solidFill>
              <a:cs typeface="Arial" panose="020B0604020202020204" pitchFamily="34" charset="0"/>
            </a:endParaRPr>
          </a:p>
          <a:p>
            <a:pPr algn="ctr"/>
            <a:endParaRPr lang="fr-FR" altLang="ru-RU" sz="2400" b="1" dirty="0">
              <a:solidFill>
                <a:schemeClr val="accent2"/>
              </a:solidFill>
              <a:cs typeface="Arial" panose="020B0604020202020204" pitchFamily="34" charset="0"/>
            </a:endParaRPr>
          </a:p>
          <a:p>
            <a:pPr algn="ctr"/>
            <a:endParaRPr lang="fr-FR" altLang="ru-RU" sz="1400" b="1" dirty="0">
              <a:solidFill>
                <a:schemeClr val="accent2"/>
              </a:solidFill>
              <a:cs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endParaRPr lang="fr-FR" altLang="ru-RU" sz="2400" b="1" dirty="0">
              <a:solidFill>
                <a:schemeClr val="accent2"/>
              </a:solidFill>
              <a:cs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ru-RU" altLang="ru-RU" sz="2400" b="1" dirty="0" smtClean="0">
                <a:solidFill>
                  <a:schemeClr val="accent2"/>
                </a:solidFill>
                <a:cs typeface="Arial" panose="020B0604020202020204" pitchFamily="34" charset="0"/>
              </a:rPr>
              <a:t> </a:t>
            </a:r>
            <a:endParaRPr lang="fr-FR" altLang="ru-RU" sz="24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1036" name="Rectangle 17"/>
          <p:cNvSpPr>
            <a:spLocks noChangeArrowheads="1"/>
          </p:cNvSpPr>
          <p:nvPr/>
        </p:nvSpPr>
        <p:spPr bwMode="auto">
          <a:xfrm>
            <a:off x="6743700" y="1145755"/>
            <a:ext cx="3671888" cy="2160587"/>
          </a:xfrm>
          <a:prstGeom prst="rect">
            <a:avLst/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square" lIns="91434" tIns="45718" rIns="91434" bIns="457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lnSpc>
                <a:spcPct val="70000"/>
              </a:lnSpc>
            </a:pPr>
            <a:r>
              <a:rPr lang="ru-RU" altLang="ru-RU" sz="2400" b="1" dirty="0" err="1" smtClean="0">
                <a:solidFill>
                  <a:schemeClr val="accent2"/>
                </a:solidFill>
                <a:cs typeface="Arial" panose="020B0604020202020204" pitchFamily="34" charset="0"/>
              </a:rPr>
              <a:t>Секретор</a:t>
            </a:r>
            <a:r>
              <a:rPr lang="ru-RU" altLang="ru-RU" sz="2400" b="1" dirty="0" smtClean="0">
                <a:solidFill>
                  <a:schemeClr val="accent2"/>
                </a:solidFill>
                <a:cs typeface="Arial" panose="020B0604020202020204" pitchFamily="34" charset="0"/>
              </a:rPr>
              <a:t> </a:t>
            </a:r>
            <a:r>
              <a:rPr lang="ru-RU" altLang="ru-RU" sz="2400" b="1" dirty="0" err="1" smtClean="0">
                <a:solidFill>
                  <a:schemeClr val="accent2"/>
                </a:solidFill>
                <a:cs typeface="Arial" panose="020B0604020202020204" pitchFamily="34" charset="0"/>
              </a:rPr>
              <a:t>диареяларга</a:t>
            </a:r>
            <a:r>
              <a:rPr lang="ru-RU" altLang="ru-RU" sz="2400" b="1" dirty="0" smtClean="0">
                <a:solidFill>
                  <a:schemeClr val="accent2"/>
                </a:solidFill>
                <a:cs typeface="Arial" panose="020B0604020202020204" pitchFamily="34" charset="0"/>
              </a:rPr>
              <a:t> </a:t>
            </a:r>
            <a:r>
              <a:rPr lang="ru-RU" altLang="ru-RU" sz="2400" b="1" dirty="0" err="1" smtClean="0">
                <a:solidFill>
                  <a:schemeClr val="accent2"/>
                </a:solidFill>
                <a:cs typeface="Arial" panose="020B0604020202020204" pitchFamily="34" charset="0"/>
              </a:rPr>
              <a:t>эса</a:t>
            </a:r>
            <a:endParaRPr lang="ru-RU" altLang="ru-RU" sz="2400" b="1" dirty="0" smtClean="0">
              <a:solidFill>
                <a:schemeClr val="accent2"/>
              </a:solidFill>
              <a:cs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endParaRPr lang="uz-Cyrl-UZ" altLang="ru-RU" sz="2400" b="1" dirty="0" smtClean="0">
              <a:solidFill>
                <a:schemeClr val="accent2"/>
              </a:solidFill>
              <a:cs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uz-Cyrl-UZ" altLang="ru-RU" sz="2400" dirty="0" smtClean="0">
                <a:solidFill>
                  <a:srgbClr val="0070C0"/>
                </a:solidFill>
                <a:cs typeface="Arial" panose="020B0604020202020204" pitchFamily="34" charset="0"/>
              </a:rPr>
              <a:t>Протеялар, цитробактер инфекцияси,яшил йирингли таёқча чақирган турлари киради</a:t>
            </a:r>
            <a:endParaRPr lang="fr-FR" altLang="ru-RU" sz="2400" dirty="0">
              <a:solidFill>
                <a:srgbClr val="0070C0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026" name="Object 18"/>
          <p:cNvGraphicFramePr>
            <a:graphicFrameLocks noChangeAspect="1"/>
          </p:cNvGraphicFramePr>
          <p:nvPr/>
        </p:nvGraphicFramePr>
        <p:xfrm>
          <a:off x="9820735" y="552661"/>
          <a:ext cx="1343025" cy="1600200"/>
        </p:xfrm>
        <a:graphic>
          <a:graphicData uri="http://schemas.openxmlformats.org/presentationml/2006/ole">
            <p:oleObj spid="_x0000_s1050" name="Image Photo Editor" r:id="rId7" imgW="1343212" imgH="1600000" progId="">
              <p:embed/>
            </p:oleObj>
          </a:graphicData>
        </a:graphic>
      </p:graphicFrame>
      <p:pic>
        <p:nvPicPr>
          <p:cNvPr id="1037" name="Picture 1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3539" y="1471613"/>
            <a:ext cx="1089025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841253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7907" y="263892"/>
            <a:ext cx="8911687" cy="128089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ПАТОГЕНЕЗИ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1" y="1302327"/>
            <a:ext cx="9270279" cy="4608895"/>
          </a:xfrm>
        </p:spPr>
        <p:txBody>
          <a:bodyPr>
            <a:noAutofit/>
          </a:bodyPr>
          <a:lstStyle/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Экзоген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зарарланиш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дисбактериоз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антибактериал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препаратлар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ишлатиш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иммун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системасини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пасайиши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чикади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Овкат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токсикоинфекцияси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массив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зарарланиш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эндотоксин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хисобига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протей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микробларининг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микдордаги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халокати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ошкозон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хазм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трактида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ажралади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Эндотоксин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ошкозон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хазм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тракти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шиллик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каватини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зарарлаб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интоксикациянинг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симптомларини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келтириб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чикаради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Контакт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зарарланганда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эндоген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инфекция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патологик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жараён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секин-аста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ингичка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йўғон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ичакда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энтерит, энтероколит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шаклида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Юқори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инвазивлик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деворига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бактерияларни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қисми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кириб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сақланади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кун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ерда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кўпайиши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хам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буйрак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лимфа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тугунларида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Иммунитетнинг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бўлганида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иккиламчи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ўчоқлар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бунда пневмония, пиелонефрит,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йирингли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менингит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кўринишида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тарқалган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септик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холатда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Гастроэнтеритик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формасида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ингичка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ичакда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ошқозонда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морфологик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ўзгаришлар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Яллиғланиш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инфильтрацияси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юзаки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дистрофия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юзаки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шиллиқ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пардасида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миқдордаги шилимшиқлар бўлиши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37733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152401"/>
            <a:ext cx="8915400" cy="1114425"/>
          </a:xfrm>
        </p:spPr>
        <p:txBody>
          <a:bodyPr/>
          <a:lstStyle/>
          <a:p>
            <a:pPr eaLnBrk="1" hangingPunct="1">
              <a:defRPr/>
            </a:pPr>
            <a:r>
              <a:rPr lang="ru-RU" sz="3500" dirty="0" err="1">
                <a:solidFill>
                  <a:srgbClr val="FF0000"/>
                </a:solidFill>
              </a:rPr>
              <a:t>Хазм</a:t>
            </a:r>
            <a:r>
              <a:rPr lang="ru-RU" sz="3500" dirty="0">
                <a:solidFill>
                  <a:srgbClr val="FF0000"/>
                </a:solidFill>
              </a:rPr>
              <a:t> </a:t>
            </a:r>
            <a:r>
              <a:rPr lang="ru-RU" sz="3500" dirty="0" err="1">
                <a:solidFill>
                  <a:srgbClr val="FF0000"/>
                </a:solidFill>
              </a:rPr>
              <a:t>экотизимининг</a:t>
            </a:r>
            <a:r>
              <a:rPr lang="ru-RU" sz="3500" dirty="0">
                <a:solidFill>
                  <a:srgbClr val="FF0000"/>
                </a:solidFill>
              </a:rPr>
              <a:t> </a:t>
            </a:r>
            <a:r>
              <a:rPr lang="ru-RU" sz="3500" dirty="0" err="1">
                <a:solidFill>
                  <a:srgbClr val="FF0000"/>
                </a:solidFill>
              </a:rPr>
              <a:t>фаолияти</a:t>
            </a:r>
            <a:endParaRPr lang="fr-FR" sz="3500" dirty="0">
              <a:solidFill>
                <a:srgbClr val="FF0000"/>
              </a:solidFill>
            </a:endParaRPr>
          </a:p>
        </p:txBody>
      </p:sp>
      <p:grpSp>
        <p:nvGrpSpPr>
          <p:cNvPr id="11267" name="Group 3"/>
          <p:cNvGrpSpPr>
            <a:grpSpLocks/>
          </p:cNvGrpSpPr>
          <p:nvPr/>
        </p:nvGrpSpPr>
        <p:grpSpPr bwMode="auto">
          <a:xfrm>
            <a:off x="1776414" y="1336675"/>
            <a:ext cx="8855075" cy="5018088"/>
            <a:chOff x="159" y="842"/>
            <a:chExt cx="5578" cy="3161"/>
          </a:xfrm>
        </p:grpSpPr>
        <p:pic>
          <p:nvPicPr>
            <p:cNvPr id="1126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0483"/>
            <a:stretch>
              <a:fillRect/>
            </a:stretch>
          </p:blipFill>
          <p:spPr bwMode="auto">
            <a:xfrm>
              <a:off x="1791" y="842"/>
              <a:ext cx="3946" cy="15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69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8231"/>
            <a:stretch>
              <a:fillRect/>
            </a:stretch>
          </p:blipFill>
          <p:spPr bwMode="auto">
            <a:xfrm>
              <a:off x="3403" y="2387"/>
              <a:ext cx="2200" cy="1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0" name="Text Box 6"/>
            <p:cNvSpPr txBox="1">
              <a:spLocks noChangeArrowheads="1"/>
            </p:cNvSpPr>
            <p:nvPr/>
          </p:nvSpPr>
          <p:spPr bwMode="auto">
            <a:xfrm>
              <a:off x="159" y="1337"/>
              <a:ext cx="1814" cy="330"/>
            </a:xfrm>
            <a:prstGeom prst="rect">
              <a:avLst/>
            </a:prstGeom>
            <a:noFill/>
            <a:ln w="31750">
              <a:solidFill>
                <a:srgbClr val="FF66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ru-RU" altLang="ru-RU" sz="2800" b="1">
                  <a:solidFill>
                    <a:schemeClr val="accent2"/>
                  </a:solidFill>
                  <a:cs typeface="Arial" panose="020B0604020202020204" pitchFamily="34" charset="0"/>
                </a:rPr>
                <a:t>Нормал холат</a:t>
              </a:r>
              <a:endParaRPr lang="fr-FR" altLang="ru-RU" sz="2800" b="1">
                <a:solidFill>
                  <a:schemeClr val="accent2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1271" name="Text Box 7"/>
            <p:cNvSpPr txBox="1">
              <a:spLocks noChangeArrowheads="1"/>
            </p:cNvSpPr>
            <p:nvPr/>
          </p:nvSpPr>
          <p:spPr bwMode="auto">
            <a:xfrm>
              <a:off x="192" y="2962"/>
              <a:ext cx="1695" cy="330"/>
            </a:xfrm>
            <a:prstGeom prst="rect">
              <a:avLst/>
            </a:prstGeom>
            <a:noFill/>
            <a:ln w="31750">
              <a:solidFill>
                <a:srgbClr val="FF66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ru-RU" altLang="ru-RU" sz="2800" b="1">
                  <a:solidFill>
                    <a:schemeClr val="accent2"/>
                  </a:solidFill>
                  <a:cs typeface="Arial" panose="020B0604020202020204" pitchFamily="34" charset="0"/>
                </a:rPr>
                <a:t>Диареяларда</a:t>
              </a:r>
              <a:endParaRPr lang="fr-FR" altLang="ru-RU" sz="2800" b="1">
                <a:solidFill>
                  <a:schemeClr val="accent2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1272" name="Text Box 8"/>
            <p:cNvSpPr txBox="1">
              <a:spLocks noChangeArrowheads="1"/>
            </p:cNvSpPr>
            <p:nvPr/>
          </p:nvSpPr>
          <p:spPr bwMode="auto">
            <a:xfrm>
              <a:off x="3878" y="1084"/>
              <a:ext cx="1504" cy="2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ru-RU" altLang="ru-RU" sz="1600" b="1"/>
                <a:t>Химоя экосистемаси</a:t>
              </a:r>
            </a:p>
          </p:txBody>
        </p:sp>
        <p:sp>
          <p:nvSpPr>
            <p:cNvPr id="11273" name="Text Box 9"/>
            <p:cNvSpPr txBox="1">
              <a:spLocks noChangeArrowheads="1"/>
            </p:cNvSpPr>
            <p:nvPr/>
          </p:nvSpPr>
          <p:spPr bwMode="auto">
            <a:xfrm>
              <a:off x="3552" y="2534"/>
              <a:ext cx="1702" cy="2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ru-RU" altLang="ru-RU" sz="1600" b="1"/>
                <a:t>  Бузилган экосистема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638166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КЛИНИКАСИ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2092" y="1714958"/>
            <a:ext cx="8923415" cy="4531605"/>
          </a:xfrm>
        </p:spPr>
        <p:txBody>
          <a:bodyPr>
            <a:noAutofit/>
          </a:bodyPr>
          <a:lstStyle/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Ошкозон-ичак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формаси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гастроэнтерит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овқат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токсикоинфекцияси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), энтерит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энтероколит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кўринишида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Гастрит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гастроэнтерит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ёшдаги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болаларда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учрайди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Яширин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2-5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ўткир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бош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оғриши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бехоллик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қалтираш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кўнгил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айниш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қайта-қайта қайт қилиш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бошланади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Тана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хорорати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нормада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баъзида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38-39°С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1-2 кун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кўтарилиши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Интоксикация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симптомлари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биргаликда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қоринда қаттиқ оғриқ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эпигастрал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сохада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баъзида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елка,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қорин соҳасида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Ичи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сувсимон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суюк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патологик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ажралмаларсиз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Баъзида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нажасда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шилимшиқ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қон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томчилари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кузатилади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08852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24110"/>
            <a:ext cx="8915400" cy="5887526"/>
          </a:xfrm>
        </p:spPr>
        <p:txBody>
          <a:bodyPr>
            <a:normAutofit lnSpcReduction="10000"/>
          </a:bodyPr>
          <a:lstStyle/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Корин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дам,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юмшоқ, оғриқли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, жигар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талоқ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катталашмаган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Тили нам,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карашланган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Оғир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холларда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артериал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босимни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тушиши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коллапс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ривожланади.Бемор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ранги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оқарган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оёк-қўллари совуқ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совуқ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тер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босади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талвасалар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кузатилади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Ўлим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холатлари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холларда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оғирликда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енгил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формасида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2-6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кундан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тўла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тузалиш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тугаши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мумкин.Энтерит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энтероколит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чақалоқларда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касалликка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мойил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болаларда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кузатилади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Яширин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2-5 кун.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ўткир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аста-секин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бошланади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қисқа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муддатли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иситмани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кўтарилиши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интоксикация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симптомлари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бўшашишлик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адинамия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қайт қилиш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ичининг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бузилиши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кечади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Беморнинг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безовталиги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қориндаги оғрик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Нажас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суюқ, кўпикли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зангори-шилимшиқ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аралаш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ткир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хидли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Териси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оқиш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рангда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қорни ўта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дам,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ингичка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йўғон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соҳасида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гуриллашлар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оғриқ бўлади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Анус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атрофи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қизарган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Оғирлигига қараб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енгил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оғир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оғир бўлиши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Ўткир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кечиши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(1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ойгача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чўзилган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(1-3 ой)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сурункали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(3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ойдан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ортиқ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Ташхис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қўйиш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намунаси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«Протей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инфекцияси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 (энтероколит),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оғирликдаги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формаси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чўзилган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кечиши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119703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033" y="564149"/>
            <a:ext cx="8911687" cy="128089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ТАШХИСЛАШ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70364" y="1357745"/>
            <a:ext cx="10321636" cy="4923134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Протей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инфекцияси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нажасининг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суюк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сувсимон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ўткир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хидли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кўпикли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шилимшик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зангори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аралашмалар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асосланади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Сигмасимон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ичакдаги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қориндаги қаттиқ оғриқ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характерлидир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Интоксикация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симптомлари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Периферик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лейкопения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нормоцитоз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нейтропения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чапга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силжиши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лимфоцитоз, ЭЧТ 15-25 мм/с.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Ректоромоноскопияда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катарал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катарал-геморрагик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баъзида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эрозив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проктосигмоидит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кўринишида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ташхис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бактериологик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серологик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текширув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ахамиятга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Бактериологик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текширув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нажас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қусуқ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моддаси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ошкозон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ювинди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суви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шубха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қилинган овқат қолдиғи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, онасининг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иккала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кўкраги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сути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Ташки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мухитда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шартли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патоген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бактериялар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чақирувчи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протей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инфекциясини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диагностикаси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миқдорда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экмалар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Протей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штамми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аниқланган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беморлардан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РИГА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текширилади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антителаларнинг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ортиқ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титрини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ошиши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протей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инфекцияси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ташхисини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тасдикдайди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60725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7" descr="Упаковка Эрсефурила с блистеро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1901" y="981077"/>
            <a:ext cx="4392613" cy="3901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127000"/>
            <a:ext cx="9144000" cy="1430338"/>
          </a:xfrm>
          <a:solidFill>
            <a:schemeClr val="bg1"/>
          </a:solidFill>
        </p:spPr>
        <p:txBody>
          <a:bodyPr/>
          <a:lstStyle/>
          <a:p>
            <a:pPr eaLnBrk="1" hangingPunct="1">
              <a:defRPr/>
            </a:pPr>
            <a:r>
              <a:rPr lang="ru-RU" sz="4000" dirty="0" err="1">
                <a:solidFill>
                  <a:srgbClr val="FF0000"/>
                </a:solidFill>
              </a:rPr>
              <a:t>Эрсефурил</a:t>
            </a:r>
            <a:r>
              <a:rPr lang="ru-RU" sz="4000" dirty="0">
                <a:solidFill>
                  <a:srgbClr val="FF0000"/>
                </a:solidFill>
              </a:rPr>
              <a:t>: </a:t>
            </a:r>
            <a:r>
              <a:rPr lang="ru-RU" sz="4000" dirty="0" err="1">
                <a:solidFill>
                  <a:srgbClr val="FF0000"/>
                </a:solidFill>
              </a:rPr>
              <a:t>микробларга</a:t>
            </a:r>
            <a:r>
              <a:rPr lang="ru-RU" sz="4000" dirty="0">
                <a:solidFill>
                  <a:srgbClr val="FF0000"/>
                </a:solidFill>
              </a:rPr>
              <a:t> </a:t>
            </a:r>
            <a:r>
              <a:rPr lang="ru-RU" sz="4000" dirty="0" err="1">
                <a:solidFill>
                  <a:srgbClr val="FF0000"/>
                </a:solidFill>
              </a:rPr>
              <a:t>қарши юқори спектрли</a:t>
            </a:r>
            <a:r>
              <a:rPr lang="ru-RU" sz="4000" dirty="0">
                <a:solidFill>
                  <a:srgbClr val="FF0000"/>
                </a:solidFill>
              </a:rPr>
              <a:t> </a:t>
            </a:r>
            <a:r>
              <a:rPr lang="ru-RU" sz="4000" dirty="0" err="1">
                <a:solidFill>
                  <a:srgbClr val="FF0000"/>
                </a:solidFill>
              </a:rPr>
              <a:t>таъсирга</a:t>
            </a:r>
            <a:r>
              <a:rPr lang="ru-RU" sz="4000" dirty="0">
                <a:solidFill>
                  <a:srgbClr val="FF0000"/>
                </a:solidFill>
              </a:rPr>
              <a:t> </a:t>
            </a:r>
            <a:r>
              <a:rPr lang="ru-RU" sz="4000" dirty="0" err="1">
                <a:solidFill>
                  <a:srgbClr val="FF0000"/>
                </a:solidFill>
              </a:rPr>
              <a:t>эга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40964" name="Line 4"/>
          <p:cNvSpPr>
            <a:spLocks noChangeShapeType="1"/>
          </p:cNvSpPr>
          <p:nvPr/>
        </p:nvSpPr>
        <p:spPr bwMode="auto">
          <a:xfrm>
            <a:off x="1774826" y="6597650"/>
            <a:ext cx="8570913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2030414" y="5438775"/>
            <a:ext cx="174919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ru-RU" altLang="ru-RU" b="1">
                <a:solidFill>
                  <a:schemeClr val="accent2"/>
                </a:solidFill>
              </a:rPr>
              <a:t>Нормофлора</a:t>
            </a:r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1774825" y="5948363"/>
            <a:ext cx="2160588" cy="576262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3935414" y="5948363"/>
            <a:ext cx="2160587" cy="576262"/>
          </a:xfrm>
          <a:prstGeom prst="rect">
            <a:avLst/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4079875" y="5438775"/>
            <a:ext cx="1824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ru-RU" altLang="ru-RU" b="1">
                <a:solidFill>
                  <a:schemeClr val="accent2"/>
                </a:solidFill>
              </a:rPr>
              <a:t>Сапрофитлар</a:t>
            </a:r>
          </a:p>
        </p:txBody>
      </p:sp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6096000" y="5949951"/>
            <a:ext cx="2160588" cy="5762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8256588" y="5948363"/>
            <a:ext cx="2087562" cy="576262"/>
          </a:xfrm>
          <a:prstGeom prst="rect">
            <a:avLst/>
          </a:prstGeom>
          <a:solidFill>
            <a:srgbClr val="D7291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5951539" y="5445125"/>
            <a:ext cx="3436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ru-RU" altLang="ru-RU" b="1">
                <a:solidFill>
                  <a:schemeClr val="accent2"/>
                </a:solidFill>
              </a:rPr>
              <a:t>Шартли-патогенлар</a:t>
            </a:r>
          </a:p>
        </p:txBody>
      </p:sp>
      <p:sp>
        <p:nvSpPr>
          <p:cNvPr id="40972" name="Text Box 12"/>
          <p:cNvSpPr txBox="1">
            <a:spLocks noChangeArrowheads="1"/>
          </p:cNvSpPr>
          <p:nvPr/>
        </p:nvSpPr>
        <p:spPr bwMode="auto">
          <a:xfrm>
            <a:off x="8620125" y="5438775"/>
            <a:ext cx="1600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ru-RU" altLang="ru-RU" b="1">
                <a:solidFill>
                  <a:schemeClr val="accent2"/>
                </a:solidFill>
              </a:rPr>
              <a:t>Патогенлар</a:t>
            </a:r>
          </a:p>
        </p:txBody>
      </p:sp>
      <p:sp>
        <p:nvSpPr>
          <p:cNvPr id="40973" name="AutoShape 14"/>
          <p:cNvSpPr>
            <a:spLocks noChangeArrowheads="1"/>
          </p:cNvSpPr>
          <p:nvPr/>
        </p:nvSpPr>
        <p:spPr bwMode="auto">
          <a:xfrm>
            <a:off x="6672263" y="4437064"/>
            <a:ext cx="1079500" cy="936625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6600"/>
          </a:solidFill>
          <a:ln w="9525" algn="ctr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0974" name="AutoShape 16"/>
          <p:cNvSpPr>
            <a:spLocks noChangeArrowheads="1"/>
          </p:cNvSpPr>
          <p:nvPr/>
        </p:nvSpPr>
        <p:spPr bwMode="auto">
          <a:xfrm>
            <a:off x="8832850" y="4437064"/>
            <a:ext cx="1079500" cy="936625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6600"/>
          </a:solidFill>
          <a:ln w="9525" algn="ctr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0975" name="Text Box 18"/>
          <p:cNvSpPr txBox="1">
            <a:spLocks noChangeArrowheads="1"/>
          </p:cNvSpPr>
          <p:nvPr/>
        </p:nvSpPr>
        <p:spPr bwMode="auto">
          <a:xfrm>
            <a:off x="1731964" y="2205038"/>
            <a:ext cx="4579937" cy="1631950"/>
          </a:xfrm>
          <a:prstGeom prst="rect">
            <a:avLst/>
          </a:prstGeom>
          <a:solidFill>
            <a:srgbClr val="FDFEC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ru-RU" altLang="ru-RU" sz="2000" b="1" dirty="0"/>
              <a:t>Патоген </a:t>
            </a:r>
            <a:r>
              <a:rPr lang="ru-RU" altLang="ru-RU" sz="2000" b="1" dirty="0" err="1"/>
              <a:t>ва</a:t>
            </a:r>
            <a:r>
              <a:rPr lang="ru-RU" altLang="ru-RU" sz="2000" b="1" dirty="0"/>
              <a:t> </a:t>
            </a:r>
            <a:r>
              <a:rPr lang="ru-RU" altLang="ru-RU" sz="2000" b="1" dirty="0" err="1"/>
              <a:t>шартли</a:t>
            </a:r>
            <a:r>
              <a:rPr lang="ru-RU" altLang="ru-RU" sz="2000" b="1" dirty="0"/>
              <a:t> патоген </a:t>
            </a:r>
            <a:r>
              <a:rPr lang="ru-RU" altLang="ru-RU" sz="2000" b="1" dirty="0" err="1"/>
              <a:t>бактерияларга</a:t>
            </a:r>
            <a:r>
              <a:rPr lang="ru-RU" altLang="ru-RU" sz="2000" b="1" dirty="0"/>
              <a:t> </a:t>
            </a:r>
            <a:r>
              <a:rPr lang="ru-RU" altLang="ru-RU" sz="2000" b="1" dirty="0" err="1"/>
              <a:t>юқори</a:t>
            </a:r>
            <a:r>
              <a:rPr lang="ru-RU" altLang="ru-RU" sz="2000" b="1" dirty="0"/>
              <a:t> </a:t>
            </a:r>
            <a:r>
              <a:rPr lang="ru-RU" altLang="ru-RU" sz="2000" b="1" dirty="0" err="1"/>
              <a:t>даражадаги</a:t>
            </a:r>
            <a:r>
              <a:rPr lang="ru-RU" altLang="ru-RU" sz="2000" b="1" dirty="0"/>
              <a:t> </a:t>
            </a:r>
            <a:r>
              <a:rPr lang="ru-RU" altLang="ru-RU" sz="2000" b="1" dirty="0" err="1"/>
              <a:t>таъсири</a:t>
            </a:r>
            <a:r>
              <a:rPr lang="ru-RU" altLang="ru-RU" sz="2000" b="1" dirty="0"/>
              <a:t> </a:t>
            </a:r>
            <a:r>
              <a:rPr lang="ru-RU" altLang="ru-RU" sz="2000" b="1" dirty="0" err="1"/>
              <a:t>билан</a:t>
            </a:r>
            <a:r>
              <a:rPr lang="ru-RU" altLang="ru-RU" sz="2000" b="1" dirty="0"/>
              <a:t> </a:t>
            </a:r>
            <a:r>
              <a:rPr lang="ru-RU" altLang="ru-RU" sz="2000" b="1" dirty="0">
                <a:solidFill>
                  <a:srgbClr val="FF0000"/>
                </a:solidFill>
              </a:rPr>
              <a:t>дисбактериоз </a:t>
            </a:r>
            <a:r>
              <a:rPr lang="ru-RU" altLang="ru-RU" sz="2000" b="1" dirty="0" err="1">
                <a:solidFill>
                  <a:srgbClr val="FF0000"/>
                </a:solidFill>
              </a:rPr>
              <a:t>чақирмайдиган</a:t>
            </a:r>
            <a:endParaRPr lang="ru-RU" altLang="ru-RU" sz="2000" b="1" dirty="0">
              <a:solidFill>
                <a:srgbClr val="FF0000"/>
              </a:solidFill>
            </a:endParaRPr>
          </a:p>
          <a:p>
            <a:pPr algn="ctr" eaLnBrk="1" hangingPunct="1"/>
            <a:r>
              <a:rPr lang="ru-RU" altLang="ru-RU" sz="2000" b="1" dirty="0"/>
              <a:t>препарат </a:t>
            </a:r>
          </a:p>
        </p:txBody>
      </p:sp>
    </p:spTree>
    <p:extLst>
      <p:ext uri="{BB962C8B-B14F-4D97-AF65-F5344CB8AC3E}">
        <p14:creationId xmlns:p14="http://schemas.microsoft.com/office/powerpoint/2010/main" xmlns="" val="119344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7507" y="624110"/>
            <a:ext cx="8911687" cy="128089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ДАВОЛАШ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5974" y="1551709"/>
            <a:ext cx="9408825" cy="4405745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Енгил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формасида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шароитида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борилса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хам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Оғир ҳолларда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гастроэнтерит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формасида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овқат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токсикоинфекциясида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соатларда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ошқозон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ювилади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Антибиотиклар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оғир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оғир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формаларида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протей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штамлари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сезгирлигига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қараб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Кўпроқ 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канамицин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левомецитин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гентамицин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невиграмон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цепорин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бошкалар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килинади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Колипротей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бактериофаг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лакто-глобулин хам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270186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КАМПИЛОБАКТЕР ИЧАК ИНФЕКЦИЯСИ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z-Cyrl-U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Кампилобактер </a:t>
            </a:r>
            <a:r>
              <a:rPr lang="uz-Cyrl-UZ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ичак инфекцияси - </a:t>
            </a:r>
            <a:r>
              <a:rPr lang="uz-Cyrl-U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ўткир ошқозон </a:t>
            </a:r>
            <a:r>
              <a:rPr lang="uz-Cyrl-UZ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ичак тракти касаллиги </a:t>
            </a:r>
            <a:r>
              <a:rPr lang="uz-Cyrl-U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uz-Cyrl-UZ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campylobakte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uz-Cyrl-U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лap чақирувчи</a:t>
            </a:r>
            <a:r>
              <a:rPr lang="uz-Cyrl-UZ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гастроэнтерит ёки энтероколит типида, камдан-кам холларда </a:t>
            </a:r>
            <a:r>
              <a:rPr lang="uz-Cyrl-U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тарқалган </a:t>
            </a:r>
            <a:r>
              <a:rPr lang="uz-Cyrl-UZ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формада кечиши мумкин.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483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ЭТИОЛОГИЯСИ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78308" y="1528997"/>
            <a:ext cx="8926304" cy="4382225"/>
          </a:xfrm>
        </p:spPr>
        <p:txBody>
          <a:bodyPr>
            <a:normAutofit/>
          </a:bodyPr>
          <a:lstStyle/>
          <a:p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Campylobakter 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туркумига кирувчи spirillaceae оиласига мансуб майда харакатчан грамманфий вибрионлар киради. 3 та тури бор: С. jejuni, C.coli, С. fefus. Касалликни 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кўпроқ 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С. jejuni тури </a:t>
            </a:r>
            <a:r>
              <a:rPr lang="uz-Cyrl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чақиради</a:t>
            </a:r>
            <a:r>
              <a:rPr lang="uz-Cyrl-U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Бактериялар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тарқалган бўлиб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соғлом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одамлар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орасида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1-15%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Бактерия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ташувчанлик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холатлари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хасталикларни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чақириши қобилиятига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669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53258" y="359764"/>
            <a:ext cx="8739267" cy="59960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ЭПИДЕМИОЛОГИЯСИ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53492" y="989351"/>
            <a:ext cx="9079269" cy="5868649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манбаи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хайвонлар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Бактерия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ташувчилар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чўчкалар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отлар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шохли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қорамол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итлар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қушлар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Бактериялар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сутдан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гўштдан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колбаса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махсулотларидан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ажралади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зарарланган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озиқ-овқат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махсулотлари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контакт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орқали юқади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Хайвонлар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одамлар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касаллар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ташувчилар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орқали тарқалади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Кампилобактер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инфекцияси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ёшгача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болаларда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(70%),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сунъий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овқатланишдаги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хамрох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касалликлар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биргаликда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кузатилади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Ёз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куз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ойларида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купрок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руйхатга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Спорадик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микст-инфекция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таркибида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учрайди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Зарарланган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озиқ-овқат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махсулотлари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истеъмол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килиши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эпидемик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портлашлар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кузатилган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Туғруқ,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уйларида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чала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туғилган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болалар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бўлимларида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эпидемига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қарши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тартибнинг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бузилиши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касалликни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кўтарилиш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эҳтимоли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бор.</a:t>
            </a:r>
          </a:p>
        </p:txBody>
      </p:sp>
    </p:spTree>
    <p:extLst>
      <p:ext uri="{BB962C8B-B14F-4D97-AF65-F5344CB8AC3E}">
        <p14:creationId xmlns:p14="http://schemas.microsoft.com/office/powerpoint/2010/main" xmlns="" val="258079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7430" y="1011382"/>
            <a:ext cx="9547369" cy="538941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ПАТОГЕНЕЗИ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Кириш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дарвозалари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ошкозон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тракти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Ингичка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йўғон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бўлимларида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бактериялар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кўпайиши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содир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махаллий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ўчоқда яллиғланиш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 энтерит, колит, энтероколит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кўринишида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Кампилобактериялар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юқори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инвазивлик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хусусиятига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эгадир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патогенезида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эндотоксемия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бактеремия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Тарқалган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септик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формаларини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ривожланишига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боғлиқдир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ўтказгандан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қонда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антителалар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топилади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Иммунитет 1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йилгача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турғун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Йўғон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ингичка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ичакнинг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шиллиқ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пардаларида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яллиғланиш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холатлари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нейтрофил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инфильтрацияси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крипталардаги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абцесс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эпителийларда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митотик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активлиги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ошган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Крон  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касаллигини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эслатувчи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ярали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колит,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некрозлардан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қон қуйилишлар бўлиши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219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304800"/>
            <a:ext cx="8189913" cy="80645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err="1">
                <a:solidFill>
                  <a:srgbClr val="FF0000"/>
                </a:solidFill>
              </a:rPr>
              <a:t>Ошқозон-ичак тракти</a:t>
            </a:r>
            <a:r>
              <a:rPr lang="ru-RU" dirty="0">
                <a:solidFill>
                  <a:srgbClr val="FF0000"/>
                </a:solidFill>
              </a:rPr>
              <a:t> (ОИТ)</a:t>
            </a:r>
            <a:endParaRPr lang="en-US" dirty="0" smtClean="0"/>
          </a:p>
        </p:txBody>
      </p:sp>
      <p:sp>
        <p:nvSpPr>
          <p:cNvPr id="33795" name="Text Box 3"/>
          <p:cNvSpPr>
            <a:spLocks noGrp="1" noChangeArrowheads="1"/>
          </p:cNvSpPr>
          <p:nvPr>
            <p:ph type="body" sz="half" idx="1"/>
          </p:nvPr>
        </p:nvSpPr>
        <p:spPr>
          <a:xfrm>
            <a:off x="1678898" y="1019331"/>
            <a:ext cx="4340903" cy="5076669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ru-RU" sz="2800" b="1" u="sng" dirty="0">
                <a:solidFill>
                  <a:schemeClr val="accent2"/>
                </a:solidFill>
              </a:rPr>
              <a:t>Сапрофит </a:t>
            </a:r>
            <a:r>
              <a:rPr lang="ru-RU" sz="2800" b="1" u="sng" dirty="0" err="1">
                <a:solidFill>
                  <a:schemeClr val="accent2"/>
                </a:solidFill>
              </a:rPr>
              <a:t>муҳит вазифалари</a:t>
            </a:r>
            <a:r>
              <a:rPr lang="en-US" sz="2800" b="1" dirty="0">
                <a:solidFill>
                  <a:schemeClr val="accent2"/>
                </a:solidFill>
              </a:rPr>
              <a:t>:</a:t>
            </a:r>
            <a:endParaRPr lang="ru-RU" sz="2800" b="1" dirty="0">
              <a:solidFill>
                <a:schemeClr val="accent2"/>
              </a:solidFill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endParaRPr lang="en-US" sz="2800" b="1" dirty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1-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Патоген микробларнинг ичакда яшашига йўл қўймайди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2-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Витамин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 ларни ишлаб чиқаради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3-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ипидлар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хазм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бўлишини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таъминлайди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4-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Ўт метаболизмига ёрдам беради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5-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рахмал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ферментини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чиқишига ёрдам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6-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еллюлоза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ферментини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чиқишига ёрдам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7-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Оқсил қолдиқларини сақланишига ёрдам беради</a:t>
            </a:r>
            <a:r>
              <a:rPr lang="uz-Cyrl-UZ" dirty="0">
                <a:cs typeface="Times New Roman (Arabic)" charset="-78"/>
              </a:rPr>
              <a:t>.</a:t>
            </a:r>
            <a:endParaRPr lang="en-US" dirty="0">
              <a:cs typeface="Times New Roman (Arabic)" charset="-78"/>
            </a:endParaRPr>
          </a:p>
        </p:txBody>
      </p:sp>
      <p:pic>
        <p:nvPicPr>
          <p:cNvPr id="46084" name="Picture 4" descr="Flo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4264" y="1447801"/>
            <a:ext cx="4275137" cy="422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945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6" y="194872"/>
            <a:ext cx="8859559" cy="59960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КЛИНИКАСИ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32012" y="719528"/>
            <a:ext cx="9710218" cy="6138472"/>
          </a:xfrm>
        </p:spPr>
        <p:txBody>
          <a:bodyPr>
            <a:noAutofit/>
          </a:bodyPr>
          <a:lstStyle/>
          <a:p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Яширин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даври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2-5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сутка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баъзида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суткагача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чўзилиши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ўткир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иситмани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40°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кутарилиши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кайт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килиш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анорексия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бошланади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ёшдаги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бош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оғриғи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бехоллик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титраш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мушаклардаги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оғриқ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бўғимлардаги оғриқ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қориндаги оғриқдан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шикоят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қиладилар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ёшдаги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бехолликдан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безовта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Касалликни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кунлари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суюк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сувсимон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бадбуй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хидли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2-5-20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мартагача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кетиши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2-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3-суткаларда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нажасда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шилимшик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пайдо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булиши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баъзида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мелена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 бўлиши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811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КЕЧИШИ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Ўткир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2-3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кундан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тана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харорати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нормаллашади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Нажас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3-4-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куни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баъзида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2-3-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хафтасида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нормаллашади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Нажас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нормаллашгандан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беморларда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қориндаги оғриқ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оғриқ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кучайиши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Касалликни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10-15-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куни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тузалиш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2-3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хафтадан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рецидив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ТАШХИС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565563"/>
            <a:ext cx="8915400" cy="4558145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кампилобактер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инфекцияси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бемор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болада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иситма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нажасни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суюк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кон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шилимшик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аралаш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кон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келиши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коринни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кисмидаги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огрик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диарея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синдромини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ичи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суткадан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кунгача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этувчи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огрик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нажас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нормал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холда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ошганида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хам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сакланади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бошка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инфекцияларга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хос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симптомдир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Бактериологик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серологик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тахлил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якуний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ташхис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кўйишда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ахамиятга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серологик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диагностика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РА, РИГА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РСК,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иммунофлюоресценция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хам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ахамиятга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38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81394" y="886691"/>
            <a:ext cx="8915400" cy="4890654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ДАВОЛАШ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бошқа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инфекцияларидаги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патогенетик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терапия.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Антибиотиклар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оғир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оғир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формаларида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Витаминотерапия, эритромицин,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нитрофуронлар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Бактерияга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қарши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препаратлар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ПРОФИЛАКТИКАСИ  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Бошка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касалликлари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кабидир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Актив профилактика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хали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ишланмаган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75395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2957" y="637965"/>
            <a:ext cx="8911687" cy="1280890"/>
          </a:xfrm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КЛЕБСИЕЛЛЁЗ ИЧАК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ИНФЕКЦИЯСИ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22957" y="1704109"/>
            <a:ext cx="8915400" cy="3777622"/>
          </a:xfrm>
        </p:spPr>
        <p:txBody>
          <a:bodyPr>
            <a:normAutofit/>
          </a:bodyPr>
          <a:lstStyle/>
          <a:p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Болалар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ўртасида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гастрит, энтероколит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энтерит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кўринишида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кечувчи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инфекцияси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учровчи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клебсиллёз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инфекциясидир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1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2944" y="519179"/>
            <a:ext cx="8911687" cy="128089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ЭТИОЛОГИЯСИ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9830" y="1759526"/>
            <a:ext cx="8915400" cy="4544291"/>
          </a:xfrm>
        </p:spPr>
        <p:txBody>
          <a:bodyPr>
            <a:normAutofit lnSpcReduction="10000"/>
          </a:bodyPr>
          <a:lstStyle/>
          <a:p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Клебсиеллалар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грамм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манфий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Enterobactericae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оиласига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кирувчи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х</a:t>
            </a:r>
            <a:r>
              <a:rPr lang="uz-Cyrl-U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ракатсиз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капсулали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таёкчалардир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Капсулали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К-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антигенини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80 дан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ортик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сероварлари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бор,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соматик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О-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антигенини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11 та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гурухи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бор.</a:t>
            </a:r>
          </a:p>
          <a:p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Одамда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кўпрок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pneumoniae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rhinoseleromatic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ozaenae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oxytoca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кўпрок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чакиради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Клебсиеллалар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эндотоксин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килади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pneumoniae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термостабил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экзотоксин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чикаради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Ташки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мухитга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дезинфекцияловчи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эритмаларга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хамда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антибиотикларга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хам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Музлаткичда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купайиш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хусусиятга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хам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эгадир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Санитар-гигиеник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коидаларга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риоя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килмаслик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медицина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персоналини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кулидан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сувдан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сут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махсулотларидан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гўштдан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балиқдан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сабзавотлардан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топилиши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942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ЭПИДЕМИОЛОГИЯСИ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334125"/>
            <a:ext cx="8908244" cy="530651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манбаи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одамлар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хайвонлар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ташувчилар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беморлар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Чакалоклар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онаси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оркали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туғрук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вактида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зарарланадилар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туғилганидан сўнг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парвариш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материаллари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оркали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юкиши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Ичак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клебсиеллёз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инфекциясига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чакалоклар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чала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туғилганлар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касалликка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мойил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чалинувчан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туғруқхонада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уйларида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бўлимларида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инфекцион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шифохонасида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юқтирган бўладилар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мавсумий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73353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3725" y="166910"/>
            <a:ext cx="8834577" cy="912382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ПАТОГЕНЕЗ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3725" y="1039091"/>
            <a:ext cx="10130887" cy="5597236"/>
          </a:xfrm>
        </p:spPr>
        <p:txBody>
          <a:bodyPr>
            <a:norm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Инфекциянинг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дарвозаси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ошкозон-хазм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йуллари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экзоген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эндоген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зарарланиш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патогенетик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токсемия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клебсиеллаларнинг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ошкозон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ингичка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микдордаги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халокати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Эндо-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экзотоксинларни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ажралиши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Клебсиеллалар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инвазивлик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массив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бактеремия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ташкарида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инфекция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ўчоклари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(менингит, пиелонефрит, пневмония, сепсис).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клебсиллёз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инфекциясининг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таркалган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учрайди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чукур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чала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туғилган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иммунодеффицит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холатдаги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учрайди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зарарланиш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клебсиеллаларнинг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госпитал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штамми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оркали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96764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04531" cy="859916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КЛИНИКАСИ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496291"/>
            <a:ext cx="8915400" cy="5056909"/>
          </a:xfrm>
        </p:spPr>
        <p:txBody>
          <a:bodyPr>
            <a:normAutofit/>
          </a:bodyPr>
          <a:lstStyle/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Яширин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3-5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соатгача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Ёппасига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зарарланиш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контакт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зарарланганда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3-6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суткагача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ўткир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юкори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хароратини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38-39°С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40°С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кўтарилиши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кайт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килиш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суюк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бошланади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сутканинг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охирига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ахволи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оғир бўлиши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Токсикоз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эксикознинг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симптомлари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яккол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рангининг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окиш-кулранг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тургорлигининг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пасайиши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корнининг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суюк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сувсимон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зангори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рангда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энтерит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энтероколит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характердаги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5-10,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баъзида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15-25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мартагача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суткасига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шилимшик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аралаш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баъзида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аралаш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енгил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формасида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харорат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нормал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субфебрил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Интоксикация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симптомлари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5-8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мартагача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кўпайиши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ажралмаларсиз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нажас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кўринишини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ўзгартирмайди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Тана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вазнига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кўшилмайди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3-5 кун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ёшдаги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енгил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овкат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токсико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инфекцияси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кечади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4672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54920" y="415637"/>
            <a:ext cx="9649691" cy="5666508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ДИАГНОСТИКАСИ.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Клебсиеллалар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нажас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кусук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массаларининг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экилганда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РСК (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комплемент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боғловчи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реакция)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ёрдамида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махсус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антителалар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титрини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ахамиятга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ДАВОЛАШ.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инфекцияларида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кабул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килинган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патогенетик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терапия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кўлланилади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Антибиотиклар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аникланган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штаммлар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сезгирлигига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қараб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килинади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Кўпрок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гентомицин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левомицитин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нитрофуронлар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яхши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курсатади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Резистентликни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кўтарувчи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пентоксил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метилуроцил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иммуноглобулин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бактерияга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бифидибактерин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лактобактерин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бификол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ахамият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06389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15139" y="762000"/>
            <a:ext cx="8915400" cy="5126182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ПРОФИЛАКТИКАСИ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Туғруқ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уйларида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соматик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юкумли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касалликлар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шифохоналарида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чала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туғилган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бўлимларида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санитар-эпидемиологик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катъий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риоя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килиш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ахамиятга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Эпидемиологик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тартиб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бузилиши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клебсиеллалар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медицина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кўллари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оркали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она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кўкраги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сўрғичлари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оркали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медицина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плёнкалар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донор сути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оркали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микдорда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усиши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Бемор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болаларни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ичак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диссоциацияси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изоляция (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ажратиш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килиш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таркалишига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карши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чора-тадбирлар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утказиш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ахамиятга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эгадир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41324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ЦИТРОБАКТЕР ИЧАК ИНФЕКЦИЯСИ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Цитробактер ичак инфекцияси-бу 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ўткир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юкумли касаллик 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citrobakter туркумидаги шартли патоген бактериялар 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чақирувчи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ошкозон ичак трактини зарарловчи энтероколит ва овкат токсикоинфекцияси 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кўринишида бўладиган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касалликдир</a:t>
            </a:r>
            <a:r>
              <a:rPr lang="uz-Cyrl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8448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28994" y="803563"/>
            <a:ext cx="8915400" cy="4668981"/>
          </a:xfrm>
        </p:spPr>
        <p:txBody>
          <a:bodyPr>
            <a:normAutofit/>
          </a:bodyPr>
          <a:lstStyle/>
          <a:p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ЭТИОЛОГИЯСИ</a:t>
            </a:r>
          </a:p>
          <a:p>
            <a:r>
              <a:rPr lang="uz-Cyrl-UZ" sz="3200" b="1" dirty="0" smtClean="0"/>
              <a:t> </a:t>
            </a:r>
            <a:r>
              <a:rPr lang="uz-Cyrl-UZ" sz="3200" dirty="0">
                <a:latin typeface="Times New Roman" pitchFamily="18" charset="0"/>
                <a:cs typeface="Times New Roman" pitchFamily="18" charset="0"/>
              </a:rPr>
              <a:t>Еnterobacteriaceae оиласига кирувчи, citrobakter туркумидаги, грамм манфий таёкчалардир.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Таёкчаларнинг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2 хил тури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серовар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аникланган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Бактерия эндотоксин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килади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3900574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ЭПИДЕМИОЛОГИЯСИ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36812" y="1717964"/>
            <a:ext cx="8915400" cy="3777622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манбаи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бемор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ташиб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юрувчилардир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хайвонлари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оркали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зарарланиш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Инфекция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озик-овкат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махсулотлари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оркали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юкиши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гўшт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сут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товук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гўшти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Илк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ёшдаги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болаларга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контакт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юкиши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Зарарланиш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уйинчоклар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сўрғичлар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йўргаклар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оркали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юкиши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38524628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КЛИНИКАСИ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20982" y="1371600"/>
            <a:ext cx="9883630" cy="5334000"/>
          </a:xfrm>
        </p:spPr>
        <p:txBody>
          <a:bodyPr>
            <a:noAutofit/>
          </a:bodyPr>
          <a:lstStyle/>
          <a:p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овкат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токсикоинфекцияси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энтероколит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таркалган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септик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формасида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кечиши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Цитробактер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этиологияли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овкат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токсикоинфекциясида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зарарланган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овкатни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килгандан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сунг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эпигастрал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сохадаги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огрик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кўнгил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айниши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бехоллик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кайт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келишини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суткасига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2-5 марта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суюк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келиши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бошланади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Тана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харорати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субфебрил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тили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копланган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Ичакларда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гулдираш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Нажас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патологик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ажралмаларсиз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Хасталик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кечиши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қисқа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вакт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3-5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кундан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сўнг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соғайиш бўлади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Касалликка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мойил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болаларда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энтроколит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холида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кечади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иситма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токсикоз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симптомлари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ичакдаги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бузилишлар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яккол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намоён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Нажас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энтеритик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шилимшик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аралаш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холларда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аралаш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92115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24110"/>
            <a:ext cx="8915400" cy="5287112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ТАШХИС.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цитробактер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инфекцияси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фақат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бактериологик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серологик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текширувларнинг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натижаларига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асосланади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ДАВОЛАШ. </a:t>
            </a:r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инфекциялари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ПРОФИЛАКТИКАСИ.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чиқилмаган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9402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6" y="624110"/>
            <a:ext cx="8694668" cy="75498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ЯШИЛ ЙИРИНГЛИ ИНФЕКЦИЯСИ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70364" y="1454727"/>
            <a:ext cx="9642082" cy="4946073"/>
          </a:xfrm>
        </p:spPr>
        <p:txBody>
          <a:bodyPr>
            <a:noAutofit/>
          </a:bodyPr>
          <a:lstStyle/>
          <a:p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ШПМ чакирувчи касалликларнинг клиник формаларидан бири 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 яшил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йирингни 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таёқчалар чақиради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 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овқат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токсикоинфекцияси, йирингли некротик 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энтроколит кўринишида бўлади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Яшил йирингли таёкча хозирги даврда энг 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таркалган шифохона ичи инфекцияларининг 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кўзғатувчиларидан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бири хисобланади.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учровчи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клиник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формаларидан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пневмония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йирингли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менингит сепсис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касалликлари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хисобланади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Ошкозон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формаси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фақат чақалоқларда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чала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туғилганларда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ёшдаги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бирламчи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иккиламчи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иммунодефицит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холатларида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учрайди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25863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ЭТИОЛОГИЯСИ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2327" y="1330036"/>
            <a:ext cx="10202285" cy="4581186"/>
          </a:xfrm>
        </p:spPr>
        <p:txBody>
          <a:bodyPr>
            <a:normAutofit/>
          </a:bodyPr>
          <a:lstStyle/>
          <a:p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Яшил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йирингли таёкча psevdomonosaeruginosa туркумига кириб, psendomonadaceai оиласига мансубдир.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грамманфий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харакатчан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таёкча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аэроб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яшил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кўк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пигмент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чикаради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юкори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токсигенлик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хусусиятига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А, В, С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экзотоксинлар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гемолин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энтротоксин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лейкоцидин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поллагеназа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эластаза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протеиназалар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хам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Соматик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антигени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13 та серо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группаси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хивчинли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Н-антиген 60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сероварлари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бор.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Яшил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йирингли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таёқчанинг кўп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антибиотикларга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сезгирли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йўқ,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антисептикларга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сезгир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501565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6" y="624110"/>
            <a:ext cx="8829580" cy="48516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ЭПИДЕМИОЛОГИЯСИ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5431" y="1214203"/>
            <a:ext cx="10116996" cy="4156691"/>
          </a:xfrm>
        </p:spPr>
        <p:txBody>
          <a:bodyPr>
            <a:no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табиатда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таркалган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яшил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йирингли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таёкча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тупрокда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сувда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хайвонларда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одам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организмидаги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ошкозон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Шифохоналардан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хирургия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булимларидан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туғруқхоналардан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реанимация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интенсив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терапиядан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медицина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асбобларидан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медицина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кўлларидан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суртма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бемор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жарохатли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одамлар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пневмония,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дисфункцияси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атрофдагиларга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хавфлидир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яшил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йирингли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бактерияларни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соглом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ташувчилари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контакт,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озиқ-овқат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махсулотлари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оркали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юкиши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Зарарланиш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туғруқхоналарда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чала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туғилган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бўлимларда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санитария гигиена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риоя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килмаслик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Чақалоқлардан ташқари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ёшгача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ёшдаги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куйиш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жарохатлари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хирургик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сўнг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шифохонада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узок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даволанган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гормонал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имунодепресантлар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олганликлари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91534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6234" y="194619"/>
            <a:ext cx="8831851" cy="61485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ПАТОГЕНЕЗИ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8365" y="749508"/>
            <a:ext cx="10389091" cy="5651292"/>
          </a:xfrm>
        </p:spPr>
        <p:txBody>
          <a:bodyPr>
            <a:no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яшил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йирингли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инфекциясининг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бирламчи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экзаген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икиламчи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дисбактерози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фаркланади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Бошка инфекция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ўчоқларидан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яшил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йирингли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таёкчаси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ошкозон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трактини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иккиламчи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зарарлайди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сепсис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пневмония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Йирингли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яшил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патогенезида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экзотоксинлар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ўйнади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Бунда (А,В,С гемолизин,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энтеротоксин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бошкалар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махаллий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экзоген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зарарланиши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рўй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туғилган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хаётининг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ойида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дисбактериоз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юкори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инвазивлик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ахамиятга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бактеремия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таркалган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септик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Яшил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йирингли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инфекция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холатларда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патоген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бактериялар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сальмонеллёзлар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клебциллёзлар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стафилакокк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инфекцияси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биргаликда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Яшил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йирингли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таёқча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токсини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енгил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катарал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яллиғланишдан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фибриноз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некротик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аралаш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некротик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яллиғланишгача бўлиши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14330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5397" y="298528"/>
            <a:ext cx="8867737" cy="915675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КЛИНИКАСИ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28448" y="1191489"/>
            <a:ext cx="10503334" cy="4738255"/>
          </a:xfrm>
        </p:spPr>
        <p:txBody>
          <a:bodyPr>
            <a:norm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энтероколит,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баъзида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гастроэнтерит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Энтероколит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формасида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яширин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2-5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чўзилади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холатининг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ёмонлашуви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хароратини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субфебриллиги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кайт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нажаснинг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Яққол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токсикоз,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эксикозининг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симптом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хисобланади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Нажас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суткасига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5-20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мартагача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суюқ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ёмон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хидли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микдордаги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шилимшик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зангори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баъзида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аралаш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Баъзида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узок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тулкинсимон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субфебрил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юқори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харорат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анорексия, тана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вазнининг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кетиши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қориннинг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дамлиги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чуриллаши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анус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думба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сохасидаги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қизаришлар бўлади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Сигмасимон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ичакдаги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оғриқ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спазм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кузатилмайди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Токсикоз 7-10 кун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2-3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хафтада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соғайиш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кузатилади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424793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68775" y="831272"/>
            <a:ext cx="9782897" cy="4558145"/>
          </a:xfrm>
        </p:spPr>
        <p:txBody>
          <a:bodyPr/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ДАВОЛАШ.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Антибиотикларга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йирингли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таёкчасининг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юкори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резистентлиги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сабабли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мунча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қийин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кечади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йирингли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таёкчанинг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хозирги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даврдаги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сезгирлиги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гентамицинга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корбеницилинга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полимиксин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М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сульфатга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нитрофуран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препаратларгадир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стимулловчи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терапия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иммуноглобулинлар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пентаксифиллинлар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метилурацил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в.б)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биргаликда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борилиши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шарт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Бактерия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препаратлари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ферментлар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хам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ПРОФИЛАКТИКАСИ.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Шартли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потоген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бактериялар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қўзғовчи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ичак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инфекциялари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кабидир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94655469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206</TotalTime>
  <Words>3017</Words>
  <Application>Microsoft Office PowerPoint</Application>
  <PresentationFormat>Произвольный</PresentationFormat>
  <Paragraphs>132</Paragraphs>
  <Slides>40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2" baseType="lpstr">
      <vt:lpstr>Легкий дым</vt:lpstr>
      <vt:lpstr>Image Photo Editor</vt:lpstr>
      <vt:lpstr>ЮҚУМЛИ КАСАЛЛИКЛАР                    КАФЕДРАСИ </vt:lpstr>
      <vt:lpstr>ШАРТЛИ ПАТОГЕН МИКРОБЛАР ЧАҚИРУВЧИ ЎТКИР ИЧАК ИНФЕКЦИЯЛАРИ </vt:lpstr>
      <vt:lpstr>ПРОТЕЙ ЭТИОЛОГИЯЛИ ИЧАК ИНФЕКЦИЯСИ. </vt:lpstr>
      <vt:lpstr>ЭТИОЛОГИЯСИ.</vt:lpstr>
      <vt:lpstr>ЭПИДЕМИОЛОГИЯСИ</vt:lpstr>
      <vt:lpstr>Слайд 6</vt:lpstr>
      <vt:lpstr>ПАТОГЕНЕЗИ</vt:lpstr>
      <vt:lpstr>Хазм экотизимининг фаолияти</vt:lpstr>
      <vt:lpstr>КЛИНИКАСИ</vt:lpstr>
      <vt:lpstr> </vt:lpstr>
      <vt:lpstr>ТАШХИСЛАШ</vt:lpstr>
      <vt:lpstr>Эрсефурил: микробларга қарши юқори спектрли таъсирга эга</vt:lpstr>
      <vt:lpstr>ДАВОЛАШ</vt:lpstr>
      <vt:lpstr>КАМПИЛОБАКТЕР ИЧАК ИНФЕКЦИЯСИ </vt:lpstr>
      <vt:lpstr>ЭТИОЛОГИЯСИ</vt:lpstr>
      <vt:lpstr>ЭПИДЕМИОЛОГИЯСИ</vt:lpstr>
      <vt:lpstr> </vt:lpstr>
      <vt:lpstr>Ошқозон-ичак тракти (ОИТ)</vt:lpstr>
      <vt:lpstr>КЛИНИКАСИ</vt:lpstr>
      <vt:lpstr>КЕЧИШИ</vt:lpstr>
      <vt:lpstr>ТАШХИС</vt:lpstr>
      <vt:lpstr> </vt:lpstr>
      <vt:lpstr>КЛЕБСИЕЛЛЁЗ ИЧАК ИНФЕКЦИЯСИ </vt:lpstr>
      <vt:lpstr>ЭТИОЛОГИЯСИ</vt:lpstr>
      <vt:lpstr>ЭПИДЕМИОЛОГИЯСИ</vt:lpstr>
      <vt:lpstr>ПАТОГЕНЕЗ</vt:lpstr>
      <vt:lpstr>КЛИНИКАСИ</vt:lpstr>
      <vt:lpstr> </vt:lpstr>
      <vt:lpstr> </vt:lpstr>
      <vt:lpstr>ЦИТРОБАКТЕР ИЧАК ИНФЕКЦИЯСИ </vt:lpstr>
      <vt:lpstr> </vt:lpstr>
      <vt:lpstr>ЭПИДЕМИОЛОГИЯСИ</vt:lpstr>
      <vt:lpstr>КЛИНИКАСИ</vt:lpstr>
      <vt:lpstr> </vt:lpstr>
      <vt:lpstr>ЯШИЛ ЙИРИНГЛИ ИНФЕКЦИЯСИ </vt:lpstr>
      <vt:lpstr>ЭТИОЛОГИЯСИ</vt:lpstr>
      <vt:lpstr>ЭПИДЕМИОЛОГИЯСИ</vt:lpstr>
      <vt:lpstr>ПАТОГЕНЕЗИ</vt:lpstr>
      <vt:lpstr>КЛИНИКАСИ</vt:lpstr>
      <vt:lpstr>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ЮҚУМЛИ КАСАЛЛИКЛАР                    КАФЕДРАСИ </dc:title>
  <dc:creator>SOHIBJON</dc:creator>
  <cp:lastModifiedBy>User</cp:lastModifiedBy>
  <cp:revision>20</cp:revision>
  <dcterms:created xsi:type="dcterms:W3CDTF">2019-04-17T03:42:38Z</dcterms:created>
  <dcterms:modified xsi:type="dcterms:W3CDTF">2019-04-18T18:46:37Z</dcterms:modified>
</cp:coreProperties>
</file>