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Autofit/>
          </a:bodyPr>
          <a:lstStyle/>
          <a:p>
            <a:r>
              <a:rPr lang="en-US" sz="3200" b="1" dirty="0" err="1">
                <a:effectLst/>
              </a:rPr>
              <a:t>Materiallarni</a:t>
            </a:r>
            <a:r>
              <a:rPr lang="en-US" sz="3200" b="1" dirty="0">
                <a:effectLst/>
              </a:rPr>
              <a:t> </a:t>
            </a:r>
            <a:r>
              <a:rPr lang="en-US" sz="3200" b="1" dirty="0" err="1">
                <a:effectLst/>
              </a:rPr>
              <a:t>elektro-ximik</a:t>
            </a:r>
            <a:r>
              <a:rPr lang="en-US" sz="3200" b="1" dirty="0">
                <a:effectLst/>
              </a:rPr>
              <a:t> </a:t>
            </a:r>
            <a:r>
              <a:rPr lang="en-US" sz="3200" b="1" dirty="0" err="1" smtClean="0">
                <a:effectLst/>
              </a:rPr>
              <a:t>ishlash</a:t>
            </a:r>
            <a:endParaRPr lang="ru-RU" sz="32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lnSpcReduction="20000"/>
          </a:bodyPr>
          <a:lstStyle/>
          <a:p>
            <a:pPr algn="ctr"/>
            <a:r>
              <a:rPr lang="en-US" b="1" dirty="0" err="1"/>
              <a:t>Reja</a:t>
            </a:r>
            <a:r>
              <a:rPr lang="en-US" b="1" dirty="0"/>
              <a:t>:</a:t>
            </a:r>
            <a:endParaRPr lang="ru-RU" dirty="0"/>
          </a:p>
          <a:p>
            <a:pPr algn="ctr"/>
            <a:endParaRPr lang="en-US" b="1" dirty="0" smtClean="0">
              <a:latin typeface="Times New Roman" pitchFamily="18" charset="0"/>
              <a:cs typeface="Times New Roman" pitchFamily="18" charset="0"/>
            </a:endParaRPr>
          </a:p>
          <a:p>
            <a:pPr algn="ctr"/>
            <a:r>
              <a:rPr lang="en-US" b="1" dirty="0" smtClean="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Elektrotexnologiya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asoslari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Elektro-fizik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elektro-ximik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klassifikatsiyasi</a:t>
            </a:r>
            <a:r>
              <a:rPr lang="en-US" dirty="0">
                <a:latin typeface="Times New Roman" pitchFamily="18" charset="0"/>
                <a:cs typeface="Times New Roman" pitchFamily="18" charset="0"/>
              </a:rPr>
              <a:t>.</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Anod-mexanikaviy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Elektro-abraziv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elektro-kontrakt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elektro-errozion,elektr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uchqun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ultratovish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elektro-nur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plazma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oqimi,yorig‘lik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additive="base">
                                        <p:cTn id="3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79388" y="115888"/>
            <a:ext cx="8856662" cy="6771084"/>
          </a:xfrm>
          <a:prstGeom prst="rect">
            <a:avLst/>
          </a:prstGeom>
        </p:spPr>
        <p:txBody>
          <a:bodyPr wrap="square">
            <a:spAutoFit/>
          </a:bodyPr>
          <a:lstStyle/>
          <a:p>
            <a:r>
              <a:rPr lang="en-US" sz="1800" dirty="0" err="1">
                <a:latin typeface="Times New Roman" pitchFamily="18" charset="0"/>
                <a:cs typeface="Times New Roman" pitchFamily="18" charset="0"/>
              </a:rPr>
              <a:t>Mashinasozlikda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borgan</a:t>
            </a:r>
            <a:r>
              <a:rPr lang="en-US" sz="1800" dirty="0">
                <a:latin typeface="Times New Roman" pitchFamily="18" charset="0"/>
                <a:cs typeface="Times New Roman" pitchFamily="18" charset="0"/>
              </a:rPr>
              <a:t> sari </a:t>
            </a:r>
            <a:r>
              <a:rPr lang="en-US" sz="1800" dirty="0" err="1">
                <a:latin typeface="Times New Roman" pitchFamily="18" charset="0"/>
                <a:cs typeface="Times New Roman" pitchFamily="18" charset="0"/>
              </a:rPr>
              <a:t>keng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qo’llanilayotgan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ishlanadigan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maxsus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xossali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legirlangan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po’latlar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qattiq</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qotishmalar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yarim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o’tkazgich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materiallar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rubin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kvarts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boshqalarni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keskich­lar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bilan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q</a:t>
            </a:r>
            <a:r>
              <a:rPr lang="en-US" sz="1800" dirty="0" err="1">
                <a:latin typeface="Times New Roman" pitchFamily="18" charset="0"/>
                <a:cs typeface="Times New Roman" pitchFamily="18" charset="0"/>
              </a:rPr>
              <a:t>iyin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bo’lmaydi</a:t>
            </a:r>
            <a:r>
              <a:rPr lang="en-US" sz="1800" dirty="0">
                <a:latin typeface="Times New Roman" pitchFamily="18" charset="0"/>
                <a:cs typeface="Times New Roman" pitchFamily="18" charset="0"/>
              </a:rPr>
              <a:t>, ammo o</a:t>
            </a:r>
            <a:r>
              <a:rPr lang="uz-Cyrl-UZ" sz="1800" dirty="0">
                <a:latin typeface="Times New Roman" pitchFamily="18" charset="0"/>
                <a:cs typeface="Times New Roman" pitchFamily="18" charset="0"/>
              </a:rPr>
              <a:t>g’i</a:t>
            </a:r>
            <a:r>
              <a:rPr lang="en-US" sz="1800" dirty="0">
                <a:latin typeface="Times New Roman" pitchFamily="18" charset="0"/>
                <a:cs typeface="Times New Roman" pitchFamily="18" charset="0"/>
              </a:rPr>
              <a:t>r </a:t>
            </a:r>
            <a:r>
              <a:rPr lang="en-US" sz="1800" dirty="0" err="1">
                <a:latin typeface="Times New Roman" pitchFamily="18" charset="0"/>
                <a:cs typeface="Times New Roman" pitchFamily="18" charset="0"/>
              </a:rPr>
              <a:t>sharoitda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shtamplar</a:t>
            </a:r>
            <a:r>
              <a:rPr lang="en-US" sz="1800" dirty="0">
                <a:latin typeface="Times New Roman" pitchFamily="18" charset="0"/>
                <a:cs typeface="Times New Roman" pitchFamily="18" charset="0"/>
              </a:rPr>
              <a:t>, press </a:t>
            </a:r>
            <a:r>
              <a:rPr lang="en-US" sz="1800" dirty="0" err="1">
                <a:latin typeface="Times New Roman" pitchFamily="18" charset="0"/>
                <a:cs typeface="Times New Roman" pitchFamily="18" charset="0"/>
              </a:rPr>
              <a:t>qoliplarga</a:t>
            </a:r>
            <a:r>
              <a:rPr lang="en-US" sz="1800" dirty="0">
                <a:latin typeface="Times New Roman" pitchFamily="18" charset="0"/>
                <a:cs typeface="Times New Roman" pitchFamily="18" charset="0"/>
              </a:rPr>
              <a:t> e</a:t>
            </a:r>
            <a:r>
              <a:rPr lang="uz-Cyrl-UZ" sz="1800" dirty="0">
                <a:latin typeface="Times New Roman" pitchFamily="18" charset="0"/>
                <a:cs typeface="Times New Roman" pitchFamily="18" charset="0"/>
              </a:rPr>
              <a:t>x</a:t>
            </a:r>
            <a:r>
              <a:rPr lang="en-US" sz="1800" dirty="0" err="1">
                <a:latin typeface="Times New Roman" pitchFamily="18" charset="0"/>
                <a:cs typeface="Times New Roman" pitchFamily="18" charset="0"/>
              </a:rPr>
              <a:t>tiyoj</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ortgan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detallarda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juda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kichik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murakkab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shaklli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o’yiqlar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qo’llanadi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Elektrofizik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usullari</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Bu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materialning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ta’siriga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asoslangan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orasida</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x</a:t>
            </a:r>
            <a:r>
              <a:rPr lang="en-US" sz="1800" dirty="0" err="1">
                <a:latin typeface="Times New Roman" pitchFamily="18" charset="0"/>
                <a:cs typeface="Times New Roman" pitchFamily="18" charset="0"/>
              </a:rPr>
              <a:t>osil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etilgan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miqdorda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issiqlik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bug’lanib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yemiriladi</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elektroimpulsli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a:t>
            </a:r>
            <a:r>
              <a:rPr lang="en-US" sz="1800" dirty="0">
                <a:latin typeface="Times New Roman" pitchFamily="18" charset="0"/>
                <a:cs typeface="Times New Roman" pitchFamily="18" charset="0"/>
              </a:rPr>
              <a:t>- no-</a:t>
            </a:r>
            <a:r>
              <a:rPr lang="en-US" sz="1800" dirty="0" err="1">
                <a:latin typeface="Times New Roman" pitchFamily="18" charset="0"/>
                <a:cs typeface="Times New Roman" pitchFamily="18" charset="0"/>
              </a:rPr>
              <a:t>mexanik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kiradi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uz-Cyrl-UZ" sz="1800" b="1" dirty="0">
                <a:latin typeface="Times New Roman" pitchFamily="18" charset="0"/>
                <a:cs typeface="Times New Roman" pitchFamily="18" charset="0"/>
              </a:rPr>
              <a:t>Elektr uchqunli usul</a:t>
            </a:r>
            <a:r>
              <a:rPr lang="uz-Cyrl-UZ" sz="1800" dirty="0">
                <a:latin typeface="Times New Roman" pitchFamily="18" charset="0"/>
                <a:cs typeface="Times New Roman" pitchFamily="18" charset="0"/>
              </a:rPr>
              <a:t>. Bu usul materiallarning ishlanadigan joyi­ga yuboriladigan elektr uchqun razryadlar ta’sirida yuzaning yemirilish xususiyatiga asoslangan. Mazkur usulni 1943-yilda B.R. Lazorenko va N.I. Lazorenko kashf etishgan. </a:t>
            </a:r>
            <a:r>
              <a:rPr lang="en-US" sz="1800" dirty="0" err="1">
                <a:latin typeface="Times New Roman" pitchFamily="18" charset="0"/>
                <a:cs typeface="Times New Roman" pitchFamily="18" charset="0"/>
              </a:rPr>
              <a:t>Ushbu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beriladigan</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o’zgarmas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manbaining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musbat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qutbiga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esa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manfiy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qutbiga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kuchlanishi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ostidagi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ma’lum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oraliqqa</a:t>
            </a:r>
            <a:r>
              <a:rPr lang="en-US" sz="1800" dirty="0">
                <a:latin typeface="Times New Roman" pitchFamily="18" charset="0"/>
                <a:cs typeface="Times New Roman" pitchFamily="18" charset="0"/>
              </a:rPr>
              <a:t> (0,05 mm) </a:t>
            </a:r>
            <a:r>
              <a:rPr lang="en-US" sz="1800" dirty="0" err="1">
                <a:latin typeface="Times New Roman" pitchFamily="18" charset="0"/>
                <a:cs typeface="Times New Roman" pitchFamily="18" charset="0"/>
              </a:rPr>
              <a:t>yaqinlashtirganda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maydoni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ta’sirida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elektronlar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oqimi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katoddan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boshlaydi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natijada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xosil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bo’ladi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zonasida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temperatura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ko’tariladi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yuksak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temperaturada</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suyuqlanadi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qisman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bug’lanai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xamda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suyuqlangan</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zarrachalari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uchqunining</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dinamik kuchlari ta’sirida tash</a:t>
            </a:r>
            <a:r>
              <a:rPr lang="en-US" sz="1800" dirty="0">
                <a:latin typeface="Times New Roman" pitchFamily="18" charset="0"/>
                <a:cs typeface="Times New Roman" pitchFamily="18" charset="0"/>
              </a:rPr>
              <a:t>q</a:t>
            </a:r>
            <a:r>
              <a:rPr lang="uz-Cyrl-UZ" sz="1800" dirty="0">
                <a:latin typeface="Times New Roman" pitchFamily="18" charset="0"/>
                <a:cs typeface="Times New Roman" pitchFamily="18" charset="0"/>
              </a:rPr>
              <a:t>ariga otiladi, natijada zagotovkada yemirilish boshlanadi.</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116632"/>
            <a:ext cx="8784976" cy="6408712"/>
          </a:xfrm>
        </p:spPr>
        <p:txBody>
          <a:bodyPr>
            <a:noAutofit/>
          </a:bodyPr>
          <a:lstStyle/>
          <a:p>
            <a:r>
              <a:rPr lang="en-US" sz="1600" b="1" dirty="0" err="1">
                <a:effectLst/>
                <a:latin typeface="Times New Roman" pitchFamily="18" charset="0"/>
                <a:cs typeface="Times New Roman" pitchFamily="18" charset="0"/>
              </a:rPr>
              <a:t>Elektr</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uchqunli</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usulda</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ishlash</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sxemasi</a:t>
            </a:r>
            <a:r>
              <a:rPr lang="en-US" sz="1600" b="1" dirty="0">
                <a:effectLst/>
                <a:latin typeface="Times New Roman" pitchFamily="18" charset="0"/>
                <a:cs typeface="Times New Roman" pitchFamily="18" charset="0"/>
              </a:rPr>
              <a:t>: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1 — elektr dvigatel; 2 — asbob; 3 — zagotovka; 4 — vanna</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Agar asbobni zagotovkaning ishlov berilayotgan joyiga sekin-asta yaqinlashtirilib borilsa, bu joyda asbob shakliga monand teshik xosil bo’ladi. Asbob bilan zagotovka orasidagi zarur tirqishni o’zgartirmagan xolda asbobni surib turish uchun maxsus reledan foydalaniladi. Jarayon davomida zagotovkaning suyuqlangan qismi asbobga o’tirib qolmasligi uchun uchqun zonasi tok o’tkazmaydigan suyuqlik, masalan, mineral moy yoki kerosin bilan to’ldiriladi.</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 Uchqun razryadning intensivligi va davom etish vaqti kondensatorlar sig’imi, tok kuchi va kuchlanishiga, asbob-elektrod xamda zagotovka materiallari va boshqa omillarga bog’liq.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Yuqoridagi rasmda elektr uchqunli usulda ishlash sxemasi keltirilgan. Shuni aytish joizki, qurilma kondensatori sig’imi 0,25 dan 600 mkf gacha, tok kuchi 0,2 dan 300 A gacha, kuchlanish esa 10 dan 220 V gacha bo’ladi. Asbob mis yoki latundan tayyorlanib, ko’ndalang kesim shakli ishlov natijasida olinuvchi shakliga mos bo’ladi.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endParaRPr lang="ru-RU" sz="1500" dirty="0">
              <a:effectLst/>
              <a:latin typeface="Times New Roman" pitchFamily="18" charset="0"/>
              <a:cs typeface="Times New Roman" pitchFamily="18" charset="0"/>
            </a:endParaRPr>
          </a:p>
        </p:txBody>
      </p:sp>
      <p:pic>
        <p:nvPicPr>
          <p:cNvPr id="4" name="Рисунок 3"/>
          <p:cNvPicPr/>
          <p:nvPr/>
        </p:nvPicPr>
        <p:blipFill rotWithShape="1">
          <a:blip r:embed="rId2">
            <a:extLst>
              <a:ext uri="{28A0092B-C50C-407E-A947-70E740481C1C}">
                <a14:useLocalDpi xmlns:a14="http://schemas.microsoft.com/office/drawing/2010/main" val="0"/>
              </a:ext>
            </a:extLst>
          </a:blip>
          <a:srcRect l="30402" t="38096" r="52991" b="48571"/>
          <a:stretch/>
        </p:blipFill>
        <p:spPr bwMode="auto">
          <a:xfrm>
            <a:off x="1259632" y="260648"/>
            <a:ext cx="5832648" cy="24482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23528" y="188640"/>
            <a:ext cx="8568952" cy="6547488"/>
          </a:xfrm>
        </p:spPr>
        <p:txBody>
          <a:bodyPr>
            <a:noAutofit/>
          </a:bodyPr>
          <a:lstStyle/>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r>
              <a:rPr lang="uz-Cyrl-UZ" sz="1800" b="1" dirty="0" smtClean="0">
                <a:latin typeface="Times New Roman" pitchFamily="18" charset="0"/>
                <a:cs typeface="Times New Roman" pitchFamily="18" charset="0"/>
              </a:rPr>
              <a:t>Elektroimpulslash </a:t>
            </a:r>
            <a:r>
              <a:rPr lang="uz-Cyrl-UZ" sz="1800" b="1" dirty="0">
                <a:latin typeface="Times New Roman" pitchFamily="18" charset="0"/>
                <a:cs typeface="Times New Roman" pitchFamily="18" charset="0"/>
              </a:rPr>
              <a:t>sxemasi: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1 — elektrdvigatel; 2 — aloqali o’zgarmas tok generatori; J — elektrod asbob; 4 — elektrod-zagotovka; 5 — vanna</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Yuqoridagi rasmda elektroimpulsli ishlash sxemasi keltirilgan. Sxemadan ko’rinadiki, elektr dvigatel 1 dan xarakat generator 2 ga uzatiladi, qaysiki, bir yo’nalishda kuchli impuls beradi. Vanna 4 dagi elektrod (asbob) 3 va zagotovka 3 oraligida elektr razryadlar xosil bo’ladi. </a:t>
            </a:r>
            <a:r>
              <a:rPr lang="en-US" sz="1800" dirty="0" err="1">
                <a:latin typeface="Times New Roman" pitchFamily="18" charset="0"/>
                <a:cs typeface="Times New Roman" pitchFamily="18" charset="0"/>
              </a:rPr>
              <a:t>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jarayonida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tomon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surilish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yo’nalishi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bo’yicha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tebranishida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metall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zarrachalari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ajrala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boradi</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usuldan</a:t>
            </a:r>
            <a:r>
              <a:rPr lang="en-US" sz="1800" dirty="0">
                <a:latin typeface="Times New Roman" pitchFamily="18" charset="0"/>
                <a:cs typeface="Times New Roman" pitchFamily="18" charset="0"/>
              </a:rPr>
              <a:t> 8—10 </a:t>
            </a:r>
            <a:r>
              <a:rPr lang="en-US" sz="1800" dirty="0" err="1">
                <a:latin typeface="Times New Roman" pitchFamily="18" charset="0"/>
                <a:cs typeface="Times New Roman" pitchFamily="18" charset="0"/>
              </a:rPr>
              <a:t>barobar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unumlidir</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3" name="Рисунок 2"/>
          <p:cNvPicPr/>
          <p:nvPr/>
        </p:nvPicPr>
        <p:blipFill rotWithShape="1">
          <a:blip r:embed="rId2"/>
          <a:srcRect l="29330" t="25714" r="31430" b="52381"/>
          <a:stretch/>
        </p:blipFill>
        <p:spPr bwMode="auto">
          <a:xfrm>
            <a:off x="1259632" y="764704"/>
            <a:ext cx="5596255" cy="201622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754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p:cNvPicPr>
            <a:picLocks noGrp="1"/>
          </p:cNvPicPr>
          <p:nvPr>
            <p:ph idx="1"/>
          </p:nvPr>
        </p:nvPicPr>
        <p:blipFill rotWithShape="1">
          <a:blip r:embed="rId2"/>
          <a:srcRect l="53303" t="20477" r="31028" b="55238"/>
          <a:stretch/>
        </p:blipFill>
        <p:spPr bwMode="auto">
          <a:xfrm>
            <a:off x="1331640" y="1196752"/>
            <a:ext cx="6480720" cy="1728192"/>
          </a:xfrm>
          <a:prstGeom prst="rect">
            <a:avLst/>
          </a:prstGeom>
          <a:ln>
            <a:noFill/>
          </a:ln>
          <a:extLst>
            <a:ext uri="{53640926-AAD7-44D8-BBD7-CCE9431645EC}">
              <a14:shadowObscured xmlns:a14="http://schemas.microsoft.com/office/drawing/2010/main"/>
            </a:ext>
          </a:extLst>
        </p:spPr>
      </p:pic>
      <p:sp>
        <p:nvSpPr>
          <p:cNvPr id="2" name="Прямоугольник 1"/>
          <p:cNvSpPr/>
          <p:nvPr/>
        </p:nvSpPr>
        <p:spPr>
          <a:xfrm>
            <a:off x="611560" y="3212976"/>
            <a:ext cx="7920880" cy="2031325"/>
          </a:xfrm>
          <a:prstGeom prst="rect">
            <a:avLst/>
          </a:prstGeom>
        </p:spPr>
        <p:txBody>
          <a:bodyPr wrap="square">
            <a:spAutoFit/>
          </a:bodyPr>
          <a:lstStyle/>
          <a:p>
            <a:r>
              <a:rPr lang="en-US" b="1" dirty="0" err="1">
                <a:latin typeface="Times New Roman" pitchFamily="18" charset="0"/>
                <a:cs typeface="Times New Roman" pitchFamily="18" charset="0"/>
              </a:rPr>
              <a:t>Anod-mexanik</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usulda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ishlash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sxemasi</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1</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disk; 2 — </a:t>
            </a:r>
            <a:r>
              <a:rPr lang="en-US" dirty="0" err="1">
                <a:latin typeface="Times New Roman" pitchFamily="18" charset="0"/>
                <a:cs typeface="Times New Roman" pitchFamily="18" charset="0"/>
              </a:rPr>
              <a:t>zagotovka</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shakl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ulcham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anikligi</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yuza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gadir-budirligi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8 -9 </a:t>
            </a:r>
            <a:r>
              <a:rPr lang="en-US" dirty="0" err="1">
                <a:latin typeface="Times New Roman" pitchFamily="18" charset="0"/>
                <a:cs typeface="Times New Roman" pitchFamily="18" charset="0"/>
              </a:rPr>
              <a:t>sinfga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Zanjirdagi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15 A /</a:t>
            </a:r>
            <a:r>
              <a:rPr lang="en-US" dirty="0" err="1">
                <a:latin typeface="Times New Roman" pitchFamily="18" charset="0"/>
                <a:cs typeface="Times New Roman" pitchFamily="18" charset="0"/>
              </a:rPr>
              <a:t>sm</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kichik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mexanik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zagotovka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-m </a:t>
            </a:r>
            <a:r>
              <a:rPr lang="en-US" dirty="0" err="1">
                <a:latin typeface="Times New Roman" pitchFamily="18" charset="0"/>
                <a:cs typeface="Times New Roman" pitchFamily="18" charset="0"/>
              </a:rPr>
              <a:t>mexanik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jilvirlanib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elektroerro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xisobiga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boradi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016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4283" y="620688"/>
            <a:ext cx="8712968" cy="4524315"/>
          </a:xfrm>
          <a:prstGeom prst="rect">
            <a:avLst/>
          </a:prstGeom>
        </p:spPr>
        <p:txBody>
          <a:bodyPr wrap="square">
            <a:spAutoFit/>
          </a:bodyPr>
          <a:lstStyle/>
          <a:p>
            <a:r>
              <a:rPr lang="uz-Cyrl-UZ" dirty="0">
                <a:latin typeface="Times New Roman" pitchFamily="18" charset="0"/>
                <a:cs typeface="Times New Roman" pitchFamily="18" charset="0"/>
              </a:rPr>
              <a:t>Bu usulda ishlanuvchi zagotovka anod bo’lib, katod plastinkalar zanglamaydigan po’lat, RЬ, Si va boshqa materiallardan tayyorlanib, elektrolit (kislota, tuz eritma) solingan idishga tushiriladi, katod plastinkalari uzgarmas tokning manfiy qutbiga, anod (zagotovka) musbat qutbiga ulanadi. Bunda ma’lum zichlikdagi uzgarmas tokning utishida boruvchi kimyoviy reaktsiya tufayli anod yuzi erib, elektro­ litga o’tadi.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Bu usul zagotovka (detallar) sirtidagi kuyindilar, zanglar va boshkalarni tozalashda jilvirlash, jilolash kabi ishlovlarda qo’lla­niladi. SHuni qayd etish joizki, agar zagotovka (detalь) sirtidagi mexanik iflosliklar (6f pardalar va boshkalar)ni tozalash zarur bulsa, bunda elektrolit sifatida kislota yoki tuz eritmasi emas, ishqoriy kislota olinib, xuddi yukorida kurilgandek, kichik tokda ishlanadi. Bu xil ishlovni elektrolitik tozalash deyiladi.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Agar keskichlar (parma, freza), gildirak tishlari, klapan va boshkalarni jilolash zarur bulsa, elektrolitik jilolanadi, Bunda, ma­salan, agar ular uglerodli va kam legirlangan po’latlardan tayyorlan­gan bo’lsa, elektrolit tarkibida 40% fosfor kislota, 5-12% sulfat kislota, 6 -8 % xrom angidrid va 12—15% suv bo’ladi. Uzgarmas tok zichligi ishlash xarakteriga ko’ra tanlanadi.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Jilolangandan keyin yuzalar nafis ishlanib, ularning korroziya-bardo shligi, puxtaligi ortadi.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0213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166</TotalTime>
  <Words>674</Words>
  <Application>Microsoft Office PowerPoint</Application>
  <PresentationFormat>Экран (4:3)</PresentationFormat>
  <Paragraphs>30</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Materiallarni elektro-ximik ishlash</vt:lpstr>
      <vt:lpstr>Презентация PowerPoint</vt:lpstr>
      <vt:lpstr>Elektr uchqunli usulda ishlash sxemasi:  1 — elektr dvigatel; 2 — asbob; 3 — zagotovka; 4 — vanna Agar asbobni zagotovkaning ishlov berilayotgan joyiga sekin-asta yaqinlashtirilib borilsa, bu joyda asbob shakliga monand teshik xosil bo’ladi. Asbob bilan zagotovka orasidagi zarur tirqishni o’zgartirmagan xolda asbobni surib turish uchun maxsus reledan foydalaniladi. Jarayon davomida zagotovkaning suyuqlangan qismi asbobga o’tirib qolmasligi uchun uchqun zonasi tok o’tkazmaydigan suyuqlik, masalan, mineral moy yoki kerosin bilan to’ldiriladi.  Uchqun razryadning intensivligi va davom etish vaqti kondensatorlar sig’imi, tok kuchi va kuchlanishiga, asbob-elektrod xamda zagotovka materiallari va boshqa omillarga bog’liq.  Yuqoridagi rasmda elektr uchqunli usulda ishlash sxemasi keltirilgan. Shuni aytish joizki, qurilma kondensatori sig’imi 0,25 dan 600 mkf gacha, tok kuchi 0,2 dan 300 A gacha, kuchlanish esa 10 dan 220 V gacha bo’ladi. Asbob mis yoki latundan tayyorlanib, ko’ndalang kesim shakli ishlov natijasida olinuvchi shakliga mos bo’ladi.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82</cp:revision>
  <dcterms:created xsi:type="dcterms:W3CDTF">2018-03-26T08:51:17Z</dcterms:created>
  <dcterms:modified xsi:type="dcterms:W3CDTF">2018-03-26T12:25:17Z</dcterms:modified>
</cp:coreProperties>
</file>