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Autofit/>
          </a:bodyPr>
          <a:lstStyle/>
          <a:p>
            <a:pPr algn="ctr"/>
            <a:r>
              <a:rPr lang="en-US" sz="3000" b="1" dirty="0" err="1" smtClean="0">
                <a:effectLst/>
                <a:latin typeface="Times New Roman" pitchFamily="18" charset="0"/>
                <a:cs typeface="Times New Roman" pitchFamily="18" charset="0"/>
              </a:rPr>
              <a:t>Kukun</a:t>
            </a:r>
            <a:r>
              <a:rPr lang="en-US" sz="3000" b="1" dirty="0" smtClean="0">
                <a:effectLst/>
                <a:latin typeface="Times New Roman" pitchFamily="18" charset="0"/>
                <a:cs typeface="Times New Roman" pitchFamily="18" charset="0"/>
              </a:rPr>
              <a:t> </a:t>
            </a:r>
            <a:r>
              <a:rPr lang="en-US" sz="3000" b="1" dirty="0" err="1" smtClean="0">
                <a:effectLst/>
                <a:latin typeface="Times New Roman" pitchFamily="18" charset="0"/>
                <a:cs typeface="Times New Roman" pitchFamily="18" charset="0"/>
              </a:rPr>
              <a:t>materiallardan</a:t>
            </a:r>
            <a:r>
              <a:rPr lang="en-US" sz="3000" b="1" dirty="0" smtClean="0">
                <a:effectLst/>
                <a:latin typeface="Times New Roman" pitchFamily="18" charset="0"/>
                <a:cs typeface="Times New Roman" pitchFamily="18" charset="0"/>
              </a:rPr>
              <a:t> </a:t>
            </a:r>
            <a:r>
              <a:rPr lang="en-US" sz="3000" b="1" dirty="0" err="1" smtClean="0">
                <a:effectLst/>
                <a:latin typeface="Times New Roman" pitchFamily="18" charset="0"/>
                <a:cs typeface="Times New Roman" pitchFamily="18" charset="0"/>
              </a:rPr>
              <a:t>buyumlar</a:t>
            </a:r>
            <a:r>
              <a:rPr lang="en-US" sz="3000" b="1" dirty="0" smtClean="0">
                <a:effectLst/>
                <a:latin typeface="Times New Roman" pitchFamily="18" charset="0"/>
                <a:cs typeface="Times New Roman" pitchFamily="18" charset="0"/>
              </a:rPr>
              <a:t> </a:t>
            </a:r>
            <a:r>
              <a:rPr lang="en-US" sz="3000" b="1" dirty="0" err="1" smtClean="0">
                <a:effectLst/>
                <a:latin typeface="Times New Roman" pitchFamily="18" charset="0"/>
                <a:cs typeface="Times New Roman" pitchFamily="18" charset="0"/>
              </a:rPr>
              <a:t>tayyorlash</a:t>
            </a:r>
            <a:endParaRPr lang="ru-RU" sz="3000" dirty="0">
              <a:effectLst/>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827584" y="2492896"/>
            <a:ext cx="7920880" cy="3384376"/>
          </a:xfrm>
        </p:spPr>
        <p:txBody>
          <a:bodyPr>
            <a:normAutofit lnSpcReduction="10000"/>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1</a:t>
            </a:r>
            <a:r>
              <a:rPr lang="en-US" dirty="0">
                <a:latin typeface="Times New Roman" pitchFamily="18" charset="0"/>
                <a:cs typeface="Times New Roman" pitchFamily="18" charset="0"/>
              </a:rPr>
              <a:t>. Metal </a:t>
            </a:r>
            <a:r>
              <a:rPr lang="en-US" dirty="0" err="1">
                <a:latin typeface="Times New Roman" pitchFamily="18" charset="0"/>
                <a:cs typeface="Times New Roman" pitchFamily="18" charset="0"/>
              </a:rPr>
              <a:t>kukunlarni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Aralashmani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tayyorlash</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Sovuq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issiq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presslash</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Gidrostatik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presslash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Prokatlash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Zagotovkalarni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termik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yakunlovchi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ishlov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berish</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4</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materiallardan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yasalgan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detallarga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qo‘yiladigan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texnologik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talablar</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a:bodyPr>
          <a:lstStyle/>
          <a:p>
            <a:endParaRPr lang="ru-RU" sz="1800" dirty="0">
              <a:latin typeface="Times New Roman" pitchFamily="18" charset="0"/>
              <a:cs typeface="Times New Roman" pitchFamily="18" charset="0"/>
            </a:endParaRPr>
          </a:p>
        </p:txBody>
      </p:sp>
      <p:sp>
        <p:nvSpPr>
          <p:cNvPr id="2" name="Прямоугольник 1"/>
          <p:cNvSpPr/>
          <p:nvPr/>
        </p:nvSpPr>
        <p:spPr>
          <a:xfrm>
            <a:off x="179512" y="0"/>
            <a:ext cx="8856984" cy="6109365"/>
          </a:xfrm>
          <a:prstGeom prst="rect">
            <a:avLst/>
          </a:prstGeom>
        </p:spPr>
        <p:txBody>
          <a:bodyPr wrap="square">
            <a:spAutoFit/>
          </a:bodyPr>
          <a:lstStyle/>
          <a:p>
            <a:endParaRPr lang="en-US" sz="1700" b="1" dirty="0">
              <a:latin typeface="Times New Roman" pitchFamily="18" charset="0"/>
              <a:cs typeface="Times New Roman" pitchFamily="18" charset="0"/>
            </a:endParaRPr>
          </a:p>
          <a:p>
            <a:r>
              <a:rPr lang="en-US" sz="1700" b="1" dirty="0" err="1" smtClean="0">
                <a:latin typeface="Times New Roman" pitchFamily="18" charset="0"/>
                <a:cs typeface="Times New Roman" pitchFamily="18" charset="0"/>
              </a:rPr>
              <a:t>Metall</a:t>
            </a:r>
            <a:r>
              <a:rPr lang="en-US" sz="1700" b="1" dirty="0" smtClean="0">
                <a:latin typeface="Times New Roman" pitchFamily="18" charset="0"/>
                <a:cs typeface="Times New Roman" pitchFamily="18" charset="0"/>
              </a:rPr>
              <a:t> </a:t>
            </a:r>
            <a:r>
              <a:rPr lang="en-US" sz="1700" b="1" dirty="0" err="1">
                <a:latin typeface="Times New Roman" pitchFamily="18" charset="0"/>
                <a:cs typeface="Times New Roman" pitchFamily="18" charset="0"/>
              </a:rPr>
              <a:t>kukinlarining</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xossalari</a:t>
            </a:r>
            <a:r>
              <a:rPr lang="en-US" sz="1700" b="1" dirty="0">
                <a:latin typeface="Times New Roman" pitchFamily="18" charset="0"/>
                <a:cs typeface="Times New Roman" pitchFamily="18" charset="0"/>
              </a:rPr>
              <a:t>.</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Ulchamlarga karab metall kukinlari:</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 juda xam mayda - 0,5mk. gacha;</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juda mayda -0,5-Yumk;</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 mayda     - 10-40mk;</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urta     -40-150mk;va</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 yirik     - 150-500mk buladi.</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Zarrachalarining shakliga karab:</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tolali; </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yassi; </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teng ukli buladi.</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          Kukunning    asosiy    texnologiyu   xossalari:    </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okuvchanlik;</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presslanuvchanlik; </a:t>
            </a:r>
            <a:endParaRPr lang="ru-RU" sz="1700" dirty="0">
              <a:latin typeface="Times New Roman" pitchFamily="18" charset="0"/>
              <a:cs typeface="Times New Roman" pitchFamily="18" charset="0"/>
            </a:endParaRPr>
          </a:p>
          <a:p>
            <a:pPr lvl="3"/>
            <a:r>
              <a:rPr lang="uz-Cyrl-UZ" sz="1700" dirty="0">
                <a:latin typeface="Times New Roman" pitchFamily="18" charset="0"/>
                <a:cs typeface="Times New Roman" pitchFamily="18" charset="0"/>
              </a:rPr>
              <a:t>kiziganda birikishlik. </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     Okuchanlik - kukunning formani tulgazish kobiliyati. Zarracha ulchamlarining kichiklashishi va namligini  ortishi  okuvchanlikni yemonlashtiradi. Okuvchanlik diametri 1,5-4mm bulgan teshikdan bir sekundda okib tushgan kukun mikdori bilan ulchanadi.</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Presslanuvchanlik - kukunning tashki kuch ta’sirida zichlanish va presslangandan keyin zarrachalarning bir-biriga bogliklik puxtaligi bilan ta’riflanadi.</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Kiziganda birikishlik presslangan zagatovka zarrachalarining termik ishlash natijasida bir-biriga yepishish puxtaligi bilan ifodalanadi.</a:t>
            </a:r>
            <a:endParaRPr lang="ru-RU" sz="1700"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nodePh="1">
                                  <p:stCondLst>
                                    <p:cond delay="0"/>
                                  </p:stCondLst>
                                  <p:endCondLst>
                                    <p:cond evt="begin" delay="0">
                                      <p:tn val="5"/>
                                    </p:cond>
                                  </p:end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449288"/>
            <a:ext cx="8784976" cy="6408712"/>
          </a:xfrm>
        </p:spPr>
        <p:txBody>
          <a:bodyPr>
            <a:noAutofit/>
          </a:bodyPr>
          <a:lstStyle/>
          <a:p>
            <a:r>
              <a:rPr lang="uz-Cyrl-UZ" sz="1500" b="1" dirty="0">
                <a:effectLst/>
                <a:latin typeface="Times New Roman" pitchFamily="18" charset="0"/>
                <a:cs typeface="Times New Roman" pitchFamily="18" charset="0"/>
              </a:rPr>
              <a:t>Kompozitsi</a:t>
            </a:r>
            <a:r>
              <a:rPr lang="en-US" sz="1500" b="1" dirty="0">
                <a:effectLst/>
                <a:latin typeface="Times New Roman" pitchFamily="18" charset="0"/>
                <a:cs typeface="Times New Roman" pitchFamily="18" charset="0"/>
              </a:rPr>
              <a:t>on   </a:t>
            </a:r>
            <a:r>
              <a:rPr lang="uz-Cyrl-UZ" sz="1500" b="1" dirty="0">
                <a:effectLst/>
                <a:latin typeface="Times New Roman" pitchFamily="18" charset="0"/>
                <a:cs typeface="Times New Roman" pitchFamily="18" charset="0"/>
              </a:rPr>
              <a:t>kukun metariallarining kiskacha xarakteristikasi.</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 </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         Kukunli metallarugiya bilan detal va zagatovkalar uchun xar-xil kompozitsion materiallar olinadi. Maxsus   fiziko-mexanikaviy va ekspluatatsion xossali kompozitsion materiallar kup kullanilmokda.</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A.   Ishkalanishga   karshi   (antifriktsion)   metallokeramik ymateriallardan xar-xil sirpanish (skolьjenie) podshipniklar yasaladi. Bularda 10-35% govak buladi. Metall bu yerda kattik tashkil etuvchi. Govak yeg, grafit yeki plastmassa bilan tuldirilib, bular yumshok tashkil etuvchilar xisoblanadi. Yeg  bilan tuyindirilgan-shimdirilgan bunday podshipniklar moysiz birnecha oy ishlashi mumkin. Agar maxsus moy "chuntaklar" koldirilsa yeg zaxirasi uchun, 2-3 yil ishlaydi.</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Govak ishkalanishiga karshi materiallar uchun temir-grafit, temir-mis-grafit,   bronza-grafit,   alyumin-mis-grafit      kompozitsiyalari ishlatiladi. Bularning protsent mikdori   kuyilgan   ekspluatatsion talablarga boglik.</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B. Ishkalanuvchi kompozitsion materiallar mis yeki temir asosida murakkab kompozitsiyalardir. Ishkalanish koeffitsientini asbest, kiyin Ьriydigan metallarning karbidlarini va xarxil oksidlarni kushish bilan rshirish mumkin. Sanoatda ishkalanuvchi material asos materialga bosim |ostida yepishtirib, bimetall elementi   sifatida ishlatiladi. Temir asosidagi ishkalanish materialining chuyanbilan ishkalanish koeffitsienti  0,4-0,6. Ular 500-600°S-ni ushlab turaoladi </a:t>
            </a:r>
            <a:r>
              <a:rPr lang="en-US" sz="1500" dirty="0">
                <a:effectLst/>
                <a:latin typeface="Times New Roman" pitchFamily="18" charset="0"/>
                <a:cs typeface="Times New Roman" pitchFamily="18" charset="0"/>
              </a:rPr>
              <a:t>.</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en-US" sz="1500" dirty="0">
                <a:effectLst/>
                <a:latin typeface="Times New Roman" pitchFamily="18" charset="0"/>
                <a:cs typeface="Times New Roman" pitchFamily="18" charset="0"/>
              </a:rPr>
              <a:t> </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Ular tormoz kismlarida ishkalanishi materiali sifatida ishlatiladi. Stsenlenie kismlarida xam.</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V. Yukori govakli materiallardan filьtr va shunga uxshash detallar yasaladi. Filьtrlarning ishlash shariotiga karab, ularni yemirilishga chidamli pulat, alyumin, titan, bronza va x.k. metallar kukinidan yasaladi. Govakligi 50%gacha boradi. Bular presslanmasdan kizdirib biriktiriladi (spekanie). Kukunlarni kizdirib biriktirish davrida gaz chikaradagan moddalar kushiladi.</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G. Metallokeramik kattik kotishmalar uzlarining yukori kattikligi, uta chidamliligi va ishkalanishga chidamliligi bilan xarakterlanadi. SHuning uchun bulardan kirkuvchi asboblar, parmalovchi asboblar yasaladi. Tez yeyiladigan yuzalarga surtiladi. Kattik kotishmalar kiyin eriydigan ymetallar karbidlari asosida yasaladi: WC, TiC, TaC. Boglovchi bulib kobalьt xizmat kiladi. Protsent mikdori kuyilgan maksadga karab belgilanadi.</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Kukinli metallurgiya usuli bilan   almaz-metalli   materiallar olinadi: yukori kirkish xossali. Boglovchi sifatida metall poroshok lari mis, nikelь va x.k.) yeki ularning kotishmalari xizmat kiladi.</a:t>
            </a:r>
            <a:r>
              <a:rPr lang="ru-RU" sz="1500" dirty="0">
                <a:effectLst/>
                <a:latin typeface="Times New Roman" pitchFamily="18" charset="0"/>
                <a:cs typeface="Times New Roman" pitchFamily="18" charset="0"/>
              </a:rPr>
              <a:t/>
            </a:r>
            <a:br>
              <a:rPr lang="ru-RU" sz="1500" dirty="0">
                <a:effectLst/>
                <a:latin typeface="Times New Roman" pitchFamily="18" charset="0"/>
                <a:cs typeface="Times New Roman" pitchFamily="18" charset="0"/>
              </a:rPr>
            </a:br>
            <a:r>
              <a:rPr lang="uz-Cyrl-UZ" sz="1500" dirty="0">
                <a:effectLst/>
                <a:latin typeface="Times New Roman" pitchFamily="18" charset="0"/>
                <a:cs typeface="Times New Roman" pitchFamily="18" charset="0"/>
              </a:rPr>
              <a:t>D. Issikbardosh va olovbardosh materiallardan yukori xaroratda ishlaydigan detallar yasaladi. Bu materiallar yukOri issikbardosh va oksidlanishga karshi turgun bulishi kerak. Nikelь, titan, tantal, volьfram va x.k. metallar asosida kotishmalar bunga javob berib, 850-900°S-da ishlay beradi. Kiyin eriydigan va kattik birikmalar (oksidlar, karbidlar, boridlar) 3000°S-gacha ishlaydi.      '</a:t>
            </a:r>
            <a:endParaRPr lang="ru-RU" sz="15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323528" y="188640"/>
            <a:ext cx="8568952" cy="6547488"/>
          </a:xfrm>
        </p:spPr>
        <p:txBody>
          <a:bodyPr>
            <a:noAutofit/>
          </a:bodyPr>
          <a:lstStyle/>
          <a:p>
            <a:r>
              <a:rPr lang="en-US" sz="1100" b="1" dirty="0" err="1">
                <a:latin typeface="Times New Roman" pitchFamily="18" charset="0"/>
                <a:cs typeface="Times New Roman" pitchFamily="18" charset="0"/>
              </a:rPr>
              <a:t>Issik</a:t>
            </a:r>
            <a:r>
              <a:rPr lang="en-US" sz="1100" b="1" dirty="0">
                <a:latin typeface="Times New Roman" pitchFamily="18" charset="0"/>
                <a:cs typeface="Times New Roman" pitchFamily="18" charset="0"/>
              </a:rPr>
              <a:t> </a:t>
            </a:r>
            <a:r>
              <a:rPr lang="en-US" sz="1100" b="1" dirty="0" err="1">
                <a:latin typeface="Times New Roman" pitchFamily="18" charset="0"/>
                <a:cs typeface="Times New Roman" pitchFamily="18" charset="0"/>
              </a:rPr>
              <a:t>xolda</a:t>
            </a:r>
            <a:r>
              <a:rPr lang="en-US" sz="1100" b="1" dirty="0">
                <a:latin typeface="Times New Roman" pitchFamily="18" charset="0"/>
                <a:cs typeface="Times New Roman" pitchFamily="18" charset="0"/>
              </a:rPr>
              <a:t> </a:t>
            </a:r>
            <a:r>
              <a:rPr lang="en-US" sz="1100" b="1" dirty="0" err="1">
                <a:latin typeface="Times New Roman" pitchFamily="18" charset="0"/>
                <a:cs typeface="Times New Roman" pitchFamily="18" charset="0"/>
              </a:rPr>
              <a:t>presslash</a:t>
            </a:r>
            <a:r>
              <a:rPr lang="en-US" sz="1100" b="1" dirty="0" smtClean="0">
                <a:latin typeface="Times New Roman" pitchFamily="18" charset="0"/>
                <a:cs typeface="Times New Roman" pitchFamily="18" charset="0"/>
              </a:rPr>
              <a:t>.</a:t>
            </a:r>
            <a:endParaRPr lang="ru-RU" sz="1100" dirty="0">
              <a:latin typeface="Times New Roman" pitchFamily="18" charset="0"/>
              <a:cs typeface="Times New Roman" pitchFamily="18" charset="0"/>
            </a:endParaRPr>
          </a:p>
          <a:p>
            <a:r>
              <a:rPr lang="en-US" sz="1100" dirty="0">
                <a:latin typeface="Times New Roman" pitchFamily="18" charset="0"/>
                <a:cs typeface="Times New Roman" pitchFamily="18" charset="0"/>
              </a:rPr>
              <a:t>         </a:t>
            </a:r>
            <a:r>
              <a:rPr lang="uz-Cyrl-UZ" sz="1100" dirty="0">
                <a:latin typeface="Times New Roman" pitchFamily="18" charset="0"/>
                <a:cs typeface="Times New Roman" pitchFamily="18" charset="0"/>
              </a:rPr>
              <a:t>Bunda ikki operatsiya bir yula ketadi: forma berish va kizdirib biriktirish. Issik xolda presslash temperaturasi   T</a:t>
            </a:r>
            <a:r>
              <a:rPr lang="uz-Cyrl-UZ" sz="1100" baseline="-25000" dirty="0">
                <a:latin typeface="Times New Roman" pitchFamily="18" charset="0"/>
                <a:cs typeface="Times New Roman" pitchFamily="18" charset="0"/>
              </a:rPr>
              <a:t>pr</a:t>
            </a:r>
            <a:r>
              <a:rPr lang="uz-Cyrl-UZ" sz="1100" dirty="0">
                <a:latin typeface="Times New Roman" pitchFamily="18" charset="0"/>
                <a:cs typeface="Times New Roman" pitchFamily="18" charset="0"/>
              </a:rPr>
              <a:t>=0,6-0,8 T</a:t>
            </a:r>
            <a:r>
              <a:rPr lang="uz-Cyrl-UZ" sz="1100" baseline="-25000" dirty="0">
                <a:latin typeface="Times New Roman" pitchFamily="18" charset="0"/>
                <a:cs typeface="Times New Roman" pitchFamily="18" charset="0"/>
              </a:rPr>
              <a:t>erish</a:t>
            </a:r>
            <a:r>
              <a:rPr lang="uz-Cyrl-UZ" sz="1100" dirty="0">
                <a:latin typeface="Times New Roman" pitchFamily="18" charset="0"/>
                <a:cs typeface="Times New Roman" pitchFamily="18" charset="0"/>
              </a:rPr>
              <a:t>. (kukuning erish temperaturasidan). Kizdirish natijasida zichlash jarayoni tezrok ketadi, kuch xam kamrok. Bu usulda yukori puxtalik, zich va bir xil strukturali materiallar olinadi. Bu usul yemon presslanadigan, yemon kizdirib biriktiriladigan kompozitsiyalar uchun ishlatiladi: karbidlar, boridlar va x.k. metalga uxshash kiyin eriydigan birikmalar. Press-forma uchun grafit ishlatiladi. Grafitli press forma chidamliligi kam (10-12 presslash), maxsus ximoya gaz muxida ishlashni talab kiladi. SHuning uchun bu usul boshka usullarni kullash mumkin bulmay </a:t>
            </a:r>
            <a:r>
              <a:rPr lang="uz-Cyrl-UZ" sz="1100" dirty="0" smtClean="0">
                <a:latin typeface="Times New Roman" pitchFamily="18" charset="0"/>
                <a:cs typeface="Times New Roman" pitchFamily="18" charset="0"/>
              </a:rPr>
              <a:t>kolgan </a:t>
            </a:r>
            <a:r>
              <a:rPr lang="uz-Cyrl-UZ" sz="1100" dirty="0">
                <a:latin typeface="Times New Roman" pitchFamily="18" charset="0"/>
                <a:cs typeface="Times New Roman" pitchFamily="18" charset="0"/>
              </a:rPr>
              <a:t>xolda ishlatiladi.</a:t>
            </a:r>
            <a:r>
              <a:rPr lang="uz-Cyrl-UZ" sz="1100" b="1" dirty="0">
                <a:latin typeface="Times New Roman" pitchFamily="18" charset="0"/>
                <a:cs typeface="Times New Roman" pitchFamily="18" charset="0"/>
              </a:rPr>
              <a:t> </a:t>
            </a:r>
            <a:endParaRPr lang="en-US" sz="1100" b="1" dirty="0" smtClean="0">
              <a:latin typeface="Times New Roman" pitchFamily="18" charset="0"/>
              <a:cs typeface="Times New Roman" pitchFamily="18" charset="0"/>
            </a:endParaRPr>
          </a:p>
          <a:p>
            <a:r>
              <a:rPr lang="uz-Cyrl-UZ" sz="1100" b="1" dirty="0">
                <a:latin typeface="Times New Roman" pitchFamily="18" charset="0"/>
                <a:cs typeface="Times New Roman" pitchFamily="18" charset="0"/>
              </a:rPr>
              <a:t>Gidrostatik </a:t>
            </a:r>
            <a:r>
              <a:rPr lang="uz-Cyrl-UZ" sz="1100" b="1" dirty="0" smtClean="0">
                <a:latin typeface="Times New Roman" pitchFamily="18" charset="0"/>
                <a:cs typeface="Times New Roman" pitchFamily="18" charset="0"/>
              </a:rPr>
              <a:t>presslash</a:t>
            </a:r>
            <a:endParaRPr lang="ru-RU" sz="1100" dirty="0">
              <a:latin typeface="Times New Roman" pitchFamily="18" charset="0"/>
              <a:cs typeface="Times New Roman" pitchFamily="18" charset="0"/>
            </a:endParaRPr>
          </a:p>
          <a:p>
            <a:r>
              <a:rPr lang="uz-Cyrl-UZ" sz="1100" dirty="0">
                <a:latin typeface="Times New Roman" pitchFamily="18" charset="0"/>
                <a:cs typeface="Times New Roman" pitchFamily="18" charset="0"/>
              </a:rPr>
              <a:t>           Metallokeramik zagatovkalarni olishda kullaniladi, kaysilardan yukori aniklik talab kilinmaydi. Kukun 3 elastik kobik 2 ichiga solinib, xar tomondan bir tekisga maxsus germetik kamerada 1 kisiladi. Zagatovka bir xil zichlikda olinadi. Kerak kuch kamayadi. Ishchi suyukliklari; yeg, suv, glitserin.</a:t>
            </a:r>
            <a:endParaRPr lang="ru-RU" sz="1100" dirty="0">
              <a:latin typeface="Times New Roman" pitchFamily="18" charset="0"/>
              <a:cs typeface="Times New Roman" pitchFamily="18" charset="0"/>
            </a:endParaRPr>
          </a:p>
          <a:p>
            <a:r>
              <a:rPr lang="en-US" sz="1100" b="1" dirty="0" err="1">
                <a:latin typeface="Times New Roman" pitchFamily="18" charset="0"/>
                <a:cs typeface="Times New Roman" pitchFamily="18" charset="0"/>
              </a:rPr>
              <a:t>Metall</a:t>
            </a:r>
            <a:r>
              <a:rPr lang="en-US" sz="1100" b="1" dirty="0">
                <a:latin typeface="Times New Roman" pitchFamily="18" charset="0"/>
                <a:cs typeface="Times New Roman" pitchFamily="18" charset="0"/>
              </a:rPr>
              <a:t> </a:t>
            </a:r>
            <a:r>
              <a:rPr lang="en-US" sz="1100" b="1" dirty="0" err="1">
                <a:latin typeface="Times New Roman" pitchFamily="18" charset="0"/>
                <a:cs typeface="Times New Roman" pitchFamily="18" charset="0"/>
              </a:rPr>
              <a:t>kukinlarining</a:t>
            </a:r>
            <a:r>
              <a:rPr lang="en-US" sz="1100" b="1" dirty="0">
                <a:latin typeface="Times New Roman" pitchFamily="18" charset="0"/>
                <a:cs typeface="Times New Roman" pitchFamily="18" charset="0"/>
              </a:rPr>
              <a:t> </a:t>
            </a:r>
            <a:r>
              <a:rPr lang="en-US" sz="1100" b="1" dirty="0" err="1">
                <a:latin typeface="Times New Roman" pitchFamily="18" charset="0"/>
                <a:cs typeface="Times New Roman" pitchFamily="18" charset="0"/>
              </a:rPr>
              <a:t>xossalari</a:t>
            </a:r>
            <a:r>
              <a:rPr lang="en-US" sz="1100" b="1" dirty="0">
                <a:latin typeface="Times New Roman" pitchFamily="18" charset="0"/>
                <a:cs typeface="Times New Roman" pitchFamily="18" charset="0"/>
              </a:rPr>
              <a:t>.</a:t>
            </a:r>
            <a:endParaRPr lang="ru-RU" sz="1100" dirty="0">
              <a:latin typeface="Times New Roman" pitchFamily="18" charset="0"/>
              <a:cs typeface="Times New Roman" pitchFamily="18" charset="0"/>
            </a:endParaRPr>
          </a:p>
          <a:p>
            <a:r>
              <a:rPr lang="uz-Cyrl-UZ" sz="1100" dirty="0">
                <a:latin typeface="Times New Roman" pitchFamily="18" charset="0"/>
                <a:cs typeface="Times New Roman" pitchFamily="18" charset="0"/>
              </a:rPr>
              <a:t>Ulchamlarga karab metall kukinlari:</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 juda xam mayda - 0,5mk. gacha;</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juda mayda -0,5-Yumk;</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 mayda     - 10-40mk;</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urta     -40-150mk;va</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 yirik     - 150-500mk buladi.</a:t>
            </a:r>
            <a:endParaRPr lang="ru-RU" sz="1100" dirty="0">
              <a:latin typeface="Times New Roman" pitchFamily="18" charset="0"/>
              <a:cs typeface="Times New Roman" pitchFamily="18" charset="0"/>
            </a:endParaRPr>
          </a:p>
          <a:p>
            <a:r>
              <a:rPr lang="uz-Cyrl-UZ" sz="1100" dirty="0">
                <a:latin typeface="Times New Roman" pitchFamily="18" charset="0"/>
                <a:cs typeface="Times New Roman" pitchFamily="18" charset="0"/>
              </a:rPr>
              <a:t>Zarrachalarining shakliga karab:</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tolali; </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yassi; </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teng ukli buladi.</a:t>
            </a:r>
            <a:endParaRPr lang="ru-RU" sz="1100" dirty="0">
              <a:latin typeface="Times New Roman" pitchFamily="18" charset="0"/>
              <a:cs typeface="Times New Roman" pitchFamily="18" charset="0"/>
            </a:endParaRPr>
          </a:p>
          <a:p>
            <a:r>
              <a:rPr lang="uz-Cyrl-UZ" sz="1100" dirty="0">
                <a:latin typeface="Times New Roman" pitchFamily="18" charset="0"/>
                <a:cs typeface="Times New Roman" pitchFamily="18" charset="0"/>
              </a:rPr>
              <a:t>          Kukunning    asosiy    texnologiyu   xossalari:    </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okuvchanlik;</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presslanuvchanlik; </a:t>
            </a:r>
            <a:endParaRPr lang="ru-RU" sz="1100" dirty="0">
              <a:latin typeface="Times New Roman" pitchFamily="18" charset="0"/>
              <a:cs typeface="Times New Roman" pitchFamily="18" charset="0"/>
            </a:endParaRPr>
          </a:p>
          <a:p>
            <a:pPr lvl="3"/>
            <a:r>
              <a:rPr lang="uz-Cyrl-UZ" sz="1100" dirty="0">
                <a:latin typeface="Times New Roman" pitchFamily="18" charset="0"/>
                <a:cs typeface="Times New Roman" pitchFamily="18" charset="0"/>
              </a:rPr>
              <a:t>kiziganda birikishlik. </a:t>
            </a:r>
            <a:endParaRPr lang="ru-RU" sz="1100" dirty="0">
              <a:latin typeface="Times New Roman" pitchFamily="18" charset="0"/>
              <a:cs typeface="Times New Roman" pitchFamily="18" charset="0"/>
            </a:endParaRPr>
          </a:p>
          <a:p>
            <a:r>
              <a:rPr lang="uz-Cyrl-UZ" sz="1100" dirty="0">
                <a:latin typeface="Times New Roman" pitchFamily="18" charset="0"/>
                <a:cs typeface="Times New Roman" pitchFamily="18" charset="0"/>
              </a:rPr>
              <a:t>     Okuchanlik - kukunning formani tulgazish kobiliyati. Zarracha ulchamlarining kichiklashishi va namligini  ortishi  okuvchanlikni yemonlashtiradi. Okuvchanlik diametri 1,5-4mm bulgan teshikdan bir sekundda okib tushgan kukun mikdori bilan ulchanadi.</a:t>
            </a:r>
            <a:endParaRPr lang="ru-RU" sz="1100" dirty="0">
              <a:latin typeface="Times New Roman" pitchFamily="18" charset="0"/>
              <a:cs typeface="Times New Roman" pitchFamily="18" charset="0"/>
            </a:endParaRPr>
          </a:p>
          <a:p>
            <a:r>
              <a:rPr lang="uz-Cyrl-UZ" sz="1100" dirty="0">
                <a:latin typeface="Times New Roman" pitchFamily="18" charset="0"/>
                <a:cs typeface="Times New Roman" pitchFamily="18" charset="0"/>
              </a:rPr>
              <a:t>Presslanuvchanlik - kukunning tashki kuch ta’sirida zichlanish va presslangandan keyin zarrachalarning bir-biriga bogliklik puxtaligi bilan ta’riflanadi.</a:t>
            </a:r>
            <a:endParaRPr lang="ru-RU" sz="1100" dirty="0">
              <a:latin typeface="Times New Roman" pitchFamily="18" charset="0"/>
              <a:cs typeface="Times New Roman" pitchFamily="18" charset="0"/>
            </a:endParaRPr>
          </a:p>
          <a:p>
            <a:r>
              <a:rPr lang="uz-Cyrl-UZ" sz="1100" dirty="0">
                <a:latin typeface="Times New Roman" pitchFamily="18" charset="0"/>
                <a:cs typeface="Times New Roman" pitchFamily="18" charset="0"/>
              </a:rPr>
              <a:t>Kiziganda birikishlik presslangan zagatovka zarrachalarining termik ishlash natijasida bir-biriga yepishish puxtaligi bilan ifodalanadi.</a:t>
            </a:r>
            <a:endParaRPr lang="ru-RU" sz="1100" dirty="0">
              <a:latin typeface="Times New Roman" pitchFamily="18" charset="0"/>
              <a:cs typeface="Times New Roman" pitchFamily="18" charset="0"/>
            </a:endParaRPr>
          </a:p>
          <a:p>
            <a:endParaRPr lang="ru-RU" sz="1100" dirty="0">
              <a:latin typeface="Times New Roman" pitchFamily="18" charset="0"/>
              <a:cs typeface="Times New Roman" pitchFamily="18" charset="0"/>
            </a:endParaRPr>
          </a:p>
        </p:txBody>
      </p:sp>
    </p:spTree>
    <p:extLst>
      <p:ext uri="{BB962C8B-B14F-4D97-AF65-F5344CB8AC3E}">
        <p14:creationId xmlns:p14="http://schemas.microsoft.com/office/powerpoint/2010/main" val="1687546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323528" y="188640"/>
            <a:ext cx="8568952" cy="6480720"/>
          </a:xfrm>
        </p:spPr>
        <p:txBody>
          <a:bodyPr>
            <a:noAutofit/>
          </a:bodyPr>
          <a:lstStyle/>
          <a:p>
            <a:r>
              <a:rPr lang="uz-Cyrl-UZ" sz="1400" b="1" dirty="0">
                <a:latin typeface="Times New Roman" pitchFamily="18" charset="0"/>
                <a:cs typeface="Times New Roman" pitchFamily="18" charset="0"/>
              </a:rPr>
              <a:t>Kompozitsi</a:t>
            </a:r>
            <a:r>
              <a:rPr lang="en-US" sz="1400" b="1" dirty="0">
                <a:latin typeface="Times New Roman" pitchFamily="18" charset="0"/>
                <a:cs typeface="Times New Roman" pitchFamily="18" charset="0"/>
              </a:rPr>
              <a:t>on   </a:t>
            </a:r>
            <a:r>
              <a:rPr lang="uz-Cyrl-UZ" sz="1400" b="1" dirty="0">
                <a:latin typeface="Times New Roman" pitchFamily="18" charset="0"/>
                <a:cs typeface="Times New Roman" pitchFamily="18" charset="0"/>
              </a:rPr>
              <a:t>kukun metariallarining kiskacha xarakteristikasi.</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 </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         Kukunli metallarugiya bilan detal va zagatovkalar uchun xar-xil kompozitsion materiallar olinadi. Maxsus   fiziko-mexanikaviy va ekspluatatsion xossali kompozitsion materiallar kup kullanilmokda.</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A.   Ishkalanishga   karshi   (antifriktsion)   metallokeramik ymateriallardan xar-xil sirpanish (skolьjenie) podshipniklar yasaladi. Bularda 10-35% govak buladi. Metall bu yerda kattik tashkil etuvchi. Govak yeg, grafit yeki plastmassa bilan tuldirilib, bular yumshok tashkil etuvchilar xisoblanadi. Yeg  bilan tuyindirilgan-shimdirilgan bunday podshipniklar moysiz birnecha oy ishlashi mumkin. Agar maxsus moy "chuntaklar" koldirilsa yeg zaxirasi uchun, 2-3 yil ishlaydi.</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Govak ishkalanishiga karshi materiallar uchun temir-grafit, temir-mis-grafit,   bronza-grafit,   alyumin-mis-grafit      kompozitsiyalari ishlatiladi. Bularning protsent mikdori   kuyilgan   ekspluatatsion talablarga boglik.</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B. Ishkalanuvchi kompozitsion materiallar mis yeki temir asosida murakkab kompozitsiyalardir. Ishkalanish koeffitsientini asbest, kiyin Ьriydigan metallarning karbidlarini va xarxil oksidlarni kushish bilan rshirish mumkin. Sanoatda ishkalanuvchi material asos materialga bosim |ostida yepishtirib, bimetall elementi   sifatida ishlatiladi. Temir asosidagi ishkalanish materialining chuyanbilan ishkalanish koeffitsienti  0,4-0,6. Ular 500-600°S-ni ushlab turaoladi </a:t>
            </a:r>
            <a:r>
              <a:rPr lang="en-US" sz="1400" dirty="0">
                <a:latin typeface="Times New Roman" pitchFamily="18" charset="0"/>
                <a:cs typeface="Times New Roman" pitchFamily="18" charset="0"/>
              </a:rPr>
              <a:t>.</a:t>
            </a:r>
            <a:endParaRPr lang="ru-RU"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 </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Ular tormoz kismlarida ishkalanishi materiali sifatida ishlatiladi. Stsenlenie kismlarida xam.</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V. Yukori govakli materiallardan filьtr va shunga uxshash detallar yasaladi. Filьtrlarning ishlash shariotiga karab, ularni yemirilishga chidamli pulat, alyumin, titan, bronza va x.k. metallar kukinidan yasaladi. Govakligi 50%gacha boradi. Bular presslanmasdan kizdirib biriktiriladi (spekanie). Kukunlarni kizdirib biriktirish davrida gaz chikaradagan moddalar kushiladi.</a:t>
            </a:r>
            <a:endParaRPr lang="ru-RU" sz="1400" dirty="0">
              <a:latin typeface="Times New Roman" pitchFamily="18" charset="0"/>
              <a:cs typeface="Times New Roman" pitchFamily="18" charset="0"/>
            </a:endParaRPr>
          </a:p>
          <a:p>
            <a:r>
              <a:rPr lang="uz-Cyrl-UZ" sz="1400" dirty="0">
                <a:latin typeface="Times New Roman" pitchFamily="18" charset="0"/>
                <a:cs typeface="Times New Roman" pitchFamily="18" charset="0"/>
              </a:rPr>
              <a:t>G. Metallokeramik kattik kotishmalar uzlarining yukori kattikligi, uta chidamliligi va ishkalanishga chidamliligi bilan xarakterlanadi. SHuning uchun bulardan kirkuvchi asboblar, parmalovchi asboblar yasaladi. Tez yeyiladigan yuzalarga surtiladi. Kattik kotishmalar kiyin eriydigan ymetallar karbidlari asosida yasaladi: WC, TiC, TaC. Boglovchi bulib kobalьt xizmat kiladi. Protsent mikdori kuyilgan maksadga karab belgilanadi.</a:t>
            </a:r>
            <a:endParaRPr lang="ru-RU" sz="1400" dirty="0">
              <a:latin typeface="Times New Roman" pitchFamily="18" charset="0"/>
              <a:cs typeface="Times New Roman" pitchFamily="18" charset="0"/>
            </a:endParaRPr>
          </a:p>
        </p:txBody>
      </p:sp>
    </p:spTree>
    <p:extLst>
      <p:ext uri="{BB962C8B-B14F-4D97-AF65-F5344CB8AC3E}">
        <p14:creationId xmlns:p14="http://schemas.microsoft.com/office/powerpoint/2010/main" val="15016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p:cTn id="14"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 calcmode="lin" valueType="num">
                                      <p:cBhvr>
                                        <p:cTn id="21"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p:cTn id="28"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p:cTn id="35"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 calcmode="lin" valueType="num">
                                      <p:cBhvr>
                                        <p:cTn id="42"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 calcmode="lin" valueType="num">
                                      <p:cBhvr>
                                        <p:cTn id="49" dur="500" fill="hold"/>
                                        <p:tgtEl>
                                          <p:spTgt spid="4">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4">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4">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4">
                                            <p:txEl>
                                              <p:pRg st="7" end="7"/>
                                            </p:txEl>
                                          </p:spTgt>
                                        </p:tgtEl>
                                        <p:attrNameLst>
                                          <p:attrName>style.visibility</p:attrName>
                                        </p:attrNameLst>
                                      </p:cBhvr>
                                      <p:to>
                                        <p:strVal val="visible"/>
                                      </p:to>
                                    </p:set>
                                    <p:anim calcmode="lin" valueType="num">
                                      <p:cBhvr>
                                        <p:cTn id="56" dur="500" fill="hold"/>
                                        <p:tgtEl>
                                          <p:spTgt spid="4">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4">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4">
                                            <p:txEl>
                                              <p:pRg st="8" end="8"/>
                                            </p:txEl>
                                          </p:spTgt>
                                        </p:tgtEl>
                                        <p:attrNameLst>
                                          <p:attrName>style.visibility</p:attrName>
                                        </p:attrNameLst>
                                      </p:cBhvr>
                                      <p:to>
                                        <p:strVal val="visible"/>
                                      </p:to>
                                    </p:set>
                                    <p:anim calcmode="lin" valueType="num">
                                      <p:cBhvr>
                                        <p:cTn id="63" dur="500" fill="hold"/>
                                        <p:tgtEl>
                                          <p:spTgt spid="4">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4">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4">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4">
                                            <p:txEl>
                                              <p:pRg st="9" end="9"/>
                                            </p:txEl>
                                          </p:spTgt>
                                        </p:tgtEl>
                                        <p:attrNameLst>
                                          <p:attrName>style.visibility</p:attrName>
                                        </p:attrNameLst>
                                      </p:cBhvr>
                                      <p:to>
                                        <p:strVal val="visible"/>
                                      </p:to>
                                    </p:set>
                                    <p:anim calcmode="lin" valueType="num">
                                      <p:cBhvr>
                                        <p:cTn id="70" dur="500" fill="hold"/>
                                        <p:tgtEl>
                                          <p:spTgt spid="4">
                                            <p:txEl>
                                              <p:pRg st="9" end="9"/>
                                            </p:txEl>
                                          </p:spTgt>
                                        </p:tgtEl>
                                        <p:attrNameLst>
                                          <p:attrName>ppt_w</p:attrName>
                                        </p:attrNameLst>
                                      </p:cBhvr>
                                      <p:tavLst>
                                        <p:tav tm="0">
                                          <p:val>
                                            <p:fltVal val="0"/>
                                          </p:val>
                                        </p:tav>
                                        <p:tav tm="100000">
                                          <p:val>
                                            <p:strVal val="#ppt_w"/>
                                          </p:val>
                                        </p:tav>
                                      </p:tavLst>
                                    </p:anim>
                                    <p:anim calcmode="lin" valueType="num">
                                      <p:cBhvr>
                                        <p:cTn id="71" dur="500" fill="hold"/>
                                        <p:tgtEl>
                                          <p:spTgt spid="4">
                                            <p:txEl>
                                              <p:pRg st="9" end="9"/>
                                            </p:txEl>
                                          </p:spTgt>
                                        </p:tgtEl>
                                        <p:attrNameLst>
                                          <p:attrName>ppt_h</p:attrName>
                                        </p:attrNameLst>
                                      </p:cBhvr>
                                      <p:tavLst>
                                        <p:tav tm="0">
                                          <p:val>
                                            <p:fltVal val="0"/>
                                          </p:val>
                                        </p:tav>
                                        <p:tav tm="100000">
                                          <p:val>
                                            <p:strVal val="#ppt_h"/>
                                          </p:val>
                                        </p:tav>
                                      </p:tavLst>
                                    </p:anim>
                                    <p:animEffect transition="in" filter="fade">
                                      <p:cBhvr>
                                        <p:cTn id="7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4283" y="620688"/>
            <a:ext cx="8712968" cy="3970318"/>
          </a:xfrm>
          <a:prstGeom prst="rect">
            <a:avLst/>
          </a:prstGeom>
        </p:spPr>
        <p:txBody>
          <a:bodyPr wrap="square">
            <a:spAutoFit/>
          </a:bodyPr>
          <a:lstStyle/>
          <a:p>
            <a:r>
              <a:rPr lang="en-US" b="1" dirty="0" err="1">
                <a:latin typeface="Times New Roman" pitchFamily="18" charset="0"/>
                <a:cs typeface="Times New Roman" pitchFamily="18" charset="0"/>
              </a:rPr>
              <a:t>Issik</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xolda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presslash</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Bunda ikki operatsiya bir yula ketadi: forma berish va kizdirib biriktirish. Issik xolda presslash temperaturasi   T</a:t>
            </a:r>
            <a:r>
              <a:rPr lang="uz-Cyrl-UZ" baseline="-25000" dirty="0">
                <a:latin typeface="Times New Roman" pitchFamily="18" charset="0"/>
                <a:cs typeface="Times New Roman" pitchFamily="18" charset="0"/>
              </a:rPr>
              <a:t>pr</a:t>
            </a:r>
            <a:r>
              <a:rPr lang="uz-Cyrl-UZ" dirty="0">
                <a:latin typeface="Times New Roman" pitchFamily="18" charset="0"/>
                <a:cs typeface="Times New Roman" pitchFamily="18" charset="0"/>
              </a:rPr>
              <a:t>=0,6-0,8 T</a:t>
            </a:r>
            <a:r>
              <a:rPr lang="uz-Cyrl-UZ" baseline="-25000" dirty="0">
                <a:latin typeface="Times New Roman" pitchFamily="18" charset="0"/>
                <a:cs typeface="Times New Roman" pitchFamily="18" charset="0"/>
              </a:rPr>
              <a:t>erish</a:t>
            </a:r>
            <a:r>
              <a:rPr lang="uz-Cyrl-UZ" dirty="0">
                <a:latin typeface="Times New Roman" pitchFamily="18" charset="0"/>
                <a:cs typeface="Times New Roman" pitchFamily="18" charset="0"/>
              </a:rPr>
              <a:t>. (kukuning erish temperaturasidan). Kizdirish natijasida zichlash jarayoni tezrok ketadi, kuch xam kamrok. Bu usulda yukori puxtalik, zich va bir xil strukturali materiallar olinadi. Bu usul yemon presslanadigan, yemon kizdirib biriktiriladigan kompozitsiyalar uchun ishlatiladi: karbidlar, boridlar va x.k. metalga uxshash kiyin eriydigan birikmalar. Press-forma uchun grafit ishlatiladi. Grafitli press forma chidamliligi kam (10-12 presslash), maxsus ximoya gaz muxida ishlashni talab kiladi. SHuning uchun bu usul boshka usullarni kullash mumkin bulmay kolgan xolda ishlatiladi.</a:t>
            </a:r>
            <a:r>
              <a:rPr lang="uz-Cyrl-UZ" b="1"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Gidrostatik presslash</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Metallokeramik zagatovkalarni olishda kullaniladi, kaysilardan yukori aniklik talab kilinmaydi. Kukun 3 elastik kobik 2 ichiga solinib, xar tomondan bir tekisga maxsus germetik kamerada 1 kisiladi. Zagatovka bir xil zichlikda olinadi. Kerak kuch kamayadi. Ishchi suyukliklari; yeg, suv, glitserin.</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00213903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158</TotalTime>
  <Words>436</Words>
  <Application>Microsoft Office PowerPoint</Application>
  <PresentationFormat>Экран (4:3)</PresentationFormat>
  <Paragraphs>63</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Солнцестояние</vt:lpstr>
      <vt:lpstr>Kukun materiallardan buyumlar tayyorlash</vt:lpstr>
      <vt:lpstr>Презентация PowerPoint</vt:lpstr>
      <vt:lpstr>Kompozitsion   kukun metariallarining kiskacha xarakteristikasi.            Kukunli metallarugiya bilan detal va zagatovkalar uchun xar-xil kompozitsion materiallar olinadi. Maxsus   fiziko-mexanikaviy va ekspluatatsion xossali kompozitsion materiallar kup kullanilmokda. A.   Ishkalanishga   karshi   (antifriktsion)   metallokeramik ymateriallardan xar-xil sirpanish (skolьjenie) podshipniklar yasaladi. Bularda 10-35% govak buladi. Metall bu yerda kattik tashkil etuvchi. Govak yeg, grafit yeki plastmassa bilan tuldirilib, bular yumshok tashkil etuvchilar xisoblanadi. Yeg  bilan tuyindirilgan-shimdirilgan bunday podshipniklar moysiz birnecha oy ishlashi mumkin. Agar maxsus moy "chuntaklar" koldirilsa yeg zaxirasi uchun, 2-3 yil ishlaydi. Govak ishkalanishiga karshi materiallar uchun temir-grafit, temir-mis-grafit,   bronza-grafit,   alyumin-mis-grafit      kompozitsiyalari ishlatiladi. Bularning protsent mikdori   kuyilgan   ekspluatatsion talablarga boglik. B. Ishkalanuvchi kompozitsion materiallar mis yeki temir asosida murakkab kompozitsiyalardir. Ishkalanish koeffitsientini asbest, kiyin Ьriydigan metallarning karbidlarini va xarxil oksidlarni kushish bilan rshirish mumkin. Sanoatda ishkalanuvchi material asos materialga bosim |ostida yepishtirib, bimetall elementi   sifatida ishlatiladi. Temir asosidagi ishkalanish materialining chuyanbilan ishkalanish koeffitsienti  0,4-0,6. Ular 500-600°S-ni ushlab turaoladi .   Ular tormoz kismlarida ishkalanishi materiali sifatida ishlatiladi. Stsenlenie kismlarida xam. V. Yukori govakli materiallardan filьtr va shunga uxshash detallar yasaladi. Filьtrlarning ishlash shariotiga karab, ularni yemirilishga chidamli pulat, alyumin, titan, bronza va x.k. metallar kukinidan yasaladi. Govakligi 50%gacha boradi. Bular presslanmasdan kizdirib biriktiriladi (spekanie). Kukunlarni kizdirib biriktirish davrida gaz chikaradagan moddalar kushiladi. G. Metallokeramik kattik kotishmalar uzlarining yukori kattikligi, uta chidamliligi va ishkalanishga chidamliligi bilan xarakterlanadi. SHuning uchun bulardan kirkuvchi asboblar, parmalovchi asboblar yasaladi. Tez yeyiladigan yuzalarga surtiladi. Kattik kotishmalar kiyin eriydigan ymetallar karbidlari asosida yasaladi: WC, TiC, TaC. Boglovchi bulib kobalьt xizmat kiladi. Protsent mikdori kuyilgan maksadga karab belgilanadi. Kukinli metallurgiya usuli bilan   almaz-metalli   materiallar olinadi: yukori kirkish xossali. Boglovchi sifatida metall poroshok lari mis, nikelь va x.k.) yeki ularning kotishmalari xizmat kiladi. D. Issikbardosh va olovbardosh materiallardan yukori xaroratda ishlaydigan detallar yasaladi. Bu materiallar yukOri issikbardosh va oksidlanishga karshi turgun bulishi kerak. Nikelь, titan, tantal, volьfram va x.k. metallar asosida kotishmalar bunga javob berib, 850-900°S-da ishlay beradi. Kiyin eriydigan va kattik birikmalar (oksidlar, karbidlar, boridlar) 3000°S-gacha ishlaydi.      '</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80</cp:revision>
  <dcterms:created xsi:type="dcterms:W3CDTF">2018-03-26T08:51:17Z</dcterms:created>
  <dcterms:modified xsi:type="dcterms:W3CDTF">2018-03-26T12:15:03Z</dcterms:modified>
</cp:coreProperties>
</file>