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 id="260" r:id="rId6"/>
    <p:sldId id="261"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09" autoAdjust="0"/>
    <p:restoredTop sz="94660"/>
  </p:normalViewPr>
  <p:slideViewPr>
    <p:cSldViewPr>
      <p:cViewPr varScale="1">
        <p:scale>
          <a:sx n="65" d="100"/>
          <a:sy n="65" d="100"/>
        </p:scale>
        <p:origin x="-1276" y="-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821953"/>
          </a:xfrm>
        </p:spPr>
        <p:txBody>
          <a:bodyPr>
            <a:normAutofit fontScale="90000"/>
          </a:bodyPr>
          <a:lstStyle/>
          <a:p>
            <a:pPr algn="ctr"/>
            <a:r>
              <a:rPr lang="en-AU" sz="4000" b="1" dirty="0" err="1">
                <a:effectLst/>
              </a:rPr>
              <a:t>Qirqib</a:t>
            </a:r>
            <a:r>
              <a:rPr lang="en-AU" sz="4000" b="1" dirty="0">
                <a:effectLst/>
              </a:rPr>
              <a:t> </a:t>
            </a:r>
            <a:r>
              <a:rPr lang="en-AU" sz="4000" b="1" dirty="0" err="1">
                <a:effectLst/>
              </a:rPr>
              <a:t>ishlashning</a:t>
            </a:r>
            <a:r>
              <a:rPr lang="en-AU" sz="4000" b="1" dirty="0">
                <a:effectLst/>
              </a:rPr>
              <a:t> </a:t>
            </a:r>
            <a:r>
              <a:rPr lang="en-AU" sz="4000" b="1" dirty="0" err="1">
                <a:effectLst/>
              </a:rPr>
              <a:t>fizikaviy</a:t>
            </a:r>
            <a:r>
              <a:rPr lang="en-AU" sz="4000" b="1" dirty="0">
                <a:effectLst/>
              </a:rPr>
              <a:t> </a:t>
            </a:r>
            <a:r>
              <a:rPr lang="en-AU" sz="4000" b="1" dirty="0" err="1">
                <a:effectLst/>
              </a:rPr>
              <a:t>asoslari</a:t>
            </a:r>
            <a:r>
              <a:rPr lang="en-AU" sz="4000" b="1" dirty="0">
                <a:effectLst/>
              </a:rPr>
              <a:t>. </a:t>
            </a:r>
            <a:endParaRPr lang="ru-RU" sz="4000" dirty="0">
              <a:effectLst/>
            </a:endParaRPr>
          </a:p>
        </p:txBody>
      </p:sp>
      <p:sp>
        <p:nvSpPr>
          <p:cNvPr id="3" name="Подзаголовок 2"/>
          <p:cNvSpPr>
            <a:spLocks noGrp="1"/>
          </p:cNvSpPr>
          <p:nvPr>
            <p:ph type="subTitle" idx="1"/>
          </p:nvPr>
        </p:nvSpPr>
        <p:spPr>
          <a:xfrm>
            <a:off x="827584" y="2492896"/>
            <a:ext cx="7920880" cy="3384376"/>
          </a:xfrm>
        </p:spPr>
        <p:txBody>
          <a:bodyPr>
            <a:normAutofit fontScale="70000" lnSpcReduction="20000"/>
          </a:bodyPr>
          <a:lstStyle/>
          <a:p>
            <a:pPr algn="ctr"/>
            <a:r>
              <a:rPr lang="en-US" b="1" dirty="0" err="1">
                <a:latin typeface="Times New Roman" pitchFamily="18" charset="0"/>
                <a:cs typeface="Times New Roman" pitchFamily="18" charset="0"/>
              </a:rPr>
              <a:t>Reja</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1</a:t>
            </a:r>
            <a:r>
              <a:rPr lang="en-US" dirty="0">
                <a:latin typeface="Times New Roman" pitchFamily="18" charset="0"/>
                <a:cs typeface="Times New Roman" pitchFamily="18" charset="0"/>
              </a:rPr>
              <a:t>. </a:t>
            </a:r>
            <a:r>
              <a:rPr lang="en-AU" dirty="0" err="1">
                <a:latin typeface="Times New Roman" pitchFamily="18" charset="0"/>
                <a:cs typeface="Times New Roman" pitchFamily="18" charset="0"/>
              </a:rPr>
              <a:t>Qirqilayotgan</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qatlamning</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plastik</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deformatsiyasi</a:t>
            </a:r>
            <a:r>
              <a:rPr lang="en-AU"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2</a:t>
            </a:r>
            <a:r>
              <a:rPr lang="en-US" dirty="0">
                <a:latin typeface="Times New Roman" pitchFamily="18" charset="0"/>
                <a:cs typeface="Times New Roman" pitchFamily="18" charset="0"/>
              </a:rPr>
              <a:t>. </a:t>
            </a:r>
            <a:r>
              <a:rPr lang="en-AU" dirty="0" err="1">
                <a:latin typeface="Times New Roman" pitchFamily="18" charset="0"/>
                <a:cs typeface="Times New Roman" pitchFamily="18" charset="0"/>
              </a:rPr>
              <a:t>Qirqish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jarayonida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o‘simta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hosil</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bo‘lish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hodisasi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va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uni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jarayonga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ta’siri</a:t>
            </a:r>
            <a:r>
              <a:rPr lang="en-AU" dirty="0">
                <a:latin typeface="Times New Roman" pitchFamily="18" charset="0"/>
                <a:cs typeface="Times New Roman" pitchFamily="18" charset="0"/>
              </a:rPr>
              <a: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3.</a:t>
            </a:r>
            <a:r>
              <a:rPr lang="en-US" dirty="0">
                <a:latin typeface="Times New Roman" pitchFamily="18" charset="0"/>
                <a:cs typeface="Times New Roman" pitchFamily="18" charset="0"/>
              </a:rPr>
              <a:t> </a:t>
            </a:r>
            <a:r>
              <a:rPr lang="en-AU" dirty="0" err="1">
                <a:latin typeface="Times New Roman" pitchFamily="18" charset="0"/>
                <a:cs typeface="Times New Roman" pitchFamily="18" charset="0"/>
              </a:rPr>
              <a:t>Qirqilayotgan</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yuza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qatlamning</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puxtalanishi</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4</a:t>
            </a:r>
            <a:r>
              <a:rPr lang="en-US" dirty="0">
                <a:latin typeface="Times New Roman" pitchFamily="18" charset="0"/>
                <a:cs typeface="Times New Roman" pitchFamily="18" charset="0"/>
              </a:rPr>
              <a:t>. </a:t>
            </a:r>
            <a:r>
              <a:rPr lang="en-AU" dirty="0" err="1">
                <a:latin typeface="Times New Roman" pitchFamily="18" charset="0"/>
                <a:cs typeface="Times New Roman" pitchFamily="18" charset="0"/>
              </a:rPr>
              <a:t>Qirqish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jarayonida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issiqlik</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ajralishi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ularning</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manbalari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tarqalishi</a:t>
            </a:r>
            <a:r>
              <a:rPr lang="en-AU" dirty="0">
                <a:latin typeface="Times New Roman" pitchFamily="18" charset="0"/>
                <a:cs typeface="Times New Roman" pitchFamily="18" charset="0"/>
              </a:rPr>
              <a:t> v</a:t>
            </a:r>
            <a:r>
              <a:rPr lang="en-US" dirty="0">
                <a:latin typeface="Times New Roman" pitchFamily="18" charset="0"/>
                <a:cs typeface="Times New Roman" pitchFamily="18" charset="0"/>
              </a:rPr>
              <a:t>a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qirqish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ta’siri</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5.</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Qirqish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haroratini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o‘lchash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Moylovchi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sovituvchi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texnologik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muhitlarni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suyuq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gazsimon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qattiq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qirqish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fizika-kimyoviy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ta’siri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6.</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Keskich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yoyilishi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faktorlar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Kesish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qirqish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ta’siri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
                                            <p:txEl>
                                              <p:pRg st="6" end="6"/>
                                            </p:txEl>
                                          </p:spTgt>
                                        </p:tgtEl>
                                        <p:attrNameLst>
                                          <p:attrName>style.visibility</p:attrName>
                                        </p:attrNameLst>
                                      </p:cBhvr>
                                      <p:to>
                                        <p:strVal val="visible"/>
                                      </p:to>
                                    </p:set>
                                    <p:anim calcmode="lin" valueType="num">
                                      <p:cBhvr additive="base">
                                        <p:cTn id="5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additive="base">
                                        <p:cTn id="56"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856984" cy="6552728"/>
          </a:xfrm>
        </p:spPr>
        <p:txBody>
          <a:bodyPr>
            <a:normAutofit fontScale="85000" lnSpcReduction="20000"/>
          </a:bodyPr>
          <a:lstStyle/>
          <a:p>
            <a:r>
              <a:rPr lang="uz-Cyrl-UZ" sz="1800" dirty="0">
                <a:latin typeface="Times New Roman" pitchFamily="18" charset="0"/>
                <a:cs typeface="Times New Roman" pitchFamily="18" charset="0"/>
              </a:rPr>
              <a:t>Kеsish prоsеssidа kеskichning zаgоtоvkаgа bоtish vа yo’nilаyotgаn yuzаdаn qirindining аjrаlishigа mеtаll qаrshilik qo’rsаtаdi. Kеskichgа аnnа shu qаrshilik kuchlаrini yongа оlаdigаn kuch tа’sir ettirish kеrаk. Qаrshilik kuchlаri esа kеskichni, yo’nilаyotgаn mеtаllni vа stаnоk qismlаrini dеfоrmаsiyalаydi. </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kеsish prоsеssidа mеtаllning kеsishigа qo’rsаtаdigаn qаrshiliq quchlаri:</a:t>
            </a:r>
            <a:endParaRPr lang="ru-RU" sz="1800" dirty="0">
              <a:latin typeface="Times New Roman" pitchFamily="18" charset="0"/>
              <a:cs typeface="Times New Roman" pitchFamily="18" charset="0"/>
            </a:endParaRPr>
          </a:p>
          <a:p>
            <a:pPr lvl="0" hangingPunct="0"/>
            <a:r>
              <a:rPr lang="uz-Cyrl-UZ" sz="1800" dirty="0">
                <a:latin typeface="Times New Roman" pitchFamily="18" charset="0"/>
                <a:cs typeface="Times New Roman" pitchFamily="18" charset="0"/>
              </a:rPr>
              <a:t>kеsib оlinаdigаn qаtlаmning dеfоrmаsiyalаnishgа ko’rsаtаdigаn qаrshilik kuchidаn</a:t>
            </a:r>
            <a:endParaRPr lang="ru-RU" sz="1800" dirty="0">
              <a:latin typeface="Times New Roman" pitchFamily="18" charset="0"/>
              <a:cs typeface="Times New Roman" pitchFamily="18" charset="0"/>
            </a:endParaRPr>
          </a:p>
          <a:p>
            <a:pPr lvl="0" hangingPunct="0"/>
            <a:r>
              <a:rPr lang="uz-Cyrl-UZ" sz="1800" dirty="0">
                <a:latin typeface="Times New Roman" pitchFamily="18" charset="0"/>
                <a:cs typeface="Times New Roman" pitchFamily="18" charset="0"/>
              </a:rPr>
              <a:t>qirindining zаgаtоvkа sirtidаn аjrаlishgа ko’rsаtаdigаn qаrshilik kuchidаn</a:t>
            </a:r>
            <a:endParaRPr lang="ru-RU" sz="1800" dirty="0">
              <a:latin typeface="Times New Roman" pitchFamily="18" charset="0"/>
              <a:cs typeface="Times New Roman" pitchFamily="18" charset="0"/>
            </a:endParaRPr>
          </a:p>
          <a:p>
            <a:pPr lvl="0" hangingPunct="0"/>
            <a:r>
              <a:rPr lang="uz-Cyrl-UZ" sz="1800" dirty="0">
                <a:latin typeface="Times New Roman" pitchFamily="18" charset="0"/>
                <a:cs typeface="Times New Roman" pitchFamily="18" charset="0"/>
              </a:rPr>
              <a:t>qirindining kеskich оldingi yuzаsigа vа kеskich kеtingi yuzаsining kеsish yuzаsigа ishqаlаnishi nаtijаsidа hоsil bo’lаdigаn kuchlаrdаn ibоrаt</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Kеskichgа tа’sir etuvchi bаrchа kuchlаrning tеng tа’sir etuvchisi R uchtа tаshkil   etuvchi quchgа: kеsish quchi R</a:t>
            </a:r>
            <a:r>
              <a:rPr lang="uz-Cyrl-UZ" sz="1800" baseline="-25000" dirty="0">
                <a:latin typeface="Times New Roman" pitchFamily="18" charset="0"/>
                <a:cs typeface="Times New Roman" pitchFamily="18" charset="0"/>
              </a:rPr>
              <a:t>z</a:t>
            </a:r>
            <a:r>
              <a:rPr lang="uz-Cyrl-UZ" sz="1800" dirty="0">
                <a:latin typeface="Times New Roman" pitchFamily="18" charset="0"/>
                <a:cs typeface="Times New Roman" pitchFamily="18" charset="0"/>
              </a:rPr>
              <a:t> surish quchi R</a:t>
            </a:r>
            <a:r>
              <a:rPr lang="uz-Cyrl-UZ" sz="1800" baseline="-25000" dirty="0">
                <a:latin typeface="Times New Roman" pitchFamily="18" charset="0"/>
                <a:cs typeface="Times New Roman" pitchFamily="18" charset="0"/>
              </a:rPr>
              <a:t>x</a:t>
            </a:r>
            <a:r>
              <a:rPr lang="uz-Cyrl-UZ" sz="1800" dirty="0">
                <a:latin typeface="Times New Roman" pitchFamily="18" charset="0"/>
                <a:cs typeface="Times New Roman" pitchFamily="18" charset="0"/>
              </a:rPr>
              <a:t> vа rаdiаl quch R</a:t>
            </a:r>
            <a:r>
              <a:rPr lang="uz-Cyrl-UZ" sz="1800" baseline="-25000" dirty="0">
                <a:latin typeface="Times New Roman" pitchFamily="18" charset="0"/>
                <a:cs typeface="Times New Roman" pitchFamily="18" charset="0"/>
              </a:rPr>
              <a:t>u</a:t>
            </a:r>
            <a:r>
              <a:rPr lang="uz-Cyrl-UZ" sz="1800" dirty="0">
                <a:latin typeface="Times New Roman" pitchFamily="18" charset="0"/>
                <a:cs typeface="Times New Roman" pitchFamily="18" charset="0"/>
              </a:rPr>
              <a:t> gа аjrаtilishi mumkin.</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	Kеsish quch kеskichgа yuqоridаn аsоsiy хаrаkаt yo’nаlishidа, kеsish yuzаsigа urinmа bo’lib  tа’sir etаdi, ya’ni kеskichni pаstgа tоmоn bоsаdi.</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	Surish kuchi yo’nilаyotgаn zаgаtоvkа o’qi bo’ylаb, surish yo’nаlishigа tеskаri yo’nаlishi tа’sir etаdi.</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	Rаdiаl quchi zаgаtоvkа rаdiusi buylаb   zаgаtоvkа o’qigа tik yo’nаlishdа tа’sir etаdi.   </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Kеsish kuchi  R</a:t>
            </a:r>
            <a:r>
              <a:rPr lang="uz-Cyrl-UZ" sz="1800" baseline="-25000" dirty="0">
                <a:latin typeface="Times New Roman" pitchFamily="18" charset="0"/>
                <a:cs typeface="Times New Roman" pitchFamily="18" charset="0"/>
              </a:rPr>
              <a:t>z</a:t>
            </a:r>
            <a:r>
              <a:rPr lang="uz-Cyrl-UZ" sz="1800" dirty="0">
                <a:latin typeface="Times New Roman" pitchFamily="18" charset="0"/>
                <a:cs typeface="Times New Roman" pitchFamily="18" charset="0"/>
              </a:rPr>
              <a:t> o’qi qiymаti jihаtidаn, tаshkil   etuvchi quchlаrning eng kаttаsi bo’ylаb, zаgаtоvkа vа kеskich mаtеriаligа, surish s vа kеsish chuqurligi t gа hаmdа bоshqа fаktоrlаrgа bоg’liq. O’rtаchа qаttiqliqdаgi zаgаtоvkаni burchаklаri </a:t>
            </a:r>
            <a:r>
              <a:rPr lang="ru-RU" sz="1800" dirty="0">
                <a:latin typeface="Times New Roman" pitchFamily="18" charset="0"/>
                <a:cs typeface="Times New Roman" pitchFamily="18" charset="0"/>
              </a:rPr>
              <a:t>φ</a:t>
            </a:r>
            <a:r>
              <a:rPr lang="uz-Cyrl-UZ" sz="1800" dirty="0">
                <a:latin typeface="Times New Roman" pitchFamily="18" charset="0"/>
                <a:cs typeface="Times New Roman" pitchFamily="18" charset="0"/>
              </a:rPr>
              <a:t>=15</a:t>
            </a:r>
            <a:r>
              <a:rPr lang="uz-Cyrl-UZ" sz="1800" baseline="30000" dirty="0">
                <a:latin typeface="Times New Roman" pitchFamily="18" charset="0"/>
                <a:cs typeface="Times New Roman" pitchFamily="18" charset="0"/>
              </a:rPr>
              <a:t>о</a:t>
            </a:r>
            <a:r>
              <a:rPr lang="uz-Cyrl-UZ" sz="1800" dirty="0">
                <a:latin typeface="Times New Roman" pitchFamily="18" charset="0"/>
                <a:cs typeface="Times New Roman" pitchFamily="18" charset="0"/>
              </a:rPr>
              <a:t> vа  </a:t>
            </a:r>
            <a:r>
              <a:rPr lang="ru-RU" sz="1800" dirty="0">
                <a:latin typeface="Times New Roman" pitchFamily="18" charset="0"/>
                <a:cs typeface="Times New Roman" pitchFamily="18" charset="0"/>
              </a:rPr>
              <a:t>λ</a:t>
            </a:r>
            <a:r>
              <a:rPr lang="uz-Cyrl-UZ" sz="1800" dirty="0">
                <a:latin typeface="Times New Roman" pitchFamily="18" charset="0"/>
                <a:cs typeface="Times New Roman" pitchFamily="18" charset="0"/>
              </a:rPr>
              <a:t>=0</a:t>
            </a:r>
            <a:r>
              <a:rPr lang="uz-Cyrl-UZ" sz="1800" baseline="30000" dirty="0">
                <a:latin typeface="Times New Roman" pitchFamily="18" charset="0"/>
                <a:cs typeface="Times New Roman" pitchFamily="18" charset="0"/>
              </a:rPr>
              <a:t>о</a:t>
            </a:r>
            <a:r>
              <a:rPr lang="uz-Cyrl-UZ" sz="1800" dirty="0">
                <a:latin typeface="Times New Roman" pitchFamily="18" charset="0"/>
                <a:cs typeface="Times New Roman" pitchFamily="18" charset="0"/>
              </a:rPr>
              <a:t> bo’lgаn   o’tkir kеskich bilаn     yo’nаlishdа:                                                                             </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                            R</a:t>
            </a:r>
            <a:r>
              <a:rPr lang="uz-Cyrl-UZ" sz="1800" baseline="-25000" dirty="0">
                <a:latin typeface="Times New Roman" pitchFamily="18" charset="0"/>
                <a:cs typeface="Times New Roman" pitchFamily="18" charset="0"/>
              </a:rPr>
              <a:t>x</a:t>
            </a:r>
            <a:r>
              <a:rPr lang="uz-Cyrl-UZ" sz="1800" dirty="0">
                <a:latin typeface="Times New Roman" pitchFamily="18" charset="0"/>
                <a:cs typeface="Times New Roman" pitchFamily="18" charset="0"/>
              </a:rPr>
              <a:t> = (0,3÷0,4) R</a:t>
            </a:r>
            <a:r>
              <a:rPr lang="uz-Cyrl-UZ" sz="1800" baseline="-25000" dirty="0">
                <a:latin typeface="Times New Roman" pitchFamily="18" charset="0"/>
                <a:cs typeface="Times New Roman" pitchFamily="18" charset="0"/>
              </a:rPr>
              <a:t>z</a:t>
            </a:r>
            <a:r>
              <a:rPr lang="uz-Cyrl-UZ" sz="1800" dirty="0">
                <a:latin typeface="Times New Roman" pitchFamily="18" charset="0"/>
                <a:cs typeface="Times New Roman" pitchFamily="18" charset="0"/>
              </a:rPr>
              <a:t> ;                 R</a:t>
            </a:r>
            <a:r>
              <a:rPr lang="uz-Cyrl-UZ" sz="1800" baseline="-25000" dirty="0">
                <a:latin typeface="Times New Roman" pitchFamily="18" charset="0"/>
                <a:cs typeface="Times New Roman" pitchFamily="18" charset="0"/>
              </a:rPr>
              <a:t>u</a:t>
            </a:r>
            <a:r>
              <a:rPr lang="uz-Cyrl-UZ" sz="1800" dirty="0">
                <a:latin typeface="Times New Roman" pitchFamily="18" charset="0"/>
                <a:cs typeface="Times New Roman" pitchFamily="18" charset="0"/>
              </a:rPr>
              <a:t> = (0,4÷0,5)R</a:t>
            </a:r>
            <a:r>
              <a:rPr lang="uz-Cyrl-UZ" sz="1800" baseline="-25000" dirty="0">
                <a:latin typeface="Times New Roman" pitchFamily="18" charset="0"/>
                <a:cs typeface="Times New Roman" pitchFamily="18" charset="0"/>
              </a:rPr>
              <a:t>z</a:t>
            </a:r>
            <a:r>
              <a:rPr lang="uz-Cyrl-UZ"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bo’lаdi. Binоbаrin, R</a:t>
            </a:r>
            <a:r>
              <a:rPr lang="uz-Cyrl-UZ" sz="1800" baseline="-25000" dirty="0">
                <a:latin typeface="Times New Roman" pitchFamily="18" charset="0"/>
                <a:cs typeface="Times New Roman" pitchFamily="18" charset="0"/>
              </a:rPr>
              <a:t>z</a:t>
            </a:r>
            <a:r>
              <a:rPr lang="uz-Cyrl-UZ" sz="1800" dirty="0">
                <a:latin typeface="Times New Roman" pitchFamily="18" charset="0"/>
                <a:cs typeface="Times New Roman" pitchFamily="18" charset="0"/>
              </a:rPr>
              <a:t>  оrtib bоrgаn sаri R</a:t>
            </a:r>
            <a:r>
              <a:rPr lang="uz-Cyrl-UZ" sz="1800" baseline="-25000" dirty="0">
                <a:latin typeface="Times New Roman" pitchFamily="18" charset="0"/>
                <a:cs typeface="Times New Roman" pitchFamily="18" charset="0"/>
              </a:rPr>
              <a:t>x</a:t>
            </a:r>
            <a:r>
              <a:rPr lang="uz-Cyrl-UZ" sz="1800" dirty="0">
                <a:latin typeface="Times New Roman" pitchFamily="18" charset="0"/>
                <a:cs typeface="Times New Roman" pitchFamily="18" charset="0"/>
              </a:rPr>
              <a:t> vа R</a:t>
            </a:r>
            <a:r>
              <a:rPr lang="uz-Cyrl-UZ" sz="1800" baseline="-25000" dirty="0">
                <a:latin typeface="Times New Roman" pitchFamily="18" charset="0"/>
                <a:cs typeface="Times New Roman" pitchFamily="18" charset="0"/>
              </a:rPr>
              <a:t>u </a:t>
            </a:r>
            <a:r>
              <a:rPr lang="uz-Cyrl-UZ" sz="1800" dirty="0">
                <a:latin typeface="Times New Roman" pitchFamily="18" charset="0"/>
                <a:cs typeface="Times New Roman" pitchFamily="18" charset="0"/>
              </a:rPr>
              <a:t> hаm оrtib bоrаdi. Rаsmdаn ko’rinib turibdik, tеng tа’sir etuvchi kuch quyidаgichа tоpilаdi.</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P=</a:t>
            </a:r>
            <a:r>
              <a:rPr lang="en-US"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kеskichning turgunligi. Kеsish vаqtidа chiqаyotgаn qirindi kеskichning оldingi yuzаsigа, zаgаtоvkа esа kеskichning аsоsiy kеtingi yuzаsigа ishqаlаnаdi, nаtijаdа kеskichning аsоsiy kеtingi yuzаsi оrtgаn sаri hоsil bo’lаdigаn issiqlik оrtаdi vа kеskichning yoyilishi hаm оshаdi. Kеskichning yoyilish intеnsivligi zаgаtоvkа vа kеskich mаtеriаllаrining хоssаlаrigа, ishqаlаnuvchi yuzаlаrigа tushаdigаn bоsim miqdоrigа vа kеskichning gеоmеtrik pаrаmеtrlаrigа bоg’liq. Хоmаki yo’nishdа, аsоsаn, kеskichning оldingi  yuzаsi, tоzаlаb yo’nishdа esа, аsоsаn, kеtingi yuzаsi еyilаdi. Kеskichning umumаn, bаrchа kеsuvchi аsbоblаrning mа’lum chеgаrаdаginа еyilishigа yo’l qo’yilаdi. Mаsаlаn o’tuvchi kеskichlаrning 2 mm gаchа, frеzаlаrning 3 mm gаchа vа pаrmаlаr 1,2 mm gаchа еyilishgа yo’l qo’yilаdi</a:t>
            </a:r>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3">
                                            <p:txEl>
                                              <p:pRg st="0" end="0"/>
                                            </p:txEl>
                                          </p:spTgt>
                                        </p:tgtEl>
                                        <p:attrNameLst>
                                          <p:attrName>ppt_w</p:attrName>
                                        </p:attrNameLst>
                                      </p:cBhvr>
                                      <p:tavLst>
                                        <p:tav tm="0">
                                          <p:val>
                                            <p:strVal val="ppt_w"/>
                                          </p:val>
                                        </p:tav>
                                        <p:tav tm="100000">
                                          <p:val>
                                            <p:fltVal val="0"/>
                                          </p:val>
                                        </p:tav>
                                      </p:tavLst>
                                    </p:anim>
                                    <p:anim calcmode="lin" valueType="num">
                                      <p:cBhvr>
                                        <p:cTn id="7" dur="500"/>
                                        <p:tgtEl>
                                          <p:spTgt spid="3">
                                            <p:txEl>
                                              <p:pRg st="0" end="0"/>
                                            </p:txEl>
                                          </p:spTgt>
                                        </p:tgtEl>
                                        <p:attrNameLst>
                                          <p:attrName>ppt_h</p:attrName>
                                        </p:attrNameLst>
                                      </p:cBhvr>
                                      <p:tavLst>
                                        <p:tav tm="0">
                                          <p:val>
                                            <p:strVal val="ppt_h"/>
                                          </p:val>
                                        </p:tav>
                                        <p:tav tm="100000">
                                          <p:val>
                                            <p:fltVal val="0"/>
                                          </p:val>
                                        </p:tav>
                                      </p:tavLst>
                                    </p:anim>
                                    <p:animEffect transition="out" filter="fade">
                                      <p:cBhvr>
                                        <p:cTn id="8" dur="500"/>
                                        <p:tgtEl>
                                          <p:spTgt spid="3">
                                            <p:txEl>
                                              <p:pRg st="0" end="0"/>
                                            </p:txEl>
                                          </p:spTgt>
                                        </p:tgtEl>
                                      </p:cBhvr>
                                    </p:animEffect>
                                    <p:set>
                                      <p:cBhvr>
                                        <p:cTn id="9"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nodeType="clickEffect">
                                  <p:stCondLst>
                                    <p:cond delay="0"/>
                                  </p:stCondLst>
                                  <p:childTnLst>
                                    <p:anim calcmode="lin" valueType="num">
                                      <p:cBhvr>
                                        <p:cTn id="13" dur="500"/>
                                        <p:tgtEl>
                                          <p:spTgt spid="3">
                                            <p:txEl>
                                              <p:pRg st="1" end="1"/>
                                            </p:txEl>
                                          </p:spTgt>
                                        </p:tgtEl>
                                        <p:attrNameLst>
                                          <p:attrName>ppt_w</p:attrName>
                                        </p:attrNameLst>
                                      </p:cBhvr>
                                      <p:tavLst>
                                        <p:tav tm="0">
                                          <p:val>
                                            <p:strVal val="ppt_w"/>
                                          </p:val>
                                        </p:tav>
                                        <p:tav tm="100000">
                                          <p:val>
                                            <p:fltVal val="0"/>
                                          </p:val>
                                        </p:tav>
                                      </p:tavLst>
                                    </p:anim>
                                    <p:anim calcmode="lin" valueType="num">
                                      <p:cBhvr>
                                        <p:cTn id="14" dur="500"/>
                                        <p:tgtEl>
                                          <p:spTgt spid="3">
                                            <p:txEl>
                                              <p:pRg st="1" end="1"/>
                                            </p:txEl>
                                          </p:spTgt>
                                        </p:tgtEl>
                                        <p:attrNameLst>
                                          <p:attrName>ppt_h</p:attrName>
                                        </p:attrNameLst>
                                      </p:cBhvr>
                                      <p:tavLst>
                                        <p:tav tm="0">
                                          <p:val>
                                            <p:strVal val="ppt_h"/>
                                          </p:val>
                                        </p:tav>
                                        <p:tav tm="100000">
                                          <p:val>
                                            <p:fltVal val="0"/>
                                          </p:val>
                                        </p:tav>
                                      </p:tavLst>
                                    </p:anim>
                                    <p:animEffect transition="out" filter="fade">
                                      <p:cBhvr>
                                        <p:cTn id="15" dur="500"/>
                                        <p:tgtEl>
                                          <p:spTgt spid="3">
                                            <p:txEl>
                                              <p:pRg st="1" end="1"/>
                                            </p:txEl>
                                          </p:spTgt>
                                        </p:tgtEl>
                                      </p:cBhvr>
                                    </p:animEffect>
                                    <p:set>
                                      <p:cBhvr>
                                        <p:cTn id="16"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3" presetClass="exit" presetSubtype="32" fill="hold" nodeType="clickEffect">
                                  <p:stCondLst>
                                    <p:cond delay="0"/>
                                  </p:stCondLst>
                                  <p:childTnLst>
                                    <p:anim calcmode="lin" valueType="num">
                                      <p:cBhvr>
                                        <p:cTn id="20" dur="500"/>
                                        <p:tgtEl>
                                          <p:spTgt spid="3">
                                            <p:txEl>
                                              <p:pRg st="2" end="2"/>
                                            </p:txEl>
                                          </p:spTgt>
                                        </p:tgtEl>
                                        <p:attrNameLst>
                                          <p:attrName>ppt_w</p:attrName>
                                        </p:attrNameLst>
                                      </p:cBhvr>
                                      <p:tavLst>
                                        <p:tav tm="0">
                                          <p:val>
                                            <p:strVal val="ppt_w"/>
                                          </p:val>
                                        </p:tav>
                                        <p:tav tm="100000">
                                          <p:val>
                                            <p:fltVal val="0"/>
                                          </p:val>
                                        </p:tav>
                                      </p:tavLst>
                                    </p:anim>
                                    <p:anim calcmode="lin" valueType="num">
                                      <p:cBhvr>
                                        <p:cTn id="21" dur="500"/>
                                        <p:tgtEl>
                                          <p:spTgt spid="3">
                                            <p:txEl>
                                              <p:pRg st="2" end="2"/>
                                            </p:txEl>
                                          </p:spTgt>
                                        </p:tgtEl>
                                        <p:attrNameLst>
                                          <p:attrName>ppt_h</p:attrName>
                                        </p:attrNameLst>
                                      </p:cBhvr>
                                      <p:tavLst>
                                        <p:tav tm="0">
                                          <p:val>
                                            <p:strVal val="ppt_h"/>
                                          </p:val>
                                        </p:tav>
                                        <p:tav tm="100000">
                                          <p:val>
                                            <p:fltVal val="0"/>
                                          </p:val>
                                        </p:tav>
                                      </p:tavLst>
                                    </p:anim>
                                    <p:animEffect transition="out" filter="fade">
                                      <p:cBhvr>
                                        <p:cTn id="22" dur="500"/>
                                        <p:tgtEl>
                                          <p:spTgt spid="3">
                                            <p:txEl>
                                              <p:pRg st="2" end="2"/>
                                            </p:txEl>
                                          </p:spTgt>
                                        </p:tgtEl>
                                      </p:cBhvr>
                                    </p:animEffect>
                                    <p:set>
                                      <p:cBhvr>
                                        <p:cTn id="23"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53" presetClass="exit" presetSubtype="32" fill="hold" nodeType="clickEffect">
                                  <p:stCondLst>
                                    <p:cond delay="0"/>
                                  </p:stCondLst>
                                  <p:childTnLst>
                                    <p:anim calcmode="lin" valueType="num">
                                      <p:cBhvr>
                                        <p:cTn id="27" dur="500"/>
                                        <p:tgtEl>
                                          <p:spTgt spid="3">
                                            <p:txEl>
                                              <p:pRg st="3" end="3"/>
                                            </p:txEl>
                                          </p:spTgt>
                                        </p:tgtEl>
                                        <p:attrNameLst>
                                          <p:attrName>ppt_w</p:attrName>
                                        </p:attrNameLst>
                                      </p:cBhvr>
                                      <p:tavLst>
                                        <p:tav tm="0">
                                          <p:val>
                                            <p:strVal val="ppt_w"/>
                                          </p:val>
                                        </p:tav>
                                        <p:tav tm="100000">
                                          <p:val>
                                            <p:fltVal val="0"/>
                                          </p:val>
                                        </p:tav>
                                      </p:tavLst>
                                    </p:anim>
                                    <p:anim calcmode="lin" valueType="num">
                                      <p:cBhvr>
                                        <p:cTn id="28" dur="500"/>
                                        <p:tgtEl>
                                          <p:spTgt spid="3">
                                            <p:txEl>
                                              <p:pRg st="3" end="3"/>
                                            </p:txEl>
                                          </p:spTgt>
                                        </p:tgtEl>
                                        <p:attrNameLst>
                                          <p:attrName>ppt_h</p:attrName>
                                        </p:attrNameLst>
                                      </p:cBhvr>
                                      <p:tavLst>
                                        <p:tav tm="0">
                                          <p:val>
                                            <p:strVal val="ppt_h"/>
                                          </p:val>
                                        </p:tav>
                                        <p:tav tm="100000">
                                          <p:val>
                                            <p:fltVal val="0"/>
                                          </p:val>
                                        </p:tav>
                                      </p:tavLst>
                                    </p:anim>
                                    <p:animEffect transition="out" filter="fade">
                                      <p:cBhvr>
                                        <p:cTn id="29" dur="500"/>
                                        <p:tgtEl>
                                          <p:spTgt spid="3">
                                            <p:txEl>
                                              <p:pRg st="3" end="3"/>
                                            </p:txEl>
                                          </p:spTgt>
                                        </p:tgtEl>
                                      </p:cBhvr>
                                    </p:animEffect>
                                    <p:set>
                                      <p:cBhvr>
                                        <p:cTn id="30"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53" presetClass="exit" presetSubtype="32" fill="hold" nodeType="clickEffect">
                                  <p:stCondLst>
                                    <p:cond delay="0"/>
                                  </p:stCondLst>
                                  <p:childTnLst>
                                    <p:anim calcmode="lin" valueType="num">
                                      <p:cBhvr>
                                        <p:cTn id="34" dur="500"/>
                                        <p:tgtEl>
                                          <p:spTgt spid="3">
                                            <p:txEl>
                                              <p:pRg st="4" end="4"/>
                                            </p:txEl>
                                          </p:spTgt>
                                        </p:tgtEl>
                                        <p:attrNameLst>
                                          <p:attrName>ppt_w</p:attrName>
                                        </p:attrNameLst>
                                      </p:cBhvr>
                                      <p:tavLst>
                                        <p:tav tm="0">
                                          <p:val>
                                            <p:strVal val="ppt_w"/>
                                          </p:val>
                                        </p:tav>
                                        <p:tav tm="100000">
                                          <p:val>
                                            <p:fltVal val="0"/>
                                          </p:val>
                                        </p:tav>
                                      </p:tavLst>
                                    </p:anim>
                                    <p:anim calcmode="lin" valueType="num">
                                      <p:cBhvr>
                                        <p:cTn id="35" dur="500"/>
                                        <p:tgtEl>
                                          <p:spTgt spid="3">
                                            <p:txEl>
                                              <p:pRg st="4" end="4"/>
                                            </p:txEl>
                                          </p:spTgt>
                                        </p:tgtEl>
                                        <p:attrNameLst>
                                          <p:attrName>ppt_h</p:attrName>
                                        </p:attrNameLst>
                                      </p:cBhvr>
                                      <p:tavLst>
                                        <p:tav tm="0">
                                          <p:val>
                                            <p:strVal val="ppt_h"/>
                                          </p:val>
                                        </p:tav>
                                        <p:tav tm="100000">
                                          <p:val>
                                            <p:fltVal val="0"/>
                                          </p:val>
                                        </p:tav>
                                      </p:tavLst>
                                    </p:anim>
                                    <p:animEffect transition="out" filter="fade">
                                      <p:cBhvr>
                                        <p:cTn id="36" dur="500"/>
                                        <p:tgtEl>
                                          <p:spTgt spid="3">
                                            <p:txEl>
                                              <p:pRg st="4" end="4"/>
                                            </p:txEl>
                                          </p:spTgt>
                                        </p:tgtEl>
                                      </p:cBhvr>
                                    </p:animEffect>
                                    <p:set>
                                      <p:cBhvr>
                                        <p:cTn id="37"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53" presetClass="exit" presetSubtype="32" fill="hold" nodeType="clickEffect">
                                  <p:stCondLst>
                                    <p:cond delay="0"/>
                                  </p:stCondLst>
                                  <p:childTnLst>
                                    <p:anim calcmode="lin" valueType="num">
                                      <p:cBhvr>
                                        <p:cTn id="41" dur="500"/>
                                        <p:tgtEl>
                                          <p:spTgt spid="3">
                                            <p:txEl>
                                              <p:pRg st="5" end="5"/>
                                            </p:txEl>
                                          </p:spTgt>
                                        </p:tgtEl>
                                        <p:attrNameLst>
                                          <p:attrName>ppt_w</p:attrName>
                                        </p:attrNameLst>
                                      </p:cBhvr>
                                      <p:tavLst>
                                        <p:tav tm="0">
                                          <p:val>
                                            <p:strVal val="ppt_w"/>
                                          </p:val>
                                        </p:tav>
                                        <p:tav tm="100000">
                                          <p:val>
                                            <p:fltVal val="0"/>
                                          </p:val>
                                        </p:tav>
                                      </p:tavLst>
                                    </p:anim>
                                    <p:anim calcmode="lin" valueType="num">
                                      <p:cBhvr>
                                        <p:cTn id="42" dur="500"/>
                                        <p:tgtEl>
                                          <p:spTgt spid="3">
                                            <p:txEl>
                                              <p:pRg st="5" end="5"/>
                                            </p:txEl>
                                          </p:spTgt>
                                        </p:tgtEl>
                                        <p:attrNameLst>
                                          <p:attrName>ppt_h</p:attrName>
                                        </p:attrNameLst>
                                      </p:cBhvr>
                                      <p:tavLst>
                                        <p:tav tm="0">
                                          <p:val>
                                            <p:strVal val="ppt_h"/>
                                          </p:val>
                                        </p:tav>
                                        <p:tav tm="100000">
                                          <p:val>
                                            <p:fltVal val="0"/>
                                          </p:val>
                                        </p:tav>
                                      </p:tavLst>
                                    </p:anim>
                                    <p:animEffect transition="out" filter="fade">
                                      <p:cBhvr>
                                        <p:cTn id="43" dur="500"/>
                                        <p:tgtEl>
                                          <p:spTgt spid="3">
                                            <p:txEl>
                                              <p:pRg st="5" end="5"/>
                                            </p:txEl>
                                          </p:spTgt>
                                        </p:tgtEl>
                                      </p:cBhvr>
                                    </p:animEffect>
                                    <p:set>
                                      <p:cBhvr>
                                        <p:cTn id="44"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53" presetClass="exit" presetSubtype="32" fill="hold" nodeType="clickEffect">
                                  <p:stCondLst>
                                    <p:cond delay="0"/>
                                  </p:stCondLst>
                                  <p:childTnLst>
                                    <p:anim calcmode="lin" valueType="num">
                                      <p:cBhvr>
                                        <p:cTn id="48" dur="500"/>
                                        <p:tgtEl>
                                          <p:spTgt spid="3">
                                            <p:txEl>
                                              <p:pRg st="6" end="6"/>
                                            </p:txEl>
                                          </p:spTgt>
                                        </p:tgtEl>
                                        <p:attrNameLst>
                                          <p:attrName>ppt_w</p:attrName>
                                        </p:attrNameLst>
                                      </p:cBhvr>
                                      <p:tavLst>
                                        <p:tav tm="0">
                                          <p:val>
                                            <p:strVal val="ppt_w"/>
                                          </p:val>
                                        </p:tav>
                                        <p:tav tm="100000">
                                          <p:val>
                                            <p:fltVal val="0"/>
                                          </p:val>
                                        </p:tav>
                                      </p:tavLst>
                                    </p:anim>
                                    <p:anim calcmode="lin" valueType="num">
                                      <p:cBhvr>
                                        <p:cTn id="49" dur="500"/>
                                        <p:tgtEl>
                                          <p:spTgt spid="3">
                                            <p:txEl>
                                              <p:pRg st="6" end="6"/>
                                            </p:txEl>
                                          </p:spTgt>
                                        </p:tgtEl>
                                        <p:attrNameLst>
                                          <p:attrName>ppt_h</p:attrName>
                                        </p:attrNameLst>
                                      </p:cBhvr>
                                      <p:tavLst>
                                        <p:tav tm="0">
                                          <p:val>
                                            <p:strVal val="ppt_h"/>
                                          </p:val>
                                        </p:tav>
                                        <p:tav tm="100000">
                                          <p:val>
                                            <p:fltVal val="0"/>
                                          </p:val>
                                        </p:tav>
                                      </p:tavLst>
                                    </p:anim>
                                    <p:animEffect transition="out" filter="fade">
                                      <p:cBhvr>
                                        <p:cTn id="50" dur="500"/>
                                        <p:tgtEl>
                                          <p:spTgt spid="3">
                                            <p:txEl>
                                              <p:pRg st="6" end="6"/>
                                            </p:txEl>
                                          </p:spTgt>
                                        </p:tgtEl>
                                      </p:cBhvr>
                                    </p:animEffect>
                                    <p:set>
                                      <p:cBhvr>
                                        <p:cTn id="51" dur="1" fill="hold">
                                          <p:stCondLst>
                                            <p:cond delay="499"/>
                                          </p:stCondLst>
                                        </p:cTn>
                                        <p:tgtEl>
                                          <p:spTgt spid="3">
                                            <p:txEl>
                                              <p:pRg st="6" end="6"/>
                                            </p:txEl>
                                          </p:spTgt>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53" presetClass="exit" presetSubtype="32" fill="hold" nodeType="clickEffect">
                                  <p:stCondLst>
                                    <p:cond delay="0"/>
                                  </p:stCondLst>
                                  <p:childTnLst>
                                    <p:anim calcmode="lin" valueType="num">
                                      <p:cBhvr>
                                        <p:cTn id="55" dur="500"/>
                                        <p:tgtEl>
                                          <p:spTgt spid="3">
                                            <p:txEl>
                                              <p:pRg st="7" end="7"/>
                                            </p:txEl>
                                          </p:spTgt>
                                        </p:tgtEl>
                                        <p:attrNameLst>
                                          <p:attrName>ppt_w</p:attrName>
                                        </p:attrNameLst>
                                      </p:cBhvr>
                                      <p:tavLst>
                                        <p:tav tm="0">
                                          <p:val>
                                            <p:strVal val="ppt_w"/>
                                          </p:val>
                                        </p:tav>
                                        <p:tav tm="100000">
                                          <p:val>
                                            <p:fltVal val="0"/>
                                          </p:val>
                                        </p:tav>
                                      </p:tavLst>
                                    </p:anim>
                                    <p:anim calcmode="lin" valueType="num">
                                      <p:cBhvr>
                                        <p:cTn id="56" dur="500"/>
                                        <p:tgtEl>
                                          <p:spTgt spid="3">
                                            <p:txEl>
                                              <p:pRg st="7" end="7"/>
                                            </p:txEl>
                                          </p:spTgt>
                                        </p:tgtEl>
                                        <p:attrNameLst>
                                          <p:attrName>ppt_h</p:attrName>
                                        </p:attrNameLst>
                                      </p:cBhvr>
                                      <p:tavLst>
                                        <p:tav tm="0">
                                          <p:val>
                                            <p:strVal val="ppt_h"/>
                                          </p:val>
                                        </p:tav>
                                        <p:tav tm="100000">
                                          <p:val>
                                            <p:fltVal val="0"/>
                                          </p:val>
                                        </p:tav>
                                      </p:tavLst>
                                    </p:anim>
                                    <p:animEffect transition="out" filter="fade">
                                      <p:cBhvr>
                                        <p:cTn id="57" dur="500"/>
                                        <p:tgtEl>
                                          <p:spTgt spid="3">
                                            <p:txEl>
                                              <p:pRg st="7" end="7"/>
                                            </p:txEl>
                                          </p:spTgt>
                                        </p:tgtEl>
                                      </p:cBhvr>
                                    </p:animEffect>
                                    <p:set>
                                      <p:cBhvr>
                                        <p:cTn id="58" dur="1" fill="hold">
                                          <p:stCondLst>
                                            <p:cond delay="499"/>
                                          </p:stCondLst>
                                        </p:cTn>
                                        <p:tgtEl>
                                          <p:spTgt spid="3">
                                            <p:txEl>
                                              <p:pRg st="7" end="7"/>
                                            </p:txEl>
                                          </p:spTgt>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53" presetClass="exit" presetSubtype="32" fill="hold" nodeType="clickEffect">
                                  <p:stCondLst>
                                    <p:cond delay="0"/>
                                  </p:stCondLst>
                                  <p:childTnLst>
                                    <p:anim calcmode="lin" valueType="num">
                                      <p:cBhvr>
                                        <p:cTn id="62" dur="500"/>
                                        <p:tgtEl>
                                          <p:spTgt spid="3">
                                            <p:txEl>
                                              <p:pRg st="8" end="8"/>
                                            </p:txEl>
                                          </p:spTgt>
                                        </p:tgtEl>
                                        <p:attrNameLst>
                                          <p:attrName>ppt_w</p:attrName>
                                        </p:attrNameLst>
                                      </p:cBhvr>
                                      <p:tavLst>
                                        <p:tav tm="0">
                                          <p:val>
                                            <p:strVal val="ppt_w"/>
                                          </p:val>
                                        </p:tav>
                                        <p:tav tm="100000">
                                          <p:val>
                                            <p:fltVal val="0"/>
                                          </p:val>
                                        </p:tav>
                                      </p:tavLst>
                                    </p:anim>
                                    <p:anim calcmode="lin" valueType="num">
                                      <p:cBhvr>
                                        <p:cTn id="63" dur="500"/>
                                        <p:tgtEl>
                                          <p:spTgt spid="3">
                                            <p:txEl>
                                              <p:pRg st="8" end="8"/>
                                            </p:txEl>
                                          </p:spTgt>
                                        </p:tgtEl>
                                        <p:attrNameLst>
                                          <p:attrName>ppt_h</p:attrName>
                                        </p:attrNameLst>
                                      </p:cBhvr>
                                      <p:tavLst>
                                        <p:tav tm="0">
                                          <p:val>
                                            <p:strVal val="ppt_h"/>
                                          </p:val>
                                        </p:tav>
                                        <p:tav tm="100000">
                                          <p:val>
                                            <p:fltVal val="0"/>
                                          </p:val>
                                        </p:tav>
                                      </p:tavLst>
                                    </p:anim>
                                    <p:animEffect transition="out" filter="fade">
                                      <p:cBhvr>
                                        <p:cTn id="64" dur="500"/>
                                        <p:tgtEl>
                                          <p:spTgt spid="3">
                                            <p:txEl>
                                              <p:pRg st="8" end="8"/>
                                            </p:txEl>
                                          </p:spTgt>
                                        </p:tgtEl>
                                      </p:cBhvr>
                                    </p:animEffect>
                                    <p:set>
                                      <p:cBhvr>
                                        <p:cTn id="65" dur="1" fill="hold">
                                          <p:stCondLst>
                                            <p:cond delay="499"/>
                                          </p:stCondLst>
                                        </p:cTn>
                                        <p:tgtEl>
                                          <p:spTgt spid="3">
                                            <p:txEl>
                                              <p:pRg st="8" end="8"/>
                                            </p:txEl>
                                          </p:spTgt>
                                        </p:tgtEl>
                                        <p:attrNameLst>
                                          <p:attrName>style.visibility</p:attrName>
                                        </p:attrNameLst>
                                      </p:cBhvr>
                                      <p:to>
                                        <p:strVal val="hidden"/>
                                      </p:to>
                                    </p:set>
                                  </p:childTnLst>
                                </p:cTn>
                              </p:par>
                            </p:childTnLst>
                          </p:cTn>
                        </p:par>
                      </p:childTnLst>
                    </p:cTn>
                  </p:par>
                  <p:par>
                    <p:cTn id="66" fill="hold">
                      <p:stCondLst>
                        <p:cond delay="indefinite"/>
                      </p:stCondLst>
                      <p:childTnLst>
                        <p:par>
                          <p:cTn id="67" fill="hold">
                            <p:stCondLst>
                              <p:cond delay="0"/>
                            </p:stCondLst>
                            <p:childTnLst>
                              <p:par>
                                <p:cTn id="68" presetID="53" presetClass="exit" presetSubtype="32" fill="hold" nodeType="clickEffect">
                                  <p:stCondLst>
                                    <p:cond delay="0"/>
                                  </p:stCondLst>
                                  <p:childTnLst>
                                    <p:anim calcmode="lin" valueType="num">
                                      <p:cBhvr>
                                        <p:cTn id="69" dur="500"/>
                                        <p:tgtEl>
                                          <p:spTgt spid="3">
                                            <p:txEl>
                                              <p:pRg st="9" end="9"/>
                                            </p:txEl>
                                          </p:spTgt>
                                        </p:tgtEl>
                                        <p:attrNameLst>
                                          <p:attrName>ppt_w</p:attrName>
                                        </p:attrNameLst>
                                      </p:cBhvr>
                                      <p:tavLst>
                                        <p:tav tm="0">
                                          <p:val>
                                            <p:strVal val="ppt_w"/>
                                          </p:val>
                                        </p:tav>
                                        <p:tav tm="100000">
                                          <p:val>
                                            <p:fltVal val="0"/>
                                          </p:val>
                                        </p:tav>
                                      </p:tavLst>
                                    </p:anim>
                                    <p:anim calcmode="lin" valueType="num">
                                      <p:cBhvr>
                                        <p:cTn id="70" dur="500"/>
                                        <p:tgtEl>
                                          <p:spTgt spid="3">
                                            <p:txEl>
                                              <p:pRg st="9" end="9"/>
                                            </p:txEl>
                                          </p:spTgt>
                                        </p:tgtEl>
                                        <p:attrNameLst>
                                          <p:attrName>ppt_h</p:attrName>
                                        </p:attrNameLst>
                                      </p:cBhvr>
                                      <p:tavLst>
                                        <p:tav tm="0">
                                          <p:val>
                                            <p:strVal val="ppt_h"/>
                                          </p:val>
                                        </p:tav>
                                        <p:tav tm="100000">
                                          <p:val>
                                            <p:fltVal val="0"/>
                                          </p:val>
                                        </p:tav>
                                      </p:tavLst>
                                    </p:anim>
                                    <p:animEffect transition="out" filter="fade">
                                      <p:cBhvr>
                                        <p:cTn id="71" dur="500"/>
                                        <p:tgtEl>
                                          <p:spTgt spid="3">
                                            <p:txEl>
                                              <p:pRg st="9" end="9"/>
                                            </p:txEl>
                                          </p:spTgt>
                                        </p:tgtEl>
                                      </p:cBhvr>
                                    </p:animEffect>
                                    <p:set>
                                      <p:cBhvr>
                                        <p:cTn id="72" dur="1" fill="hold">
                                          <p:stCondLst>
                                            <p:cond delay="499"/>
                                          </p:stCondLst>
                                        </p:cTn>
                                        <p:tgtEl>
                                          <p:spTgt spid="3">
                                            <p:txEl>
                                              <p:pRg st="9" end="9"/>
                                            </p:txEl>
                                          </p:spTgt>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53" presetClass="exit" presetSubtype="32" fill="hold" nodeType="clickEffect">
                                  <p:stCondLst>
                                    <p:cond delay="0"/>
                                  </p:stCondLst>
                                  <p:childTnLst>
                                    <p:anim calcmode="lin" valueType="num">
                                      <p:cBhvr>
                                        <p:cTn id="76" dur="500"/>
                                        <p:tgtEl>
                                          <p:spTgt spid="3">
                                            <p:txEl>
                                              <p:pRg st="10" end="10"/>
                                            </p:txEl>
                                          </p:spTgt>
                                        </p:tgtEl>
                                        <p:attrNameLst>
                                          <p:attrName>ppt_w</p:attrName>
                                        </p:attrNameLst>
                                      </p:cBhvr>
                                      <p:tavLst>
                                        <p:tav tm="0">
                                          <p:val>
                                            <p:strVal val="ppt_w"/>
                                          </p:val>
                                        </p:tav>
                                        <p:tav tm="100000">
                                          <p:val>
                                            <p:fltVal val="0"/>
                                          </p:val>
                                        </p:tav>
                                      </p:tavLst>
                                    </p:anim>
                                    <p:anim calcmode="lin" valueType="num">
                                      <p:cBhvr>
                                        <p:cTn id="77" dur="500"/>
                                        <p:tgtEl>
                                          <p:spTgt spid="3">
                                            <p:txEl>
                                              <p:pRg st="10" end="10"/>
                                            </p:txEl>
                                          </p:spTgt>
                                        </p:tgtEl>
                                        <p:attrNameLst>
                                          <p:attrName>ppt_h</p:attrName>
                                        </p:attrNameLst>
                                      </p:cBhvr>
                                      <p:tavLst>
                                        <p:tav tm="0">
                                          <p:val>
                                            <p:strVal val="ppt_h"/>
                                          </p:val>
                                        </p:tav>
                                        <p:tav tm="100000">
                                          <p:val>
                                            <p:fltVal val="0"/>
                                          </p:val>
                                        </p:tav>
                                      </p:tavLst>
                                    </p:anim>
                                    <p:animEffect transition="out" filter="fade">
                                      <p:cBhvr>
                                        <p:cTn id="78" dur="500"/>
                                        <p:tgtEl>
                                          <p:spTgt spid="3">
                                            <p:txEl>
                                              <p:pRg st="10" end="10"/>
                                            </p:txEl>
                                          </p:spTgt>
                                        </p:tgtEl>
                                      </p:cBhvr>
                                    </p:animEffect>
                                    <p:set>
                                      <p:cBhvr>
                                        <p:cTn id="79" dur="1" fill="hold">
                                          <p:stCondLst>
                                            <p:cond delay="499"/>
                                          </p:stCondLst>
                                        </p:cTn>
                                        <p:tgtEl>
                                          <p:spTgt spid="3">
                                            <p:txEl>
                                              <p:pRg st="10" end="10"/>
                                            </p:txEl>
                                          </p:spTgt>
                                        </p:tgtEl>
                                        <p:attrNameLst>
                                          <p:attrName>style.visibility</p:attrName>
                                        </p:attrNameLst>
                                      </p:cBhvr>
                                      <p:to>
                                        <p:strVal val="hidden"/>
                                      </p:to>
                                    </p:set>
                                  </p:childTnLst>
                                </p:cTn>
                              </p:par>
                            </p:childTnLst>
                          </p:cTn>
                        </p:par>
                      </p:childTnLst>
                    </p:cTn>
                  </p:par>
                  <p:par>
                    <p:cTn id="80" fill="hold">
                      <p:stCondLst>
                        <p:cond delay="indefinite"/>
                      </p:stCondLst>
                      <p:childTnLst>
                        <p:par>
                          <p:cTn id="81" fill="hold">
                            <p:stCondLst>
                              <p:cond delay="0"/>
                            </p:stCondLst>
                            <p:childTnLst>
                              <p:par>
                                <p:cTn id="82" presetID="53" presetClass="exit" presetSubtype="32" fill="hold" nodeType="clickEffect">
                                  <p:stCondLst>
                                    <p:cond delay="0"/>
                                  </p:stCondLst>
                                  <p:childTnLst>
                                    <p:anim calcmode="lin" valueType="num">
                                      <p:cBhvr>
                                        <p:cTn id="83" dur="500"/>
                                        <p:tgtEl>
                                          <p:spTgt spid="3">
                                            <p:txEl>
                                              <p:pRg st="11" end="11"/>
                                            </p:txEl>
                                          </p:spTgt>
                                        </p:tgtEl>
                                        <p:attrNameLst>
                                          <p:attrName>ppt_w</p:attrName>
                                        </p:attrNameLst>
                                      </p:cBhvr>
                                      <p:tavLst>
                                        <p:tav tm="0">
                                          <p:val>
                                            <p:strVal val="ppt_w"/>
                                          </p:val>
                                        </p:tav>
                                        <p:tav tm="100000">
                                          <p:val>
                                            <p:fltVal val="0"/>
                                          </p:val>
                                        </p:tav>
                                      </p:tavLst>
                                    </p:anim>
                                    <p:anim calcmode="lin" valueType="num">
                                      <p:cBhvr>
                                        <p:cTn id="84" dur="500"/>
                                        <p:tgtEl>
                                          <p:spTgt spid="3">
                                            <p:txEl>
                                              <p:pRg st="11" end="11"/>
                                            </p:txEl>
                                          </p:spTgt>
                                        </p:tgtEl>
                                        <p:attrNameLst>
                                          <p:attrName>ppt_h</p:attrName>
                                        </p:attrNameLst>
                                      </p:cBhvr>
                                      <p:tavLst>
                                        <p:tav tm="0">
                                          <p:val>
                                            <p:strVal val="ppt_h"/>
                                          </p:val>
                                        </p:tav>
                                        <p:tav tm="100000">
                                          <p:val>
                                            <p:fltVal val="0"/>
                                          </p:val>
                                        </p:tav>
                                      </p:tavLst>
                                    </p:anim>
                                    <p:animEffect transition="out" filter="fade">
                                      <p:cBhvr>
                                        <p:cTn id="85" dur="500"/>
                                        <p:tgtEl>
                                          <p:spTgt spid="3">
                                            <p:txEl>
                                              <p:pRg st="11" end="11"/>
                                            </p:txEl>
                                          </p:spTgt>
                                        </p:tgtEl>
                                      </p:cBhvr>
                                    </p:animEffect>
                                    <p:set>
                                      <p:cBhvr>
                                        <p:cTn id="86" dur="1" fill="hold">
                                          <p:stCondLst>
                                            <p:cond delay="499"/>
                                          </p:stCondLst>
                                        </p:cTn>
                                        <p:tgtEl>
                                          <p:spTgt spid="3">
                                            <p:txEl>
                                              <p:pRg st="11" end="11"/>
                                            </p:txEl>
                                          </p:spTgt>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53" presetClass="exit" presetSubtype="32" fill="hold" nodeType="clickEffect">
                                  <p:stCondLst>
                                    <p:cond delay="0"/>
                                  </p:stCondLst>
                                  <p:childTnLst>
                                    <p:anim calcmode="lin" valueType="num">
                                      <p:cBhvr>
                                        <p:cTn id="90" dur="500"/>
                                        <p:tgtEl>
                                          <p:spTgt spid="3">
                                            <p:txEl>
                                              <p:pRg st="12" end="12"/>
                                            </p:txEl>
                                          </p:spTgt>
                                        </p:tgtEl>
                                        <p:attrNameLst>
                                          <p:attrName>ppt_w</p:attrName>
                                        </p:attrNameLst>
                                      </p:cBhvr>
                                      <p:tavLst>
                                        <p:tav tm="0">
                                          <p:val>
                                            <p:strVal val="ppt_w"/>
                                          </p:val>
                                        </p:tav>
                                        <p:tav tm="100000">
                                          <p:val>
                                            <p:fltVal val="0"/>
                                          </p:val>
                                        </p:tav>
                                      </p:tavLst>
                                    </p:anim>
                                    <p:anim calcmode="lin" valueType="num">
                                      <p:cBhvr>
                                        <p:cTn id="91" dur="500"/>
                                        <p:tgtEl>
                                          <p:spTgt spid="3">
                                            <p:txEl>
                                              <p:pRg st="12" end="12"/>
                                            </p:txEl>
                                          </p:spTgt>
                                        </p:tgtEl>
                                        <p:attrNameLst>
                                          <p:attrName>ppt_h</p:attrName>
                                        </p:attrNameLst>
                                      </p:cBhvr>
                                      <p:tavLst>
                                        <p:tav tm="0">
                                          <p:val>
                                            <p:strVal val="ppt_h"/>
                                          </p:val>
                                        </p:tav>
                                        <p:tav tm="100000">
                                          <p:val>
                                            <p:fltVal val="0"/>
                                          </p:val>
                                        </p:tav>
                                      </p:tavLst>
                                    </p:anim>
                                    <p:animEffect transition="out" filter="fade">
                                      <p:cBhvr>
                                        <p:cTn id="92" dur="500"/>
                                        <p:tgtEl>
                                          <p:spTgt spid="3">
                                            <p:txEl>
                                              <p:pRg st="12" end="12"/>
                                            </p:txEl>
                                          </p:spTgt>
                                        </p:tgtEl>
                                      </p:cBhvr>
                                    </p:animEffect>
                                    <p:set>
                                      <p:cBhvr>
                                        <p:cTn id="93" dur="1" fill="hold">
                                          <p:stCondLst>
                                            <p:cond delay="499"/>
                                          </p:stCondLst>
                                        </p:cTn>
                                        <p:tgtEl>
                                          <p:spTgt spid="3">
                                            <p:txEl>
                                              <p:pRg st="12" end="12"/>
                                            </p:txEl>
                                          </p:spTgt>
                                        </p:tgtEl>
                                        <p:attrNameLst>
                                          <p:attrName>style.visibility</p:attrName>
                                        </p:attrNameLst>
                                      </p:cBhvr>
                                      <p:to>
                                        <p:strVal val="hidden"/>
                                      </p:to>
                                    </p:set>
                                  </p:childTnLst>
                                </p:cTn>
                              </p:par>
                            </p:childTnLst>
                          </p:cTn>
                        </p:par>
                      </p:childTnLst>
                    </p:cTn>
                  </p:par>
                  <p:par>
                    <p:cTn id="94" fill="hold">
                      <p:stCondLst>
                        <p:cond delay="indefinite"/>
                      </p:stCondLst>
                      <p:childTnLst>
                        <p:par>
                          <p:cTn id="95" fill="hold">
                            <p:stCondLst>
                              <p:cond delay="0"/>
                            </p:stCondLst>
                            <p:childTnLst>
                              <p:par>
                                <p:cTn id="96" presetID="53" presetClass="exit" presetSubtype="32" fill="hold" nodeType="clickEffect">
                                  <p:stCondLst>
                                    <p:cond delay="0"/>
                                  </p:stCondLst>
                                  <p:childTnLst>
                                    <p:anim calcmode="lin" valueType="num">
                                      <p:cBhvr>
                                        <p:cTn id="97" dur="500"/>
                                        <p:tgtEl>
                                          <p:spTgt spid="3">
                                            <p:txEl>
                                              <p:pRg st="13" end="13"/>
                                            </p:txEl>
                                          </p:spTgt>
                                        </p:tgtEl>
                                        <p:attrNameLst>
                                          <p:attrName>ppt_w</p:attrName>
                                        </p:attrNameLst>
                                      </p:cBhvr>
                                      <p:tavLst>
                                        <p:tav tm="0">
                                          <p:val>
                                            <p:strVal val="ppt_w"/>
                                          </p:val>
                                        </p:tav>
                                        <p:tav tm="100000">
                                          <p:val>
                                            <p:fltVal val="0"/>
                                          </p:val>
                                        </p:tav>
                                      </p:tavLst>
                                    </p:anim>
                                    <p:anim calcmode="lin" valueType="num">
                                      <p:cBhvr>
                                        <p:cTn id="98" dur="500"/>
                                        <p:tgtEl>
                                          <p:spTgt spid="3">
                                            <p:txEl>
                                              <p:pRg st="13" end="13"/>
                                            </p:txEl>
                                          </p:spTgt>
                                        </p:tgtEl>
                                        <p:attrNameLst>
                                          <p:attrName>ppt_h</p:attrName>
                                        </p:attrNameLst>
                                      </p:cBhvr>
                                      <p:tavLst>
                                        <p:tav tm="0">
                                          <p:val>
                                            <p:strVal val="ppt_h"/>
                                          </p:val>
                                        </p:tav>
                                        <p:tav tm="100000">
                                          <p:val>
                                            <p:fltVal val="0"/>
                                          </p:val>
                                        </p:tav>
                                      </p:tavLst>
                                    </p:anim>
                                    <p:animEffect transition="out" filter="fade">
                                      <p:cBhvr>
                                        <p:cTn id="99" dur="500"/>
                                        <p:tgtEl>
                                          <p:spTgt spid="3">
                                            <p:txEl>
                                              <p:pRg st="13" end="13"/>
                                            </p:txEl>
                                          </p:spTgt>
                                        </p:tgtEl>
                                      </p:cBhvr>
                                    </p:animEffect>
                                    <p:set>
                                      <p:cBhvr>
                                        <p:cTn id="100" dur="1" fill="hold">
                                          <p:stCondLst>
                                            <p:cond delay="499"/>
                                          </p:stCondLst>
                                        </p:cTn>
                                        <p:tgtEl>
                                          <p:spTgt spid="3">
                                            <p:txEl>
                                              <p:pRg st="13" end="1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260648"/>
            <a:ext cx="8784976" cy="6408712"/>
          </a:xfrm>
        </p:spPr>
        <p:txBody>
          <a:bodyPr>
            <a:normAutofit/>
          </a:bodyPr>
          <a:lstStyle/>
          <a:p>
            <a:endParaRPr lang="ru-RU" sz="1800" dirty="0">
              <a:effectLst/>
              <a:latin typeface="Times New Roman" pitchFamily="18" charset="0"/>
              <a:cs typeface="Times New Roman" pitchFamily="18"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539552" y="560201"/>
            <a:ext cx="2448272" cy="1638300"/>
          </a:xfrm>
          <a:prstGeom prst="rect">
            <a:avLst/>
          </a:prstGeom>
          <a:noFill/>
        </p:spPr>
      </p:pic>
      <p:pic>
        <p:nvPicPr>
          <p:cNvPr id="5" name="Рисунок 4"/>
          <p:cNvPicPr/>
          <p:nvPr/>
        </p:nvPicPr>
        <p:blipFill>
          <a:blip r:embed="rId3">
            <a:extLst>
              <a:ext uri="{28A0092B-C50C-407E-A947-70E740481C1C}">
                <a14:useLocalDpi xmlns:a14="http://schemas.microsoft.com/office/drawing/2010/main" val="0"/>
              </a:ext>
            </a:extLst>
          </a:blip>
          <a:srcRect/>
          <a:stretch>
            <a:fillRect/>
          </a:stretch>
        </p:blipFill>
        <p:spPr bwMode="auto">
          <a:xfrm>
            <a:off x="2742674" y="2492896"/>
            <a:ext cx="3024336" cy="1483995"/>
          </a:xfrm>
          <a:prstGeom prst="rect">
            <a:avLst/>
          </a:prstGeom>
          <a:noFill/>
        </p:spPr>
      </p:pic>
      <p:pic>
        <p:nvPicPr>
          <p:cNvPr id="6" name="Рисунок 5"/>
          <p:cNvPicPr/>
          <p:nvPr/>
        </p:nvPicPr>
        <p:blipFill>
          <a:blip r:embed="rId4">
            <a:extLst>
              <a:ext uri="{28A0092B-C50C-407E-A947-70E740481C1C}">
                <a14:useLocalDpi xmlns:a14="http://schemas.microsoft.com/office/drawing/2010/main" val="0"/>
              </a:ext>
            </a:extLst>
          </a:blip>
          <a:srcRect/>
          <a:stretch>
            <a:fillRect/>
          </a:stretch>
        </p:blipFill>
        <p:spPr bwMode="auto">
          <a:xfrm>
            <a:off x="5580112" y="589634"/>
            <a:ext cx="2808311" cy="2016224"/>
          </a:xfrm>
          <a:prstGeom prst="rect">
            <a:avLst/>
          </a:prstGeom>
          <a:noFill/>
        </p:spPr>
      </p:pic>
      <p:sp>
        <p:nvSpPr>
          <p:cNvPr id="2" name="Прямоугольник 1"/>
          <p:cNvSpPr/>
          <p:nvPr/>
        </p:nvSpPr>
        <p:spPr>
          <a:xfrm>
            <a:off x="1619672" y="4293096"/>
            <a:ext cx="5153843" cy="1754326"/>
          </a:xfrm>
          <a:prstGeom prst="rect">
            <a:avLst/>
          </a:prstGeom>
        </p:spPr>
        <p:txBody>
          <a:bodyPr wrap="square">
            <a:spAutoFit/>
          </a:bodyPr>
          <a:lstStyle/>
          <a:p>
            <a:pPr algn="ctr"/>
            <a:r>
              <a:rPr lang="uz-Cyrl-UZ" dirty="0">
                <a:latin typeface="Times New Roman" pitchFamily="18" charset="0"/>
                <a:cs typeface="Times New Roman" pitchFamily="18" charset="0"/>
              </a:rPr>
              <a:t>Kеskichgа tа’sir etuvchi kuchlаr.</a:t>
            </a:r>
            <a:endParaRPr lang="ru-RU" dirty="0">
              <a:latin typeface="Times New Roman" pitchFamily="18" charset="0"/>
              <a:cs typeface="Times New Roman" pitchFamily="18" charset="0"/>
            </a:endParaRPr>
          </a:p>
          <a:p>
            <a:pPr algn="ctr"/>
            <a:r>
              <a:rPr lang="uz-Cyrl-UZ" dirty="0">
                <a:latin typeface="Times New Roman" pitchFamily="18" charset="0"/>
                <a:cs typeface="Times New Roman" pitchFamily="18" charset="0"/>
              </a:rPr>
              <a:t>Kеskichning (kеsuvchi аsbоblаrning) bir chаrхlаngаndаn ikkinchi chаrхlаngunchа ishlаsh dаvri uning turg’unligi dеb аtаlаdi. Turg’unlik  T bilаn     bеlgilаnаdi vа minutlаrdа хisоbidа o’lchаnаdi.</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nodePh="1">
                                  <p:stCondLst>
                                    <p:cond delay="0"/>
                                  </p:stCondLst>
                                  <p:endCondLst>
                                    <p:cond evt="begin" delay="0">
                                      <p:tn val="5"/>
                                    </p:cond>
                                  </p:end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500" fill="hold"/>
                                        <p:tgtEl>
                                          <p:spTgt spid="2"/>
                                        </p:tgtEl>
                                        <p:attrNameLst>
                                          <p:attrName>ppt_w</p:attrName>
                                        </p:attrNameLst>
                                      </p:cBhvr>
                                      <p:tavLst>
                                        <p:tav tm="0">
                                          <p:val>
                                            <p:fltVal val="0"/>
                                          </p:val>
                                        </p:tav>
                                        <p:tav tm="100000">
                                          <p:val>
                                            <p:strVal val="#ppt_w"/>
                                          </p:val>
                                        </p:tav>
                                      </p:tavLst>
                                    </p:anim>
                                    <p:anim calcmode="lin" valueType="num">
                                      <p:cBhvr>
                                        <p:cTn id="33" dur="500" fill="hold"/>
                                        <p:tgtEl>
                                          <p:spTgt spid="2"/>
                                        </p:tgtEl>
                                        <p:attrNameLst>
                                          <p:attrName>ppt_h</p:attrName>
                                        </p:attrNameLst>
                                      </p:cBhvr>
                                      <p:tavLst>
                                        <p:tav tm="0">
                                          <p:val>
                                            <p:fltVal val="0"/>
                                          </p:val>
                                        </p:tav>
                                        <p:tav tm="100000">
                                          <p:val>
                                            <p:strVal val="#ppt_h"/>
                                          </p:val>
                                        </p:tav>
                                      </p:tavLst>
                                    </p:anim>
                                    <p:animEffect transition="in" filter="fade">
                                      <p:cBhvr>
                                        <p:cTn id="3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p:cNvSpPr>
            <a:spLocks noGrp="1"/>
          </p:cNvSpPr>
          <p:nvPr>
            <p:ph type="subTitle" idx="1"/>
          </p:nvPr>
        </p:nvSpPr>
        <p:spPr>
          <a:xfrm>
            <a:off x="251520" y="116632"/>
            <a:ext cx="8587680" cy="3486032"/>
          </a:xfrm>
        </p:spPr>
        <p:txBody>
          <a:bodyPr>
            <a:normAutofit fontScale="55000" lnSpcReduction="20000"/>
          </a:bodyPr>
          <a:lstStyle/>
          <a:p>
            <a:pPr lvl="0" hangingPunct="0"/>
            <a:r>
              <a:rPr lang="uz-Cyrl-UZ" dirty="0">
                <a:latin typeface="Times New Roman" pitchFamily="18" charset="0"/>
                <a:cs typeface="Times New Roman" pitchFamily="18" charset="0"/>
              </a:rPr>
              <a:t>O’tuvchi kеskichlаr. Bu kеskichlаr хоmаki yo’nish kеskichlаri vа tоzаlаb yo’nish kеskichlаrigа bo’linаdi. Bundаy kеskichlаr zаgаtоvkаning sirtqi yuzаlаrini dаg’аl yo’nish uchun vа tоzаlаb yo’nish uchun ishlаtilаdi.</a:t>
            </a:r>
            <a:endParaRPr lang="ru-RU" dirty="0">
              <a:latin typeface="Times New Roman" pitchFamily="18" charset="0"/>
              <a:cs typeface="Times New Roman" pitchFamily="18" charset="0"/>
            </a:endParaRPr>
          </a:p>
          <a:p>
            <a:pPr lvl="0" hangingPunct="0"/>
            <a:r>
              <a:rPr lang="uz-Cyrl-UZ" dirty="0">
                <a:latin typeface="Times New Roman" pitchFamily="18" charset="0"/>
                <a:cs typeface="Times New Roman" pitchFamily="18" charset="0"/>
              </a:rPr>
              <a:t>Tоrеs yo’nish kеskichlаri. Bu kеskichlаr turli tоrеslаr yo’nishdа ishlаtilаdi.</a:t>
            </a:r>
            <a:endParaRPr lang="ru-RU" dirty="0">
              <a:latin typeface="Times New Roman" pitchFamily="18" charset="0"/>
              <a:cs typeface="Times New Roman" pitchFamily="18" charset="0"/>
            </a:endParaRPr>
          </a:p>
          <a:p>
            <a:pPr lvl="0" hangingPunct="0"/>
            <a:r>
              <a:rPr lang="uz-Cyrl-UZ" dirty="0">
                <a:latin typeface="Times New Roman" pitchFamily="18" charset="0"/>
                <a:cs typeface="Times New Roman" pitchFamily="18" charset="0"/>
              </a:rPr>
              <a:t>Аriqchа yo’nish kеskichlаri. Bundаy kеskichlаrdаn хаlqаsimоn аriqchаlаr оchishdа fоydаlаnilаdi. </a:t>
            </a:r>
            <a:endParaRPr lang="ru-RU" dirty="0">
              <a:latin typeface="Times New Roman" pitchFamily="18" charset="0"/>
              <a:cs typeface="Times New Roman" pitchFamily="18" charset="0"/>
            </a:endParaRPr>
          </a:p>
          <a:p>
            <a:pPr lvl="0" hangingPunct="0"/>
            <a:r>
              <a:rPr lang="uz-Cyrl-UZ" dirty="0">
                <a:latin typeface="Times New Roman" pitchFamily="18" charset="0"/>
                <a:cs typeface="Times New Roman" pitchFamily="18" charset="0"/>
              </a:rPr>
              <a:t>Kеsib tushirish kеskichlаri  zаgаtоvkаni yoki dеtаlni kеsib tushirish uchun ishlаtilаdi.</a:t>
            </a:r>
            <a:endParaRPr lang="ru-RU" dirty="0">
              <a:latin typeface="Times New Roman" pitchFamily="18" charset="0"/>
              <a:cs typeface="Times New Roman" pitchFamily="18" charset="0"/>
            </a:endParaRPr>
          </a:p>
          <a:p>
            <a:pPr lvl="0" hangingPunct="0"/>
            <a:r>
              <a:rPr lang="uz-Cyrl-UZ" dirty="0">
                <a:latin typeface="Times New Roman" pitchFamily="18" charset="0"/>
                <a:cs typeface="Times New Roman" pitchFamily="18" charset="0"/>
              </a:rPr>
              <a:t>Gаntеl  kеskichlаri pоg’аnаli vаl yoki o’qning bir  diаmеtrli qismidаn bоshqа diаmеtrli qismigа o’tish jоylаrini yo’nishdа ishlаtilаdi.</a:t>
            </a:r>
            <a:endParaRPr lang="ru-RU" dirty="0">
              <a:latin typeface="Times New Roman" pitchFamily="18" charset="0"/>
              <a:cs typeface="Times New Roman" pitchFamily="18" charset="0"/>
            </a:endParaRPr>
          </a:p>
          <a:p>
            <a:pPr lvl="0" hangingPunct="0"/>
            <a:r>
              <a:rPr lang="uz-Cyrl-UZ" dirty="0">
                <a:latin typeface="Times New Roman" pitchFamily="18" charset="0"/>
                <a:cs typeface="Times New Roman" pitchFamily="18" charset="0"/>
              </a:rPr>
              <a:t>SHаkldоr kеskichlаr. Bundаy kеskichlаrdаn shаkldоr аylаnish yuzаlаri hоsil qilishdа fоydаlаnilаdi. Hоsil qilinish lоzim bo’lgаn   yuzаlаr shаkligа qаrаb, kеskichlаr kеsuvchi qirrаlаrining shаkli turlichа bo’lаdi .</a:t>
            </a:r>
            <a:endParaRPr lang="ru-RU" dirty="0">
              <a:latin typeface="Times New Roman" pitchFamily="18" charset="0"/>
              <a:cs typeface="Times New Roman" pitchFamily="18" charset="0"/>
            </a:endParaRPr>
          </a:p>
          <a:p>
            <a:pPr lvl="0" hangingPunct="0"/>
            <a:r>
              <a:rPr lang="uz-Cyrl-UZ" dirty="0">
                <a:latin typeface="Times New Roman" pitchFamily="18" charset="0"/>
                <a:cs typeface="Times New Roman" pitchFamily="18" charset="0"/>
              </a:rPr>
              <a:t>Rеzbа kеskichlаr. Bundаy kеskichlаr sirtqi vа ichki yuzаlаrgа rеzbаlаr qirqishdа ishlаtilаdi. Rеzbа kеskichlаri kеsuvchi qirrаlаrining prоfil qirqilishi  lоzim bo’lgаn   rеzbа prоfiligа qаrаb    turlichа: uch burchаkli, to’g’ri to’rt burchаk, yarim dоirаviy, trаpеsiya nusха vа bоshqа shаkldi bo’lаdi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Tеshik kеngаytirish kеskichlаri zаgаtоvkаlаrdаgi slindrik оchiq vа bеrk tеshiklаrning yuzаlаrini yo’nib kеngаytirish   uchun ishlаtilаdi. kеskichlаrning ish qismi, аsоsаn, tеz kеsаr po’lаtlаrdаn, mеtаllоkеrаmik vа minеrаllоkеrаmik   qаttiq qоtishmаlаrdаn qilinаdi.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Tоkоrlik kеskichlаrining аsоsiy tiplаri quyidаgilаr:</a:t>
            </a:r>
            <a:endParaRPr lang="ru-RU" dirty="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pic>
        <p:nvPicPr>
          <p:cNvPr id="2049" name="Рисунок 825"/>
          <p:cNvPicPr>
            <a:picLocks noChangeAspect="1" noChangeArrowheads="1"/>
          </p:cNvPicPr>
          <p:nvPr/>
        </p:nvPicPr>
        <p:blipFill>
          <a:blip r:embed="rId2">
            <a:lum bright="4000" contrast="4000"/>
            <a:extLst>
              <a:ext uri="{28A0092B-C50C-407E-A947-70E740481C1C}">
                <a14:useLocalDpi xmlns:a14="http://schemas.microsoft.com/office/drawing/2010/main" val="0"/>
              </a:ext>
            </a:extLst>
          </a:blip>
          <a:srcRect/>
          <a:stretch>
            <a:fillRect/>
          </a:stretch>
        </p:blipFill>
        <p:spPr bwMode="auto">
          <a:xfrm>
            <a:off x="2557558" y="3861048"/>
            <a:ext cx="3240360" cy="270192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68754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additive="base">
                                        <p:cTn id="1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 calcmode="lin" valueType="num">
                                      <p:cBhvr additive="base">
                                        <p:cTn id="2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 calcmode="lin" valueType="num">
                                      <p:cBhvr additive="base">
                                        <p:cTn id="2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 calcmode="lin" valueType="num">
                                      <p:cBhvr additive="base">
                                        <p:cTn id="3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anim calcmode="lin" valueType="num">
                                      <p:cBhvr additive="base">
                                        <p:cTn id="35"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anim calcmode="lin" valueType="num">
                                      <p:cBhvr additive="base">
                                        <p:cTn id="39"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nodeType="clickEffect">
                                  <p:stCondLst>
                                    <p:cond delay="0"/>
                                  </p:stCondLst>
                                  <p:childTnLst>
                                    <p:set>
                                      <p:cBhvr>
                                        <p:cTn id="44" dur="1" fill="hold">
                                          <p:stCondLst>
                                            <p:cond delay="0"/>
                                          </p:stCondLst>
                                        </p:cTn>
                                        <p:tgtEl>
                                          <p:spTgt spid="2049"/>
                                        </p:tgtEl>
                                        <p:attrNameLst>
                                          <p:attrName>style.visibility</p:attrName>
                                        </p:attrNameLst>
                                      </p:cBhvr>
                                      <p:to>
                                        <p:strVal val="visible"/>
                                      </p:to>
                                    </p:set>
                                    <p:animEffect transition="in" filter="barn(inVertical)">
                                      <p:cBhvr>
                                        <p:cTn id="45" dur="500"/>
                                        <p:tgtEl>
                                          <p:spTgt spid="20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323528" y="188640"/>
            <a:ext cx="8568952" cy="6480720"/>
          </a:xfrm>
        </p:spPr>
        <p:txBody>
          <a:bodyPr>
            <a:noAutofit/>
          </a:bodyPr>
          <a:lstStyle/>
          <a:p>
            <a:r>
              <a:rPr lang="uz-Cyrl-UZ" sz="1400" b="1" dirty="0">
                <a:latin typeface="Times New Roman" pitchFamily="18" charset="0"/>
                <a:cs typeface="Times New Roman" pitchFamily="18" charset="0"/>
              </a:rPr>
              <a:t>List materiallarni shtamplash</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List materiallarni shtamplash deb, list, lenta (tasma), polosa tarzidagi yupqa (100 mm gacha) plastik metallar va ularning qotishmalaridan, shuningdek nometall materiallardan turli shaklli va o’lchamli buyumlar tayyorlash texnologik jarayoniga aytiladi. Kuzatishlarga ko’ra, bu usulda avtotraktorsozlikda 5060 foizgacha, asbobsozlikda 7080 foizgacha xilma xil detallar olinadi. Buning boisi shundaki, bu usulda aniq, shaklli va o’lchamli, tekis yuzali detallar sovuqlayin shtamplab olinadi, ish unumdorligi yuqoridir. List materiallarni shtamplash yo’li bilan buyumlarii tayyorlash texnologik jarayonlari ikki bosqichga ajratiladi:</a:t>
            </a:r>
            <a:endParaRPr lang="ru-RU" sz="1400" dirty="0">
              <a:latin typeface="Times New Roman" pitchFamily="18" charset="0"/>
              <a:cs typeface="Times New Roman" pitchFamily="18" charset="0"/>
            </a:endParaRPr>
          </a:p>
          <a:p>
            <a:r>
              <a:rPr lang="en-US" sz="1400" dirty="0">
                <a:latin typeface="Times New Roman" pitchFamily="18" charset="0"/>
                <a:cs typeface="Times New Roman" pitchFamily="18" charset="0"/>
              </a:rPr>
              <a:t>1. List </a:t>
            </a:r>
            <a:r>
              <a:rPr lang="en-US" sz="1400" dirty="0" err="1">
                <a:latin typeface="Times New Roman" pitchFamily="18" charset="0"/>
                <a:cs typeface="Times New Roman" pitchFamily="18" charset="0"/>
              </a:rPr>
              <a:t>materiallardan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zagotovkalar</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tayyorlash</a:t>
            </a:r>
            <a:r>
              <a:rPr lang="en-US" sz="1400" dirty="0">
                <a:latin typeface="Times New Roman" pitchFamily="18" charset="0"/>
                <a:cs typeface="Times New Roman" pitchFamily="18" charset="0"/>
              </a:rPr>
              <a:t>.</a:t>
            </a:r>
            <a:endParaRPr lang="ru-RU" sz="1400" dirty="0">
              <a:latin typeface="Times New Roman" pitchFamily="18" charset="0"/>
              <a:cs typeface="Times New Roman" pitchFamily="18" charset="0"/>
            </a:endParaRPr>
          </a:p>
          <a:p>
            <a:r>
              <a:rPr lang="en-US" sz="1400" dirty="0">
                <a:latin typeface="Times New Roman" pitchFamily="18" charset="0"/>
                <a:cs typeface="Times New Roman" pitchFamily="18" charset="0"/>
              </a:rPr>
              <a:t>2. </a:t>
            </a:r>
            <a:r>
              <a:rPr lang="en-US" sz="1400" dirty="0" err="1">
                <a:latin typeface="Times New Roman" pitchFamily="18" charset="0"/>
                <a:cs typeface="Times New Roman" pitchFamily="18" charset="0"/>
              </a:rPr>
              <a:t>Zagotovkalarni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shtamplab</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kutilgan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shaklga</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keltirish</a:t>
            </a:r>
            <a:r>
              <a:rPr lang="en-US" sz="1400" dirty="0">
                <a:latin typeface="Times New Roman" pitchFamily="18" charset="0"/>
                <a:cs typeface="Times New Roman" pitchFamily="18" charset="0"/>
              </a:rPr>
              <a:t>.</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Agar listdan berk kontur bo’yicha aylana, kvadrat yoki boshqa shakldagi zagotovkalar o’yib tushirish kerak bo’lsa, u puanson va matritsalardan foydalanib presslarda ajratiladi (–rasm). Bunda zazor puanson o’lchami hisobiga zagotovkaning o’lchamidan 510 foiz kichiqrok, </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matritsa ko’zi o’lchami esa zagotovka </a:t>
            </a:r>
            <a:r>
              <a:rPr lang="uz-Cyrl-UZ" sz="1400" dirty="0" smtClean="0">
                <a:latin typeface="Times New Roman" pitchFamily="18" charset="0"/>
                <a:cs typeface="Times New Roman" pitchFamily="18" charset="0"/>
              </a:rPr>
              <a:t>o’lcha</a:t>
            </a:r>
            <a:r>
              <a:rPr lang="en-US" sz="1400" dirty="0" err="1" smtClean="0">
                <a:latin typeface="Times New Roman" pitchFamily="18" charset="0"/>
                <a:cs typeface="Times New Roman" pitchFamily="18" charset="0"/>
              </a:rPr>
              <a:t>sh</a:t>
            </a:r>
            <a:endParaRPr lang="en-US" sz="1400" dirty="0" smtClean="0">
              <a:latin typeface="Times New Roman" pitchFamily="18" charset="0"/>
              <a:cs typeface="Times New Roman" pitchFamily="18" charset="0"/>
            </a:endParaRPr>
          </a:p>
          <a:p>
            <a:endParaRPr lang="ru-RU" sz="1400" dirty="0">
              <a:latin typeface="Times New Roman" pitchFamily="18" charset="0"/>
              <a:cs typeface="Times New Roman" pitchFamily="18" charset="0"/>
            </a:endParaRPr>
          </a:p>
          <a:p>
            <a:pPr hangingPunct="0"/>
            <a:r>
              <a:rPr lang="uz-Cyrl-UZ" sz="1400" dirty="0" smtClean="0">
                <a:latin typeface="Times New Roman" pitchFamily="18" charset="0"/>
                <a:cs typeface="Times New Roman" pitchFamily="18" charset="0"/>
              </a:rPr>
              <a:t>.</a:t>
            </a:r>
            <a:endParaRPr lang="en-US" sz="1400" dirty="0" smtClean="0">
              <a:latin typeface="Times New Roman" pitchFamily="18" charset="0"/>
              <a:cs typeface="Times New Roman" pitchFamily="18" charset="0"/>
            </a:endParaRPr>
          </a:p>
          <a:p>
            <a:pPr hangingPunct="0"/>
            <a:endParaRPr lang="en-US" sz="1400" dirty="0">
              <a:latin typeface="Times New Roman" pitchFamily="18" charset="0"/>
              <a:cs typeface="Times New Roman" pitchFamily="18" charset="0"/>
            </a:endParaRPr>
          </a:p>
          <a:p>
            <a:pPr hangingPunct="0"/>
            <a:endParaRPr lang="en-US" sz="1400" dirty="0" smtClean="0">
              <a:latin typeface="Times New Roman" pitchFamily="18" charset="0"/>
              <a:cs typeface="Times New Roman" pitchFamily="18" charset="0"/>
            </a:endParaRPr>
          </a:p>
          <a:p>
            <a:pPr hangingPunct="0"/>
            <a:endParaRPr lang="en-US" sz="1400" dirty="0">
              <a:latin typeface="Times New Roman" pitchFamily="18" charset="0"/>
              <a:cs typeface="Times New Roman" pitchFamily="18" charset="0"/>
            </a:endParaRPr>
          </a:p>
          <a:p>
            <a:pPr hangingPunct="0"/>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	Хаjmiy shtаmplаshdа хоmаki dеtаlni shtаmp bo’shligidаn o’tqаzilib, plаstik dеfоrmаsiyalаnаdi yoki, plаstik  dеfоrmаsiyalаnib shtаmp bo’shligini to’ldirаdi. Bu usul yuqоridа tаnishilgаn erkin  bоlg’аlаshgа qаrаgаndа  ish  unimining yuqоriligi, mаhsulоt  o’lchаmlаrining  аniqligi, yuzа   g’аdir-budir-ligining    kаmligi,  murаkkаb  shаklli   mаhsulоtlаr  оlish qulаyligi, yuqоri    mаlаkаli   ishchini   tаlаb  etmаsligi kаbi  аfzаliklаrgа  egа  bo’lib, bir  хildаgi   mаhsulоt  tаyyorlаydigаn  tеmirchilik sехlаridа kеng qo’llаnilаdi. SHtаmplаr nаrхining qimmаtligi, pоkоvkа  mаssаsining 250-300 kgdаn  оshmаsligi  (chеklаngаnligi uning kаmchiligi хisоblаnаdi) vа kаm sеriyadа ishlаb chiqаrish   uchun mа’kul emаsligi uning kаmchiligi хisоblаnаdi</a:t>
            </a:r>
            <a:r>
              <a:rPr lang="uz-Cyrl-UZ"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pic>
        <p:nvPicPr>
          <p:cNvPr id="8" name="Рисунок 7" descr="Описание: 133"/>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1977706" y="3429000"/>
            <a:ext cx="5188585" cy="1718444"/>
          </a:xfrm>
          <a:prstGeom prst="rect">
            <a:avLst/>
          </a:prstGeom>
          <a:noFill/>
          <a:ln>
            <a:noFill/>
          </a:ln>
        </p:spPr>
      </p:pic>
    </p:spTree>
    <p:extLst>
      <p:ext uri="{BB962C8B-B14F-4D97-AF65-F5344CB8AC3E}">
        <p14:creationId xmlns:p14="http://schemas.microsoft.com/office/powerpoint/2010/main" val="150164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 calcmode="lin" valueType="num">
                                      <p:cBhvr>
                                        <p:cTn id="14"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 calcmode="lin" valueType="num">
                                      <p:cBhvr>
                                        <p:cTn id="21"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 calcmode="lin" valueType="num">
                                      <p:cBhvr>
                                        <p:cTn id="28" dur="500" fill="hold"/>
                                        <p:tgtEl>
                                          <p:spTgt spid="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 calcmode="lin" valueType="num">
                                      <p:cBhvr>
                                        <p:cTn id="35" dur="500" fill="hold"/>
                                        <p:tgtEl>
                                          <p:spTgt spid="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4">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 calcmode="lin" valueType="num">
                                      <p:cBhvr>
                                        <p:cTn id="42" dur="500" fill="hold"/>
                                        <p:tgtEl>
                                          <p:spTgt spid="4">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4">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4">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p:cTn id="49" dur="500" fill="hold"/>
                                        <p:tgtEl>
                                          <p:spTgt spid="4">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4">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4">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4">
                                            <p:txEl>
                                              <p:pRg st="12" end="12"/>
                                            </p:txEl>
                                          </p:spTgt>
                                        </p:tgtEl>
                                        <p:attrNameLst>
                                          <p:attrName>style.visibility</p:attrName>
                                        </p:attrNameLst>
                                      </p:cBhvr>
                                      <p:to>
                                        <p:strVal val="visible"/>
                                      </p:to>
                                    </p:set>
                                    <p:anim calcmode="lin" valueType="num">
                                      <p:cBhvr>
                                        <p:cTn id="56" dur="500" fill="hold"/>
                                        <p:tgtEl>
                                          <p:spTgt spid="4">
                                            <p:txEl>
                                              <p:pRg st="12" end="12"/>
                                            </p:txEl>
                                          </p:spTgt>
                                        </p:tgtEl>
                                        <p:attrNameLst>
                                          <p:attrName>ppt_w</p:attrName>
                                        </p:attrNameLst>
                                      </p:cBhvr>
                                      <p:tavLst>
                                        <p:tav tm="0">
                                          <p:val>
                                            <p:fltVal val="0"/>
                                          </p:val>
                                        </p:tav>
                                        <p:tav tm="100000">
                                          <p:val>
                                            <p:strVal val="#ppt_w"/>
                                          </p:val>
                                        </p:tav>
                                      </p:tavLst>
                                    </p:anim>
                                    <p:anim calcmode="lin" valueType="num">
                                      <p:cBhvr>
                                        <p:cTn id="57" dur="500" fill="hold"/>
                                        <p:tgtEl>
                                          <p:spTgt spid="4">
                                            <p:txEl>
                                              <p:pRg st="12" end="12"/>
                                            </p:txEl>
                                          </p:spTgt>
                                        </p:tgtEl>
                                        <p:attrNameLst>
                                          <p:attrName>ppt_h</p:attrName>
                                        </p:attrNameLst>
                                      </p:cBhvr>
                                      <p:tavLst>
                                        <p:tav tm="0">
                                          <p:val>
                                            <p:fltVal val="0"/>
                                          </p:val>
                                        </p:tav>
                                        <p:tav tm="100000">
                                          <p:val>
                                            <p:strVal val="#ppt_h"/>
                                          </p:val>
                                        </p:tav>
                                      </p:tavLst>
                                    </p:anim>
                                    <p:animEffect transition="in" filter="fade">
                                      <p:cBhvr>
                                        <p:cTn id="58" dur="500"/>
                                        <p:tgtEl>
                                          <p:spTgt spid="4">
                                            <p:txEl>
                                              <p:pRg st="12" end="12"/>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additive="base">
                                        <p:cTn id="63" dur="500" fill="hold"/>
                                        <p:tgtEl>
                                          <p:spTgt spid="8"/>
                                        </p:tgtEl>
                                        <p:attrNameLst>
                                          <p:attrName>ppt_x</p:attrName>
                                        </p:attrNameLst>
                                      </p:cBhvr>
                                      <p:tavLst>
                                        <p:tav tm="0">
                                          <p:val>
                                            <p:strVal val="#ppt_x"/>
                                          </p:val>
                                        </p:tav>
                                        <p:tav tm="100000">
                                          <p:val>
                                            <p:strVal val="#ppt_x"/>
                                          </p:val>
                                        </p:tav>
                                      </p:tavLst>
                                    </p:anim>
                                    <p:anim calcmode="lin" valueType="num">
                                      <p:cBhvr additive="base">
                                        <p:cTn id="6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
            <a:ext cx="9144000" cy="7017306"/>
          </a:xfrm>
          <a:prstGeom prst="rect">
            <a:avLst/>
          </a:prstGeom>
        </p:spPr>
        <p:txBody>
          <a:bodyPr wrap="square">
            <a:spAutoFit/>
          </a:bodyPr>
          <a:lstStyle/>
          <a:p>
            <a:r>
              <a:rPr lang="uz-Cyrl-UZ" sz="1500" dirty="0">
                <a:latin typeface="Times New Roman" pitchFamily="18" charset="0"/>
                <a:cs typeface="Times New Roman" pitchFamily="18" charset="0"/>
              </a:rPr>
              <a:t>Mеtаllаrni хаjmiy  shtаmplаshdа  fоydаlаnilаdigоn аsbоb shtаmp dеyilаdi. Ulаr kоnstruksiyasigа ko’rа оchiq vа yopiq хillаrgа аjrаtilаdi. Оchiq  shtаmplаrning аjrаlish tеkisligidа pоkоvkа  tаshqi kоnturi bo’ylаb   pitr аriqchаsi qilinаdi. Mеtаllаrni shtаmplаshdа bu  аriqchаgа оrtiqchа mеtаll o’tаdi. Mеtаllning pitr аriqchаsidа tеzrоq sоvishi  bir  tоmоndаn  uning  qаrshiligini  оshirib, shtаmp bo’shligini  mеtаll    yanаdа  to’lishigа ko’mаklаshsа, ikkinchidаn shtаmp yuzаlаrining  bir-birigа  urilishidаn  sаqlаydi. Pitr аriqchаsining kоnstruksiyasi pоkоvkа mаtеriаligа, shаkligа, o’lchаmlаrigа vа bоshqа ko’rsаtkich   lаrgа bоg’liq. Оdаtdа pitr mаssаsi pоkоvkа mаssаsining 10-20% ni tаshkil   etаdi.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	YOpiq shtаmplаrdа pitr аriqchаsi bo’lmаy аjrаtish  yuzlаri  murаkkаb tеkisliklаr   bo’yichа  o’tib, ulаr o’zаrо  qulflаnаdi. SHu sаbаbli bundаy shtаmplаrdа оlinаdigаn pоkоvkа mаssаsi zаgоtоvkа mаssаsigа  tеng bo’lishi    kеrаk. Tеmirchilik sехlаridа pоkоvkаlаr tаyyorlаshdа qаtоr аfzаliklаrgа ko’rа (shtаmp  kоnstruksiyasini оddiyligi, аniq  mаssаli хоmаki dеtаl tаlаb etilmаsligi ) ko’prоq  оchiq shtаmplаrdаn kеng fоydаlаnilаdi.</a:t>
            </a:r>
            <a:endParaRPr lang="ru-RU" sz="1500" dirty="0">
              <a:latin typeface="Times New Roman" pitchFamily="18" charset="0"/>
              <a:cs typeface="Times New Roman" pitchFamily="18" charset="0"/>
            </a:endParaRPr>
          </a:p>
          <a:p>
            <a:r>
              <a:rPr lang="uz-Cyrl-UZ" sz="1500" b="1" dirty="0">
                <a:latin typeface="Times New Roman" pitchFamily="18" charset="0"/>
                <a:cs typeface="Times New Roman" pitchFamily="18" charset="0"/>
              </a:rPr>
              <a:t>List shtаmplаsh</a:t>
            </a:r>
            <a:r>
              <a:rPr lang="uz-Cyrl-UZ" sz="1500" dirty="0">
                <a:latin typeface="Times New Roman" pitchFamily="18" charset="0"/>
                <a:cs typeface="Times New Roman" pitchFamily="18" charset="0"/>
              </a:rPr>
              <a:t>.	Bu usuldа list, lеntа, pоlоsа tаrzidаgi yupqа (10 mm) gаchа  plаstik mеtаllаrdаn vа mеtаlmаs mаtеriаllаrdаn  turli  shаqlli     vа ulchаmli mаhsulоt lаr tаyyorlаnаdi. qo’z аtishlаrgа ko’rа, аvtоtrаqtоrsоzliqdа 50-60 % gаchа, аsbоbsоzliqdа 70 – 80 %  хilmа – хil dеtаllаr tаyyorlаnаdi.  CHunki bu usuldа ish unumdоrligining yuqоriligi аniq shаqlli vа ulchаmli, tеqis yuzаli dеtаllаr ishlаb chiqаrishni tа’minlаydi. List  shtаmplаsh yo’li dеtаllаr tаyyorlаsh tехnоlоgiq jаrаyonini ikki bоsqichgа аjrаtish mumkin:</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	1. Хоmаki dеtаlni tаyyorlаsh.2. Хоmаki dеtаllаrni kutilgаn shаqlgа qеltirish.</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List shtаmplаsh jаrаyonlаri.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	Tеmirchilik shtаmplаsh   sехlаridа   kеng   fоydаlаnilаdigаn  prеsslаrgа mехаnik, gidrаvlik, pnеvmаtik prеsslаr kirаdi.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	SHtаmplаsh jаrаyonlаri: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-Bukish.Bundа kutilgаn shаkldаgi dеtаl tаyyorlаsh  uchun хоmаki  dеtаlni mаtrisаgа   quyib,  shаkldоr  puаnsоn  yordаmidа  mа’lum quch bilаn uni ezib  mаtrisа  tеshigidаn  siqib  o’tkаzishdа mаtrisа  pаllаri  yig’ilib  kutilgаn shаklgа kеltirilаdi.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-Bоtirish.Bu ishlоvdа mаtrisаgа urnаtilgаn dоirа shаqlidаgi хоmаki dеtаlni             mаrqаziy qismigа  puаnsоn  bilаn      охistа  bоsib,  хоmаki dеtаl mаtrisа qo’zi-dаn bоtirib o’tqаzilаdi.-Bоrt qаyirish.Bundа tеshikli list mаtеriаlning  sirtqi kоnturi buyichа   bоrt hоsil qilinаdi.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	-Bo’rttirish.Bundа puаnsоn  bilаn elаstik mаtеriаl siqilib zаgоtоvkа mаtrisа qo’zigа еtib o’tilgаn shаqlgа аylаnаdi.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	-Siqish.Bundа хаvоl zаgоtоvkаning uchi pеrimеtri buyichа siqilib  qichiqlаshti-rilаdi. </a:t>
            </a:r>
            <a:endParaRPr lang="ru-RU" sz="1500" dirty="0">
              <a:latin typeface="Times New Roman" pitchFamily="18" charset="0"/>
              <a:cs typeface="Times New Roman" pitchFamily="18" charset="0"/>
            </a:endParaRPr>
          </a:p>
        </p:txBody>
      </p:sp>
    </p:spTree>
    <p:extLst>
      <p:ext uri="{BB962C8B-B14F-4D97-AF65-F5344CB8AC3E}">
        <p14:creationId xmlns:p14="http://schemas.microsoft.com/office/powerpoint/2010/main" val="4002139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155</TotalTime>
  <Words>570</Words>
  <Application>Microsoft Office PowerPoint</Application>
  <PresentationFormat>Экран (4:3)</PresentationFormat>
  <Paragraphs>58</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Солнцестояние</vt:lpstr>
      <vt:lpstr>Qirqib ishlashning fizikaviy asoslari. </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77</cp:revision>
  <dcterms:created xsi:type="dcterms:W3CDTF">2018-03-26T08:51:17Z</dcterms:created>
  <dcterms:modified xsi:type="dcterms:W3CDTF">2018-03-26T11:50:36Z</dcterms:modified>
</cp:coreProperties>
</file>