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09" autoAdjust="0"/>
    <p:restoredTop sz="94660"/>
  </p:normalViewPr>
  <p:slideViewPr>
    <p:cSldViewPr>
      <p:cViewPr varScale="1">
        <p:scale>
          <a:sx n="65" d="100"/>
          <a:sy n="65" d="100"/>
        </p:scale>
        <p:origin x="-127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4DE4DAE-E3F3-4CFD-9908-AE7F79FF39A8}" type="datetimeFigureOut">
              <a:rPr lang="ru-RU" smtClean="0"/>
              <a:t>26.03.2018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017DE2B-F130-44EE-8AF6-19E42C07F431}"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7772400" cy="821953"/>
          </a:xfrm>
        </p:spPr>
        <p:txBody>
          <a:bodyPr>
            <a:normAutofit/>
          </a:bodyPr>
          <a:lstStyle/>
          <a:p>
            <a:pPr algn="ctr"/>
            <a:r>
              <a:rPr lang="en-AU" sz="3000" b="1" dirty="0" err="1">
                <a:effectLst/>
                <a:latin typeface="Times New Roman" pitchFamily="18" charset="0"/>
                <a:cs typeface="Times New Roman" pitchFamily="18" charset="0"/>
              </a:rPr>
              <a:t>Metallarni</a:t>
            </a:r>
            <a:r>
              <a:rPr lang="en-AU" sz="3000" b="1" dirty="0">
                <a:effectLst/>
                <a:latin typeface="Times New Roman" pitchFamily="18" charset="0"/>
                <a:cs typeface="Times New Roman" pitchFamily="18" charset="0"/>
              </a:rPr>
              <a:t> </a:t>
            </a:r>
            <a:r>
              <a:rPr lang="en-AU" sz="3000" b="1" dirty="0" err="1">
                <a:effectLst/>
                <a:latin typeface="Times New Roman" pitchFamily="18" charset="0"/>
                <a:cs typeface="Times New Roman" pitchFamily="18" charset="0"/>
              </a:rPr>
              <a:t>bosim</a:t>
            </a:r>
            <a:r>
              <a:rPr lang="en-AU" sz="3000" b="1" dirty="0">
                <a:effectLst/>
                <a:latin typeface="Times New Roman" pitchFamily="18" charset="0"/>
                <a:cs typeface="Times New Roman" pitchFamily="18" charset="0"/>
              </a:rPr>
              <a:t> </a:t>
            </a:r>
            <a:r>
              <a:rPr lang="en-AU" sz="3000" b="1" dirty="0" err="1">
                <a:effectLst/>
                <a:latin typeface="Times New Roman" pitchFamily="18" charset="0"/>
                <a:cs typeface="Times New Roman" pitchFamily="18" charset="0"/>
              </a:rPr>
              <a:t>bilan</a:t>
            </a:r>
            <a:r>
              <a:rPr lang="en-AU" sz="3000" b="1" dirty="0">
                <a:effectLst/>
                <a:latin typeface="Times New Roman" pitchFamily="18" charset="0"/>
                <a:cs typeface="Times New Roman" pitchFamily="18" charset="0"/>
              </a:rPr>
              <a:t> </a:t>
            </a:r>
            <a:r>
              <a:rPr lang="en-AU" sz="3000" b="1" dirty="0" err="1">
                <a:effectLst/>
                <a:latin typeface="Times New Roman" pitchFamily="18" charset="0"/>
                <a:cs typeface="Times New Roman" pitchFamily="18" charset="0"/>
              </a:rPr>
              <a:t>ishlash</a:t>
            </a:r>
            <a:r>
              <a:rPr lang="en-AU" sz="3000" b="1" dirty="0">
                <a:effectLst/>
                <a:latin typeface="Times New Roman" pitchFamily="18" charset="0"/>
                <a:cs typeface="Times New Roman" pitchFamily="18" charset="0"/>
              </a:rPr>
              <a:t> </a:t>
            </a:r>
            <a:r>
              <a:rPr lang="en-AU" sz="3000" b="1" dirty="0" err="1">
                <a:effectLst/>
                <a:latin typeface="Times New Roman" pitchFamily="18" charset="0"/>
                <a:cs typeface="Times New Roman" pitchFamily="18" charset="0"/>
              </a:rPr>
              <a:t>asoslari</a:t>
            </a:r>
            <a:endParaRPr lang="ru-RU" sz="3000" dirty="0">
              <a:effectLst/>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827584" y="2492896"/>
            <a:ext cx="7920880" cy="3384376"/>
          </a:xfrm>
        </p:spPr>
        <p:txBody>
          <a:bodyPr>
            <a:normAutofit/>
          </a:bodyPr>
          <a:lstStyle/>
          <a:p>
            <a:pPr algn="ctr"/>
            <a:r>
              <a:rPr lang="en-US" b="1" dirty="0" err="1">
                <a:latin typeface="Times New Roman" pitchFamily="18" charset="0"/>
                <a:cs typeface="Times New Roman" pitchFamily="18" charset="0"/>
              </a:rPr>
              <a:t>Reja</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lvl="0" algn="ctr" fontAlgn="base" hangingPunct="0"/>
            <a:r>
              <a:rPr lang="en-AU" dirty="0" smtClean="0">
                <a:latin typeface="Times New Roman" pitchFamily="18" charset="0"/>
                <a:cs typeface="Times New Roman" pitchFamily="18" charset="0"/>
              </a:rPr>
              <a:t>1.Bosim </a:t>
            </a:r>
            <a:r>
              <a:rPr lang="en-AU" dirty="0" err="1">
                <a:latin typeface="Times New Roman" pitchFamily="18" charset="0"/>
                <a:cs typeface="Times New Roman" pitchFamily="18" charset="0"/>
              </a:rPr>
              <a:t>bilan</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ishlashning</a:t>
            </a:r>
            <a:r>
              <a:rPr lang="en-AU" dirty="0">
                <a:latin typeface="Times New Roman" pitchFamily="18" charset="0"/>
                <a:cs typeface="Times New Roman" pitchFamily="18" charset="0"/>
              </a:rPr>
              <a:t> tub </a:t>
            </a:r>
            <a:r>
              <a:rPr lang="en-AU" dirty="0" err="1">
                <a:latin typeface="Times New Roman" pitchFamily="18" charset="0"/>
                <a:cs typeface="Times New Roman" pitchFamily="18" charset="0"/>
              </a:rPr>
              <a:t>manosi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Asosiy</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usullari</a:t>
            </a:r>
            <a:r>
              <a:rPr lang="en-AU"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lvl="0" algn="ctr" fontAlgn="base" hangingPunct="0"/>
            <a:r>
              <a:rPr lang="en-AU" dirty="0" smtClean="0">
                <a:latin typeface="Times New Roman" pitchFamily="18" charset="0"/>
                <a:cs typeface="Times New Roman" pitchFamily="18" charset="0"/>
              </a:rPr>
              <a:t>2.Metallarni </a:t>
            </a:r>
            <a:r>
              <a:rPr lang="en-AU" dirty="0" err="1">
                <a:latin typeface="Times New Roman" pitchFamily="18" charset="0"/>
                <a:cs typeface="Times New Roman" pitchFamily="18" charset="0"/>
              </a:rPr>
              <a:t>prokatlash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Prokatlash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etaplari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tuzilishi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AU" dirty="0" smtClean="0">
                <a:latin typeface="Times New Roman" pitchFamily="18" charset="0"/>
                <a:cs typeface="Times New Roman" pitchFamily="18" charset="0"/>
              </a:rPr>
              <a:t>3.Truba </a:t>
            </a:r>
            <a:r>
              <a:rPr lang="en-AU" dirty="0" err="1">
                <a:latin typeface="Times New Roman" pitchFamily="18" charset="0"/>
                <a:cs typeface="Times New Roman" pitchFamily="18" charset="0"/>
              </a:rPr>
              <a:t>prokatlash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Metallarni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kiryalash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presslash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usullari</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856984" cy="6552728"/>
          </a:xfrm>
        </p:spPr>
        <p:txBody>
          <a:bodyPr>
            <a:normAutofit fontScale="47500" lnSpcReduction="20000"/>
          </a:bodyPr>
          <a:lstStyle/>
          <a:p>
            <a:r>
              <a:rPr lang="uz-Cyrl-UZ" b="1" dirty="0">
                <a:latin typeface="Times New Roman" pitchFamily="18" charset="0"/>
                <a:cs typeface="Times New Roman" pitchFamily="18" charset="0"/>
              </a:rPr>
              <a:t>Materiallarni bosim bilan ishlash usullari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Metallurgiya va mashinasozlik sanoatining turli tarmoqlarida metallarni bosim bilan ishlash usullari borgan sari keng tarqalmoqda. Bu usullarda plastik zagotovkalarning katta tezlikda, serunum ishlanishi oqibatida sifatli mahsulotlar ishlab chiqarilmoqda.</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Quyida bu usullarning asosiylari va ular haqida ma’lumotlar keltirilgan.</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1. </a:t>
            </a:r>
            <a:r>
              <a:rPr lang="uz-Cyrl-UZ" b="1" dirty="0">
                <a:latin typeface="Times New Roman" pitchFamily="18" charset="0"/>
                <a:cs typeface="Times New Roman" pitchFamily="18" charset="0"/>
              </a:rPr>
              <a:t>Prokatlash. </a:t>
            </a:r>
            <a:r>
              <a:rPr lang="uz-Cyrl-UZ" dirty="0">
                <a:latin typeface="Times New Roman" pitchFamily="18" charset="0"/>
                <a:cs typeface="Times New Roman" pitchFamily="18" charset="0"/>
              </a:rPr>
              <a:t>Bu usulda yirik quyma zagotovkalarni prokatlash mashina (stan)larning qarama qarshi yoki bir tomonga aylanuvchi juvalari oralig’idan ezib o’tkazib ishlashga prokatlash deyiladi. Bunda zagotovka hajmi o’zgarmasada, shakli va o’lchamlari o’zgaradi. Prokatlashning quyidagi turlari mavjud:</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a)</a:t>
            </a:r>
            <a:r>
              <a:rPr lang="uz-Cyrl-UZ" dirty="0">
                <a:latin typeface="Times New Roman" pitchFamily="18" charset="0"/>
                <a:cs typeface="Times New Roman" pitchFamily="18" charset="0"/>
              </a:rPr>
              <a:t> </a:t>
            </a:r>
            <a:r>
              <a:rPr lang="uz-Cyrl-UZ" b="1" dirty="0">
                <a:latin typeface="Times New Roman" pitchFamily="18" charset="0"/>
                <a:cs typeface="Times New Roman" pitchFamily="18" charset="0"/>
              </a:rPr>
              <a:t>Bo’ylama prokatlash. </a:t>
            </a:r>
            <a:r>
              <a:rPr lang="uz-Cyrl-UZ" dirty="0">
                <a:latin typeface="Times New Roman" pitchFamily="18" charset="0"/>
                <a:cs typeface="Times New Roman" pitchFamily="18" charset="0"/>
              </a:rPr>
              <a:t>Bu ishlovda zagotovkalarni prokat­lash mashinalarining qarama –qarshi tomonga aylanuvchi juvalar ora­lig’idan bo’yiga ezib o’tkazib ishlashga bo’ylama prokatlash deyiladi (–rasm, </a:t>
            </a:r>
            <a:r>
              <a:rPr lang="uz-Cyrl-UZ" i="1" dirty="0">
                <a:latin typeface="Times New Roman" pitchFamily="18" charset="0"/>
                <a:cs typeface="Times New Roman" pitchFamily="18" charset="0"/>
              </a:rPr>
              <a:t>a).</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b)</a:t>
            </a:r>
            <a:r>
              <a:rPr lang="uz-Cyrl-UZ" dirty="0">
                <a:latin typeface="Times New Roman" pitchFamily="18" charset="0"/>
                <a:cs typeface="Times New Roman" pitchFamily="18" charset="0"/>
              </a:rPr>
              <a:t> </a:t>
            </a:r>
            <a:r>
              <a:rPr lang="uz-Cyrl-UZ" b="1" dirty="0">
                <a:latin typeface="Times New Roman" pitchFamily="18" charset="0"/>
                <a:cs typeface="Times New Roman" pitchFamily="18" charset="0"/>
              </a:rPr>
              <a:t>Ko’ndalangiga prokatlash. </a:t>
            </a:r>
            <a:r>
              <a:rPr lang="uz-Cyrl-UZ" dirty="0">
                <a:latin typeface="Times New Roman" pitchFamily="18" charset="0"/>
                <a:cs typeface="Times New Roman" pitchFamily="18" charset="0"/>
              </a:rPr>
              <a:t>Bu ishlovda zagotovkalarning o’qlari parallel yoki ma’lum burchak bo’yicha o’rnatilgan prokat mashinasining juvalari orasidan ezib ko’ndalangiga o’tkazish bilan ishlashga ko’ndalangiga prokatlash deyiladi (–rasm, </a:t>
            </a:r>
            <a:r>
              <a:rPr lang="uz-Cyrl-UZ" i="1" dirty="0">
                <a:latin typeface="Times New Roman" pitchFamily="18" charset="0"/>
                <a:cs typeface="Times New Roman" pitchFamily="18" charset="0"/>
              </a:rPr>
              <a:t>a)</a:t>
            </a:r>
            <a:r>
              <a:rPr lang="uz-Cyrl-UZ" b="1" i="1"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2. </a:t>
            </a:r>
            <a:r>
              <a:rPr lang="uz-Cyrl-UZ" b="1" dirty="0">
                <a:latin typeface="Times New Roman" pitchFamily="18" charset="0"/>
                <a:cs typeface="Times New Roman" pitchFamily="18" charset="0"/>
              </a:rPr>
              <a:t>Presslash. </a:t>
            </a:r>
            <a:r>
              <a:rPr lang="uz-Cyrl-UZ" dirty="0">
                <a:latin typeface="Times New Roman" pitchFamily="18" charset="0"/>
                <a:cs typeface="Times New Roman" pitchFamily="18" charset="0"/>
              </a:rPr>
              <a:t>Bu ishlovda zagotovkalarni presslash mashinasining (konteyner deb ataluvchi) xoval tsilindriga kiritilib, puansoni bi­lan siqib, matritsa deb ataluvchi asbob ko’zidan ezib chiqarib ishlash­ga presslash deyiladi (–rasm, </a:t>
            </a:r>
            <a:r>
              <a:rPr lang="uz-Cyrl-UZ" i="1" dirty="0">
                <a:latin typeface="Times New Roman" pitchFamily="18" charset="0"/>
                <a:cs typeface="Times New Roman" pitchFamily="18" charset="0"/>
              </a:rPr>
              <a:t>b)</a:t>
            </a:r>
            <a:r>
              <a:rPr lang="uz-Cyrl-UZ" b="1" i="1"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3. </a:t>
            </a:r>
            <a:r>
              <a:rPr lang="uz-Cyrl-UZ" b="1" dirty="0">
                <a:latin typeface="Times New Roman" pitchFamily="18" charset="0"/>
                <a:cs typeface="Times New Roman" pitchFamily="18" charset="0"/>
              </a:rPr>
              <a:t>Kiryalash. </a:t>
            </a:r>
            <a:r>
              <a:rPr lang="uz-Cyrl-UZ" dirty="0">
                <a:latin typeface="Times New Roman" pitchFamily="18" charset="0"/>
                <a:cs typeface="Times New Roman" pitchFamily="18" charset="0"/>
              </a:rPr>
              <a:t>Bu ishlovda zagotovkalarning kirya deb ataluvchi, ko’ndalang kesim shakli va o’lchami asta –sekin kichrayib boruvchi asbob ko’zidan tortib o’tkazib ishlashga kiryalash deyiladi. Bunda zagotovkalarning ko’ndalang kesim shakli kirya ko’z shakliga o’tib kichrayadi va bo’yiga uzayadi (–rasm, </a:t>
            </a:r>
            <a:r>
              <a:rPr lang="uz-Cyrl-UZ" i="1" dirty="0">
                <a:latin typeface="Times New Roman" pitchFamily="18" charset="0"/>
                <a:cs typeface="Times New Roman" pitchFamily="18" charset="0"/>
              </a:rPr>
              <a:t>v).</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4.</a:t>
            </a:r>
            <a:r>
              <a:rPr lang="uz-Cyrl-UZ" dirty="0">
                <a:latin typeface="Times New Roman" pitchFamily="18" charset="0"/>
                <a:cs typeface="Times New Roman" pitchFamily="18" charset="0"/>
              </a:rPr>
              <a:t> B</a:t>
            </a:r>
            <a:r>
              <a:rPr lang="uz-Cyrl-UZ" b="1" dirty="0">
                <a:latin typeface="Times New Roman" pitchFamily="18" charset="0"/>
                <a:cs typeface="Times New Roman" pitchFamily="18" charset="0"/>
              </a:rPr>
              <a:t>olg’alash. </a:t>
            </a:r>
            <a:r>
              <a:rPr lang="uz-Cyrl-UZ" dirty="0">
                <a:latin typeface="Times New Roman" pitchFamily="18" charset="0"/>
                <a:cs typeface="Times New Roman" pitchFamily="18" charset="0"/>
              </a:rPr>
              <a:t>Bu ishlovda zagotovkalarni bolg’alash mashinaning pastki boyogi muhrasiga (dastaki bolg’alashda sandonga) qo’yib, ustki boyogi muhrasi bilan zarblab ishlashga </a:t>
            </a:r>
            <a:r>
              <a:rPr lang="uz-Cyrl-UZ" b="1" dirty="0">
                <a:latin typeface="Times New Roman" pitchFamily="18" charset="0"/>
                <a:cs typeface="Times New Roman" pitchFamily="18" charset="0"/>
              </a:rPr>
              <a:t>bolg’alash </a:t>
            </a:r>
            <a:r>
              <a:rPr lang="uz-Cyrl-UZ" dirty="0">
                <a:latin typeface="Times New Roman" pitchFamily="18" charset="0"/>
                <a:cs typeface="Times New Roman" pitchFamily="18" charset="0"/>
              </a:rPr>
              <a:t>deyiladi (–rasm, </a:t>
            </a:r>
            <a:r>
              <a:rPr lang="uz-Cyrl-UZ" i="1" dirty="0">
                <a:latin typeface="Times New Roman" pitchFamily="18" charset="0"/>
                <a:cs typeface="Times New Roman" pitchFamily="18" charset="0"/>
              </a:rPr>
              <a:t>g)</a:t>
            </a:r>
            <a:r>
              <a:rPr lang="uz-Cyrl-UZ" b="1" i="1"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5. </a:t>
            </a:r>
            <a:r>
              <a:rPr lang="uz-Cyrl-UZ" b="1" dirty="0">
                <a:latin typeface="Times New Roman" pitchFamily="18" charset="0"/>
                <a:cs typeface="Times New Roman" pitchFamily="18" charset="0"/>
              </a:rPr>
              <a:t>Hajmiy shtamplash. </a:t>
            </a:r>
            <a:r>
              <a:rPr lang="uz-Cyrl-UZ" dirty="0">
                <a:latin typeface="Times New Roman" pitchFamily="18" charset="0"/>
                <a:cs typeface="Times New Roman" pitchFamily="18" charset="0"/>
              </a:rPr>
              <a:t>Bu ishlovda zagotovkalarni shtamp deb ata­luvchi asbobning pastki palla o’yig’iga qo’yib, ustki pallasi bilan zarblab ishlash h</a:t>
            </a:r>
            <a:r>
              <a:rPr lang="uz-Cyrl-UZ" b="1" dirty="0">
                <a:latin typeface="Times New Roman" pitchFamily="18" charset="0"/>
                <a:cs typeface="Times New Roman" pitchFamily="18" charset="0"/>
              </a:rPr>
              <a:t>ajmiy shtamplash </a:t>
            </a:r>
            <a:r>
              <a:rPr lang="uz-Cyrl-UZ" dirty="0">
                <a:latin typeface="Times New Roman" pitchFamily="18" charset="0"/>
                <a:cs typeface="Times New Roman" pitchFamily="18" charset="0"/>
              </a:rPr>
              <a:t>deyiladi (–rasm, </a:t>
            </a:r>
            <a:r>
              <a:rPr lang="uz-Cyrl-UZ" i="1" dirty="0">
                <a:latin typeface="Times New Roman" pitchFamily="18" charset="0"/>
                <a:cs typeface="Times New Roman" pitchFamily="18" charset="0"/>
              </a:rPr>
              <a:t>d).</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6. </a:t>
            </a:r>
            <a:r>
              <a:rPr lang="uz-Cyrl-UZ" b="1" dirty="0">
                <a:latin typeface="Times New Roman" pitchFamily="18" charset="0"/>
                <a:cs typeface="Times New Roman" pitchFamily="18" charset="0"/>
              </a:rPr>
              <a:t>List shtamplash. </a:t>
            </a:r>
            <a:r>
              <a:rPr lang="uz-Cyrl-UZ" dirty="0">
                <a:latin typeface="Times New Roman" pitchFamily="18" charset="0"/>
                <a:cs typeface="Times New Roman" pitchFamily="18" charset="0"/>
              </a:rPr>
              <a:t>Bu ishlovda list zagotovkalarni matritsa deb ataluvchi asbob ustiga qo’yib, chetlari qisish xalqasi bilan qisilib ularni press mashina puansoni bilan ezib, uni matritsa o’yig’iga kiritib ishlashga </a:t>
            </a:r>
            <a:r>
              <a:rPr lang="uz-Cyrl-UZ" b="1" dirty="0">
                <a:latin typeface="Times New Roman" pitchFamily="18" charset="0"/>
                <a:cs typeface="Times New Roman" pitchFamily="18" charset="0"/>
              </a:rPr>
              <a:t>list shtamplash </a:t>
            </a:r>
            <a:r>
              <a:rPr lang="uz-Cyrl-UZ" dirty="0">
                <a:latin typeface="Times New Roman" pitchFamily="18" charset="0"/>
                <a:cs typeface="Times New Roman" pitchFamily="18" charset="0"/>
              </a:rPr>
              <a:t>deyiladi (–rasm, ye</a:t>
            </a:r>
            <a:r>
              <a:rPr lang="uz-Cyrl-UZ" i="1"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uz-Cyrl-UZ" b="1" i="1"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77355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3">
                                            <p:txEl>
                                              <p:pRg st="0" end="0"/>
                                            </p:txEl>
                                          </p:spTgt>
                                        </p:tgtEl>
                                        <p:attrNameLst>
                                          <p:attrName>ppt_w</p:attrName>
                                        </p:attrNameLst>
                                      </p:cBhvr>
                                      <p:tavLst>
                                        <p:tav tm="0">
                                          <p:val>
                                            <p:strVal val="ppt_w"/>
                                          </p:val>
                                        </p:tav>
                                        <p:tav tm="100000">
                                          <p:val>
                                            <p:fltVal val="0"/>
                                          </p:val>
                                        </p:tav>
                                      </p:tavLst>
                                    </p:anim>
                                    <p:anim calcmode="lin" valueType="num">
                                      <p:cBhvr>
                                        <p:cTn id="7" dur="500"/>
                                        <p:tgtEl>
                                          <p:spTgt spid="3">
                                            <p:txEl>
                                              <p:pRg st="0" end="0"/>
                                            </p:txEl>
                                          </p:spTgt>
                                        </p:tgtEl>
                                        <p:attrNameLst>
                                          <p:attrName>ppt_h</p:attrName>
                                        </p:attrNameLst>
                                      </p:cBhvr>
                                      <p:tavLst>
                                        <p:tav tm="0">
                                          <p:val>
                                            <p:strVal val="ppt_h"/>
                                          </p:val>
                                        </p:tav>
                                        <p:tav tm="100000">
                                          <p:val>
                                            <p:fltVal val="0"/>
                                          </p:val>
                                        </p:tav>
                                      </p:tavLst>
                                    </p:anim>
                                    <p:animEffect transition="out" filter="fade">
                                      <p:cBhvr>
                                        <p:cTn id="8" dur="500"/>
                                        <p:tgtEl>
                                          <p:spTgt spid="3">
                                            <p:txEl>
                                              <p:pRg st="0" end="0"/>
                                            </p:txEl>
                                          </p:spTgt>
                                        </p:tgtEl>
                                      </p:cBhvr>
                                    </p:animEffect>
                                    <p:set>
                                      <p:cBhvr>
                                        <p:cTn id="9"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nodeType="clickEffect">
                                  <p:stCondLst>
                                    <p:cond delay="0"/>
                                  </p:stCondLst>
                                  <p:childTnLst>
                                    <p:anim calcmode="lin" valueType="num">
                                      <p:cBhvr>
                                        <p:cTn id="13" dur="500"/>
                                        <p:tgtEl>
                                          <p:spTgt spid="3">
                                            <p:txEl>
                                              <p:pRg st="1" end="1"/>
                                            </p:txEl>
                                          </p:spTgt>
                                        </p:tgtEl>
                                        <p:attrNameLst>
                                          <p:attrName>ppt_w</p:attrName>
                                        </p:attrNameLst>
                                      </p:cBhvr>
                                      <p:tavLst>
                                        <p:tav tm="0">
                                          <p:val>
                                            <p:strVal val="ppt_w"/>
                                          </p:val>
                                        </p:tav>
                                        <p:tav tm="100000">
                                          <p:val>
                                            <p:fltVal val="0"/>
                                          </p:val>
                                        </p:tav>
                                      </p:tavLst>
                                    </p:anim>
                                    <p:anim calcmode="lin" valueType="num">
                                      <p:cBhvr>
                                        <p:cTn id="14" dur="500"/>
                                        <p:tgtEl>
                                          <p:spTgt spid="3">
                                            <p:txEl>
                                              <p:pRg st="1" end="1"/>
                                            </p:txEl>
                                          </p:spTgt>
                                        </p:tgtEl>
                                        <p:attrNameLst>
                                          <p:attrName>ppt_h</p:attrName>
                                        </p:attrNameLst>
                                      </p:cBhvr>
                                      <p:tavLst>
                                        <p:tav tm="0">
                                          <p:val>
                                            <p:strVal val="ppt_h"/>
                                          </p:val>
                                        </p:tav>
                                        <p:tav tm="100000">
                                          <p:val>
                                            <p:fltVal val="0"/>
                                          </p:val>
                                        </p:tav>
                                      </p:tavLst>
                                    </p:anim>
                                    <p:animEffect transition="out" filter="fade">
                                      <p:cBhvr>
                                        <p:cTn id="15" dur="500"/>
                                        <p:tgtEl>
                                          <p:spTgt spid="3">
                                            <p:txEl>
                                              <p:pRg st="1" end="1"/>
                                            </p:txEl>
                                          </p:spTgt>
                                        </p:tgtEl>
                                      </p:cBhvr>
                                    </p:animEffect>
                                    <p:set>
                                      <p:cBhvr>
                                        <p:cTn id="16"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3" presetClass="exit" presetSubtype="32" fill="hold" nodeType="clickEffect">
                                  <p:stCondLst>
                                    <p:cond delay="0"/>
                                  </p:stCondLst>
                                  <p:childTnLst>
                                    <p:anim calcmode="lin" valueType="num">
                                      <p:cBhvr>
                                        <p:cTn id="20" dur="500"/>
                                        <p:tgtEl>
                                          <p:spTgt spid="3">
                                            <p:txEl>
                                              <p:pRg st="2" end="2"/>
                                            </p:txEl>
                                          </p:spTgt>
                                        </p:tgtEl>
                                        <p:attrNameLst>
                                          <p:attrName>ppt_w</p:attrName>
                                        </p:attrNameLst>
                                      </p:cBhvr>
                                      <p:tavLst>
                                        <p:tav tm="0">
                                          <p:val>
                                            <p:strVal val="ppt_w"/>
                                          </p:val>
                                        </p:tav>
                                        <p:tav tm="100000">
                                          <p:val>
                                            <p:fltVal val="0"/>
                                          </p:val>
                                        </p:tav>
                                      </p:tavLst>
                                    </p:anim>
                                    <p:anim calcmode="lin" valueType="num">
                                      <p:cBhvr>
                                        <p:cTn id="21" dur="500"/>
                                        <p:tgtEl>
                                          <p:spTgt spid="3">
                                            <p:txEl>
                                              <p:pRg st="2" end="2"/>
                                            </p:txEl>
                                          </p:spTgt>
                                        </p:tgtEl>
                                        <p:attrNameLst>
                                          <p:attrName>ppt_h</p:attrName>
                                        </p:attrNameLst>
                                      </p:cBhvr>
                                      <p:tavLst>
                                        <p:tav tm="0">
                                          <p:val>
                                            <p:strVal val="ppt_h"/>
                                          </p:val>
                                        </p:tav>
                                        <p:tav tm="100000">
                                          <p:val>
                                            <p:fltVal val="0"/>
                                          </p:val>
                                        </p:tav>
                                      </p:tavLst>
                                    </p:anim>
                                    <p:animEffect transition="out" filter="fade">
                                      <p:cBhvr>
                                        <p:cTn id="22" dur="500"/>
                                        <p:tgtEl>
                                          <p:spTgt spid="3">
                                            <p:txEl>
                                              <p:pRg st="2" end="2"/>
                                            </p:txEl>
                                          </p:spTgt>
                                        </p:tgtEl>
                                      </p:cBhvr>
                                    </p:animEffect>
                                    <p:set>
                                      <p:cBhvr>
                                        <p:cTn id="23"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53" presetClass="exit" presetSubtype="32" fill="hold" nodeType="clickEffect">
                                  <p:stCondLst>
                                    <p:cond delay="0"/>
                                  </p:stCondLst>
                                  <p:childTnLst>
                                    <p:anim calcmode="lin" valueType="num">
                                      <p:cBhvr>
                                        <p:cTn id="27" dur="500"/>
                                        <p:tgtEl>
                                          <p:spTgt spid="3">
                                            <p:txEl>
                                              <p:pRg st="3" end="3"/>
                                            </p:txEl>
                                          </p:spTgt>
                                        </p:tgtEl>
                                        <p:attrNameLst>
                                          <p:attrName>ppt_w</p:attrName>
                                        </p:attrNameLst>
                                      </p:cBhvr>
                                      <p:tavLst>
                                        <p:tav tm="0">
                                          <p:val>
                                            <p:strVal val="ppt_w"/>
                                          </p:val>
                                        </p:tav>
                                        <p:tav tm="100000">
                                          <p:val>
                                            <p:fltVal val="0"/>
                                          </p:val>
                                        </p:tav>
                                      </p:tavLst>
                                    </p:anim>
                                    <p:anim calcmode="lin" valueType="num">
                                      <p:cBhvr>
                                        <p:cTn id="28" dur="500"/>
                                        <p:tgtEl>
                                          <p:spTgt spid="3">
                                            <p:txEl>
                                              <p:pRg st="3" end="3"/>
                                            </p:txEl>
                                          </p:spTgt>
                                        </p:tgtEl>
                                        <p:attrNameLst>
                                          <p:attrName>ppt_h</p:attrName>
                                        </p:attrNameLst>
                                      </p:cBhvr>
                                      <p:tavLst>
                                        <p:tav tm="0">
                                          <p:val>
                                            <p:strVal val="ppt_h"/>
                                          </p:val>
                                        </p:tav>
                                        <p:tav tm="100000">
                                          <p:val>
                                            <p:fltVal val="0"/>
                                          </p:val>
                                        </p:tav>
                                      </p:tavLst>
                                    </p:anim>
                                    <p:animEffect transition="out" filter="fade">
                                      <p:cBhvr>
                                        <p:cTn id="29" dur="500"/>
                                        <p:tgtEl>
                                          <p:spTgt spid="3">
                                            <p:txEl>
                                              <p:pRg st="3" end="3"/>
                                            </p:txEl>
                                          </p:spTgt>
                                        </p:tgtEl>
                                      </p:cBhvr>
                                    </p:animEffect>
                                    <p:set>
                                      <p:cBhvr>
                                        <p:cTn id="30"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53" presetClass="exit" presetSubtype="32" fill="hold" nodeType="clickEffect">
                                  <p:stCondLst>
                                    <p:cond delay="0"/>
                                  </p:stCondLst>
                                  <p:childTnLst>
                                    <p:anim calcmode="lin" valueType="num">
                                      <p:cBhvr>
                                        <p:cTn id="34" dur="500"/>
                                        <p:tgtEl>
                                          <p:spTgt spid="3">
                                            <p:txEl>
                                              <p:pRg st="4" end="4"/>
                                            </p:txEl>
                                          </p:spTgt>
                                        </p:tgtEl>
                                        <p:attrNameLst>
                                          <p:attrName>ppt_w</p:attrName>
                                        </p:attrNameLst>
                                      </p:cBhvr>
                                      <p:tavLst>
                                        <p:tav tm="0">
                                          <p:val>
                                            <p:strVal val="ppt_w"/>
                                          </p:val>
                                        </p:tav>
                                        <p:tav tm="100000">
                                          <p:val>
                                            <p:fltVal val="0"/>
                                          </p:val>
                                        </p:tav>
                                      </p:tavLst>
                                    </p:anim>
                                    <p:anim calcmode="lin" valueType="num">
                                      <p:cBhvr>
                                        <p:cTn id="35" dur="500"/>
                                        <p:tgtEl>
                                          <p:spTgt spid="3">
                                            <p:txEl>
                                              <p:pRg st="4" end="4"/>
                                            </p:txEl>
                                          </p:spTgt>
                                        </p:tgtEl>
                                        <p:attrNameLst>
                                          <p:attrName>ppt_h</p:attrName>
                                        </p:attrNameLst>
                                      </p:cBhvr>
                                      <p:tavLst>
                                        <p:tav tm="0">
                                          <p:val>
                                            <p:strVal val="ppt_h"/>
                                          </p:val>
                                        </p:tav>
                                        <p:tav tm="100000">
                                          <p:val>
                                            <p:fltVal val="0"/>
                                          </p:val>
                                        </p:tav>
                                      </p:tavLst>
                                    </p:anim>
                                    <p:animEffect transition="out" filter="fade">
                                      <p:cBhvr>
                                        <p:cTn id="36" dur="500"/>
                                        <p:tgtEl>
                                          <p:spTgt spid="3">
                                            <p:txEl>
                                              <p:pRg st="4" end="4"/>
                                            </p:txEl>
                                          </p:spTgt>
                                        </p:tgtEl>
                                      </p:cBhvr>
                                    </p:animEffect>
                                    <p:set>
                                      <p:cBhvr>
                                        <p:cTn id="37" dur="1" fill="hold">
                                          <p:stCondLst>
                                            <p:cond delay="499"/>
                                          </p:stCondLst>
                                        </p:cTn>
                                        <p:tgtEl>
                                          <p:spTgt spid="3">
                                            <p:txEl>
                                              <p:pRg st="4" end="4"/>
                                            </p:txEl>
                                          </p:spTgt>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53" presetClass="exit" presetSubtype="32" fill="hold" nodeType="clickEffect">
                                  <p:stCondLst>
                                    <p:cond delay="0"/>
                                  </p:stCondLst>
                                  <p:childTnLst>
                                    <p:anim calcmode="lin" valueType="num">
                                      <p:cBhvr>
                                        <p:cTn id="41" dur="500"/>
                                        <p:tgtEl>
                                          <p:spTgt spid="3">
                                            <p:txEl>
                                              <p:pRg st="5" end="5"/>
                                            </p:txEl>
                                          </p:spTgt>
                                        </p:tgtEl>
                                        <p:attrNameLst>
                                          <p:attrName>ppt_w</p:attrName>
                                        </p:attrNameLst>
                                      </p:cBhvr>
                                      <p:tavLst>
                                        <p:tav tm="0">
                                          <p:val>
                                            <p:strVal val="ppt_w"/>
                                          </p:val>
                                        </p:tav>
                                        <p:tav tm="100000">
                                          <p:val>
                                            <p:fltVal val="0"/>
                                          </p:val>
                                        </p:tav>
                                      </p:tavLst>
                                    </p:anim>
                                    <p:anim calcmode="lin" valueType="num">
                                      <p:cBhvr>
                                        <p:cTn id="42" dur="500"/>
                                        <p:tgtEl>
                                          <p:spTgt spid="3">
                                            <p:txEl>
                                              <p:pRg st="5" end="5"/>
                                            </p:txEl>
                                          </p:spTgt>
                                        </p:tgtEl>
                                        <p:attrNameLst>
                                          <p:attrName>ppt_h</p:attrName>
                                        </p:attrNameLst>
                                      </p:cBhvr>
                                      <p:tavLst>
                                        <p:tav tm="0">
                                          <p:val>
                                            <p:strVal val="ppt_h"/>
                                          </p:val>
                                        </p:tav>
                                        <p:tav tm="100000">
                                          <p:val>
                                            <p:fltVal val="0"/>
                                          </p:val>
                                        </p:tav>
                                      </p:tavLst>
                                    </p:anim>
                                    <p:animEffect transition="out" filter="fade">
                                      <p:cBhvr>
                                        <p:cTn id="43" dur="500"/>
                                        <p:tgtEl>
                                          <p:spTgt spid="3">
                                            <p:txEl>
                                              <p:pRg st="5" end="5"/>
                                            </p:txEl>
                                          </p:spTgt>
                                        </p:tgtEl>
                                      </p:cBhvr>
                                    </p:animEffect>
                                    <p:set>
                                      <p:cBhvr>
                                        <p:cTn id="44" dur="1" fill="hold">
                                          <p:stCondLst>
                                            <p:cond delay="499"/>
                                          </p:stCondLst>
                                        </p:cTn>
                                        <p:tgtEl>
                                          <p:spTgt spid="3">
                                            <p:txEl>
                                              <p:pRg st="5" end="5"/>
                                            </p:txEl>
                                          </p:spTgt>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53" presetClass="exit" presetSubtype="32" fill="hold" nodeType="clickEffect">
                                  <p:stCondLst>
                                    <p:cond delay="0"/>
                                  </p:stCondLst>
                                  <p:childTnLst>
                                    <p:anim calcmode="lin" valueType="num">
                                      <p:cBhvr>
                                        <p:cTn id="48" dur="500"/>
                                        <p:tgtEl>
                                          <p:spTgt spid="3">
                                            <p:txEl>
                                              <p:pRg st="6" end="6"/>
                                            </p:txEl>
                                          </p:spTgt>
                                        </p:tgtEl>
                                        <p:attrNameLst>
                                          <p:attrName>ppt_w</p:attrName>
                                        </p:attrNameLst>
                                      </p:cBhvr>
                                      <p:tavLst>
                                        <p:tav tm="0">
                                          <p:val>
                                            <p:strVal val="ppt_w"/>
                                          </p:val>
                                        </p:tav>
                                        <p:tav tm="100000">
                                          <p:val>
                                            <p:fltVal val="0"/>
                                          </p:val>
                                        </p:tav>
                                      </p:tavLst>
                                    </p:anim>
                                    <p:anim calcmode="lin" valueType="num">
                                      <p:cBhvr>
                                        <p:cTn id="49" dur="500"/>
                                        <p:tgtEl>
                                          <p:spTgt spid="3">
                                            <p:txEl>
                                              <p:pRg st="6" end="6"/>
                                            </p:txEl>
                                          </p:spTgt>
                                        </p:tgtEl>
                                        <p:attrNameLst>
                                          <p:attrName>ppt_h</p:attrName>
                                        </p:attrNameLst>
                                      </p:cBhvr>
                                      <p:tavLst>
                                        <p:tav tm="0">
                                          <p:val>
                                            <p:strVal val="ppt_h"/>
                                          </p:val>
                                        </p:tav>
                                        <p:tav tm="100000">
                                          <p:val>
                                            <p:fltVal val="0"/>
                                          </p:val>
                                        </p:tav>
                                      </p:tavLst>
                                    </p:anim>
                                    <p:animEffect transition="out" filter="fade">
                                      <p:cBhvr>
                                        <p:cTn id="50" dur="500"/>
                                        <p:tgtEl>
                                          <p:spTgt spid="3">
                                            <p:txEl>
                                              <p:pRg st="6" end="6"/>
                                            </p:txEl>
                                          </p:spTgt>
                                        </p:tgtEl>
                                      </p:cBhvr>
                                    </p:animEffect>
                                    <p:set>
                                      <p:cBhvr>
                                        <p:cTn id="51" dur="1" fill="hold">
                                          <p:stCondLst>
                                            <p:cond delay="499"/>
                                          </p:stCondLst>
                                        </p:cTn>
                                        <p:tgtEl>
                                          <p:spTgt spid="3">
                                            <p:txEl>
                                              <p:pRg st="6" end="6"/>
                                            </p:txEl>
                                          </p:spTgt>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53" presetClass="exit" presetSubtype="32" fill="hold" nodeType="clickEffect">
                                  <p:stCondLst>
                                    <p:cond delay="0"/>
                                  </p:stCondLst>
                                  <p:childTnLst>
                                    <p:anim calcmode="lin" valueType="num">
                                      <p:cBhvr>
                                        <p:cTn id="55" dur="500"/>
                                        <p:tgtEl>
                                          <p:spTgt spid="3">
                                            <p:txEl>
                                              <p:pRg st="7" end="7"/>
                                            </p:txEl>
                                          </p:spTgt>
                                        </p:tgtEl>
                                        <p:attrNameLst>
                                          <p:attrName>ppt_w</p:attrName>
                                        </p:attrNameLst>
                                      </p:cBhvr>
                                      <p:tavLst>
                                        <p:tav tm="0">
                                          <p:val>
                                            <p:strVal val="ppt_w"/>
                                          </p:val>
                                        </p:tav>
                                        <p:tav tm="100000">
                                          <p:val>
                                            <p:fltVal val="0"/>
                                          </p:val>
                                        </p:tav>
                                      </p:tavLst>
                                    </p:anim>
                                    <p:anim calcmode="lin" valueType="num">
                                      <p:cBhvr>
                                        <p:cTn id="56" dur="500"/>
                                        <p:tgtEl>
                                          <p:spTgt spid="3">
                                            <p:txEl>
                                              <p:pRg st="7" end="7"/>
                                            </p:txEl>
                                          </p:spTgt>
                                        </p:tgtEl>
                                        <p:attrNameLst>
                                          <p:attrName>ppt_h</p:attrName>
                                        </p:attrNameLst>
                                      </p:cBhvr>
                                      <p:tavLst>
                                        <p:tav tm="0">
                                          <p:val>
                                            <p:strVal val="ppt_h"/>
                                          </p:val>
                                        </p:tav>
                                        <p:tav tm="100000">
                                          <p:val>
                                            <p:fltVal val="0"/>
                                          </p:val>
                                        </p:tav>
                                      </p:tavLst>
                                    </p:anim>
                                    <p:animEffect transition="out" filter="fade">
                                      <p:cBhvr>
                                        <p:cTn id="57" dur="500"/>
                                        <p:tgtEl>
                                          <p:spTgt spid="3">
                                            <p:txEl>
                                              <p:pRg st="7" end="7"/>
                                            </p:txEl>
                                          </p:spTgt>
                                        </p:tgtEl>
                                      </p:cBhvr>
                                    </p:animEffect>
                                    <p:set>
                                      <p:cBhvr>
                                        <p:cTn id="58" dur="1" fill="hold">
                                          <p:stCondLst>
                                            <p:cond delay="499"/>
                                          </p:stCondLst>
                                        </p:cTn>
                                        <p:tgtEl>
                                          <p:spTgt spid="3">
                                            <p:txEl>
                                              <p:pRg st="7" end="7"/>
                                            </p:txEl>
                                          </p:spTgt>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53" presetClass="exit" presetSubtype="32" fill="hold" nodeType="clickEffect">
                                  <p:stCondLst>
                                    <p:cond delay="0"/>
                                  </p:stCondLst>
                                  <p:childTnLst>
                                    <p:anim calcmode="lin" valueType="num">
                                      <p:cBhvr>
                                        <p:cTn id="62" dur="500"/>
                                        <p:tgtEl>
                                          <p:spTgt spid="3">
                                            <p:txEl>
                                              <p:pRg st="8" end="8"/>
                                            </p:txEl>
                                          </p:spTgt>
                                        </p:tgtEl>
                                        <p:attrNameLst>
                                          <p:attrName>ppt_w</p:attrName>
                                        </p:attrNameLst>
                                      </p:cBhvr>
                                      <p:tavLst>
                                        <p:tav tm="0">
                                          <p:val>
                                            <p:strVal val="ppt_w"/>
                                          </p:val>
                                        </p:tav>
                                        <p:tav tm="100000">
                                          <p:val>
                                            <p:fltVal val="0"/>
                                          </p:val>
                                        </p:tav>
                                      </p:tavLst>
                                    </p:anim>
                                    <p:anim calcmode="lin" valueType="num">
                                      <p:cBhvr>
                                        <p:cTn id="63" dur="500"/>
                                        <p:tgtEl>
                                          <p:spTgt spid="3">
                                            <p:txEl>
                                              <p:pRg st="8" end="8"/>
                                            </p:txEl>
                                          </p:spTgt>
                                        </p:tgtEl>
                                        <p:attrNameLst>
                                          <p:attrName>ppt_h</p:attrName>
                                        </p:attrNameLst>
                                      </p:cBhvr>
                                      <p:tavLst>
                                        <p:tav tm="0">
                                          <p:val>
                                            <p:strVal val="ppt_h"/>
                                          </p:val>
                                        </p:tav>
                                        <p:tav tm="100000">
                                          <p:val>
                                            <p:fltVal val="0"/>
                                          </p:val>
                                        </p:tav>
                                      </p:tavLst>
                                    </p:anim>
                                    <p:animEffect transition="out" filter="fade">
                                      <p:cBhvr>
                                        <p:cTn id="64" dur="500"/>
                                        <p:tgtEl>
                                          <p:spTgt spid="3">
                                            <p:txEl>
                                              <p:pRg st="8" end="8"/>
                                            </p:txEl>
                                          </p:spTgt>
                                        </p:tgtEl>
                                      </p:cBhvr>
                                    </p:animEffect>
                                    <p:set>
                                      <p:cBhvr>
                                        <p:cTn id="65" dur="1" fill="hold">
                                          <p:stCondLst>
                                            <p:cond delay="499"/>
                                          </p:stCondLst>
                                        </p:cTn>
                                        <p:tgtEl>
                                          <p:spTgt spid="3">
                                            <p:txEl>
                                              <p:pRg st="8" end="8"/>
                                            </p:txEl>
                                          </p:spTgt>
                                        </p:tgtEl>
                                        <p:attrNameLst>
                                          <p:attrName>style.visibility</p:attrName>
                                        </p:attrNameLst>
                                      </p:cBhvr>
                                      <p:to>
                                        <p:strVal val="hidden"/>
                                      </p:to>
                                    </p:set>
                                  </p:childTnLst>
                                </p:cTn>
                              </p:par>
                            </p:childTnLst>
                          </p:cTn>
                        </p:par>
                      </p:childTnLst>
                    </p:cTn>
                  </p:par>
                  <p:par>
                    <p:cTn id="66" fill="hold">
                      <p:stCondLst>
                        <p:cond delay="indefinite"/>
                      </p:stCondLst>
                      <p:childTnLst>
                        <p:par>
                          <p:cTn id="67" fill="hold">
                            <p:stCondLst>
                              <p:cond delay="0"/>
                            </p:stCondLst>
                            <p:childTnLst>
                              <p:par>
                                <p:cTn id="68" presetID="53" presetClass="exit" presetSubtype="32" fill="hold" nodeType="clickEffect">
                                  <p:stCondLst>
                                    <p:cond delay="0"/>
                                  </p:stCondLst>
                                  <p:childTnLst>
                                    <p:anim calcmode="lin" valueType="num">
                                      <p:cBhvr>
                                        <p:cTn id="69" dur="500"/>
                                        <p:tgtEl>
                                          <p:spTgt spid="3">
                                            <p:txEl>
                                              <p:pRg st="9" end="9"/>
                                            </p:txEl>
                                          </p:spTgt>
                                        </p:tgtEl>
                                        <p:attrNameLst>
                                          <p:attrName>ppt_w</p:attrName>
                                        </p:attrNameLst>
                                      </p:cBhvr>
                                      <p:tavLst>
                                        <p:tav tm="0">
                                          <p:val>
                                            <p:strVal val="ppt_w"/>
                                          </p:val>
                                        </p:tav>
                                        <p:tav tm="100000">
                                          <p:val>
                                            <p:fltVal val="0"/>
                                          </p:val>
                                        </p:tav>
                                      </p:tavLst>
                                    </p:anim>
                                    <p:anim calcmode="lin" valueType="num">
                                      <p:cBhvr>
                                        <p:cTn id="70" dur="500"/>
                                        <p:tgtEl>
                                          <p:spTgt spid="3">
                                            <p:txEl>
                                              <p:pRg st="9" end="9"/>
                                            </p:txEl>
                                          </p:spTgt>
                                        </p:tgtEl>
                                        <p:attrNameLst>
                                          <p:attrName>ppt_h</p:attrName>
                                        </p:attrNameLst>
                                      </p:cBhvr>
                                      <p:tavLst>
                                        <p:tav tm="0">
                                          <p:val>
                                            <p:strVal val="ppt_h"/>
                                          </p:val>
                                        </p:tav>
                                        <p:tav tm="100000">
                                          <p:val>
                                            <p:fltVal val="0"/>
                                          </p:val>
                                        </p:tav>
                                      </p:tavLst>
                                    </p:anim>
                                    <p:animEffect transition="out" filter="fade">
                                      <p:cBhvr>
                                        <p:cTn id="71" dur="500"/>
                                        <p:tgtEl>
                                          <p:spTgt spid="3">
                                            <p:txEl>
                                              <p:pRg st="9" end="9"/>
                                            </p:txEl>
                                          </p:spTgt>
                                        </p:tgtEl>
                                      </p:cBhvr>
                                    </p:animEffect>
                                    <p:set>
                                      <p:cBhvr>
                                        <p:cTn id="72" dur="1" fill="hold">
                                          <p:stCondLst>
                                            <p:cond delay="499"/>
                                          </p:stCondLst>
                                        </p:cTn>
                                        <p:tgtEl>
                                          <p:spTgt spid="3">
                                            <p:txEl>
                                              <p:pRg st="9" end="9"/>
                                            </p:txEl>
                                          </p:spTgt>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53" presetClass="exit" presetSubtype="32" fill="hold" nodeType="clickEffect">
                                  <p:stCondLst>
                                    <p:cond delay="0"/>
                                  </p:stCondLst>
                                  <p:childTnLst>
                                    <p:anim calcmode="lin" valueType="num">
                                      <p:cBhvr>
                                        <p:cTn id="76" dur="500"/>
                                        <p:tgtEl>
                                          <p:spTgt spid="3">
                                            <p:txEl>
                                              <p:pRg st="10" end="10"/>
                                            </p:txEl>
                                          </p:spTgt>
                                        </p:tgtEl>
                                        <p:attrNameLst>
                                          <p:attrName>ppt_w</p:attrName>
                                        </p:attrNameLst>
                                      </p:cBhvr>
                                      <p:tavLst>
                                        <p:tav tm="0">
                                          <p:val>
                                            <p:strVal val="ppt_w"/>
                                          </p:val>
                                        </p:tav>
                                        <p:tav tm="100000">
                                          <p:val>
                                            <p:fltVal val="0"/>
                                          </p:val>
                                        </p:tav>
                                      </p:tavLst>
                                    </p:anim>
                                    <p:anim calcmode="lin" valueType="num">
                                      <p:cBhvr>
                                        <p:cTn id="77" dur="500"/>
                                        <p:tgtEl>
                                          <p:spTgt spid="3">
                                            <p:txEl>
                                              <p:pRg st="10" end="10"/>
                                            </p:txEl>
                                          </p:spTgt>
                                        </p:tgtEl>
                                        <p:attrNameLst>
                                          <p:attrName>ppt_h</p:attrName>
                                        </p:attrNameLst>
                                      </p:cBhvr>
                                      <p:tavLst>
                                        <p:tav tm="0">
                                          <p:val>
                                            <p:strVal val="ppt_h"/>
                                          </p:val>
                                        </p:tav>
                                        <p:tav tm="100000">
                                          <p:val>
                                            <p:fltVal val="0"/>
                                          </p:val>
                                        </p:tav>
                                      </p:tavLst>
                                    </p:anim>
                                    <p:animEffect transition="out" filter="fade">
                                      <p:cBhvr>
                                        <p:cTn id="78" dur="500"/>
                                        <p:tgtEl>
                                          <p:spTgt spid="3">
                                            <p:txEl>
                                              <p:pRg st="10" end="10"/>
                                            </p:txEl>
                                          </p:spTgt>
                                        </p:tgtEl>
                                      </p:cBhvr>
                                    </p:animEffect>
                                    <p:set>
                                      <p:cBhvr>
                                        <p:cTn id="79" dur="1" fill="hold">
                                          <p:stCondLst>
                                            <p:cond delay="499"/>
                                          </p:stCondLst>
                                        </p:cTn>
                                        <p:tgtEl>
                                          <p:spTgt spid="3">
                                            <p:txEl>
                                              <p:pRg st="10" end="10"/>
                                            </p:txEl>
                                          </p:spTgt>
                                        </p:tgtEl>
                                        <p:attrNameLst>
                                          <p:attrName>style.visibility</p:attrName>
                                        </p:attrNameLst>
                                      </p:cBhvr>
                                      <p:to>
                                        <p:strVal val="hidden"/>
                                      </p:to>
                                    </p:set>
                                  </p:childTnLst>
                                </p:cTn>
                              </p:par>
                            </p:childTnLst>
                          </p:cTn>
                        </p:par>
                      </p:childTnLst>
                    </p:cTn>
                  </p:par>
                  <p:par>
                    <p:cTn id="80" fill="hold">
                      <p:stCondLst>
                        <p:cond delay="indefinite"/>
                      </p:stCondLst>
                      <p:childTnLst>
                        <p:par>
                          <p:cTn id="81" fill="hold">
                            <p:stCondLst>
                              <p:cond delay="0"/>
                            </p:stCondLst>
                            <p:childTnLst>
                              <p:par>
                                <p:cTn id="82" presetID="53" presetClass="exit" presetSubtype="32" fill="hold" nodeType="clickEffect">
                                  <p:stCondLst>
                                    <p:cond delay="0"/>
                                  </p:stCondLst>
                                  <p:childTnLst>
                                    <p:anim calcmode="lin" valueType="num">
                                      <p:cBhvr>
                                        <p:cTn id="83" dur="500"/>
                                        <p:tgtEl>
                                          <p:spTgt spid="3">
                                            <p:txEl>
                                              <p:pRg st="11" end="11"/>
                                            </p:txEl>
                                          </p:spTgt>
                                        </p:tgtEl>
                                        <p:attrNameLst>
                                          <p:attrName>ppt_w</p:attrName>
                                        </p:attrNameLst>
                                      </p:cBhvr>
                                      <p:tavLst>
                                        <p:tav tm="0">
                                          <p:val>
                                            <p:strVal val="ppt_w"/>
                                          </p:val>
                                        </p:tav>
                                        <p:tav tm="100000">
                                          <p:val>
                                            <p:fltVal val="0"/>
                                          </p:val>
                                        </p:tav>
                                      </p:tavLst>
                                    </p:anim>
                                    <p:anim calcmode="lin" valueType="num">
                                      <p:cBhvr>
                                        <p:cTn id="84" dur="500"/>
                                        <p:tgtEl>
                                          <p:spTgt spid="3">
                                            <p:txEl>
                                              <p:pRg st="11" end="11"/>
                                            </p:txEl>
                                          </p:spTgt>
                                        </p:tgtEl>
                                        <p:attrNameLst>
                                          <p:attrName>ppt_h</p:attrName>
                                        </p:attrNameLst>
                                      </p:cBhvr>
                                      <p:tavLst>
                                        <p:tav tm="0">
                                          <p:val>
                                            <p:strVal val="ppt_h"/>
                                          </p:val>
                                        </p:tav>
                                        <p:tav tm="100000">
                                          <p:val>
                                            <p:fltVal val="0"/>
                                          </p:val>
                                        </p:tav>
                                      </p:tavLst>
                                    </p:anim>
                                    <p:animEffect transition="out" filter="fade">
                                      <p:cBhvr>
                                        <p:cTn id="85" dur="500"/>
                                        <p:tgtEl>
                                          <p:spTgt spid="3">
                                            <p:txEl>
                                              <p:pRg st="11" end="11"/>
                                            </p:txEl>
                                          </p:spTgt>
                                        </p:tgtEl>
                                      </p:cBhvr>
                                    </p:animEffect>
                                    <p:set>
                                      <p:cBhvr>
                                        <p:cTn id="86" dur="1" fill="hold">
                                          <p:stCondLst>
                                            <p:cond delay="499"/>
                                          </p:stCondLst>
                                        </p:cTn>
                                        <p:tgtEl>
                                          <p:spTgt spid="3">
                                            <p:txEl>
                                              <p:pRg st="11" end="1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260648"/>
            <a:ext cx="8784976" cy="6408712"/>
          </a:xfrm>
        </p:spPr>
        <p:txBody>
          <a:bodyPr>
            <a:normAutofit/>
          </a:bodyPr>
          <a:lstStyle/>
          <a:p>
            <a:r>
              <a:rPr lang="uz-Cyrl-UZ" sz="1800" dirty="0">
                <a:effectLst/>
                <a:latin typeface="Times New Roman" pitchFamily="18" charset="0"/>
                <a:cs typeface="Times New Roman" pitchFamily="18" charset="0"/>
              </a:rPr>
              <a:t>Metallarli bosim bilan ishlash usullarining asosiy turlari: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a</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prokatlash; b</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presslash; v</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kiryalash; g</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bolg’alash; d</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hajmiy shtamplash; ye</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list shtamplash.</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t>
            </a:r>
            <a:endParaRPr lang="ru-RU" sz="1800" dirty="0">
              <a:effectLst/>
              <a:latin typeface="Times New Roman" pitchFamily="18" charset="0"/>
              <a:cs typeface="Times New Roman" pitchFamily="18" charset="0"/>
            </a:endParaRPr>
          </a:p>
        </p:txBody>
      </p:sp>
      <p:pic>
        <p:nvPicPr>
          <p:cNvPr id="5" name="Рисунок 4" descr="Описание: 91"/>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755576" y="260648"/>
            <a:ext cx="7056784" cy="4536504"/>
          </a:xfrm>
          <a:prstGeom prst="rect">
            <a:avLst/>
          </a:prstGeom>
          <a:noFill/>
          <a:ln>
            <a:noFill/>
          </a:ln>
        </p:spPr>
      </p:pic>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3"/>
                                        </p:tgtEl>
                                      </p:cBhvr>
                                    </p:animEffect>
                                    <p:anim calcmode="lin" valueType="num">
                                      <p:cBhvr>
                                        <p:cTn id="7"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gtEl>
                                        <p:attrNameLst>
                                          <p:attrName>ppt_h</p:attrName>
                                        </p:attrNameLst>
                                      </p:cBhvr>
                                      <p:tavLst>
                                        <p:tav tm="0">
                                          <p:val>
                                            <p:strVal val="ppt_h"/>
                                          </p:val>
                                        </p:tav>
                                        <p:tav tm="100000">
                                          <p:val>
                                            <p:strVal val="ppt_h"/>
                                          </p:val>
                                        </p:tav>
                                      </p:tavLst>
                                    </p:anim>
                                    <p:set>
                                      <p:cBhvr>
                                        <p:cTn id="9"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141</TotalTime>
  <Words>374</Words>
  <Application>Microsoft Office PowerPoint</Application>
  <PresentationFormat>Экран (4:3)</PresentationFormat>
  <Paragraphs>18</Paragraphs>
  <Slides>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vt:i4>
      </vt:variant>
    </vt:vector>
  </HeadingPairs>
  <TitlesOfParts>
    <vt:vector size="4" baseType="lpstr">
      <vt:lpstr>Солнцестояние</vt:lpstr>
      <vt:lpstr>Metallarni bosim bilan ishlash asoslari</vt:lpstr>
      <vt:lpstr>Презентация PowerPoint</vt:lpstr>
      <vt:lpstr>Metallarli bosim bilan ishlash usullarining asosiy turlari: a –prokatlash; b –presslash; v –kiryalash; g –bolg’alash; d –hajmiy shtamplash; ye –list shtamplash.  </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70</cp:revision>
  <dcterms:created xsi:type="dcterms:W3CDTF">2018-03-26T08:51:17Z</dcterms:created>
  <dcterms:modified xsi:type="dcterms:W3CDTF">2018-03-26T11:26:31Z</dcterms:modified>
</cp:coreProperties>
</file>