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r>
              <a:rPr lang="en-AU" sz="4000" b="1" dirty="0" err="1">
                <a:effectLst/>
              </a:rPr>
              <a:t>Yoy</a:t>
            </a:r>
            <a:r>
              <a:rPr lang="en-AU" sz="4000" b="1" dirty="0">
                <a:effectLst/>
              </a:rPr>
              <a:t> </a:t>
            </a:r>
            <a:r>
              <a:rPr lang="en-AU" sz="4000" b="1" dirty="0" err="1">
                <a:effectLst/>
              </a:rPr>
              <a:t>payvandini</a:t>
            </a:r>
            <a:r>
              <a:rPr lang="en-AU" sz="4000" b="1" dirty="0">
                <a:effectLst/>
              </a:rPr>
              <a:t> </a:t>
            </a:r>
            <a:r>
              <a:rPr lang="en-AU" sz="4000" b="1" dirty="0" err="1">
                <a:effectLst/>
              </a:rPr>
              <a:t>maxsus</a:t>
            </a:r>
            <a:r>
              <a:rPr lang="en-AU" sz="4000" b="1" dirty="0">
                <a:effectLst/>
              </a:rPr>
              <a:t> </a:t>
            </a:r>
            <a:r>
              <a:rPr lang="en-AU" sz="4000" b="1" dirty="0" err="1">
                <a:effectLst/>
              </a:rPr>
              <a:t>usullari</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err="1">
                <a:latin typeface="Times New Roman" pitchFamily="18" charset="0"/>
                <a:cs typeface="Times New Roman" pitchFamily="18" charset="0"/>
              </a:rPr>
              <a:t>Gazoviy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err="1">
                <a:latin typeface="Times New Roman" pitchFamily="18" charset="0"/>
                <a:cs typeface="Times New Roman" pitchFamily="18" charset="0"/>
              </a:rPr>
              <a:t>Ximoya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gazlari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muxitida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elektrik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yordamida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AU"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AU" dirty="0">
                <a:latin typeface="Times New Roman" pitchFamily="18" charset="0"/>
                <a:cs typeface="Times New Roman" pitchFamily="18" charset="0"/>
              </a:rPr>
              <a:t>Argon </a:t>
            </a:r>
            <a:r>
              <a:rPr lang="en-AU" dirty="0" err="1">
                <a:latin typeface="Times New Roman" pitchFamily="18" charset="0"/>
                <a:cs typeface="Times New Roman" pitchFamily="18" charset="0"/>
              </a:rPr>
              <a:t>muxitida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Elektro-shlak</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usulida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payvndlash</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r>
              <a:rPr lang="en-AU" dirty="0">
                <a:latin typeface="Times New Roman" pitchFamily="18" charset="0"/>
                <a:cs typeface="Times New Roman" pitchFamily="18" charset="0"/>
              </a:rPr>
              <a:t>4. </a:t>
            </a:r>
            <a:r>
              <a:rPr lang="en-AU" dirty="0" err="1">
                <a:latin typeface="Times New Roman" pitchFamily="18" charset="0"/>
                <a:cs typeface="Times New Roman" pitchFamily="18" charset="0"/>
              </a:rPr>
              <a:t>Gazoviy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aparatlari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uskunalari</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r>
              <a:rPr lang="en-AU" dirty="0">
                <a:latin typeface="Times New Roman" pitchFamily="18" charset="0"/>
                <a:cs typeface="Times New Roman" pitchFamily="18" charset="0"/>
              </a:rPr>
              <a:t>5. </a:t>
            </a:r>
            <a:r>
              <a:rPr lang="en-AU" dirty="0" err="1">
                <a:latin typeface="Times New Roman" pitchFamily="18" charset="0"/>
                <a:cs typeface="Times New Roman" pitchFamily="18" charset="0"/>
              </a:rPr>
              <a:t>Metallarni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gaz</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kislorod</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yordamida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plazma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yoy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usulida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kesish</a:t>
            </a:r>
            <a:r>
              <a:rPr lang="uz-Cyrl-UZ"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70000" lnSpcReduction="20000"/>
          </a:bodyPr>
          <a:lstStyle/>
          <a:p>
            <a:r>
              <a:rPr lang="en-US" b="1" dirty="0" err="1">
                <a:latin typeface="Times New Roman" pitchFamily="18" charset="0"/>
                <a:cs typeface="Times New Roman" pitchFamily="18" charset="0"/>
              </a:rPr>
              <a:t>Metallarni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simlari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bilan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gaz</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alangasida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a:t>
            </a:r>
            <a:endParaRPr lang="ru-RU" dirty="0">
              <a:latin typeface="Times New Roman" pitchFamily="18" charset="0"/>
              <a:cs typeface="Times New Roman" pitchFamily="18" charset="0"/>
            </a:endParaRPr>
          </a:p>
          <a:p>
            <a:r>
              <a:rPr lang="en-US" cap="all"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gorelkada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nisbatda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aralashtirib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havoda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yondirilgan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mash’alida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qizdirib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usul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oddiyligi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rostlanishi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qimmatbaho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uskunalar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etmasligi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mash’alini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zarur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burchak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yo’naltirilishi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chokni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bostirishni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nazorat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sekin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tekisda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qizdirilishi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afzalliklariga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Lekin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qaraganda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issiqlikni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qalinligi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ortishida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unumini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malakasini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boiishi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kamchiliklari</a:t>
            </a:r>
            <a:r>
              <a:rPr lang="en-US" dirty="0">
                <a:latin typeface="Times New Roman" pitchFamily="18" charset="0"/>
                <a:cs typeface="Times New Roman" pitchFamily="18" charset="0"/>
              </a:rPr>
              <a:t> bor. </a:t>
            </a:r>
            <a:r>
              <a:rPr lang="en-US" dirty="0" err="1">
                <a:latin typeface="Times New Roman" pitchFamily="18" charset="0"/>
                <a:cs typeface="Times New Roman" pitchFamily="18" charset="0"/>
              </a:rPr>
              <a:t>SHunga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qaramay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po’lat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cho’yan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rangli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qotishmalaridan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listlar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kichik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diametrli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trubalarni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eyilgan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qoplab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tiklashda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ta’mirlash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qo’llaniladi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b="1" dirty="0" err="1">
                <a:latin typeface="Times New Roman" pitchFamily="18" charset="0"/>
                <a:cs typeface="Times New Roman" pitchFamily="18" charset="0"/>
              </a:rPr>
              <a:t>Payvandlash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gazlari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gaz</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ishlab</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chiqarish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apparatlar</a:t>
            </a:r>
            <a:r>
              <a:rPr lang="en-US" b="1"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buyumlarni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atsetilen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vodorod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tabiiy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gazlar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ichida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atsetilen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nisbatda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aralashtirib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yondirilganda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issiqlik</a:t>
            </a:r>
            <a:r>
              <a:rPr lang="en-US" dirty="0">
                <a:latin typeface="Times New Roman" pitchFamily="18" charset="0"/>
                <a:cs typeface="Times New Roman" pitchFamily="18" charset="0"/>
              </a:rPr>
              <a:t> (3150 ) </a:t>
            </a:r>
            <a:r>
              <a:rPr lang="en-US" dirty="0" err="1">
                <a:latin typeface="Times New Roman" pitchFamily="18" charset="0"/>
                <a:cs typeface="Times New Roman" pitchFamily="18" charset="0"/>
              </a:rPr>
              <a:t>ajratishi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sababli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Lekin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unutmaslik</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lozimki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narhi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qimmat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sharoitda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portlaydi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r>
              <a:rPr lang="ru-RU"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rta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bosimda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ishlaydigan</a:t>
            </a:r>
            <a:r>
              <a:rPr lang="en-US" sz="1800" dirty="0">
                <a:effectLst/>
                <a:latin typeface="Times New Roman" pitchFamily="18" charset="0"/>
                <a:cs typeface="Times New Roman" pitchFamily="18" charset="0"/>
              </a:rPr>
              <a:t> ASM-1,25-3 </a:t>
            </a:r>
            <a:r>
              <a:rPr lang="en-US" sz="1800" dirty="0" err="1">
                <a:effectLst/>
                <a:latin typeface="Times New Roman" pitchFamily="18" charset="0"/>
                <a:cs typeface="Times New Roman" pitchFamily="18" charset="0"/>
              </a:rPr>
              <a:t>markali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atsetilen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generatori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a:t>
            </a:r>
            <a:r>
              <a:rPr lang="en-US" sz="1800" dirty="0" err="1">
                <a:effectLst/>
                <a:latin typeface="Times New Roman" pitchFamily="18" charset="0"/>
                <a:cs typeface="Times New Roman" pitchFamily="18" charset="0"/>
              </a:rPr>
              <a:t>tashqi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ko’rinishi</a:t>
            </a:r>
            <a:r>
              <a:rPr lang="en-US" sz="1800" dirty="0">
                <a:effectLst/>
                <a:latin typeface="Times New Roman" pitchFamily="18" charset="0"/>
                <a:cs typeface="Times New Roman" pitchFamily="18" charset="0"/>
              </a:rPr>
              <a:t>; b − </a:t>
            </a:r>
            <a:r>
              <a:rPr lang="en-US" sz="1800" dirty="0" err="1">
                <a:effectLst/>
                <a:latin typeface="Times New Roman" pitchFamily="18" charset="0"/>
                <a:cs typeface="Times New Roman" pitchFamily="18" charset="0"/>
              </a:rPr>
              <a:t>bo’ylama</a:t>
            </a:r>
            <a:r>
              <a:rPr lang="en-US" sz="1800" dirty="0">
                <a:effectLst/>
                <a:latin typeface="Times New Roman" pitchFamily="18" charset="0"/>
                <a:cs typeface="Times New Roman" pitchFamily="18" charset="0"/>
              </a:rPr>
              <a:t> kesimi:1 −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yuvgich</a:t>
            </a:r>
            <a:r>
              <a:rPr lang="en-US" sz="1800" dirty="0">
                <a:effectLst/>
                <a:latin typeface="Times New Roman" pitchFamily="18" charset="0"/>
                <a:cs typeface="Times New Roman" pitchFamily="18" charset="0"/>
              </a:rPr>
              <a:t>; 2 −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qiluvchi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qism</a:t>
            </a:r>
            <a:r>
              <a:rPr lang="en-US" sz="1800" dirty="0">
                <a:effectLst/>
                <a:latin typeface="Times New Roman" pitchFamily="18" charset="0"/>
                <a:cs typeface="Times New Roman" pitchFamily="18" charset="0"/>
              </a:rPr>
              <a:t>; 3 − </a:t>
            </a:r>
            <a:r>
              <a:rPr lang="en-US" sz="1800" dirty="0" err="1">
                <a:effectLst/>
                <a:latin typeface="Times New Roman" pitchFamily="18" charset="0"/>
                <a:cs typeface="Times New Roman" pitchFamily="18" charset="0"/>
              </a:rPr>
              <a:t>elliptik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taglik</a:t>
            </a:r>
            <a:r>
              <a:rPr lang="en-US" sz="1800" dirty="0">
                <a:effectLst/>
                <a:latin typeface="Times New Roman" pitchFamily="18" charset="0"/>
                <a:cs typeface="Times New Roman" pitchFamily="18" charset="0"/>
              </a:rPr>
              <a:t>; 4 − </a:t>
            </a:r>
            <a:r>
              <a:rPr lang="en-US" sz="1800" dirty="0" err="1">
                <a:effectLst/>
                <a:latin typeface="Times New Roman" pitchFamily="18" charset="0"/>
                <a:cs typeface="Times New Roman" pitchFamily="18" charset="0"/>
              </a:rPr>
              <a:t>savat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korzina</a:t>
            </a:r>
            <a:r>
              <a:rPr lang="en-US" sz="1800" dirty="0">
                <a:effectLst/>
                <a:latin typeface="Times New Roman" pitchFamily="18" charset="0"/>
                <a:cs typeface="Times New Roman" pitchFamily="18" charset="0"/>
              </a:rPr>
              <a:t>); 5 − </a:t>
            </a:r>
            <a:r>
              <a:rPr lang="en-US" sz="1800" dirty="0" err="1">
                <a:effectLst/>
                <a:latin typeface="Times New Roman" pitchFamily="18" charset="0"/>
                <a:cs typeface="Times New Roman" pitchFamily="18" charset="0"/>
              </a:rPr>
              <a:t>qopqoq</a:t>
            </a:r>
            <a:r>
              <a:rPr lang="en-US" sz="1800" dirty="0">
                <a:effectLst/>
                <a:latin typeface="Times New Roman" pitchFamily="18" charset="0"/>
                <a:cs typeface="Times New Roman" pitchFamily="18" charset="0"/>
              </a:rPr>
              <a:t>; 6 − </a:t>
            </a:r>
            <a:r>
              <a:rPr lang="en-US" sz="1800" dirty="0" err="1">
                <a:effectLst/>
                <a:latin typeface="Times New Roman" pitchFamily="18" charset="0"/>
                <a:cs typeface="Times New Roman" pitchFamily="18" charset="0"/>
              </a:rPr>
              <a:t>vint</a:t>
            </a:r>
            <a:r>
              <a:rPr lang="en-US" sz="1800" dirty="0">
                <a:effectLst/>
                <a:latin typeface="Times New Roman" pitchFamily="18" charset="0"/>
                <a:cs typeface="Times New Roman" pitchFamily="18" charset="0"/>
              </a:rPr>
              <a:t>; 7 − </a:t>
            </a:r>
            <a:r>
              <a:rPr lang="en-US" sz="1800" dirty="0" err="1">
                <a:effectLst/>
                <a:latin typeface="Times New Roman" pitchFamily="18" charset="0"/>
                <a:cs typeface="Times New Roman" pitchFamily="18" charset="0"/>
              </a:rPr>
              <a:t>richag</a:t>
            </a:r>
            <a:r>
              <a:rPr lang="en-US" sz="1800" dirty="0">
                <a:effectLst/>
                <a:latin typeface="Times New Roman" pitchFamily="18" charset="0"/>
                <a:cs typeface="Times New Roman" pitchFamily="18" charset="0"/>
              </a:rPr>
              <a:t>; 8 − </a:t>
            </a:r>
            <a:r>
              <a:rPr lang="en-US" sz="1800" dirty="0" err="1">
                <a:effectLst/>
                <a:latin typeface="Times New Roman" pitchFamily="18" charset="0"/>
                <a:cs typeface="Times New Roman" pitchFamily="18" charset="0"/>
              </a:rPr>
              <a:t>trubka</a:t>
            </a:r>
            <a:r>
              <a:rPr lang="en-US" sz="1800" dirty="0">
                <a:effectLst/>
                <a:latin typeface="Times New Roman" pitchFamily="18" charset="0"/>
                <a:cs typeface="Times New Roman" pitchFamily="18" charset="0"/>
              </a:rPr>
              <a:t>; 9 − </a:t>
            </a:r>
            <a:r>
              <a:rPr lang="en-US" sz="1800" dirty="0" err="1">
                <a:effectLst/>
                <a:latin typeface="Times New Roman" pitchFamily="18" charset="0"/>
                <a:cs typeface="Times New Roman" pitchFamily="18" charset="0"/>
              </a:rPr>
              <a:t>shaxta</a:t>
            </a:r>
            <a:r>
              <a:rPr lang="en-US" sz="1800" dirty="0">
                <a:effectLst/>
                <a:latin typeface="Times New Roman" pitchFamily="18" charset="0"/>
                <a:cs typeface="Times New Roman" pitchFamily="18" charset="0"/>
              </a:rPr>
              <a:t>; 10 − </a:t>
            </a:r>
            <a:r>
              <a:rPr lang="en-US" sz="1800" dirty="0" err="1">
                <a:effectLst/>
                <a:latin typeface="Times New Roman" pitchFamily="18" charset="0"/>
                <a:cs typeface="Times New Roman" pitchFamily="18" charset="0"/>
              </a:rPr>
              <a:t>stakan</a:t>
            </a:r>
            <a:r>
              <a:rPr lang="en-US" sz="1800" dirty="0">
                <a:effectLst/>
                <a:latin typeface="Times New Roman" pitchFamily="18" charset="0"/>
                <a:cs typeface="Times New Roman" pitchFamily="18" charset="0"/>
              </a:rPr>
              <a:t>; 11 − </a:t>
            </a:r>
            <a:r>
              <a:rPr lang="en-US" sz="1800" dirty="0" err="1">
                <a:effectLst/>
                <a:latin typeface="Times New Roman" pitchFamily="18" charset="0"/>
                <a:cs typeface="Times New Roman" pitchFamily="18" charset="0"/>
              </a:rPr>
              <a:t>nazorat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jo’mragi</a:t>
            </a:r>
            <a:r>
              <a:rPr lang="en-US" sz="1800" dirty="0">
                <a:effectLst/>
                <a:latin typeface="Times New Roman" pitchFamily="18" charset="0"/>
                <a:cs typeface="Times New Roman" pitchFamily="18" charset="0"/>
              </a:rPr>
              <a:t>; 12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13 −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qiluvchi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qismdan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taglikdan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loyqa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chiqindi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suvni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shtuper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orqali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chiqaradigan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probkalar</a:t>
            </a:r>
            <a:r>
              <a:rPr lang="en-US" sz="1800" dirty="0">
                <a:effectLst/>
                <a:latin typeface="Times New Roman" pitchFamily="18" charset="0"/>
                <a:cs typeface="Times New Roman" pitchFamily="18" charset="0"/>
              </a:rPr>
              <a:t>; 14 − </a:t>
            </a:r>
            <a:r>
              <a:rPr lang="en-US" sz="1800" dirty="0" err="1">
                <a:effectLst/>
                <a:latin typeface="Times New Roman" pitchFamily="18" charset="0"/>
                <a:cs typeface="Times New Roman" pitchFamily="18" charset="0"/>
              </a:rPr>
              <a:t>kichik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teshikli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tarelka</a:t>
            </a:r>
            <a:r>
              <a:rPr lang="en-US" sz="1800" dirty="0">
                <a:effectLst/>
                <a:latin typeface="Times New Roman" pitchFamily="18" charset="0"/>
                <a:cs typeface="Times New Roman" pitchFamily="18" charset="0"/>
              </a:rPr>
              <a:t>; 15 − </a:t>
            </a:r>
            <a:r>
              <a:rPr lang="en-US" sz="1800" dirty="0" err="1">
                <a:effectLst/>
                <a:latin typeface="Times New Roman" pitchFamily="18" charset="0"/>
                <a:cs typeface="Times New Roman" pitchFamily="18" charset="0"/>
              </a:rPr>
              <a:t>ehtiyot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klapan</a:t>
            </a:r>
            <a:r>
              <a:rPr lang="en-US" sz="1800" dirty="0">
                <a:effectLst/>
                <a:latin typeface="Times New Roman" pitchFamily="18" charset="0"/>
                <a:cs typeface="Times New Roman" pitchFamily="18" charset="0"/>
              </a:rPr>
              <a:t>; 16 − </a:t>
            </a:r>
            <a:r>
              <a:rPr lang="en-US" sz="1800" dirty="0" err="1">
                <a:effectLst/>
                <a:latin typeface="Times New Roman" pitchFamily="18" charset="0"/>
                <a:cs typeface="Times New Roman" pitchFamily="18" charset="0"/>
              </a:rPr>
              <a:t>shlang</a:t>
            </a:r>
            <a:r>
              <a:rPr lang="en-US" sz="1800" dirty="0">
                <a:effectLst/>
                <a:latin typeface="Times New Roman" pitchFamily="18" charset="0"/>
                <a:cs typeface="Times New Roman" pitchFamily="18" charset="0"/>
              </a:rPr>
              <a:t>; 17 − </a:t>
            </a:r>
            <a:r>
              <a:rPr lang="en-US" sz="1800" dirty="0" err="1">
                <a:effectLst/>
                <a:latin typeface="Times New Roman" pitchFamily="18" charset="0"/>
                <a:cs typeface="Times New Roman" pitchFamily="18" charset="0"/>
              </a:rPr>
              <a:t>suv</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qulfi</a:t>
            </a:r>
            <a:r>
              <a:rPr lang="en-US" sz="1800" dirty="0">
                <a:effectLst/>
                <a:latin typeface="Times New Roman" pitchFamily="18" charset="0"/>
                <a:cs typeface="Times New Roman" pitchFamily="18" charset="0"/>
              </a:rPr>
              <a:t>; 18 − </a:t>
            </a:r>
            <a:r>
              <a:rPr lang="en-US" sz="1800" dirty="0" err="1">
                <a:effectLst/>
                <a:latin typeface="Times New Roman" pitchFamily="18" charset="0"/>
                <a:cs typeface="Times New Roman" pitchFamily="18" charset="0"/>
              </a:rPr>
              <a:t>manometr</a:t>
            </a:r>
            <a:r>
              <a:rPr lang="en-US" sz="1800" dirty="0">
                <a:effectLst/>
                <a:latin typeface="Times New Roman" pitchFamily="18" charset="0"/>
                <a:cs typeface="Times New Roman" pitchFamily="18" charset="0"/>
              </a:rPr>
              <a:t>; 19 − </a:t>
            </a:r>
            <a:r>
              <a:rPr lang="en-US" sz="1800" dirty="0" err="1">
                <a:effectLst/>
                <a:latin typeface="Times New Roman" pitchFamily="18" charset="0"/>
                <a:cs typeface="Times New Roman" pitchFamily="18" charset="0"/>
              </a:rPr>
              <a:t>dasta</a:t>
            </a:r>
            <a:r>
              <a:rPr lang="en-US" sz="1800" dirty="0" smtClean="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Payvandlash</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reduktori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buyumlami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balondan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gorelkaga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yuboriluvchi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atsetilen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kislorod</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bosimini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zaruriy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bosimga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pasaytirib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bosimda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saqlash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uchun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balonlarga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reduktorlari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o’rnatiladi</a:t>
            </a:r>
            <a:r>
              <a:rPr lang="en-US"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Atsetilen</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reduktorlarni</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masalan</a:t>
            </a:r>
            <a:r>
              <a:rPr lang="ru-RU" sz="1800" dirty="0">
                <a:effectLst/>
                <a:latin typeface="Times New Roman" pitchFamily="18" charset="0"/>
                <a:cs typeface="Times New Roman" pitchFamily="18" charset="0"/>
              </a:rPr>
              <a:t> RA</a:t>
            </a:r>
            <a:r>
              <a:rPr lang="ru-RU" sz="1800" b="1"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55, </a:t>
            </a:r>
            <a:r>
              <a:rPr lang="ru-RU" sz="1800" dirty="0" err="1">
                <a:effectLst/>
                <a:latin typeface="Times New Roman" pitchFamily="18" charset="0"/>
                <a:cs typeface="Times New Roman" pitchFamily="18" charset="0"/>
              </a:rPr>
              <a:t>kis­lorod</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reduktorlarni</a:t>
            </a:r>
            <a:r>
              <a:rPr lang="ru-RU" sz="1800" dirty="0">
                <a:effectLst/>
                <a:latin typeface="Times New Roman" pitchFamily="18" charset="0"/>
                <a:cs typeface="Times New Roman" pitchFamily="18" charset="0"/>
              </a:rPr>
              <a:t> RP</a:t>
            </a:r>
            <a:r>
              <a:rPr lang="ru-RU" sz="1800" b="1"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53 </a:t>
            </a:r>
            <a:r>
              <a:rPr lang="ru-RU" sz="1800" dirty="0" err="1">
                <a:effectLst/>
                <a:latin typeface="Times New Roman" pitchFamily="18" charset="0"/>
                <a:cs typeface="Times New Roman" pitchFamily="18" charset="0"/>
              </a:rPr>
              <a:t>markalari</a:t>
            </a:r>
            <a:r>
              <a:rPr lang="ru-RU" sz="1800" dirty="0">
                <a:effectLst/>
                <a:latin typeface="Times New Roman" pitchFamily="18" charset="0"/>
                <a:cs typeface="Times New Roman" pitchFamily="18" charset="0"/>
              </a:rPr>
              <a:t> </a:t>
            </a:r>
            <a:r>
              <a:rPr lang="ru-RU" sz="1800" dirty="0" err="1">
                <a:effectLst/>
                <a:latin typeface="Times New Roman" pitchFamily="18" charset="0"/>
                <a:cs typeface="Times New Roman" pitchFamily="18" charset="0"/>
              </a:rPr>
              <a:t>bor</a:t>
            </a:r>
            <a:r>
              <a:rPr lang="ru-RU" sz="1800" dirty="0">
                <a:effectLst/>
                <a:latin typeface="Times New Roman" pitchFamily="18" charset="0"/>
                <a:cs typeface="Times New Roman" pitchFamily="18" charset="0"/>
              </a:rPr>
              <a:t>.</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76672"/>
            <a:ext cx="5760640" cy="2520280"/>
          </a:xfrm>
          <a:prstGeom prst="rect">
            <a:avLst/>
          </a:prstGeom>
          <a:noFill/>
          <a:ln>
            <a:noFill/>
          </a:ln>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noAutofit/>
          </a:bodyPr>
          <a:lstStyle/>
          <a:p>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smtClean="0">
                <a:effectLst/>
              </a:rPr>
              <a:t/>
            </a:r>
            <a:br>
              <a:rPr lang="en-US" sz="1800" dirty="0" smtClean="0">
                <a:effectLst/>
              </a:rPr>
            </a:br>
            <a:r>
              <a:rPr lang="en-US" sz="1800" dirty="0">
                <a:effectLst/>
              </a:rPr>
              <a:t/>
            </a:r>
            <a:br>
              <a:rPr lang="en-US" sz="1800" dirty="0">
                <a:effectLst/>
              </a:rPr>
            </a:br>
            <a:r>
              <a:rPr lang="en-US" sz="1800" dirty="0">
                <a:effectLst/>
              </a:rPr>
              <a:t/>
            </a:r>
            <a:br>
              <a:rPr lang="en-US" sz="1800" dirty="0">
                <a:effectLst/>
              </a:rPr>
            </a:br>
            <a:endParaRPr lang="ru-RU" sz="1800" dirty="0">
              <a:effectLst/>
              <a:latin typeface="Times New Roman" pitchFamily="18" charset="0"/>
              <a:cs typeface="Times New Roman" pitchFamily="18" charset="0"/>
            </a:endParaRP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3563888" cy="2371090"/>
          </a:xfrm>
          <a:prstGeom prst="rect">
            <a:avLst/>
          </a:prstGeom>
          <a:noFill/>
          <a:ln>
            <a:noFill/>
          </a:ln>
        </p:spPr>
      </p:pic>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429000"/>
            <a:ext cx="4161698" cy="3024336"/>
          </a:xfrm>
          <a:prstGeom prst="rect">
            <a:avLst/>
          </a:prstGeom>
          <a:noFill/>
          <a:ln>
            <a:noFill/>
          </a:ln>
        </p:spPr>
      </p:pic>
      <p:sp>
        <p:nvSpPr>
          <p:cNvPr id="4" name="Прямоугольник 3"/>
          <p:cNvSpPr/>
          <p:nvPr/>
        </p:nvSpPr>
        <p:spPr>
          <a:xfrm>
            <a:off x="3743400" y="332656"/>
            <a:ext cx="5293096" cy="2585323"/>
          </a:xfrm>
          <a:prstGeom prst="rect">
            <a:avLst/>
          </a:prstGeom>
        </p:spPr>
        <p:txBody>
          <a:bodyPr wrap="square">
            <a:spAutoFit/>
          </a:bodyPr>
          <a:lstStyle/>
          <a:p>
            <a:pPr algn="ctr"/>
            <a:r>
              <a:rPr lang="en-US" dirty="0" err="1">
                <a:latin typeface="Times New Roman" pitchFamily="18" charset="0"/>
                <a:cs typeface="Times New Roman" pitchFamily="18" charset="0"/>
              </a:rPr>
              <a:t>O’rta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tipidagi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qulfining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suv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qulfini</a:t>
            </a:r>
            <a:r>
              <a:rPr lang="en-US" dirty="0">
                <a:latin typeface="Times New Roman" pitchFamily="18" charset="0"/>
                <a:cs typeface="Times New Roman" pitchFamily="18" charset="0"/>
              </a:rPr>
              <a:t> normal </a:t>
            </a:r>
            <a:r>
              <a:rPr lang="en-US" dirty="0" err="1">
                <a:latin typeface="Times New Roman" pitchFamily="18" charset="0"/>
                <a:cs typeface="Times New Roman" pitchFamily="18" charset="0"/>
              </a:rPr>
              <a:t>ishlashi;b</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alanagani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teskari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zarbida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1 −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keltiruvchi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trubka</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teskari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klapan</a:t>
            </a:r>
            <a:r>
              <a:rPr lang="en-US" dirty="0">
                <a:latin typeface="Times New Roman" pitchFamily="18" charset="0"/>
                <a:cs typeface="Times New Roman" pitchFamily="18" charset="0"/>
              </a:rPr>
              <a:t>; 3 − </a:t>
            </a:r>
            <a:r>
              <a:rPr lang="en-US" dirty="0" err="1">
                <a:latin typeface="Times New Roman" pitchFamily="18" charset="0"/>
                <a:cs typeface="Times New Roman" pitchFamily="18" charset="0"/>
              </a:rPr>
              <a:t>korpua</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7 − </a:t>
            </a:r>
            <a:r>
              <a:rPr lang="en-US" dirty="0" err="1">
                <a:latin typeface="Times New Roman" pitchFamily="18" charset="0"/>
                <a:cs typeface="Times New Roman" pitchFamily="18" charset="0"/>
              </a:rPr>
              <a:t>probka</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qaytargich</a:t>
            </a:r>
            <a:r>
              <a:rPr lang="en-US" dirty="0">
                <a:latin typeface="Times New Roman" pitchFamily="18" charset="0"/>
                <a:cs typeface="Times New Roman" pitchFamily="18" charset="0"/>
              </a:rPr>
              <a:t> disk; 6 − </a:t>
            </a:r>
            <a:r>
              <a:rPr lang="en-US" dirty="0" err="1">
                <a:latin typeface="Times New Roman" pitchFamily="18" charset="0"/>
                <a:cs typeface="Times New Roman" pitchFamily="18" charset="0"/>
              </a:rPr>
              <a:t>nazorat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jumragi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8" name="Прямоугольник 7"/>
          <p:cNvSpPr/>
          <p:nvPr/>
        </p:nvSpPr>
        <p:spPr>
          <a:xfrm>
            <a:off x="0" y="4437112"/>
            <a:ext cx="4932040" cy="1477328"/>
          </a:xfrm>
          <a:prstGeom prst="rect">
            <a:avLst/>
          </a:prstGeom>
        </p:spPr>
        <p:txBody>
          <a:bodyPr wrap="square">
            <a:spAutoFit/>
          </a:bodyPr>
          <a:lstStyle/>
          <a:p>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reduktorining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1 − </a:t>
            </a:r>
            <a:r>
              <a:rPr lang="en-US" dirty="0" err="1">
                <a:latin typeface="Times New Roman" pitchFamily="18" charset="0"/>
                <a:cs typeface="Times New Roman" pitchFamily="18" charset="0"/>
              </a:rPr>
              <a:t>reduktor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korpusi</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7 − </a:t>
            </a:r>
            <a:r>
              <a:rPr lang="en-US" dirty="0" err="1">
                <a:latin typeface="Times New Roman" pitchFamily="18" charset="0"/>
                <a:cs typeface="Times New Roman" pitchFamily="18" charset="0"/>
              </a:rPr>
              <a:t>manometrlar</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9 − </a:t>
            </a:r>
            <a:r>
              <a:rPr lang="en-US" dirty="0" err="1">
                <a:latin typeface="Times New Roman" pitchFamily="18" charset="0"/>
                <a:cs typeface="Times New Roman" pitchFamily="18" charset="0"/>
              </a:rPr>
              <a:t>prujinalar</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ehtiyot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klapani</a:t>
            </a:r>
            <a:r>
              <a:rPr lang="en-US" dirty="0">
                <a:latin typeface="Times New Roman" pitchFamily="18" charset="0"/>
                <a:cs typeface="Times New Roman" pitchFamily="18" charset="0"/>
              </a:rPr>
              <a:t>; 8 − </a:t>
            </a:r>
            <a:r>
              <a:rPr lang="en-US" dirty="0" err="1">
                <a:latin typeface="Times New Roman" pitchFamily="18" charset="0"/>
                <a:cs typeface="Times New Roman" pitchFamily="18" charset="0"/>
              </a:rPr>
              <a:t>quyi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a:t>
            </a:r>
            <a:r>
              <a:rPr lang="en-US" dirty="0">
                <a:latin typeface="Times New Roman" pitchFamily="18" charset="0"/>
                <a:cs typeface="Times New Roman" pitchFamily="18" charset="0"/>
              </a:rPr>
              <a:t>; 10 − </a:t>
            </a:r>
            <a:r>
              <a:rPr lang="en-US" dirty="0" err="1">
                <a:latin typeface="Times New Roman" pitchFamily="18" charset="0"/>
                <a:cs typeface="Times New Roman" pitchFamily="18" charset="0"/>
              </a:rPr>
              <a:t>vint</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11 − membrana; 12 − shtok.</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9632" y="404664"/>
            <a:ext cx="7632848" cy="1200329"/>
          </a:xfrm>
          <a:prstGeom prst="rect">
            <a:avLst/>
          </a:prstGeom>
        </p:spPr>
        <p:txBody>
          <a:bodyPr wrap="square">
            <a:spAutoFit/>
          </a:bodyPr>
          <a:lstStyle/>
          <a:p>
            <a:r>
              <a:rPr lang="uz-Cyrl-UZ" b="1" dirty="0">
                <a:latin typeface="Times New Roman" pitchFamily="18" charset="0"/>
                <a:cs typeface="Times New Roman" pitchFamily="18" charset="0"/>
              </a:rPr>
              <a:t>Payvandlash gorelkalari. </a:t>
            </a:r>
            <a:r>
              <a:rPr lang="uz-Cyrl-UZ" dirty="0">
                <a:latin typeface="Times New Roman" pitchFamily="18" charset="0"/>
                <a:cs typeface="Times New Roman" pitchFamily="18" charset="0"/>
              </a:rPr>
              <a:t>Ko’pchilik payvandlash ishlari past va o’rtacha bosimda ishlaydigan injektorli gorelkalarda olib boriladi, ularga kislorod 0,15</a:t>
            </a:r>
            <a:r>
              <a:rPr lang="uz-Cyrl-UZ" b="1" dirty="0">
                <a:latin typeface="Times New Roman" pitchFamily="18" charset="0"/>
                <a:cs typeface="Times New Roman" pitchFamily="18" charset="0"/>
              </a:rPr>
              <a:t>–</a:t>
            </a:r>
            <a:r>
              <a:rPr lang="uz-Cyrl-UZ" dirty="0">
                <a:latin typeface="Times New Roman" pitchFamily="18" charset="0"/>
                <a:cs typeface="Times New Roman" pitchFamily="18" charset="0"/>
              </a:rPr>
              <a:t>0,35 MPa bosimda, atsetilen 0,001</a:t>
            </a:r>
            <a:r>
              <a:rPr lang="uz-Cyrl-UZ" b="1" dirty="0">
                <a:latin typeface="Times New Roman" pitchFamily="18" charset="0"/>
                <a:cs typeface="Times New Roman" pitchFamily="18" charset="0"/>
              </a:rPr>
              <a:t>–</a:t>
            </a:r>
            <a:r>
              <a:rPr lang="uz-Cyrl-UZ" dirty="0">
                <a:latin typeface="Times New Roman" pitchFamily="18" charset="0"/>
                <a:cs typeface="Times New Roman" pitchFamily="18" charset="0"/>
              </a:rPr>
              <a:t>0,10 MPa bosimda yuboriladi</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772816"/>
            <a:ext cx="5760640" cy="2448272"/>
          </a:xfrm>
          <a:prstGeom prst="rect">
            <a:avLst/>
          </a:prstGeom>
          <a:noFill/>
          <a:ln>
            <a:noFill/>
          </a:ln>
        </p:spPr>
      </p:pic>
      <p:sp>
        <p:nvSpPr>
          <p:cNvPr id="3" name="Прямоугольник 2"/>
          <p:cNvSpPr/>
          <p:nvPr/>
        </p:nvSpPr>
        <p:spPr>
          <a:xfrm>
            <a:off x="1043608" y="4613719"/>
            <a:ext cx="7344816" cy="1754326"/>
          </a:xfrm>
          <a:prstGeom prst="rect">
            <a:avLst/>
          </a:prstGeom>
        </p:spPr>
        <p:txBody>
          <a:bodyPr wrap="square">
            <a:spAutoFit/>
          </a:bodyPr>
          <a:lstStyle/>
          <a:p>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gorelkalari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injektorli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gorelka</a:t>
            </a:r>
            <a:r>
              <a:rPr lang="en-US" dirty="0">
                <a:latin typeface="Times New Roman" pitchFamily="18" charset="0"/>
                <a:cs typeface="Times New Roman" pitchFamily="18" charset="0"/>
              </a:rPr>
              <a:t>: 1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trubka</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ventillar</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injektor</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6 − aralashtirish kamerasi; 7 − trubka; 8 − mundshtuk.b − injektorsiz gorelka: 1 va 2 − trubka; 3 − ventil; 4 − aralashtirish kamerasi; 5 − trubka;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6 −  mundshtuk.</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Effect transition="in" filter="fade">
                                      <p:cBhvr>
                                        <p:cTn id="21" dur="1000"/>
                                        <p:tgtEl>
                                          <p:spTgt spid="2">
                                            <p:txEl>
                                              <p:pRg st="0" end="0"/>
                                            </p:txEl>
                                          </p:spTgt>
                                        </p:tgtEl>
                                      </p:cBhvr>
                                    </p:animEffect>
                                    <p:anim calcmode="lin" valueType="num">
                                      <p:cBhvr>
                                        <p:cTn id="22"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39112" y="0"/>
            <a:ext cx="8063996" cy="4524315"/>
          </a:xfrm>
          <a:prstGeom prst="rect">
            <a:avLst/>
          </a:prstGeom>
        </p:spPr>
        <p:txBody>
          <a:bodyPr wrap="square">
            <a:spAutoFit/>
          </a:bodyPr>
          <a:lstStyle/>
          <a:p>
            <a:r>
              <a:rPr lang="uz-Cyrl-UZ" b="1" dirty="0">
                <a:latin typeface="Times New Roman" pitchFamily="18" charset="0"/>
                <a:cs typeface="Times New Roman" pitchFamily="18" charset="0"/>
              </a:rPr>
              <a:t>Payvandlash alangasi. </a:t>
            </a:r>
            <a:r>
              <a:rPr lang="uz-Cyrl-UZ" dirty="0">
                <a:latin typeface="Times New Roman" pitchFamily="18" charset="0"/>
                <a:cs typeface="Times New Roman" pitchFamily="18" charset="0"/>
              </a:rPr>
              <a:t>Metall buyumlarni payvandlash alangani uch zonaga ajratish mumkin:</a:t>
            </a:r>
            <a:endParaRPr lang="ru-RU" dirty="0">
              <a:latin typeface="Times New Roman" pitchFamily="18" charset="0"/>
              <a:cs typeface="Times New Roman" pitchFamily="18" charset="0"/>
            </a:endParaRPr>
          </a:p>
          <a:p>
            <a:r>
              <a:rPr lang="en-US" b="1" dirty="0" err="1">
                <a:latin typeface="Times New Roman" pitchFamily="18" charset="0"/>
                <a:cs typeface="Times New Roman" pitchFamily="18" charset="0"/>
              </a:rPr>
              <a:t>l</a:t>
            </a:r>
            <a:r>
              <a:rPr lang="en-US" b="1" baseline="30000" dirty="0" err="1">
                <a:latin typeface="Times New Roman" pitchFamily="18" charset="0"/>
                <a:cs typeface="Times New Roman" pitchFamily="18" charset="0"/>
              </a:rPr>
              <a:t>chi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zona</a:t>
            </a: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zonaga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yadro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zonada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deyarli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dissotsiatsiyalangan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atsetilen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zona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rangli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shaklli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chegarasi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b="1" dirty="0">
                <a:latin typeface="Times New Roman" pitchFamily="18" charset="0"/>
                <a:cs typeface="Times New Roman" pitchFamily="18" charset="0"/>
              </a:rPr>
              <a:t>2</a:t>
            </a:r>
            <a:r>
              <a:rPr lang="en-US" b="1" baseline="30000" dirty="0">
                <a:latin typeface="Times New Roman" pitchFamily="18" charset="0"/>
                <a:cs typeface="Times New Roman" pitchFamily="18" charset="0"/>
              </a:rPr>
              <a:t>chi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zona</a:t>
            </a:r>
            <a:r>
              <a:rPr lang="en-US" b="1" dirty="0">
                <a:latin typeface="Times New Roman" pitchFamily="18" charset="0"/>
                <a:cs typeface="Times New Roman" pitchFamily="18" charset="0"/>
              </a:rPr>
              <a:t>. Bu </a:t>
            </a:r>
            <a:r>
              <a:rPr lang="en-US" dirty="0" err="1">
                <a:latin typeface="Times New Roman" pitchFamily="18" charset="0"/>
                <a:cs typeface="Times New Roman" pitchFamily="18" charset="0"/>
              </a:rPr>
              <a:t>zonada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atsetilen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boshlaydi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2+H</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+0</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→20+H</a:t>
            </a:r>
            <a:r>
              <a:rPr lang="en-US" i="1" baseline="-25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oksidlanishini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oldini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N</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qizuiriladi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b="1" dirty="0">
                <a:latin typeface="Times New Roman" pitchFamily="18" charset="0"/>
                <a:cs typeface="Times New Roman" pitchFamily="18" charset="0"/>
              </a:rPr>
              <a:t>3 </a:t>
            </a:r>
            <a:r>
              <a:rPr lang="en-US" b="1" baseline="30000" dirty="0">
                <a:latin typeface="Times New Roman" pitchFamily="18" charset="0"/>
                <a:cs typeface="Times New Roman" pitchFamily="18" charset="0"/>
              </a:rPr>
              <a:t>chi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zona</a:t>
            </a: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zona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zonada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H</a:t>
            </a:r>
            <a:r>
              <a:rPr lang="en-US" i="1" baseline="-25000"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havo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kislorodi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i="1" dirty="0">
                <a:latin typeface="Times New Roman" pitchFamily="18" charset="0"/>
                <a:cs typeface="Times New Roman" pitchFamily="18" charset="0"/>
              </a:rPr>
              <a:t>2O+H</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+3/2</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→2</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+H</a:t>
            </a:r>
            <a:r>
              <a:rPr lang="en-US" i="1" baseline="-25000" dirty="0">
                <a:latin typeface="Times New Roman" pitchFamily="18" charset="0"/>
                <a:cs typeface="Times New Roman" pitchFamily="18" charset="0"/>
              </a:rPr>
              <a:t>2</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Metallami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0</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H</a:t>
            </a:r>
            <a:r>
              <a:rPr lang="en-US" i="1" baseline="-25000" dirty="0">
                <a:latin typeface="Times New Roman" pitchFamily="18" charset="0"/>
                <a:cs typeface="Times New Roman" pitchFamily="18" charset="0"/>
              </a:rPr>
              <a:t>2</a:t>
            </a:r>
            <a:r>
              <a:rPr lang="en-US" i="1" dirty="0">
                <a:latin typeface="Times New Roman" pitchFamily="18" charset="0"/>
                <a:cs typeface="Times New Roman" pitchFamily="18" charset="0"/>
              </a:rPr>
              <a:t>0</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bug’lari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temirni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oksidlovchi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zona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9" name="Рисунок 8"/>
          <p:cNvPicPr/>
          <p:nvPr/>
        </p:nvPicPr>
        <p:blipFill>
          <a:blip r:embed="rId2">
            <a:extLst>
              <a:ext uri="{28A0092B-C50C-407E-A947-70E740481C1C}">
                <a14:useLocalDpi xmlns:a14="http://schemas.microsoft.com/office/drawing/2010/main" val="0"/>
              </a:ext>
            </a:extLst>
          </a:blip>
          <a:srcRect/>
          <a:stretch>
            <a:fillRect/>
          </a:stretch>
        </p:blipFill>
        <p:spPr bwMode="auto">
          <a:xfrm>
            <a:off x="1275358" y="3789040"/>
            <a:ext cx="3136900" cy="2881630"/>
          </a:xfrm>
          <a:prstGeom prst="rect">
            <a:avLst/>
          </a:prstGeom>
          <a:noFill/>
          <a:ln>
            <a:noFill/>
          </a:ln>
        </p:spPr>
      </p:pic>
      <p:sp>
        <p:nvSpPr>
          <p:cNvPr id="4" name="Прямоугольник 3"/>
          <p:cNvSpPr/>
          <p:nvPr/>
        </p:nvSpPr>
        <p:spPr>
          <a:xfrm>
            <a:off x="4418304" y="4725144"/>
            <a:ext cx="4572000" cy="646331"/>
          </a:xfrm>
          <a:prstGeom prst="rect">
            <a:avLst/>
          </a:prstGeom>
        </p:spPr>
        <p:txBody>
          <a:bodyPr>
            <a:spAutoFit/>
          </a:bodyPr>
          <a:lstStyle/>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Me’yordagi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atsetilen</a:t>
            </a:r>
            <a:r>
              <a:rPr lang="en-US" b="1" dirty="0">
                <a:latin typeface="Times New Roman" pitchFamily="18" charset="0"/>
                <a:cs typeface="Times New Roman" pitchFamily="18" charset="0"/>
              </a:rPr>
              <a:t>–</a:t>
            </a:r>
            <a:r>
              <a:rPr lang="en-US" dirty="0" err="1">
                <a:latin typeface="Times New Roman" pitchFamily="18" charset="0"/>
                <a:cs typeface="Times New Roman" pitchFamily="18" charset="0"/>
              </a:rPr>
              <a:t>kislorod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alangasining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2175489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0" y="0"/>
            <a:ext cx="9144000" cy="6858000"/>
          </a:xfrm>
        </p:spPr>
        <p:txBody>
          <a:bodyPr>
            <a:normAutofit/>
          </a:bodyPr>
          <a:lstStyle/>
          <a:p>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alangasida</a:t>
            </a:r>
            <a:r>
              <a:rPr lang="en-US" sz="1800" dirty="0" smtClean="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gorelka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hamda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simining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harakat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traektoriya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sxemasi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a:t>
            </a:r>
            <a:r>
              <a:rPr lang="en-US" sz="1800" dirty="0" err="1">
                <a:effectLst/>
                <a:latin typeface="Times New Roman" pitchFamily="18" charset="0"/>
                <a:cs typeface="Times New Roman" pitchFamily="18" charset="0"/>
              </a:rPr>
              <a:t>o’ngdan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chapga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b − </a:t>
            </a:r>
            <a:r>
              <a:rPr lang="en-US" sz="1800" dirty="0" err="1">
                <a:effectLst/>
                <a:latin typeface="Times New Roman" pitchFamily="18" charset="0"/>
                <a:cs typeface="Times New Roman" pitchFamily="18" charset="0"/>
              </a:rPr>
              <a:t>chapdan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o’ngga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1 −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simi</a:t>
            </a:r>
            <a:r>
              <a:rPr lang="en-US" sz="1800" dirty="0">
                <a:effectLst/>
                <a:latin typeface="Times New Roman" pitchFamily="18" charset="0"/>
                <a:cs typeface="Times New Roman" pitchFamily="18" charset="0"/>
              </a:rPr>
              <a:t>; 2 − </a:t>
            </a:r>
            <a:r>
              <a:rPr lang="en-US" sz="1800" dirty="0" err="1">
                <a:effectLst/>
                <a:latin typeface="Times New Roman" pitchFamily="18" charset="0"/>
                <a:cs typeface="Times New Roman" pitchFamily="18" charset="0"/>
              </a:rPr>
              <a:t>gorelka</a:t>
            </a:r>
            <a:r>
              <a:rPr lang="en-US" sz="1800" dirty="0" smtClean="0">
                <a:effectLst/>
                <a:latin typeface="Times New Roman" pitchFamily="18" charset="0"/>
                <a:cs typeface="Times New Roman" pitchFamily="18" charset="0"/>
              </a:rPr>
              <a:t>.</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Metallarni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plazma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oqimida</a:t>
            </a:r>
            <a:r>
              <a:rPr lang="en-US" sz="1800" b="1" dirty="0">
                <a:effectLst/>
                <a:latin typeface="Times New Roman" pitchFamily="18" charset="0"/>
                <a:cs typeface="Times New Roman" pitchFamily="18" charset="0"/>
              </a:rPr>
              <a:t> </a:t>
            </a:r>
            <a:r>
              <a:rPr lang="en-US" sz="1800" b="1" dirty="0" err="1" smtClean="0">
                <a:effectLst/>
                <a:latin typeface="Times New Roman" pitchFamily="18" charset="0"/>
                <a:cs typeface="Times New Roman" pitchFamily="18" charset="0"/>
              </a:rPr>
              <a:t>payvandlash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Bu </a:t>
            </a:r>
            <a:r>
              <a:rPr lang="en-US" sz="1800" dirty="0" err="1">
                <a:effectLst/>
                <a:latin typeface="Times New Roman" pitchFamily="18" charset="0"/>
                <a:cs typeface="Times New Roman" pitchFamily="18" charset="0"/>
              </a:rPr>
              <a:t>usulda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suyiiqlanish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harorati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yuqori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yupqa</a:t>
            </a:r>
            <a:r>
              <a:rPr lang="en-US" sz="1800" dirty="0">
                <a:effectLst/>
                <a:latin typeface="Times New Roman" pitchFamily="18" charset="0"/>
                <a:cs typeface="Times New Roman" pitchFamily="18" charset="0"/>
              </a:rPr>
              <a:t> list </a:t>
            </a:r>
            <a:r>
              <a:rPr lang="en-US" sz="1800" dirty="0" err="1">
                <a:effectLst/>
                <a:latin typeface="Times New Roman" pitchFamily="18" charset="0"/>
                <a:cs typeface="Times New Roman" pitchFamily="18" charset="0"/>
              </a:rPr>
              <a:t>metallar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qotishmalari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shuningdek</a:t>
            </a:r>
            <a:r>
              <a:rPr lang="en-US" sz="1800" dirty="0">
                <a:effectLst/>
                <a:latin typeface="Times New Roman" pitchFamily="18" charset="0"/>
                <a:cs typeface="Times New Roman" pitchFamily="18" charset="0"/>
              </a:rPr>
              <a:t>, </a:t>
            </a:r>
            <a:r>
              <a:rPr lang="en-US" sz="1800" i="1" dirty="0">
                <a:effectLst/>
                <a:latin typeface="Times New Roman" pitchFamily="18" charset="0"/>
                <a:cs typeface="Times New Roman" pitchFamily="18" charset="0"/>
              </a:rPr>
              <a:t>Al, 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qotishmalarining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hamda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chiqqan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detallarni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tiklashda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kesishda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keng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foydalaniladi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Bu </a:t>
            </a:r>
            <a:r>
              <a:rPr lang="en-US" sz="1800" dirty="0" err="1">
                <a:effectLst/>
                <a:latin typeface="Times New Roman" pitchFamily="18" charset="0"/>
                <a:cs typeface="Times New Roman" pitchFamily="18" charset="0"/>
              </a:rPr>
              <a:t>usul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boshqa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usullarga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qaraganda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unumdorligi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yuqori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termik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zonasi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kichikligi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Bu </a:t>
            </a:r>
            <a:r>
              <a:rPr lang="en-US" sz="1800" dirty="0" err="1">
                <a:effectLst/>
                <a:latin typeface="Times New Roman" pitchFamily="18" charset="0"/>
                <a:cs typeface="Times New Roman" pitchFamily="18" charset="0"/>
              </a:rPr>
              <a:t>usulda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joyiga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plazmatron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plazma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gorelka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orqali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yuqori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temperaturali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plazma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ionlangan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oqimi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yo’naltiriladi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Bunda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darhol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suyuq</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vanna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Plazma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yo’nalishi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boshqa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joyga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olinganda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vanna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sovishida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kristallanib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chok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88640"/>
            <a:ext cx="4824536" cy="2232248"/>
          </a:xfrm>
          <a:prstGeom prst="rect">
            <a:avLst/>
          </a:prstGeom>
          <a:noFill/>
          <a:ln>
            <a:noFill/>
          </a:ln>
        </p:spPr>
      </p:pic>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30266" y="548680"/>
            <a:ext cx="3604260" cy="2456180"/>
          </a:xfrm>
          <a:prstGeom prst="rect">
            <a:avLst/>
          </a:prstGeom>
          <a:noFill/>
          <a:ln>
            <a:noFill/>
          </a:ln>
        </p:spPr>
      </p:pic>
      <p:sp>
        <p:nvSpPr>
          <p:cNvPr id="2" name="Прямоугольник 1"/>
          <p:cNvSpPr/>
          <p:nvPr/>
        </p:nvSpPr>
        <p:spPr>
          <a:xfrm>
            <a:off x="3655997" y="548680"/>
            <a:ext cx="4878288" cy="1477328"/>
          </a:xfrm>
          <a:prstGeom prst="rect">
            <a:avLst/>
          </a:prstGeom>
        </p:spPr>
        <p:txBody>
          <a:bodyPr wrap="square">
            <a:spAutoFit/>
          </a:bodyPr>
          <a:lstStyle/>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plazma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bevosita</a:t>
            </a:r>
            <a:r>
              <a:rPr lang="en-US" dirty="0">
                <a:latin typeface="Times New Roman" pitchFamily="18" charset="0"/>
                <a:cs typeface="Times New Roman" pitchFamily="18" charset="0"/>
              </a:rPr>
              <a:t>; b − </a:t>
            </a:r>
            <a:r>
              <a:rPr lang="en-US" dirty="0" err="1">
                <a:latin typeface="Times New Roman" pitchFamily="18" charset="0"/>
                <a:cs typeface="Times New Roman" pitchFamily="18" charset="0"/>
              </a:rPr>
              <a:t>bilvosita</a:t>
            </a:r>
            <a:r>
              <a:rPr lang="en-US" dirty="0">
                <a:latin typeface="Times New Roman" pitchFamily="18" charset="0"/>
                <a:cs typeface="Times New Roman" pitchFamily="18" charset="0"/>
              </a:rPr>
              <a:t>: 1 − </a:t>
            </a:r>
            <a:r>
              <a:rPr lang="en-US" dirty="0" err="1">
                <a:latin typeface="Times New Roman" pitchFamily="18" charset="0"/>
                <a:cs typeface="Times New Roman" pitchFamily="18" charset="0"/>
              </a:rPr>
              <a:t>volfram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elektrodlar</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yoy</a:t>
            </a:r>
            <a:r>
              <a:rPr lang="en-US" dirty="0">
                <a:latin typeface="Times New Roman" pitchFamily="18" charset="0"/>
                <a:cs typeface="Times New Roman" pitchFamily="18" charset="0"/>
              </a:rPr>
              <a:t>; 3 − </a:t>
            </a:r>
            <a:r>
              <a:rPr lang="en-US" dirty="0" err="1">
                <a:latin typeface="Times New Roman" pitchFamily="18" charset="0"/>
                <a:cs typeface="Times New Roman" pitchFamily="18" charset="0"/>
              </a:rPr>
              <a:t>gorelka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soplosi</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soplo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kanali</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zagotovka</a:t>
            </a:r>
            <a:r>
              <a:rPr lang="en-US" dirty="0">
                <a:latin typeface="Times New Roman" pitchFamily="18" charset="0"/>
                <a:cs typeface="Times New Roman" pitchFamily="18" charset="0"/>
              </a:rPr>
              <a:t>; 6 − </a:t>
            </a:r>
            <a:r>
              <a:rPr lang="en-US" dirty="0" err="1">
                <a:latin typeface="Times New Roman" pitchFamily="18" charset="0"/>
                <a:cs typeface="Times New Roman" pitchFamily="18" charset="0"/>
              </a:rPr>
              <a:t>plazma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oqimi</a:t>
            </a:r>
            <a:endParaRPr lang="ru-RU" dirty="0">
              <a:latin typeface="Times New Roman" pitchFamily="18" charset="0"/>
              <a:cs typeface="Times New Roman" pitchFamily="18" charset="0"/>
            </a:endParaRPr>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4240240" y="3501008"/>
            <a:ext cx="4315749" cy="2664296"/>
          </a:xfrm>
          <a:prstGeom prst="rect">
            <a:avLst/>
          </a:prstGeom>
          <a:noFill/>
          <a:ln>
            <a:noFill/>
          </a:ln>
        </p:spPr>
      </p:pic>
      <p:sp>
        <p:nvSpPr>
          <p:cNvPr id="8" name="Прямоугольник 7"/>
          <p:cNvSpPr/>
          <p:nvPr/>
        </p:nvSpPr>
        <p:spPr>
          <a:xfrm>
            <a:off x="30266" y="4293096"/>
            <a:ext cx="4572000" cy="646331"/>
          </a:xfrm>
          <a:prstGeom prst="rect">
            <a:avLst/>
          </a:prstGeom>
        </p:spPr>
        <p:txBody>
          <a:bodyPr>
            <a:spAutoFit/>
          </a:bodyPr>
          <a:lstStyle/>
          <a:p>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1 − </a:t>
            </a:r>
            <a:r>
              <a:rPr lang="en-US" dirty="0" err="1">
                <a:latin typeface="Times New Roman" pitchFamily="18" charset="0"/>
                <a:cs typeface="Times New Roman" pitchFamily="18" charset="0"/>
              </a:rPr>
              <a:t>zagotovkalar</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qisqich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316781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188640"/>
            <a:ext cx="8712968" cy="6740307"/>
          </a:xfrm>
          <a:prstGeom prst="rect">
            <a:avLst/>
          </a:prstGeom>
        </p:spPr>
        <p:txBody>
          <a:bodyPr wrap="square">
            <a:spAutoFit/>
          </a:bodyPr>
          <a:lstStyle/>
          <a:p>
            <a:r>
              <a:rPr lang="en-US" b="1" dirty="0">
                <a:latin typeface="Times New Roman" pitchFamily="18" charset="0"/>
                <a:cs typeface="Times New Roman" pitchFamily="18" charset="0"/>
              </a:rPr>
              <a:t>1. </a:t>
            </a:r>
            <a:r>
              <a:rPr lang="en-US" b="1" dirty="0" err="1">
                <a:latin typeface="Times New Roman" pitchFamily="18" charset="0"/>
                <a:cs typeface="Times New Roman" pitchFamily="18" charset="0"/>
              </a:rPr>
              <a:t>Uchma</a:t>
            </a:r>
            <a:r>
              <a:rPr lang="en-US" dirty="0">
                <a:latin typeface="Times New Roman" pitchFamily="18" charset="0"/>
                <a:cs typeface="Times New Roman" pitchFamily="18" charset="0"/>
              </a:rPr>
              <a:t>–</a:t>
            </a:r>
            <a:r>
              <a:rPr lang="en-US" b="1" dirty="0" err="1">
                <a:latin typeface="Times New Roman" pitchFamily="18" charset="0"/>
                <a:cs typeface="Times New Roman" pitchFamily="18" charset="0"/>
              </a:rPr>
              <a:t>uch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a:t>
            </a:r>
            <a:r>
              <a:rPr lang="en-US" b="1" dirty="0">
                <a:latin typeface="Times New Roman" pitchFamily="18" charset="0"/>
                <a:cs typeface="Times New Roman" pitchFamily="18" charset="0"/>
              </a:rPr>
              <a:t>.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suyultirmay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suyultirib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342900" indent="-342900">
              <a:buAutoNum type="alphaLcParenR"/>
            </a:pPr>
            <a:r>
              <a:rPr lang="en-US" i="1" dirty="0" err="1" smtClean="0">
                <a:latin typeface="Times New Roman" pitchFamily="18" charset="0"/>
                <a:cs typeface="Times New Roman" pitchFamily="18" charset="0"/>
              </a:rPr>
              <a:t>payvandlash</a:t>
            </a:r>
            <a:r>
              <a:rPr lang="en-US" i="1" dirty="0" smtClean="0">
                <a:latin typeface="Times New Roman" pitchFamily="18" charset="0"/>
                <a:cs typeface="Times New Roman" pitchFamily="18" charset="0"/>
              </a:rPr>
              <a:t> </a:t>
            </a:r>
            <a:r>
              <a:rPr lang="en-US" i="1" dirty="0" err="1">
                <a:latin typeface="Times New Roman" pitchFamily="18" charset="0"/>
                <a:cs typeface="Times New Roman" pitchFamily="18" charset="0"/>
              </a:rPr>
              <a:t>joylarini</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suyultirmay</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bosim</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ostida</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uchma-uch</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payvandlash</a:t>
            </a:r>
            <a:r>
              <a:rPr lang="en-US" i="1" dirty="0">
                <a:latin typeface="Times New Roman" pitchFamily="18" charset="0"/>
                <a:cs typeface="Times New Roman" pitchFamily="18" charset="0"/>
              </a:rPr>
              <a:t>.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avval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moylardan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tozalab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moslashtiriladi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Keyin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qisqichlariga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qisilib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biriga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ki­chik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kontaktlantirilgach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zanjirga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yuboriladi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plastik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zanjiri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So’ngra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orttirilib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Zagotovkalarning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ezila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qadar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yaqinlashadilarki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atomlar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payvandlanadi</a:t>
            </a:r>
            <a:r>
              <a:rPr lang="en-US" dirty="0" smtClean="0">
                <a:latin typeface="Times New Roman" pitchFamily="18" charset="0"/>
                <a:cs typeface="Times New Roman" pitchFamily="18" charset="0"/>
              </a:rPr>
              <a:t>.</a:t>
            </a:r>
          </a:p>
          <a:p>
            <a:pPr marL="342900" indent="-342900">
              <a:buAutoNum type="alphaLcParenR"/>
            </a:pPr>
            <a:endParaRPr lang="en-US" dirty="0">
              <a:latin typeface="Times New Roman" pitchFamily="18" charset="0"/>
              <a:cs typeface="Times New Roman" pitchFamily="18" charset="0"/>
            </a:endParaRPr>
          </a:p>
          <a:p>
            <a:pPr marL="342900" indent="-342900">
              <a:buAutoNum type="alphaLcParenR"/>
            </a:pPr>
            <a:endParaRPr lang="en-US" dirty="0" smtClean="0">
              <a:latin typeface="Times New Roman" pitchFamily="18" charset="0"/>
              <a:cs typeface="Times New Roman" pitchFamily="18" charset="0"/>
            </a:endParaRPr>
          </a:p>
          <a:p>
            <a:pPr marL="342900" indent="-342900">
              <a:buAutoNum type="alphaLcParenR"/>
            </a:pPr>
            <a:endParaRPr lang="en-US" dirty="0" smtClean="0">
              <a:latin typeface="Times New Roman" pitchFamily="18" charset="0"/>
              <a:cs typeface="Times New Roman" pitchFamily="18" charset="0"/>
            </a:endParaRPr>
          </a:p>
          <a:p>
            <a:pPr marL="342900" indent="-342900">
              <a:buAutoNum type="alphaLcParenR"/>
            </a:pPr>
            <a:endParaRPr lang="en-US" dirty="0">
              <a:latin typeface="Times New Roman" pitchFamily="18" charset="0"/>
              <a:cs typeface="Times New Roman" pitchFamily="18" charset="0"/>
            </a:endParaRPr>
          </a:p>
          <a:p>
            <a:pPr marL="342900" indent="-342900">
              <a:buAutoNum type="alphaLcParenR"/>
            </a:pPr>
            <a:endParaRPr lang="en-US" dirty="0" smtClean="0">
              <a:latin typeface="Times New Roman" pitchFamily="18" charset="0"/>
              <a:cs typeface="Times New Roman" pitchFamily="18" charset="0"/>
            </a:endParaRPr>
          </a:p>
          <a:p>
            <a:pPr marL="342900" indent="-342900">
              <a:buAutoNum type="alphaLcParenR"/>
            </a:pPr>
            <a:endParaRPr lang="en-US" dirty="0">
              <a:latin typeface="Times New Roman" pitchFamily="18" charset="0"/>
              <a:cs typeface="Times New Roman" pitchFamily="18" charset="0"/>
            </a:endParaRPr>
          </a:p>
          <a:p>
            <a:pPr marL="342900" indent="-342900">
              <a:buAutoNum type="alphaLcParenR"/>
            </a:pPr>
            <a:endParaRPr lang="en-US" dirty="0" smtClean="0">
              <a:latin typeface="Times New Roman" pitchFamily="18" charset="0"/>
              <a:cs typeface="Times New Roman" pitchFamily="18" charset="0"/>
            </a:endParaRPr>
          </a:p>
          <a:p>
            <a:pPr marL="342900" indent="-342900">
              <a:buAutoNum type="alphaLcParenR"/>
            </a:pP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qarshiliklari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uchma</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uch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mashinasining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 (a)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rejimi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1 − </a:t>
            </a:r>
            <a:r>
              <a:rPr lang="en-US" dirty="0" err="1">
                <a:latin typeface="Times New Roman" pitchFamily="18" charset="0"/>
                <a:cs typeface="Times New Roman" pitchFamily="18" charset="0"/>
              </a:rPr>
              <a:t>stanina</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plita</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7 − </a:t>
            </a:r>
            <a:r>
              <a:rPr lang="en-US" dirty="0" err="1">
                <a:latin typeface="Times New Roman" pitchFamily="18" charset="0"/>
                <a:cs typeface="Times New Roman" pitchFamily="18" charset="0"/>
              </a:rPr>
              <a:t>zagotovkalar</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6 − </a:t>
            </a:r>
            <a:r>
              <a:rPr lang="en-US" dirty="0" err="1">
                <a:latin typeface="Times New Roman" pitchFamily="18" charset="0"/>
                <a:cs typeface="Times New Roman" pitchFamily="18" charset="0"/>
              </a:rPr>
              <a:t>qisqichlar</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8 −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transformatorining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ikkilamchi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cho’lg’ami</a:t>
            </a:r>
            <a:r>
              <a:rPr lang="en-US" dirty="0">
                <a:latin typeface="Times New Roman" pitchFamily="18" charset="0"/>
                <a:cs typeface="Times New Roman" pitchFamily="18" charset="0"/>
              </a:rPr>
              <a:t>; b)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suyuqlantirmay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uchma</a:t>
            </a:r>
            <a:r>
              <a:rPr lang="en-US" b="1" dirty="0">
                <a:latin typeface="Times New Roman" pitchFamily="18" charset="0"/>
                <a:cs typeface="Times New Roman" pitchFamily="18" charset="0"/>
              </a:rPr>
              <a:t>–</a:t>
            </a:r>
            <a:r>
              <a:rPr lang="en-US" dirty="0" err="1">
                <a:latin typeface="Times New Roman" pitchFamily="18" charset="0"/>
                <a:cs typeface="Times New Roman" pitchFamily="18" charset="0"/>
              </a:rPr>
              <a:t>uch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sikli</a:t>
            </a:r>
            <a:r>
              <a:rPr lang="en-US" dirty="0">
                <a:latin typeface="Times New Roman" pitchFamily="18" charset="0"/>
                <a:cs typeface="Times New Roman" pitchFamily="18" charset="0"/>
              </a:rPr>
              <a:t>; v)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suyuqlantirib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uchma</a:t>
            </a:r>
            <a:r>
              <a:rPr lang="en-US" b="1" dirty="0">
                <a:latin typeface="Times New Roman" pitchFamily="18" charset="0"/>
                <a:cs typeface="Times New Roman" pitchFamily="18" charset="0"/>
              </a:rPr>
              <a:t>–</a:t>
            </a:r>
            <a:r>
              <a:rPr lang="en-US" dirty="0" err="1">
                <a:latin typeface="Times New Roman" pitchFamily="18" charset="0"/>
                <a:cs typeface="Times New Roman" pitchFamily="18" charset="0"/>
              </a:rPr>
              <a:t>uch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sikli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1803606" y="2996952"/>
            <a:ext cx="4710430" cy="1732915"/>
          </a:xfrm>
          <a:prstGeom prst="rect">
            <a:avLst/>
          </a:prstGeom>
          <a:noFill/>
          <a:ln>
            <a:noFill/>
          </a:ln>
        </p:spPr>
      </p:pic>
    </p:spTree>
    <p:extLst>
      <p:ext uri="{BB962C8B-B14F-4D97-AF65-F5344CB8AC3E}">
        <p14:creationId xmlns:p14="http://schemas.microsoft.com/office/powerpoint/2010/main" val="86050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260648"/>
            <a:ext cx="8933688" cy="5987752"/>
          </a:xfrm>
        </p:spPr>
        <p:txBody>
          <a:bodyPr>
            <a:normAutofit/>
          </a:bodyPr>
          <a:lstStyle/>
          <a:p>
            <a:r>
              <a:rPr lang="en-US" sz="1800" dirty="0">
                <a:latin typeface="Times New Roman" pitchFamily="18" charset="0"/>
                <a:cs typeface="Times New Roman" pitchFamily="18" charset="0"/>
              </a:rPr>
              <a:t>2. </a:t>
            </a:r>
            <a:r>
              <a:rPr lang="en-US" sz="1800" dirty="0" err="1">
                <a:latin typeface="Times New Roman" pitchFamily="18" charset="0"/>
                <a:cs typeface="Times New Roman" pitchFamily="18" charset="0"/>
              </a:rPr>
              <a:t>Nuqtali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payvandlanadigan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listlardan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pastki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qo’zg’almas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ikkinchisini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qo’yib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tushirib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kontaktlangach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zanjiri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o’tishida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qizib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o’zagi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esa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eriydi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Unga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yondoshgan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yqzalar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yuqori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plastik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holga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o’tganda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beriladi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suyuqlangan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o’zak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metalli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ostida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kristallanadi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So’ngra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zanjiri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uzilib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ma’lum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vaqt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ostida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saqlanadi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ko’tarilib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boshqa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pastki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surilib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yana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takrorlanadi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Odatda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uglerodli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legirlangan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po’lat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listlar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qalinligiga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qarab</a:t>
            </a:r>
            <a:r>
              <a:rPr lang="en-US" sz="1800" dirty="0">
                <a:latin typeface="Times New Roman" pitchFamily="18" charset="0"/>
                <a:cs typeface="Times New Roman" pitchFamily="18" charset="0"/>
              </a:rPr>
              <a:t> (80</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150 A/mm</a:t>
            </a:r>
            <a:r>
              <a:rPr lang="en-US" sz="1800" baseline="30000" dirty="0">
                <a:latin typeface="Times New Roman" pitchFamily="18" charset="0"/>
                <a:cs typeface="Times New Roman" pitchFamily="18" charset="0"/>
              </a:rPr>
              <a:t>2</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kichik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bosimda</a:t>
            </a:r>
            <a:r>
              <a:rPr lang="en-US" sz="1800" dirty="0">
                <a:latin typeface="Times New Roman" pitchFamily="18" charset="0"/>
                <a:cs typeface="Times New Roman" pitchFamily="18" charset="0"/>
              </a:rPr>
              <a:t> (15</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40 </a:t>
            </a:r>
            <a:r>
              <a:rPr lang="en-US" sz="1800" dirty="0" err="1">
                <a:latin typeface="Times New Roman" pitchFamily="18" charset="0"/>
                <a:cs typeface="Times New Roman" pitchFamily="18" charset="0"/>
              </a:rPr>
              <a:t>Mpa</a:t>
            </a:r>
            <a:r>
              <a:rPr lang="en-US" sz="1800" dirty="0">
                <a:latin typeface="Times New Roman" pitchFamily="18" charset="0"/>
                <a:cs typeface="Times New Roman" pitchFamily="18" charset="0"/>
              </a:rPr>
              <a:t>), 0,5</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2 </a:t>
            </a:r>
            <a:r>
              <a:rPr lang="en-US" sz="1800" dirty="0" err="1">
                <a:latin typeface="Times New Roman" pitchFamily="18" charset="0"/>
                <a:cs typeface="Times New Roman" pitchFamily="18" charset="0"/>
              </a:rPr>
              <a:t>sek</a:t>
            </a:r>
            <a:r>
              <a:rPr lang="en-US" sz="1800" dirty="0">
                <a:latin typeface="Times New Roman" pitchFamily="18" charset="0"/>
                <a:cs typeface="Times New Roman" pitchFamily="18" charset="0"/>
              </a:rPr>
              <a:t>. da </a:t>
            </a:r>
            <a:r>
              <a:rPr lang="en-US" sz="1800" dirty="0" err="1">
                <a:latin typeface="Times New Roman" pitchFamily="18" charset="0"/>
                <a:cs typeface="Times New Roman" pitchFamily="18" charset="0"/>
              </a:rPr>
              <a:t>payvandlanadi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284984"/>
            <a:ext cx="4392488" cy="1872208"/>
          </a:xfrm>
          <a:prstGeom prst="rect">
            <a:avLst/>
          </a:prstGeom>
          <a:noFill/>
          <a:ln>
            <a:noFill/>
          </a:ln>
        </p:spPr>
      </p:pic>
      <p:sp>
        <p:nvSpPr>
          <p:cNvPr id="3" name="Прямоугольник 2"/>
          <p:cNvSpPr/>
          <p:nvPr/>
        </p:nvSpPr>
        <p:spPr>
          <a:xfrm>
            <a:off x="179512" y="5301208"/>
            <a:ext cx="8964488" cy="1477328"/>
          </a:xfrm>
          <a:prstGeom prst="rect">
            <a:avLst/>
          </a:prstGeom>
        </p:spPr>
        <p:txBody>
          <a:bodyPr wrap="square">
            <a:spAutoFit/>
          </a:bodyPr>
          <a:lstStyle/>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Nuqtali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tomonlama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1 − </a:t>
            </a:r>
            <a:r>
              <a:rPr lang="en-US" dirty="0" err="1">
                <a:latin typeface="Times New Roman" pitchFamily="18" charset="0"/>
                <a:cs typeface="Times New Roman" pitchFamily="18" charset="0"/>
              </a:rPr>
              <a:t>transformator</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chok</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3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elektrodlar</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6 − </a:t>
            </a:r>
            <a:r>
              <a:rPr lang="en-US" dirty="0" err="1">
                <a:latin typeface="Times New Roman" pitchFamily="18" charset="0"/>
                <a:cs typeface="Times New Roman" pitchFamily="18" charset="0"/>
              </a:rPr>
              <a:t>payvandlovchi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listlar</a:t>
            </a:r>
            <a:r>
              <a:rPr lang="en-US" dirty="0">
                <a:latin typeface="Times New Roman" pitchFamily="18" charset="0"/>
                <a:cs typeface="Times New Roman" pitchFamily="18" charset="0"/>
              </a:rPr>
              <a:t>; b −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tomonlama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I − </a:t>
            </a:r>
            <a:r>
              <a:rPr lang="en-US" dirty="0" err="1">
                <a:latin typeface="Times New Roman" pitchFamily="18" charset="0"/>
                <a:cs typeface="Times New Roman" pitchFamily="18" charset="0"/>
              </a:rPr>
              <a:t>ustki</a:t>
            </a:r>
            <a:r>
              <a:rPr lang="en-US" dirty="0">
                <a:latin typeface="Times New Roman" pitchFamily="18" charset="0"/>
                <a:cs typeface="Times New Roman" pitchFamily="18" charset="0"/>
              </a:rPr>
              <a:t> list; 2 − </a:t>
            </a:r>
            <a:r>
              <a:rPr lang="en-US" dirty="0" err="1">
                <a:latin typeface="Times New Roman" pitchFamily="18" charset="0"/>
                <a:cs typeface="Times New Roman" pitchFamily="18" charset="0"/>
              </a:rPr>
              <a:t>ostki</a:t>
            </a:r>
            <a:r>
              <a:rPr lang="en-US" dirty="0">
                <a:latin typeface="Times New Roman" pitchFamily="18" charset="0"/>
                <a:cs typeface="Times New Roman" pitchFamily="18" charset="0"/>
              </a:rPr>
              <a:t> list; 3 − </a:t>
            </a:r>
            <a:r>
              <a:rPr lang="en-US" dirty="0" err="1">
                <a:latin typeface="Times New Roman" pitchFamily="18" charset="0"/>
                <a:cs typeface="Times New Roman" pitchFamily="18" charset="0"/>
              </a:rPr>
              <a:t>o’rindiq</a:t>
            </a:r>
            <a:r>
              <a:rPr lang="en-US" dirty="0">
                <a:latin typeface="Times New Roman" pitchFamily="18" charset="0"/>
                <a:cs typeface="Times New Roman" pitchFamily="18" charset="0"/>
              </a:rPr>
              <a:t>; v − normal </a:t>
            </a:r>
            <a:r>
              <a:rPr lang="en-US" dirty="0" err="1">
                <a:latin typeface="Times New Roman" pitchFamily="18" charset="0"/>
                <a:cs typeface="Times New Roman" pitchFamily="18" charset="0"/>
              </a:rPr>
              <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sikli</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3111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2"/>
          <p:cNvSpPr>
            <a:spLocks noGrp="1"/>
          </p:cNvSpPr>
          <p:nvPr>
            <p:ph type="ctrTitle"/>
          </p:nvPr>
        </p:nvSpPr>
        <p:spPr>
          <a:xfrm>
            <a:off x="1431925" y="360363"/>
            <a:ext cx="7407275" cy="5876925"/>
          </a:xfrm>
        </p:spPr>
        <p:txBody>
          <a:bodyPr>
            <a:normAutofit/>
          </a:bodyPr>
          <a:lstStyle/>
          <a:p>
            <a:pPr algn="ctr"/>
            <a:r>
              <a:rPr lang="en-US" sz="1800" b="1" dirty="0">
                <a:effectLst/>
                <a:latin typeface="Times New Roman" pitchFamily="18" charset="0"/>
                <a:cs typeface="Times New Roman" pitchFamily="18" charset="0"/>
              </a:rPr>
              <a:t>3. </a:t>
            </a:r>
            <a:r>
              <a:rPr lang="en-US" sz="1800" b="1" dirty="0" err="1">
                <a:effectLst/>
                <a:latin typeface="Times New Roman" pitchFamily="18" charset="0"/>
                <a:cs typeface="Times New Roman" pitchFamily="18" charset="0"/>
              </a:rPr>
              <a:t>Roliklar</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bilan</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payvandlash</a:t>
            </a:r>
            <a:r>
              <a:rPr lang="en-US" sz="1800" b="1" dirty="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Bu </a:t>
            </a:r>
            <a:r>
              <a:rPr lang="en-US" sz="1800" dirty="0" err="1">
                <a:effectLst/>
                <a:latin typeface="Times New Roman" pitchFamily="18" charset="0"/>
                <a:cs typeface="Times New Roman" pitchFamily="18" charset="0"/>
              </a:rPr>
              <a:t>usulda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elektrodlar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o’rniga</a:t>
            </a:r>
            <a:r>
              <a:rPr lang="en-US" sz="1800" dirty="0">
                <a:effectLst/>
                <a:latin typeface="Times New Roman" pitchFamily="18" charset="0"/>
                <a:cs typeface="Times New Roman" pitchFamily="18" charset="0"/>
              </a:rPr>
              <a:t> 40</a:t>
            </a:r>
            <a:r>
              <a:rPr lang="en-US" sz="1800" b="1"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350 mm. li </a:t>
            </a:r>
            <a:r>
              <a:rPr lang="en-US" sz="1800" dirty="0" err="1">
                <a:effectLst/>
                <a:latin typeface="Times New Roman" pitchFamily="18" charset="0"/>
                <a:cs typeface="Times New Roman" pitchFamily="18" charset="0"/>
              </a:rPr>
              <a:t>mis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2 </a:t>
            </a:r>
            <a:r>
              <a:rPr lang="en-US" sz="1800" dirty="0" err="1">
                <a:effectLst/>
                <a:latin typeface="Times New Roman" pitchFamily="18" charset="0"/>
                <a:cs typeface="Times New Roman" pitchFamily="18" charset="0"/>
              </a:rPr>
              <a:t>o’rnatiladi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Payvandlovchi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listlar</a:t>
            </a:r>
            <a:r>
              <a:rPr lang="en-US" sz="1800" dirty="0">
                <a:effectLst/>
                <a:latin typeface="Times New Roman" pitchFamily="18" charset="0"/>
                <a:cs typeface="Times New Roman" pitchFamily="18" charset="0"/>
              </a:rPr>
              <a:t> 5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4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o’zaro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siqilgach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transformator</a:t>
            </a:r>
            <a:r>
              <a:rPr lang="en-US" sz="1800" dirty="0">
                <a:effectLst/>
                <a:latin typeface="Times New Roman" pitchFamily="18" charset="0"/>
                <a:cs typeface="Times New Roman" pitchFamily="18" charset="0"/>
              </a:rPr>
              <a:t> 1 </a:t>
            </a:r>
            <a:r>
              <a:rPr lang="en-US" sz="1800" dirty="0" err="1">
                <a:effectLst/>
                <a:latin typeface="Times New Roman" pitchFamily="18" charset="0"/>
                <a:cs typeface="Times New Roman" pitchFamily="18" charset="0"/>
              </a:rPr>
              <a:t>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kichik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kuchlanishli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katta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kuchli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tok</a:t>
            </a:r>
            <a:r>
              <a:rPr lang="en-US" sz="1800" dirty="0">
                <a:effectLst/>
                <a:latin typeface="Times New Roman" pitchFamily="18" charset="0"/>
                <a:cs typeface="Times New Roman" pitchFamily="18" charset="0"/>
              </a:rPr>
              <a:t> (1000</a:t>
            </a:r>
            <a:r>
              <a:rPr lang="en-US" sz="1800" b="1"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2000 A) </a:t>
            </a:r>
            <a:r>
              <a:rPr lang="en-US" sz="1800" dirty="0" err="1">
                <a:effectLst/>
                <a:latin typeface="Times New Roman" pitchFamily="18" charset="0"/>
                <a:cs typeface="Times New Roman" pitchFamily="18" charset="0"/>
              </a:rPr>
              <a:t>yuborilganda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kontakt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yuzalari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qiziydi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qarama</a:t>
            </a:r>
            <a:r>
              <a:rPr lang="en-US" sz="1800" b="1" dirty="0">
                <a:effectLst/>
                <a:latin typeface="Times New Roman" pitchFamily="18" charset="0"/>
                <a:cs typeface="Times New Roman" pitchFamily="18" charset="0"/>
              </a:rPr>
              <a:t>–</a:t>
            </a:r>
            <a:r>
              <a:rPr lang="en-US" sz="1800" dirty="0" err="1">
                <a:effectLst/>
                <a:latin typeface="Times New Roman" pitchFamily="18" charset="0"/>
                <a:cs typeface="Times New Roman" pitchFamily="18" charset="0"/>
              </a:rPr>
              <a:t>qarshi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tomonga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aylanishida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listlar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orasida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surilib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boradi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mashinasining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sxemasi</a:t>
            </a:r>
            <a:r>
              <a:rPr lang="en-US" sz="1800" dirty="0" smtClean="0">
                <a:effectLst/>
                <a:latin typeface="Times New Roman" pitchFamily="18" charset="0"/>
                <a:cs typeface="Times New Roman" pitchFamily="18" charset="0"/>
              </a:rPr>
              <a:t>:</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 − </a:t>
            </a:r>
            <a:r>
              <a:rPr lang="en-US" sz="1800" dirty="0" err="1">
                <a:effectLst/>
                <a:latin typeface="Times New Roman" pitchFamily="18" charset="0"/>
                <a:cs typeface="Times New Roman" pitchFamily="18" charset="0"/>
              </a:rPr>
              <a:t>mashina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sxemasi</a:t>
            </a:r>
            <a:r>
              <a:rPr lang="en-US" sz="1800" dirty="0">
                <a:effectLst/>
                <a:latin typeface="Times New Roman" pitchFamily="18" charset="0"/>
                <a:cs typeface="Times New Roman" pitchFamily="18" charset="0"/>
              </a:rPr>
              <a:t>: I − </a:t>
            </a:r>
            <a:r>
              <a:rPr lang="en-US" sz="1800" dirty="0" err="1">
                <a:effectLst/>
                <a:latin typeface="Times New Roman" pitchFamily="18" charset="0"/>
                <a:cs typeface="Times New Roman" pitchFamily="18" charset="0"/>
              </a:rPr>
              <a:t>transformator</a:t>
            </a:r>
            <a:r>
              <a:rPr lang="en-US" sz="1800" dirty="0">
                <a:effectLst/>
                <a:latin typeface="Times New Roman" pitchFamily="18" charset="0"/>
                <a:cs typeface="Times New Roman" pitchFamily="18" charset="0"/>
              </a:rPr>
              <a:t>; 2 − </a:t>
            </a:r>
            <a:r>
              <a:rPr lang="en-US" sz="1800" dirty="0" err="1">
                <a:effectLst/>
                <a:latin typeface="Times New Roman" pitchFamily="18" charset="0"/>
                <a:cs typeface="Times New Roman" pitchFamily="18" charset="0"/>
              </a:rPr>
              <a:t>roliklar</a:t>
            </a:r>
            <a:r>
              <a:rPr lang="en-US" sz="1800" dirty="0">
                <a:effectLst/>
                <a:latin typeface="Times New Roman" pitchFamily="18" charset="0"/>
                <a:cs typeface="Times New Roman" pitchFamily="18" charset="0"/>
              </a:rPr>
              <a:t>; 3 − </a:t>
            </a:r>
            <a:r>
              <a:rPr lang="en-US" sz="1800" dirty="0" err="1">
                <a:effectLst/>
                <a:latin typeface="Times New Roman" pitchFamily="18" charset="0"/>
                <a:cs typeface="Times New Roman" pitchFamily="18" charset="0"/>
              </a:rPr>
              <a:t>payvand</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choki</a:t>
            </a:r>
            <a:r>
              <a:rPr lang="en-US" sz="1800" dirty="0">
                <a:effectLst/>
                <a:latin typeface="Times New Roman" pitchFamily="18" charset="0"/>
                <a:cs typeface="Times New Roman" pitchFamily="18" charset="0"/>
              </a:rPr>
              <a:t>; </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4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5 − </a:t>
            </a:r>
            <a:r>
              <a:rPr lang="en-US" sz="1800" dirty="0" err="1">
                <a:effectLst/>
                <a:latin typeface="Times New Roman" pitchFamily="18" charset="0"/>
                <a:cs typeface="Times New Roman" pitchFamily="18" charset="0"/>
              </a:rPr>
              <a:t>payvandlanuvchi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listlar</a:t>
            </a:r>
            <a:r>
              <a:rPr lang="en-US" sz="1800" dirty="0">
                <a:effectLst/>
                <a:latin typeface="Times New Roman" pitchFamily="18" charset="0"/>
                <a:cs typeface="Times New Roman" pitchFamily="18" charset="0"/>
              </a:rPr>
              <a:t>; b − </a:t>
            </a:r>
            <a:r>
              <a:rPr lang="en-US" sz="1800" dirty="0" err="1">
                <a:effectLst/>
                <a:latin typeface="Times New Roman" pitchFamily="18" charset="0"/>
                <a:cs typeface="Times New Roman" pitchFamily="18" charset="0"/>
              </a:rPr>
              <a:t>tokni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uzlukli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uzluksiz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payvandlash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sikllari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2769870" y="2996953"/>
            <a:ext cx="5042490" cy="1761102"/>
          </a:xfrm>
          <a:prstGeom prst="rect">
            <a:avLst/>
          </a:prstGeom>
          <a:noFill/>
          <a:ln>
            <a:noFill/>
          </a:ln>
        </p:spPr>
      </p:pic>
    </p:spTree>
    <p:extLst>
      <p:ext uri="{BB962C8B-B14F-4D97-AF65-F5344CB8AC3E}">
        <p14:creationId xmlns:p14="http://schemas.microsoft.com/office/powerpoint/2010/main" val="118407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82168" cy="6059760"/>
          </a:xfrm>
        </p:spPr>
        <p:txBody>
          <a:bodyPr>
            <a:normAutofit/>
          </a:bodyPr>
          <a:lstStyle/>
          <a:p>
            <a:r>
              <a:rPr lang="en-US" sz="1800" b="1" dirty="0" err="1">
                <a:latin typeface="Times New Roman" pitchFamily="18" charset="0"/>
                <a:cs typeface="Times New Roman" pitchFamily="18" charset="0"/>
              </a:rPr>
              <a:t>Gaz</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alangasida</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qizdirib</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presslab</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endParaRPr lang="ru-RU" sz="1800" dirty="0">
              <a:latin typeface="Times New Roman" pitchFamily="18" charset="0"/>
              <a:cs typeface="Times New Roman" pitchFamily="18" charset="0"/>
            </a:endParaRPr>
          </a:p>
          <a:p>
            <a:r>
              <a:rPr lang="en-US" sz="1800" cap="all"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Bu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zagotovkalarni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joylarni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alangali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gorelka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yordamida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yuqori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plastik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holga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kelguncha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qizdirilgach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o’qlari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bo’ylab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a:t>
            </a:r>
            <a:r>
              <a:rPr lang="en-US" sz="1800" dirty="0">
                <a:latin typeface="Times New Roman" pitchFamily="18" charset="0"/>
                <a:cs typeface="Times New Roman" pitchFamily="18" charset="0"/>
              </a:rPr>
              <a:t>–</a:t>
            </a:r>
            <a:r>
              <a:rPr lang="en-US" sz="1800" dirty="0" err="1">
                <a:latin typeface="Times New Roman" pitchFamily="18" charset="0"/>
                <a:cs typeface="Times New Roman" pitchFamily="18" charset="0"/>
              </a:rPr>
              <a:t>biriga</a:t>
            </a:r>
            <a:r>
              <a:rPr lang="en-US" sz="1800" dirty="0">
                <a:latin typeface="Times New Roman" pitchFamily="18" charset="0"/>
                <a:cs typeface="Times New Roman" pitchFamily="18" charset="0"/>
              </a:rPr>
              <a:t> 15</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25 </a:t>
            </a:r>
            <a:r>
              <a:rPr lang="en-US" sz="1800" dirty="0" err="1">
                <a:latin typeface="Times New Roman" pitchFamily="18" charset="0"/>
                <a:cs typeface="Times New Roman" pitchFamily="18" charset="0"/>
              </a:rPr>
              <a:t>Mpa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bilan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ezilib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a:t>
            </a:r>
            <a:r>
              <a:rPr lang="en-US" sz="1800" b="1" dirty="0">
                <a:latin typeface="Times New Roman" pitchFamily="18" charset="0"/>
                <a:cs typeface="Times New Roman" pitchFamily="18" charset="0"/>
              </a:rPr>
              <a:t>–</a:t>
            </a:r>
            <a:r>
              <a:rPr lang="en-US" sz="1800" dirty="0" err="1">
                <a:latin typeface="Times New Roman" pitchFamily="18" charset="0"/>
                <a:cs typeface="Times New Roman" pitchFamily="18" charset="0"/>
              </a:rPr>
              <a:t>biriga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qadar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yaqinlashadiki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atomlar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o’zaro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bog’lanib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payvandlanadi</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gaz</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neft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trubalari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relslar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vallar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kabi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buyumlar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uchma</a:t>
            </a:r>
            <a:r>
              <a:rPr lang="en-US" sz="1800" b="1" dirty="0">
                <a:latin typeface="Times New Roman" pitchFamily="18" charset="0"/>
                <a:cs typeface="Times New Roman" pitchFamily="18" charset="0"/>
              </a:rPr>
              <a:t>–</a:t>
            </a:r>
            <a:r>
              <a:rPr lang="en-US" sz="1800" dirty="0" err="1">
                <a:latin typeface="Times New Roman" pitchFamily="18" charset="0"/>
                <a:cs typeface="Times New Roman" pitchFamily="18" charset="0"/>
              </a:rPr>
              <a:t>uch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foydalaniladi</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Gaz</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alangasida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presslab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sxemasi</a:t>
            </a:r>
            <a:r>
              <a:rPr lang="en-US" sz="1800" dirty="0" smtClean="0">
                <a:latin typeface="Times New Roman" pitchFamily="18" charset="0"/>
                <a:cs typeface="Times New Roman" pitchFamily="18" charset="0"/>
              </a:rPr>
              <a:t>:</a:t>
            </a: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a:p>
            <a:endParaRPr lang="en-US" sz="1800" dirty="0" smtClean="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1 − </a:t>
            </a:r>
            <a:r>
              <a:rPr lang="en-US" sz="1800" dirty="0" err="1">
                <a:latin typeface="Times New Roman" pitchFamily="18" charset="0"/>
                <a:cs typeface="Times New Roman" pitchFamily="18" charset="0"/>
              </a:rPr>
              <a:t>qo’zg’almas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qisqich</a:t>
            </a:r>
            <a:r>
              <a:rPr lang="en-US" sz="1800" dirty="0">
                <a:latin typeface="Times New Roman" pitchFamily="18" charset="0"/>
                <a:cs typeface="Times New Roman" pitchFamily="18" charset="0"/>
              </a:rPr>
              <a:t>; 2 − </a:t>
            </a:r>
            <a:r>
              <a:rPr lang="en-US" sz="1800" dirty="0" err="1">
                <a:latin typeface="Times New Roman" pitchFamily="18" charset="0"/>
                <a:cs typeface="Times New Roman" pitchFamily="18" charset="0"/>
              </a:rPr>
              <a:t>ko’p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alangali</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gorelka</a:t>
            </a:r>
            <a:r>
              <a:rPr lang="en-US" sz="1800" dirty="0">
                <a:latin typeface="Times New Roman" pitchFamily="18" charset="0"/>
                <a:cs typeface="Times New Roman" pitchFamily="18" charset="0"/>
              </a:rPr>
              <a:t>; 3 − </a:t>
            </a:r>
            <a:r>
              <a:rPr lang="en-US" sz="1800" dirty="0" err="1">
                <a:latin typeface="Times New Roman" pitchFamily="18" charset="0"/>
                <a:cs typeface="Times New Roman" pitchFamily="18" charset="0"/>
              </a:rPr>
              <a:t>qo’zg’aluvchi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qisqich</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4 − </a:t>
            </a:r>
            <a:r>
              <a:rPr lang="en-US" sz="1800" dirty="0" err="1">
                <a:latin typeface="Times New Roman" pitchFamily="18" charset="0"/>
                <a:cs typeface="Times New Roman" pitchFamily="18" charset="0"/>
              </a:rPr>
              <a:t>buyura</a:t>
            </a:r>
            <a:r>
              <a:rPr lang="en-US" sz="1800" dirty="0">
                <a:latin typeface="Times New Roman" pitchFamily="18" charset="0"/>
                <a:cs typeface="Times New Roman" pitchFamily="18" charset="0"/>
              </a:rPr>
              <a:t>; 5 − </a:t>
            </a:r>
            <a:r>
              <a:rPr lang="en-US" sz="1800" dirty="0" err="1">
                <a:latin typeface="Times New Roman" pitchFamily="18" charset="0"/>
                <a:cs typeface="Times New Roman" pitchFamily="18" charset="0"/>
              </a:rPr>
              <a:t>kompressor</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780928"/>
            <a:ext cx="6120680" cy="2037328"/>
          </a:xfrm>
          <a:prstGeom prst="rect">
            <a:avLst/>
          </a:prstGeom>
          <a:noFill/>
          <a:ln>
            <a:noFill/>
          </a:ln>
        </p:spPr>
      </p:pic>
    </p:spTree>
    <p:extLst>
      <p:ext uri="{BB962C8B-B14F-4D97-AF65-F5344CB8AC3E}">
        <p14:creationId xmlns:p14="http://schemas.microsoft.com/office/powerpoint/2010/main" val="938794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subTitle" idx="1"/>
          </p:nvPr>
        </p:nvSpPr>
        <p:spPr>
          <a:xfrm>
            <a:off x="179512" y="260648"/>
            <a:ext cx="8515672" cy="6120680"/>
          </a:xfrm>
        </p:spPr>
        <p:txBody>
          <a:bodyPr>
            <a:normAutofit fontScale="70000" lnSpcReduction="20000"/>
          </a:bodyPr>
          <a:lstStyle/>
          <a:p>
            <a:r>
              <a:rPr lang="ru-RU" b="1" cap="all" dirty="0">
                <a:latin typeface="Times New Roman" pitchFamily="18" charset="0"/>
                <a:cs typeface="Times New Roman" pitchFamily="18" charset="0"/>
              </a:rPr>
              <a:t> </a:t>
            </a:r>
            <a:r>
              <a:rPr lang="en-US" b="1" dirty="0" err="1">
                <a:latin typeface="Times New Roman" pitchFamily="18" charset="0"/>
                <a:cs typeface="Times New Roman" pitchFamily="18" charset="0"/>
              </a:rPr>
              <a:t>Metallarni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diffuzion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payvandlash</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buyumlarni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tuproqlardan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tozalangach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havosi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so’rilgan</a:t>
            </a:r>
            <a:r>
              <a:rPr lang="en-US" dirty="0">
                <a:latin typeface="Times New Roman" pitchFamily="18" charset="0"/>
                <a:cs typeface="Times New Roman" pitchFamily="18" charset="0"/>
              </a:rPr>
              <a:t> (10</a:t>
            </a:r>
            <a:r>
              <a:rPr lang="en-US" baseline="30000"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10</a:t>
            </a:r>
            <a:r>
              <a:rPr lang="en-US" baseline="30000" dirty="0">
                <a:latin typeface="Times New Roman" pitchFamily="18" charset="0"/>
                <a:cs typeface="Times New Roman" pitchFamily="18" charset="0"/>
              </a:rPr>
              <a:t>-3</a:t>
            </a:r>
            <a:r>
              <a:rPr lang="en-US" dirty="0">
                <a:latin typeface="Times New Roman" pitchFamily="18" charset="0"/>
                <a:cs typeface="Times New Roman" pitchFamily="18" charset="0"/>
              </a:rPr>
              <a:t> PA </a:t>
            </a:r>
            <a:r>
              <a:rPr lang="en-US" dirty="0" err="1">
                <a:latin typeface="Times New Roman" pitchFamily="18" charset="0"/>
                <a:cs typeface="Times New Roman" pitchFamily="18" charset="0"/>
              </a:rPr>
              <a:t>bosimli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qurilma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keyin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yuqori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temperaturagacha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qizitib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b="1" dirty="0">
                <a:latin typeface="Times New Roman" pitchFamily="18" charset="0"/>
                <a:cs typeface="Times New Roman" pitchFamily="18" charset="0"/>
              </a:rPr>
              <a:t>–</a:t>
            </a:r>
            <a:r>
              <a:rPr lang="en-US" dirty="0" err="1">
                <a:latin typeface="Times New Roman" pitchFamily="18" charset="0"/>
                <a:cs typeface="Times New Roman" pitchFamily="18" charset="0"/>
              </a:rPr>
              <a:t>biriga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siqilib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zarur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vaqt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saqlanadi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sharoitda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plastik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deformatsiyalanib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atomlari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diffuziyalanib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usuldan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a:t>
            </a:r>
            <a:r>
              <a:rPr lang="en-US" dirty="0">
                <a:latin typeface="Times New Roman" pitchFamily="18" charset="0"/>
                <a:cs typeface="Times New Roman" pitchFamily="18" charset="0"/>
              </a:rPr>
              <a:t> radio </a:t>
            </a:r>
            <a:r>
              <a:rPr lang="en-US" dirty="0" err="1">
                <a:latin typeface="Times New Roman" pitchFamily="18" charset="0"/>
                <a:cs typeface="Times New Roman" pitchFamily="18" charset="0"/>
              </a:rPr>
              <a:t>sanoatda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buyumlarni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llanrladi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usulda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buyumlarni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yupqa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listlarni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qurilma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tayanchiga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lektrodlar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ontlig’iga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ustma</a:t>
            </a:r>
            <a:r>
              <a:rPr lang="en-US" b="1" dirty="0">
                <a:latin typeface="Times New Roman" pitchFamily="18" charset="0"/>
                <a:cs typeface="Times New Roman" pitchFamily="18" charset="0"/>
              </a:rPr>
              <a:t>–</a:t>
            </a:r>
            <a:r>
              <a:rPr lang="en-US" dirty="0" err="1">
                <a:latin typeface="Times New Roman" pitchFamily="18" charset="0"/>
                <a:cs typeface="Times New Roman" pitchFamily="18" charset="0"/>
              </a:rPr>
              <a:t>ust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o’rnatiladi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Keyin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bosimda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qisiladida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kontaktlangan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ultratovush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chastotasida</a:t>
            </a:r>
            <a:r>
              <a:rPr lang="en-US" dirty="0">
                <a:latin typeface="Times New Roman" pitchFamily="18" charset="0"/>
                <a:cs typeface="Times New Roman" pitchFamily="18" charset="0"/>
              </a:rPr>
              <a:t> (15</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100 </a:t>
            </a:r>
            <a:r>
              <a:rPr lang="en-US" dirty="0" err="1">
                <a:latin typeface="Times New Roman" pitchFamily="18" charset="0"/>
                <a:cs typeface="Times New Roman" pitchFamily="18" charset="0"/>
              </a:rPr>
              <a:t>kgs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mexanik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tebranish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beriladi</a:t>
            </a:r>
            <a:r>
              <a:rPr lang="en-US" dirty="0" smtClean="0">
                <a:latin typeface="Times New Roman" pitchFamily="18" charset="0"/>
                <a:cs typeface="Times New Roman" pitchFamily="18" charset="0"/>
              </a:rPr>
              <a:t>.</a:t>
            </a: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Diffuzion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sxemasi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vakuum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kamera</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indikator</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3 − </a:t>
            </a:r>
            <a:r>
              <a:rPr lang="en-US" dirty="0" err="1">
                <a:latin typeface="Times New Roman" pitchFamily="18" charset="0"/>
                <a:cs typeface="Times New Roman" pitchFamily="18" charset="0"/>
              </a:rPr>
              <a:t>payvandlanuvchi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metallar</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shtok</a:t>
            </a:r>
            <a:r>
              <a:rPr lang="en-US" dirty="0">
                <a:latin typeface="Times New Roman" pitchFamily="18" charset="0"/>
                <a:cs typeface="Times New Roman" pitchFamily="18" charset="0"/>
              </a:rPr>
              <a:t>; 5 − </a:t>
            </a:r>
            <a:r>
              <a:rPr lang="en-US" dirty="0" err="1">
                <a:latin typeface="Times New Roman" pitchFamily="18" charset="0"/>
                <a:cs typeface="Times New Roman" pitchFamily="18" charset="0"/>
              </a:rPr>
              <a:t>richag</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212976"/>
            <a:ext cx="3888432" cy="2105025"/>
          </a:xfrm>
          <a:prstGeom prst="rect">
            <a:avLst/>
          </a:prstGeom>
          <a:noFill/>
          <a:ln>
            <a:noFill/>
          </a:ln>
        </p:spPr>
      </p:pic>
    </p:spTree>
    <p:extLst>
      <p:ext uri="{BB962C8B-B14F-4D97-AF65-F5344CB8AC3E}">
        <p14:creationId xmlns:p14="http://schemas.microsoft.com/office/powerpoint/2010/main" val="114550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4">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4">
                                            <p:txEl>
                                              <p:pRg st="12" end="12"/>
                                            </p:txEl>
                                          </p:spTgt>
                                        </p:tgtEl>
                                        <p:attrNameLst>
                                          <p:attrName>style.visibility</p:attrName>
                                        </p:attrNameLst>
                                      </p:cBhvr>
                                      <p:to>
                                        <p:strVal val="visible"/>
                                      </p:to>
                                    </p:set>
                                    <p:anim calcmode="lin" valueType="num">
                                      <p:cBhvr>
                                        <p:cTn id="25" dur="1000" fill="hold"/>
                                        <p:tgtEl>
                                          <p:spTgt spid="4">
                                            <p:txEl>
                                              <p:pRg st="12" end="12"/>
                                            </p:txEl>
                                          </p:spTgt>
                                        </p:tgtEl>
                                        <p:attrNameLst>
                                          <p:attrName>ppt_w</p:attrName>
                                        </p:attrNameLst>
                                      </p:cBhvr>
                                      <p:tavLst>
                                        <p:tav tm="0">
                                          <p:val>
                                            <p:fltVal val="0"/>
                                          </p:val>
                                        </p:tav>
                                        <p:tav tm="100000">
                                          <p:val>
                                            <p:strVal val="#ppt_w"/>
                                          </p:val>
                                        </p:tav>
                                      </p:tavLst>
                                    </p:anim>
                                    <p:anim calcmode="lin" valueType="num">
                                      <p:cBhvr>
                                        <p:cTn id="26" dur="1000" fill="hold"/>
                                        <p:tgtEl>
                                          <p:spTgt spid="4">
                                            <p:txEl>
                                              <p:pRg st="12" end="12"/>
                                            </p:txEl>
                                          </p:spTgt>
                                        </p:tgtEl>
                                        <p:attrNameLst>
                                          <p:attrName>ppt_h</p:attrName>
                                        </p:attrNameLst>
                                      </p:cBhvr>
                                      <p:tavLst>
                                        <p:tav tm="0">
                                          <p:val>
                                            <p:fltVal val="0"/>
                                          </p:val>
                                        </p:tav>
                                        <p:tav tm="100000">
                                          <p:val>
                                            <p:strVal val="#ppt_h"/>
                                          </p:val>
                                        </p:tav>
                                      </p:tavLst>
                                    </p:anim>
                                    <p:anim calcmode="lin" valueType="num">
                                      <p:cBhvr>
                                        <p:cTn id="27" dur="1000" fill="hold"/>
                                        <p:tgtEl>
                                          <p:spTgt spid="4">
                                            <p:txEl>
                                              <p:pRg st="12" end="12"/>
                                            </p:txEl>
                                          </p:spTgt>
                                        </p:tgtEl>
                                        <p:attrNameLst>
                                          <p:attrName>style.rotation</p:attrName>
                                        </p:attrNameLst>
                                      </p:cBhvr>
                                      <p:tavLst>
                                        <p:tav tm="0">
                                          <p:val>
                                            <p:fltVal val="90"/>
                                          </p:val>
                                        </p:tav>
                                        <p:tav tm="100000">
                                          <p:val>
                                            <p:fltVal val="0"/>
                                          </p:val>
                                        </p:tav>
                                      </p:tavLst>
                                    </p:anim>
                                    <p:animEffect transition="in" filter="fade">
                                      <p:cBhvr>
                                        <p:cTn id="28" dur="1000"/>
                                        <p:tgtEl>
                                          <p:spTgt spid="4">
                                            <p:txEl>
                                              <p:pRg st="12" end="12"/>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4">
                                            <p:txEl>
                                              <p:pRg st="13" end="13"/>
                                            </p:txEl>
                                          </p:spTgt>
                                        </p:tgtEl>
                                        <p:attrNameLst>
                                          <p:attrName>style.visibility</p:attrName>
                                        </p:attrNameLst>
                                      </p:cBhvr>
                                      <p:to>
                                        <p:strVal val="visible"/>
                                      </p:to>
                                    </p:set>
                                    <p:anim calcmode="lin" valueType="num">
                                      <p:cBhvr>
                                        <p:cTn id="31" dur="1000" fill="hold"/>
                                        <p:tgtEl>
                                          <p:spTgt spid="4">
                                            <p:txEl>
                                              <p:pRg st="13" end="13"/>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13" end="13"/>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13" end="13"/>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13" end="1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138</TotalTime>
  <Words>974</Words>
  <Application>Microsoft Office PowerPoint</Application>
  <PresentationFormat>Экран (4:3)</PresentationFormat>
  <Paragraphs>88</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Солнцестояние</vt:lpstr>
      <vt:lpstr>Yoy payvandini maxsus usullari</vt:lpstr>
      <vt:lpstr>Презентация PowerPoint</vt:lpstr>
      <vt:lpstr> O’rta bosimda ishlaydigan ASM-1,25-3 markali atsetilen  generatori: a − tashqi ko’rinishi; b − bo’ylama kesimi:1 − gaz yuvgich; 2 − gaz hosil qiluvchi qism; 3 − elliptik taglik; 4 − savat (korzina); 5 − qopqoq; 6 − vint; 7 − richag; 8 − trubka; 9 − shaxta; 10 − stakan; 11 − nazorat jo’mragi; 12 va 13 − gaz hosil qiluvchi qismdan va taglikdan loyqa chiqindi va suvni shtuper orqali chiqaradigan probkalar; 14 − kichik teshikli tarelka; 15 − ehtiyot klapan; 16 − shlang; 17 − suv qulfi; 18 − manometr; 19 − dasta.  Payvandlash reduktori. Metall buyumlami payvandlashda balondan gorelkaga yuboriluvchi atsetilen va kislorod bosimini zaruriy bosimga pasaytirib, shu bosimda saqlash uchun balonlarga gaz reduktorlari o’rnatiladi. Atsetilen reduktorlarni masalan RA–55, kis­lorod reduktorlarni RP–53 markalari bor. </vt:lpstr>
      <vt:lpstr>            </vt:lpstr>
      <vt:lpstr>Презентация PowerPoint</vt:lpstr>
      <vt:lpstr>Презентация PowerPoint</vt:lpstr>
      <vt:lpstr>Gaz alangasida payvandlashda gorelka hamda payvandlash simining harakat traektoriya sxemasi: a − o’ngdan chapga payvandlash; b − chapdan o’ngga payvandlash: 1 − payvandlash simi; 2 − gorelka.  Metallarni plazma oqimida payvandlash Bu usulda suyiiqlanish harorati yuqori bo’lgan yupqa list metallar va ularning qotishmalari, shuningdek, Al, u qotishmalarining payvandlashda hamda ishdan chiqqan detallarni tiklashda va kesishda keng foydalaniladi. Bu usul boshqa usullarga qaraganda ish unumdorligi yuqori termik ta’sir zonasi kichikligi bilan ajraladi. Bu usulda metallarni payvandlashda payvandlash joyiga plazmatron (plazma gorelka) orqali yuqori temperaturali plazma (ionlangan gaz) oqimi yo’naltiriladi. Bunda darhol suyuq metall vanna hosil bo’ladi. Plazma yo’nalishi boshqa joyga olinganda vanna sovishida kristallanib chok hosil bo’ladi. </vt:lpstr>
      <vt:lpstr>Презентация PowerPoint</vt:lpstr>
      <vt:lpstr>Презентация PowerPoint</vt:lpstr>
      <vt:lpstr>Презентация PowerPoint</vt:lpstr>
      <vt:lpstr>3. Roliklar bilan payvandlash. Bu usulda elektrodlar o’rniga 40–350 mm. li mis roliklar 2 o’rnatiladi. Payvandlovchi listlar 5 va 4 roliklar bilan o’zaro siqilgach, transformator 1 dan kichik kuchlanishli katta kuchli tok (1000–2000 A) yuborilganda kontakt yuzalari qiziydi. Roliklar qarama–qarshi tomonga aylanishida listlar roliklar orasida surilib payvandlana boradi.  Roliklar bilan payvandlash mashinasining sxemasi:          a − mashina sxemasi: I − transformator; 2 − roliklar; 3 − payvand choki;  4 va 5 − payvandlanuvchi listlar; b − tokni uzlukli va uzluksiz payvandlash sikllari. </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66</cp:revision>
  <dcterms:created xsi:type="dcterms:W3CDTF">2018-03-26T08:51:17Z</dcterms:created>
  <dcterms:modified xsi:type="dcterms:W3CDTF">2018-03-26T11:15:01Z</dcterms:modified>
</cp:coreProperties>
</file>