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 id="262" r:id="rId8"/>
    <p:sldId id="263" r:id="rId9"/>
    <p:sldId id="265" r:id="rId10"/>
    <p:sldId id="266"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a:bodyPr>
          <a:lstStyle/>
          <a:p>
            <a:pPr algn="ctr"/>
            <a:r>
              <a:rPr lang="en-AU" sz="4000" b="1" dirty="0" err="1">
                <a:effectLst/>
              </a:rPr>
              <a:t>Payvandlash</a:t>
            </a:r>
            <a:r>
              <a:rPr lang="en-AU" sz="4000" b="1" dirty="0">
                <a:effectLst/>
              </a:rPr>
              <a:t> </a:t>
            </a:r>
            <a:r>
              <a:rPr lang="en-AU" sz="4000" b="1" dirty="0" err="1">
                <a:effectLst/>
              </a:rPr>
              <a:t>asoslari</a:t>
            </a:r>
            <a:r>
              <a:rPr lang="en-AU" sz="4000" b="1" dirty="0">
                <a:effectLst/>
              </a:rPr>
              <a:t> </a:t>
            </a:r>
            <a:endParaRPr lang="ru-RU" sz="4000" i="1"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827584" y="2492896"/>
            <a:ext cx="7920880" cy="3384376"/>
          </a:xfrm>
        </p:spPr>
        <p:txBody>
          <a:bodyPr>
            <a:normAutofit fontScale="92500" lnSpcReduction="20000"/>
          </a:bodyPr>
          <a:lstStyle/>
          <a:p>
            <a:pPr algn="ctr"/>
            <a:r>
              <a:rPr lang="uz-Cyrl-UZ" b="1" dirty="0">
                <a:latin typeface="Times New Roman" pitchFamily="18" charset="0"/>
                <a:cs typeface="Times New Roman" pitchFamily="18" charset="0"/>
              </a:rPr>
              <a:t>Reja:</a:t>
            </a:r>
            <a:endParaRPr lang="ru-RU" dirty="0">
              <a:latin typeface="Times New Roman" pitchFamily="18" charset="0"/>
              <a:cs typeface="Times New Roman" pitchFamily="18" charset="0"/>
            </a:endParaRPr>
          </a:p>
          <a:p>
            <a:pPr algn="ctr"/>
            <a:r>
              <a:rPr lang="uz-Cyrl-UZ" dirty="0">
                <a:latin typeface="Times New Roman" pitchFamily="18" charset="0"/>
                <a:cs typeface="Times New Roman" pitchFamily="18" charset="0"/>
              </a:rPr>
              <a:t>1. Payvand birikmalari va choklari turlari </a:t>
            </a:r>
            <a:endParaRPr lang="ru-RU" dirty="0">
              <a:latin typeface="Times New Roman" pitchFamily="18" charset="0"/>
              <a:cs typeface="Times New Roman" pitchFamily="18" charset="0"/>
            </a:endParaRPr>
          </a:p>
          <a:p>
            <a:pPr algn="ctr"/>
            <a:r>
              <a:rPr lang="uz-Cyrl-UZ" dirty="0">
                <a:latin typeface="Times New Roman" pitchFamily="18" charset="0"/>
                <a:cs typeface="Times New Roman" pitchFamily="18" charset="0"/>
              </a:rPr>
              <a:t>2. Termik payvandlash elektrik yoy yordamida payvandlashni fizik asoslari.</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3.</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Yoyning</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issiqlik</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xarekteristikasi</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4.</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yoyini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ta’minlovchi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manbalar</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asbob</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uskunalar</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elektrodlari</a:t>
            </a:r>
            <a:r>
              <a:rPr lang="en-AU"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5.</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Metallarni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elektrik</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yoy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yordamida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payvandlash</a:t>
            </a:r>
            <a:r>
              <a:rPr lang="en-AU" dirty="0">
                <a:latin typeface="Times New Roman" pitchFamily="18" charset="0"/>
                <a:cs typeface="Times New Roman" pitchFamily="18" charset="0"/>
              </a:rPr>
              <a:t> , </a:t>
            </a:r>
            <a:r>
              <a:rPr lang="en-AU" dirty="0" err="1">
                <a:latin typeface="Times New Roman" pitchFamily="18" charset="0"/>
                <a:cs typeface="Times New Roman" pitchFamily="18" charset="0"/>
              </a:rPr>
              <a:t>flyus</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ostida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avtomatikaviy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choki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tuzilishi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fontScale="85000" lnSpcReduction="20000"/>
          </a:bodyPr>
          <a:lstStyle/>
          <a:p>
            <a:r>
              <a:rPr lang="uz-Cyrl-UZ" b="1" dirty="0">
                <a:latin typeface="Times New Roman" pitchFamily="18" charset="0"/>
                <a:cs typeface="Times New Roman" pitchFamily="18" charset="0"/>
              </a:rPr>
              <a:t>Materiallarni payvandlash, rivojlanishi, tasnifi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Materiallarni o’zaro atomar yoki molekulyar bog’lanishi hisobiga ajralmaydigan qilib biriktirilishiga </a:t>
            </a:r>
            <a:r>
              <a:rPr lang="uz-Cyrl-UZ" i="1" dirty="0">
                <a:latin typeface="Times New Roman" pitchFamily="18" charset="0"/>
                <a:cs typeface="Times New Roman" pitchFamily="18" charset="0"/>
              </a:rPr>
              <a:t>payvandlash </a:t>
            </a:r>
            <a:r>
              <a:rPr lang="uz-Cyrl-UZ" dirty="0">
                <a:latin typeface="Times New Roman" pitchFamily="18" charset="0"/>
                <a:cs typeface="Times New Roman" pitchFamily="18" charset="0"/>
              </a:rPr>
              <a:t>deyiladi. Amalda bu maqsad uchun payvandlanuvchi metallarni payvand­lash joylari eritilib, kichik vanna hosil etiladi va uni havoda sovishida kristallanib chok olinadi yoki payvandlash joylari yuqori plastik holga kelguncha qizdirilib, bosim ostida o’zaro yaqinlashtiriladi. Bunda yuzalaridagi oksid pardalar parchalanib, iflosliklar ajralib, yuza g’adir</a:t>
            </a:r>
            <a:r>
              <a:rPr lang="uz-Cyrl-UZ" b="1" dirty="0">
                <a:latin typeface="Times New Roman" pitchFamily="18" charset="0"/>
                <a:cs typeface="Times New Roman" pitchFamily="18" charset="0"/>
              </a:rPr>
              <a:t>–</a:t>
            </a:r>
            <a:r>
              <a:rPr lang="uz-Cyrl-UZ" dirty="0">
                <a:latin typeface="Times New Roman" pitchFamily="18" charset="0"/>
                <a:cs typeface="Times New Roman" pitchFamily="18" charset="0"/>
              </a:rPr>
              <a:t>budurliklari ezilib, atomlararo tortishish kuchlari hisobiga bog’lanib chok olinadi. Bu usullarda har xil qalinlikdagi metallar va ularning qotishmalarini, nometall materiallar yerda, suv ostida va koinotda payvandlanadi. CHunki bu usul ajralmaydigan birikmalar olishdagi boshqa usullar (kovsharlash, mixni porchinlab biriktirish)ga qaraganda puxta birikmalar olinishi, tejamliligi, ish unumining yuqoriligi va boshqa afzalliklariga ko’ra texnikaning barcha sohalarida keng qo’llaniladi.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par>
                                <p:cTn id="10" presetID="53" presetClass="exit" presetSubtype="32" fill="hold" nodeType="withEffect">
                                  <p:stCondLst>
                                    <p:cond delay="0"/>
                                  </p:stCondLst>
                                  <p:childTnLst>
                                    <p:anim calcmode="lin" valueType="num">
                                      <p:cBhvr>
                                        <p:cTn id="11" dur="500"/>
                                        <p:tgtEl>
                                          <p:spTgt spid="3">
                                            <p:txEl>
                                              <p:pRg st="1" end="1"/>
                                            </p:txEl>
                                          </p:spTgt>
                                        </p:tgtEl>
                                        <p:attrNameLst>
                                          <p:attrName>ppt_w</p:attrName>
                                        </p:attrNameLst>
                                      </p:cBhvr>
                                      <p:tavLst>
                                        <p:tav tm="0">
                                          <p:val>
                                            <p:strVal val="ppt_w"/>
                                          </p:val>
                                        </p:tav>
                                        <p:tav tm="100000">
                                          <p:val>
                                            <p:fltVal val="0"/>
                                          </p:val>
                                        </p:tav>
                                      </p:tavLst>
                                    </p:anim>
                                    <p:anim calcmode="lin" valueType="num">
                                      <p:cBhvr>
                                        <p:cTn id="12" dur="500"/>
                                        <p:tgtEl>
                                          <p:spTgt spid="3">
                                            <p:txEl>
                                              <p:pRg st="1" end="1"/>
                                            </p:txEl>
                                          </p:spTgt>
                                        </p:tgtEl>
                                        <p:attrNameLst>
                                          <p:attrName>ppt_h</p:attrName>
                                        </p:attrNameLst>
                                      </p:cBhvr>
                                      <p:tavLst>
                                        <p:tav tm="0">
                                          <p:val>
                                            <p:strVal val="ppt_h"/>
                                          </p:val>
                                        </p:tav>
                                        <p:tav tm="100000">
                                          <p:val>
                                            <p:fltVal val="0"/>
                                          </p:val>
                                        </p:tav>
                                      </p:tavLst>
                                    </p:anim>
                                    <p:animEffect transition="out" filter="fade">
                                      <p:cBhvr>
                                        <p:cTn id="13" dur="500"/>
                                        <p:tgtEl>
                                          <p:spTgt spid="3">
                                            <p:txEl>
                                              <p:pRg st="1" end="1"/>
                                            </p:txEl>
                                          </p:spTgt>
                                        </p:tgtEl>
                                      </p:cBhvr>
                                    </p:animEffect>
                                    <p:set>
                                      <p:cBhvr>
                                        <p:cTn id="14"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rmAutofit/>
          </a:bodyPr>
          <a:lstStyle/>
          <a:p>
            <a:r>
              <a:rPr lang="uz-Cyrl-UZ"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yordamida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usullari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sxemasi</a:t>
            </a:r>
            <a:r>
              <a:rPr lang="en-US" sz="1800" dirty="0">
                <a:effectLst/>
                <a:latin typeface="Times New Roman" pitchFamily="18" charset="0"/>
                <a:cs typeface="Times New Roman" pitchFamily="18" charset="0"/>
              </a:rPr>
              <a:t>: </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a - N. N. </a:t>
            </a:r>
            <a:r>
              <a:rPr lang="en-US" sz="1800" dirty="0" err="1">
                <a:effectLst/>
                <a:latin typeface="Times New Roman" pitchFamily="18" charset="0"/>
                <a:cs typeface="Times New Roman" pitchFamily="18" charset="0"/>
              </a:rPr>
              <a:t>Bernardos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usuli</a:t>
            </a:r>
            <a:r>
              <a:rPr lang="en-US" sz="1800" dirty="0">
                <a:effectLst/>
                <a:latin typeface="Times New Roman" pitchFamily="18" charset="0"/>
                <a:cs typeface="Times New Roman" pitchFamily="18" charset="0"/>
              </a:rPr>
              <a:t>: 1 − </a:t>
            </a:r>
            <a:r>
              <a:rPr lang="en-US" sz="1800" dirty="0" err="1">
                <a:effectLst/>
                <a:latin typeface="Times New Roman" pitchFamily="18" charset="0"/>
                <a:cs typeface="Times New Roman" pitchFamily="18" charset="0"/>
              </a:rPr>
              <a:t>ko’mir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elektrod</a:t>
            </a:r>
            <a:r>
              <a:rPr lang="en-US" sz="1800" dirty="0">
                <a:effectLst/>
                <a:latin typeface="Times New Roman" pitchFamily="18" charset="0"/>
                <a:cs typeface="Times New Roman" pitchFamily="18" charset="0"/>
              </a:rPr>
              <a:t>; 2 − </a:t>
            </a:r>
            <a:r>
              <a:rPr lang="en-US" sz="1800" dirty="0" err="1">
                <a:effectLst/>
                <a:latin typeface="Times New Roman" pitchFamily="18" charset="0"/>
                <a:cs typeface="Times New Roman" pitchFamily="18" charset="0"/>
              </a:rPr>
              <a:t>chok</a:t>
            </a:r>
            <a:r>
              <a:rPr lang="en-US" sz="1800" dirty="0">
                <a:effectLst/>
                <a:latin typeface="Times New Roman" pitchFamily="18" charset="0"/>
                <a:cs typeface="Times New Roman" pitchFamily="18" charset="0"/>
              </a:rPr>
              <a:t> bob </a:t>
            </a:r>
            <a:r>
              <a:rPr lang="en-US" sz="1800" dirty="0" err="1">
                <a:effectLst/>
                <a:latin typeface="Times New Roman" pitchFamily="18" charset="0"/>
                <a:cs typeface="Times New Roman" pitchFamily="18" charset="0"/>
              </a:rPr>
              <a:t>sim</a:t>
            </a:r>
            <a:r>
              <a:rPr lang="en-US" sz="1800" dirty="0">
                <a:effectLst/>
                <a:latin typeface="Times New Roman" pitchFamily="18" charset="0"/>
                <a:cs typeface="Times New Roman" pitchFamily="18" charset="0"/>
              </a:rPr>
              <a:t>; b - N. G.</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err="1">
                <a:effectLst/>
                <a:latin typeface="Times New Roman" pitchFamily="18" charset="0"/>
                <a:cs typeface="Times New Roman" pitchFamily="18" charset="0"/>
              </a:rPr>
              <a:t>Slavyanov</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usuli</a:t>
            </a:r>
            <a:r>
              <a:rPr lang="en-US" sz="1800" dirty="0">
                <a:effectLst/>
                <a:latin typeface="Times New Roman" pitchFamily="18" charset="0"/>
                <a:cs typeface="Times New Roman" pitchFamily="18" charset="0"/>
              </a:rPr>
              <a:t>: 1 −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elektrod</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1907 </a:t>
            </a:r>
            <a:r>
              <a:rPr lang="en-US" sz="1800" dirty="0" err="1">
                <a:effectLst/>
                <a:latin typeface="Times New Roman" pitchFamily="18" charset="0"/>
                <a:cs typeface="Times New Roman" pitchFamily="18" charset="0"/>
              </a:rPr>
              <a:t>yilda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esa</a:t>
            </a:r>
            <a:r>
              <a:rPr lang="en-US" sz="1800" dirty="0">
                <a:effectLst/>
                <a:latin typeface="Times New Roman" pitchFamily="18" charset="0"/>
                <a:cs typeface="Times New Roman" pitchFamily="18" charset="0"/>
              </a:rPr>
              <a:t> O. </a:t>
            </a:r>
            <a:r>
              <a:rPr lang="en-US" sz="1800" dirty="0" err="1">
                <a:effectLst/>
                <a:latin typeface="Times New Roman" pitchFamily="18" charset="0"/>
                <a:cs typeface="Times New Roman" pitchFamily="18" charset="0"/>
              </a:rPr>
              <a:t>Kelberg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maxsus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qoplamali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elektrodlardan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foydalanishni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tavsiya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etdi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Bunday</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elektrodlar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bilan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yoy</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yordamida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dastaki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qoplama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erib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yoyni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barqaror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yonishi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ta’minlanib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vanna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havoning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zararli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gazlari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ta’siridan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himoyalanib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sifatli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choklar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olindi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Keyinchalik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zarur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mashinalar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yangi-yangi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usullar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texnologiyalar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masalan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flyus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qatlami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ostida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yoy</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yordamida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elektroshlak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elektron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nur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plazma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yordamida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boshqa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usullar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yaratildi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Hozirda</a:t>
            </a:r>
            <a:r>
              <a:rPr lang="en-US" sz="1800" dirty="0">
                <a:effectLst/>
                <a:latin typeface="Times New Roman" pitchFamily="18" charset="0"/>
                <a:cs typeface="Times New Roman" pitchFamily="18" charset="0"/>
              </a:rPr>
              <a:t> 70 </a:t>
            </a:r>
            <a:r>
              <a:rPr lang="en-US" sz="1800" dirty="0" err="1">
                <a:effectLst/>
                <a:latin typeface="Times New Roman" pitchFamily="18" charset="0"/>
                <a:cs typeface="Times New Roman" pitchFamily="18" charset="0"/>
              </a:rPr>
              <a:t>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ortiq</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usullar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mavjuddir</a:t>
            </a:r>
            <a:r>
              <a:rPr lang="en-US" sz="1800" dirty="0">
                <a:effectLst/>
                <a:latin typeface="Times New Roman" pitchFamily="18" charset="0"/>
                <a:cs typeface="Times New Roman" pitchFamily="18" charset="0"/>
              </a:rPr>
              <a:t>.</a:t>
            </a:r>
            <a:endParaRPr lang="ru-RU" sz="1800" dirty="0">
              <a:effectLst/>
              <a:latin typeface="Times New Roman" pitchFamily="18" charset="0"/>
              <a:cs typeface="Times New Roman"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1043608" y="620688"/>
            <a:ext cx="6840760" cy="2952328"/>
          </a:xfrm>
          <a:prstGeom prst="rect">
            <a:avLst/>
          </a:prstGeom>
          <a:noFill/>
          <a:ln>
            <a:noFill/>
          </a:ln>
        </p:spPr>
      </p:pic>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251520" y="188640"/>
            <a:ext cx="8712968" cy="6480720"/>
          </a:xfrm>
        </p:spPr>
        <p:txBody>
          <a:bodyPr>
            <a:noAutofit/>
          </a:bodyPr>
          <a:lstStyle/>
          <a:p>
            <a:r>
              <a:rPr lang="en-US" sz="1800" dirty="0" smtClean="0">
                <a:effectLst/>
              </a:rPr>
              <a:t/>
            </a:r>
            <a:br>
              <a:rPr lang="en-US" sz="1800" dirty="0" smtClean="0">
                <a:effectLst/>
              </a:rPr>
            </a:br>
            <a:r>
              <a:rPr lang="en-US" sz="1800" dirty="0">
                <a:effectLst/>
              </a:rPr>
              <a:t/>
            </a:r>
            <a:br>
              <a:rPr lang="en-US" sz="1800" dirty="0">
                <a:effectLst/>
              </a:rPr>
            </a:br>
            <a:r>
              <a:rPr lang="en-US" sz="1800" dirty="0" smtClean="0">
                <a:effectLst/>
              </a:rPr>
              <a:t/>
            </a:r>
            <a:br>
              <a:rPr lang="en-US" sz="1800" dirty="0" smtClean="0">
                <a:effectLst/>
              </a:rPr>
            </a:br>
            <a:r>
              <a:rPr lang="en-US" sz="1800" dirty="0">
                <a:effectLst/>
              </a:rPr>
              <a:t/>
            </a:r>
            <a:br>
              <a:rPr lang="en-US" sz="1800" dirty="0">
                <a:effectLst/>
              </a:rPr>
            </a:br>
            <a:r>
              <a:rPr lang="en-US" sz="1800" dirty="0" smtClean="0">
                <a:effectLst/>
              </a:rPr>
              <a:t/>
            </a:r>
            <a:br>
              <a:rPr lang="en-US" sz="1800" dirty="0" smtClean="0">
                <a:effectLst/>
              </a:rPr>
            </a:br>
            <a:r>
              <a:rPr lang="en-US" sz="1800" dirty="0">
                <a:effectLst/>
              </a:rPr>
              <a:t/>
            </a:r>
            <a:br>
              <a:rPr lang="en-US" sz="1800" dirty="0">
                <a:effectLst/>
              </a:rPr>
            </a:br>
            <a:r>
              <a:rPr lang="en-US" sz="1800" dirty="0" smtClean="0">
                <a:effectLst/>
              </a:rPr>
              <a:t/>
            </a:r>
            <a:br>
              <a:rPr lang="en-US" sz="1800" dirty="0" smtClean="0">
                <a:effectLst/>
              </a:rPr>
            </a:br>
            <a:r>
              <a:rPr lang="en-US" sz="1800" dirty="0" smtClean="0">
                <a:effectLst/>
              </a:rPr>
              <a:t/>
            </a:r>
            <a:br>
              <a:rPr lang="en-US" sz="1800" dirty="0" smtClean="0">
                <a:effectLst/>
              </a:rPr>
            </a:br>
            <a:r>
              <a:rPr lang="en-US" sz="1800" dirty="0">
                <a:effectLst/>
              </a:rPr>
              <a:t/>
            </a:r>
            <a:br>
              <a:rPr lang="en-US" sz="1800" dirty="0">
                <a:effectLst/>
              </a:rPr>
            </a:br>
            <a:r>
              <a:rPr lang="en-US" sz="1800" dirty="0" smtClean="0">
                <a:effectLst/>
              </a:rPr>
              <a:t/>
            </a:r>
            <a:br>
              <a:rPr lang="en-US" sz="1800" dirty="0" smtClean="0">
                <a:effectLst/>
              </a:rPr>
            </a:br>
            <a:r>
              <a:rPr lang="en-US" sz="1800" dirty="0">
                <a:effectLst/>
              </a:rPr>
              <a:t/>
            </a:r>
            <a:br>
              <a:rPr lang="en-US" sz="1800" dirty="0">
                <a:effectLst/>
              </a:rPr>
            </a:br>
            <a:r>
              <a:rPr lang="en-US" sz="1800" dirty="0">
                <a:effectLst/>
              </a:rPr>
              <a:t/>
            </a:r>
            <a:br>
              <a:rPr lang="en-US" sz="1800" dirty="0">
                <a:effectLst/>
              </a:rPr>
            </a:br>
            <a:r>
              <a:rPr lang="en-US" sz="1800" dirty="0" err="1" smtClean="0">
                <a:effectLst/>
                <a:latin typeface="Times New Roman" pitchFamily="18" charset="0"/>
                <a:cs typeface="Times New Roman" pitchFamily="18" charset="0"/>
              </a:rPr>
              <a:t>Payvand</a:t>
            </a:r>
            <a:r>
              <a:rPr lang="en-US" sz="1800" dirty="0" smtClean="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birikmalarining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asosiy</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turlari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a − </a:t>
            </a:r>
            <a:r>
              <a:rPr lang="en-US" sz="1800" dirty="0" err="1">
                <a:effectLst/>
                <a:latin typeface="Times New Roman" pitchFamily="18" charset="0"/>
                <a:cs typeface="Times New Roman" pitchFamily="18" charset="0"/>
              </a:rPr>
              <a:t>uchma-uch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birikmalar</a:t>
            </a:r>
            <a:r>
              <a:rPr lang="en-US" sz="1800" dirty="0">
                <a:effectLst/>
                <a:latin typeface="Times New Roman" pitchFamily="18" charset="0"/>
                <a:cs typeface="Times New Roman" pitchFamily="18" charset="0"/>
              </a:rPr>
              <a:t>; b − </a:t>
            </a:r>
            <a:r>
              <a:rPr lang="en-US" sz="1800" dirty="0" err="1">
                <a:effectLst/>
                <a:latin typeface="Times New Roman" pitchFamily="18" charset="0"/>
                <a:cs typeface="Times New Roman" pitchFamily="18" charset="0"/>
              </a:rPr>
              <a:t>ustma-ust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birikmalar</a:t>
            </a:r>
            <a:r>
              <a:rPr lang="en-US" sz="1800" dirty="0">
                <a:effectLst/>
                <a:latin typeface="Times New Roman" pitchFamily="18" charset="0"/>
                <a:cs typeface="Times New Roman" pitchFamily="18" charset="0"/>
              </a:rPr>
              <a:t>; </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v − </a:t>
            </a:r>
            <a:r>
              <a:rPr lang="en-US" sz="1800" dirty="0" err="1">
                <a:effectLst/>
                <a:latin typeface="Times New Roman" pitchFamily="18" charset="0"/>
                <a:cs typeface="Times New Roman" pitchFamily="18" charset="0"/>
              </a:rPr>
              <a:t>burchak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hosil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qilgan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birikmalar</a:t>
            </a:r>
            <a:r>
              <a:rPr lang="en-US" sz="1800" dirty="0">
                <a:effectLst/>
                <a:latin typeface="Times New Roman" pitchFamily="18" charset="0"/>
                <a:cs typeface="Times New Roman" pitchFamily="18" charset="0"/>
              </a:rPr>
              <a:t>;  g − </a:t>
            </a:r>
            <a:r>
              <a:rPr lang="en-US" sz="1800" dirty="0" err="1">
                <a:effectLst/>
                <a:latin typeface="Times New Roman" pitchFamily="18" charset="0"/>
                <a:cs typeface="Times New Roman" pitchFamily="18" charset="0"/>
              </a:rPr>
              <a:t>tavrsimon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birikmalar</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sp>
        <p:nvSpPr>
          <p:cNvPr id="2" name="Прямоугольник 1"/>
          <p:cNvSpPr/>
          <p:nvPr/>
        </p:nvSpPr>
        <p:spPr>
          <a:xfrm>
            <a:off x="251520" y="58847"/>
            <a:ext cx="8712968" cy="4247317"/>
          </a:xfrm>
          <a:prstGeom prst="rect">
            <a:avLst/>
          </a:prstGeom>
        </p:spPr>
        <p:txBody>
          <a:bodyPr wrap="square">
            <a:spAutoFit/>
          </a:bodyPr>
          <a:lstStyle/>
          <a:p>
            <a:r>
              <a:rPr lang="uz-Cyrl-UZ" b="1" dirty="0">
                <a:latin typeface="Times New Roman" pitchFamily="18" charset="0"/>
                <a:cs typeface="Times New Roman" pitchFamily="18" charset="0"/>
              </a:rPr>
              <a:t>Payvandlash usullarining tasnifi</a:t>
            </a:r>
            <a:endParaRPr lang="ru-RU" dirty="0">
              <a:latin typeface="Times New Roman" pitchFamily="18" charset="0"/>
              <a:cs typeface="Times New Roman" pitchFamily="18" charset="0"/>
            </a:endParaRPr>
          </a:p>
          <a:p>
            <a:r>
              <a:rPr lang="uz-Cyrl-UZ" cap="all"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Metallami payvandlash usullarini GOST 19521-84 ga ko’ra quyidagi sinflarga ajratiladi:</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Termik sinf. </a:t>
            </a:r>
            <a:r>
              <a:rPr lang="uz-Cyrl-UZ" dirty="0">
                <a:latin typeface="Times New Roman" pitchFamily="18" charset="0"/>
                <a:cs typeface="Times New Roman" pitchFamily="18" charset="0"/>
              </a:rPr>
              <a:t>Bu sinfga kiruvchi usullarning barchasi (elektr yoy yordamida, elektr shlakda, elektron nurida, gaz alangasida, plazmada va boshqalar) da metallarni payvandlash joylarini qizdirishda ajraluvchi issiqlik energiyadan foydalaniladi.</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Termomexanik sinf. </a:t>
            </a:r>
            <a:r>
              <a:rPr lang="uz-Cyrl-UZ" dirty="0">
                <a:latin typeface="Times New Roman" pitchFamily="18" charset="0"/>
                <a:cs typeface="Times New Roman" pitchFamily="18" charset="0"/>
              </a:rPr>
              <a:t>Bu sinfga kiruvchi usullarning barchasi (elektrokontakt, gaz alangasida qizdirib presslash va boshqalar) da metallarni payvandlash joylari ajraluvchi issiqlik energiyada qizdirilib, yuqori plastik holatga keltirilib bosim bilan siqib payvandlanadi.</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Mexanik sinf. </a:t>
            </a:r>
            <a:r>
              <a:rPr lang="uz-Cyrl-UZ" dirty="0">
                <a:latin typeface="Times New Roman" pitchFamily="18" charset="0"/>
                <a:cs typeface="Times New Roman" pitchFamily="18" charset="0"/>
              </a:rPr>
              <a:t>Bu sinfga kiruvchi usullarning barchasi (ultra tovush yordamida, portlovchi moddalarni portlatib, sovuqlayin ishqalab va boshqalar)da metallarni payvandlash joylari mexanik energiyani issiqlikka aylanishida qizib yuqori plastik holatga keltirilgach bosim bilan siqib payvandlanadi</a:t>
            </a:r>
            <a:r>
              <a:rPr lang="uz-Cyrl-UZ"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3707904" y="3501008"/>
            <a:ext cx="2954343" cy="2016224"/>
          </a:xfrm>
          <a:prstGeom prst="rect">
            <a:avLst/>
          </a:prstGeom>
          <a:noFill/>
          <a:ln>
            <a:noFill/>
          </a:ln>
        </p:spPr>
      </p:pic>
    </p:spTree>
    <p:extLst>
      <p:ext uri="{BB962C8B-B14F-4D97-AF65-F5344CB8AC3E}">
        <p14:creationId xmlns:p14="http://schemas.microsoft.com/office/powerpoint/2010/main" val="24324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04664"/>
            <a:ext cx="8640960" cy="6186309"/>
          </a:xfrm>
          <a:prstGeom prst="rect">
            <a:avLst/>
          </a:prstGeom>
        </p:spPr>
        <p:txBody>
          <a:bodyPr wrap="square">
            <a:spAutoFit/>
          </a:bodyPr>
          <a:lstStyle/>
          <a:p>
            <a:endParaRPr lang="uz-Cyrl-UZ" dirty="0">
              <a:latin typeface="Times New Roman" pitchFamily="18" charset="0"/>
              <a:cs typeface="Times New Roman" pitchFamily="18" charset="0"/>
            </a:endParaRPr>
          </a:p>
          <a:p>
            <a:r>
              <a:rPr lang="uz-Cyrl-UZ"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CHoklaming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fazodagi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a − </a:t>
            </a:r>
            <a:r>
              <a:rPr lang="en-US" dirty="0" err="1">
                <a:latin typeface="Times New Roman" pitchFamily="18" charset="0"/>
                <a:cs typeface="Times New Roman" pitchFamily="18" charset="0"/>
              </a:rPr>
              <a:t>pastki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a:t>
            </a:r>
            <a:r>
              <a:rPr lang="en-US" dirty="0">
                <a:latin typeface="Times New Roman" pitchFamily="18" charset="0"/>
                <a:cs typeface="Times New Roman" pitchFamily="18" charset="0"/>
              </a:rPr>
              <a:t>; b − </a:t>
            </a:r>
            <a:r>
              <a:rPr lang="en-US" dirty="0" err="1">
                <a:latin typeface="Times New Roman" pitchFamily="18" charset="0"/>
                <a:cs typeface="Times New Roman" pitchFamily="18" charset="0"/>
              </a:rPr>
              <a:t>gorizontal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a:t>
            </a:r>
            <a:r>
              <a:rPr lang="en-US" dirty="0">
                <a:latin typeface="Times New Roman" pitchFamily="18" charset="0"/>
                <a:cs typeface="Times New Roman" pitchFamily="18" charset="0"/>
              </a:rPr>
              <a:t>; v − </a:t>
            </a:r>
            <a:r>
              <a:rPr lang="en-US" dirty="0" err="1">
                <a:latin typeface="Times New Roman" pitchFamily="18" charset="0"/>
                <a:cs typeface="Times New Roman" pitchFamily="18" charset="0"/>
              </a:rPr>
              <a:t>vertikal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a:t>
            </a:r>
            <a:r>
              <a:rPr lang="en-US" dirty="0">
                <a:latin typeface="Times New Roman" pitchFamily="18" charset="0"/>
                <a:cs typeface="Times New Roman" pitchFamily="18" charset="0"/>
              </a:rPr>
              <a:t>; g − ship </a:t>
            </a:r>
            <a:r>
              <a:rPr lang="en-US" dirty="0" err="1">
                <a:latin typeface="Times New Roman" pitchFamily="18" charset="0"/>
                <a:cs typeface="Times New Roman" pitchFamily="18" charset="0"/>
              </a:rPr>
              <a:t>chok</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b="1" cap="all"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en-US" b="1" cap="all" dirty="0">
                <a:latin typeface="Times New Roman" pitchFamily="18" charset="0"/>
                <a:cs typeface="Times New Roman" pitchFamily="18" charset="0"/>
              </a:rPr>
              <a:t> </a:t>
            </a:r>
            <a:r>
              <a:rPr lang="en-US" b="1" dirty="0" err="1">
                <a:latin typeface="Times New Roman" pitchFamily="18" charset="0"/>
                <a:cs typeface="Times New Roman" pitchFamily="18" charset="0"/>
              </a:rPr>
              <a:t>Metallarning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payvandlanuvchanligi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payvandlashda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struktura</a:t>
            </a:r>
            <a:r>
              <a:rPr lang="en-US" b="1" dirty="0">
                <a:latin typeface="Times New Roman" pitchFamily="18" charset="0"/>
                <a:cs typeface="Times New Roman" pitchFamily="18" charset="0"/>
              </a:rPr>
              <a:t> </a:t>
            </a:r>
            <a:r>
              <a:rPr lang="uz-Cyrl-UZ" b="1" dirty="0">
                <a:latin typeface="Times New Roman" pitchFamily="18" charset="0"/>
                <a:cs typeface="Times New Roman" pitchFamily="18" charset="0"/>
              </a:rPr>
              <a:t>o’</a:t>
            </a:r>
            <a:r>
              <a:rPr lang="en-US" b="1" dirty="0" err="1">
                <a:latin typeface="Times New Roman" pitchFamily="18" charset="0"/>
                <a:cs typeface="Times New Roman" pitchFamily="18" charset="0"/>
              </a:rPr>
              <a:t>zgarishlari</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Metallarning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talablarga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javob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darajada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xususiyatiga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payvandlanuv­chanligi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deyiladi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Metallarning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payvandlanuvchanligi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strukturasiga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rejimiga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ko’rsatkichlarga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bog’liq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Odatda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payvandlanuvchanligini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aniqlashda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bostirilgan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puxtaligi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puxtaligiga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taqqoslanadi</a:t>
            </a:r>
            <a:r>
              <a:rPr lang="en-US" dirty="0">
                <a:latin typeface="Times New Roman" pitchFamily="18" charset="0"/>
                <a:cs typeface="Times New Roman" pitchFamily="18" charset="0"/>
              </a:rPr>
              <a:t>. Agar </a:t>
            </a:r>
            <a:r>
              <a:rPr lang="en-US" dirty="0" err="1">
                <a:latin typeface="Times New Roman" pitchFamily="18" charset="0"/>
                <a:cs typeface="Times New Roman" pitchFamily="18" charset="0"/>
              </a:rPr>
              <a:t>chokda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nuqsonlar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g’ovaklik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darz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toblanish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bo’lmay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payvandlanayotgan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puxtaligiga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yaqin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yaxshi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payvandlanuvchan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konstruksiyalar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tayyorlashda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asosiy</a:t>
            </a:r>
            <a:r>
              <a:rPr lang="en-US" dirty="0">
                <a:latin typeface="Times New Roman" pitchFamily="18" charset="0"/>
                <a:cs typeface="Times New Roman" pitchFamily="18" charset="0"/>
              </a:rPr>
              <a:t> material </a:t>
            </a:r>
            <a:r>
              <a:rPr lang="en-US" dirty="0" err="1">
                <a:latin typeface="Times New Roman" pitchFamily="18" charset="0"/>
                <a:cs typeface="Times New Roman" pitchFamily="18" charset="0"/>
              </a:rPr>
              <a:t>sifatida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po’latlardan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447764" y="428400"/>
            <a:ext cx="4248472" cy="2371090"/>
          </a:xfrm>
          <a:prstGeom prst="rect">
            <a:avLst/>
          </a:prstGeom>
          <a:noFill/>
          <a:ln>
            <a:noFill/>
          </a:ln>
        </p:spPr>
      </p:pic>
    </p:spTree>
    <p:extLst>
      <p:ext uri="{BB962C8B-B14F-4D97-AF65-F5344CB8AC3E}">
        <p14:creationId xmlns:p14="http://schemas.microsoft.com/office/powerpoint/2010/main" val="219671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9144000" cy="923330"/>
          </a:xfrm>
          <a:prstGeom prst="rect">
            <a:avLst/>
          </a:prstGeom>
        </p:spPr>
        <p:txBody>
          <a:bodyPr wrap="square">
            <a:spAutoFit/>
          </a:bodyPr>
          <a:lstStyle/>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2843808" y="116632"/>
            <a:ext cx="3312368" cy="2177415"/>
          </a:xfrm>
          <a:prstGeom prst="rect">
            <a:avLst/>
          </a:prstGeom>
          <a:noFill/>
          <a:ln>
            <a:noFill/>
          </a:ln>
        </p:spPr>
      </p:pic>
      <p:sp>
        <p:nvSpPr>
          <p:cNvPr id="6" name="Прямоугольник 5"/>
          <p:cNvSpPr/>
          <p:nvPr/>
        </p:nvSpPr>
        <p:spPr>
          <a:xfrm>
            <a:off x="251520" y="2204864"/>
            <a:ext cx="8784976" cy="1477328"/>
          </a:xfrm>
          <a:prstGeom prst="rect">
            <a:avLst/>
          </a:prstGeom>
        </p:spPr>
        <p:txBody>
          <a:bodyPr wrap="square">
            <a:spAutoFit/>
          </a:bodyPr>
          <a:lstStyle/>
          <a:p>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Payvandlash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yoyining</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sxemasi</a:t>
            </a:r>
            <a:r>
              <a:rPr lang="ru-RU" dirty="0">
                <a:latin typeface="Times New Roman" pitchFamily="18" charset="0"/>
                <a:cs typeface="Times New Roman" pitchFamily="18" charset="0"/>
              </a:rPr>
              <a:t>: 1 − </a:t>
            </a:r>
            <a:r>
              <a:rPr lang="ru-RU" dirty="0" err="1">
                <a:latin typeface="Times New Roman" pitchFamily="18" charset="0"/>
                <a:cs typeface="Times New Roman" pitchFamily="18" charset="0"/>
              </a:rPr>
              <a:t>elektrod</a:t>
            </a:r>
            <a:r>
              <a:rPr lang="ru-RU" dirty="0">
                <a:latin typeface="Times New Roman" pitchFamily="18" charset="0"/>
                <a:cs typeface="Times New Roman" pitchFamily="18" charset="0"/>
              </a:rPr>
              <a:t>; </a:t>
            </a:r>
          </a:p>
          <a:p>
            <a:r>
              <a:rPr lang="ru-RU" dirty="0">
                <a:latin typeface="Times New Roman" pitchFamily="18" charset="0"/>
                <a:cs typeface="Times New Roman" pitchFamily="18" charset="0"/>
              </a:rPr>
              <a:t>2 − </a:t>
            </a:r>
            <a:r>
              <a:rPr lang="ru-RU" dirty="0" err="1">
                <a:latin typeface="Times New Roman" pitchFamily="18" charset="0"/>
                <a:cs typeface="Times New Roman" pitchFamily="18" charset="0"/>
              </a:rPr>
              <a:t>payvandlanadigan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metall</a:t>
            </a:r>
            <a:r>
              <a:rPr lang="ru-RU" dirty="0">
                <a:latin typeface="Times New Roman" pitchFamily="18" charset="0"/>
                <a:cs typeface="Times New Roman" pitchFamily="18" charset="0"/>
              </a:rPr>
              <a:t>; 3 − </a:t>
            </a:r>
            <a:r>
              <a:rPr lang="ru-RU" dirty="0" err="1">
                <a:latin typeface="Times New Roman" pitchFamily="18" charset="0"/>
                <a:cs typeface="Times New Roman" pitchFamily="18" charset="0"/>
              </a:rPr>
              <a:t>metall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vanna</a:t>
            </a:r>
            <a:r>
              <a:rPr lang="ru-RU" dirty="0">
                <a:latin typeface="Times New Roman" pitchFamily="18" charset="0"/>
                <a:cs typeface="Times New Roman" pitchFamily="18" charset="0"/>
              </a:rPr>
              <a:t>; 4 − </a:t>
            </a:r>
            <a:r>
              <a:rPr lang="ru-RU" dirty="0" err="1">
                <a:latin typeface="Times New Roman" pitchFamily="18" charset="0"/>
                <a:cs typeface="Times New Roman" pitchFamily="18" charset="0"/>
              </a:rPr>
              <a:t>gaz</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arozoli</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SHuni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qayd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joizki</a:t>
            </a:r>
            <a:r>
              <a:rPr lang="ru-RU" dirty="0">
                <a:latin typeface="Times New Roman" pitchFamily="18" charset="0"/>
                <a:cs typeface="Times New Roman" pitchFamily="18" charset="0"/>
              </a:rPr>
              <a:t>, </a:t>
            </a:r>
            <a:r>
              <a:rPr lang="en-US" dirty="0" err="1">
                <a:latin typeface="Times New Roman" pitchFamily="18" charset="0"/>
                <a:cs typeface="Times New Roman" pitchFamily="18" charset="0"/>
              </a:rPr>
              <a:t>metallarni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kuchini</a:t>
            </a:r>
            <a:r>
              <a:rPr lang="en-US" dirty="0">
                <a:latin typeface="Times New Roman" pitchFamily="18" charset="0"/>
                <a:cs typeface="Times New Roman" pitchFamily="18" charset="0"/>
              </a:rPr>
              <a:t> I</a:t>
            </a:r>
            <a:r>
              <a:rPr lang="ru-RU" i="1" dirty="0">
                <a:latin typeface="Times New Roman" pitchFamily="18" charset="0"/>
                <a:cs typeface="Times New Roman" pitchFamily="18" charset="0"/>
              </a:rPr>
              <a:t>=</a:t>
            </a:r>
            <a:r>
              <a:rPr lang="ru-RU" dirty="0">
                <a:latin typeface="Times New Roman" pitchFamily="18" charset="0"/>
                <a:cs typeface="Times New Roman" pitchFamily="18" charset="0"/>
              </a:rPr>
              <a:t> 3000 </a:t>
            </a:r>
            <a:r>
              <a:rPr lang="en-US" dirty="0">
                <a:latin typeface="Times New Roman" pitchFamily="18" charset="0"/>
                <a:cs typeface="Times New Roman" pitchFamily="18" charset="0"/>
              </a:rPr>
              <a:t>A</a:t>
            </a:r>
            <a:r>
              <a:rPr lang="ru-RU"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kuchlanishining</a:t>
            </a:r>
            <a:r>
              <a:rPr lang="ru-RU" dirty="0">
                <a:latin typeface="Times New Roman" pitchFamily="18" charset="0"/>
                <a:cs typeface="Times New Roman" pitchFamily="18" charset="0"/>
              </a:rPr>
              <a:t>  10</a:t>
            </a:r>
            <a:r>
              <a:rPr lang="ru-RU" b="1" dirty="0">
                <a:latin typeface="Times New Roman" pitchFamily="18" charset="0"/>
                <a:cs typeface="Times New Roman" pitchFamily="18" charset="0"/>
              </a:rPr>
              <a:t>–</a:t>
            </a:r>
            <a:r>
              <a:rPr lang="ru-RU" dirty="0">
                <a:latin typeface="Times New Roman" pitchFamily="18" charset="0"/>
                <a:cs typeface="Times New Roman" pitchFamily="18" charset="0"/>
              </a:rPr>
              <a:t>50 </a:t>
            </a:r>
            <a:r>
              <a:rPr lang="en-US" dirty="0">
                <a:latin typeface="Times New Roman" pitchFamily="18" charset="0"/>
                <a:cs typeface="Times New Roman" pitchFamily="18" charset="0"/>
              </a:rPr>
              <a:t>V </a:t>
            </a:r>
            <a:r>
              <a:rPr lang="en-US" dirty="0" err="1">
                <a:latin typeface="Times New Roman" pitchFamily="18" charset="0"/>
                <a:cs typeface="Times New Roman" pitchFamily="18" charset="0"/>
              </a:rPr>
              <a:t>oralig</a:t>
            </a:r>
            <a:r>
              <a:rPr lang="ru-RU" dirty="0">
                <a:latin typeface="Times New Roman" pitchFamily="18" charset="0"/>
                <a:cs typeface="Times New Roman" pitchFamily="18" charset="0"/>
              </a:rPr>
              <a:t>’</a:t>
            </a:r>
            <a:r>
              <a:rPr lang="en-US" dirty="0" err="1">
                <a:latin typeface="Times New Roman" pitchFamily="18" charset="0"/>
                <a:cs typeface="Times New Roman" pitchFamily="18" charset="0"/>
              </a:rPr>
              <a:t>ida</a:t>
            </a:r>
            <a:r>
              <a:rPr lang="en-US" dirty="0">
                <a:latin typeface="Times New Roman" pitchFamily="18" charset="0"/>
                <a:cs typeface="Times New Roman" pitchFamily="18" charset="0"/>
              </a:rPr>
              <a:t> o</a:t>
            </a:r>
            <a:r>
              <a:rPr lang="ru-RU" dirty="0">
                <a:latin typeface="Times New Roman" pitchFamily="18" charset="0"/>
                <a:cs typeface="Times New Roman" pitchFamily="18" charset="0"/>
              </a:rPr>
              <a:t>’</a:t>
            </a:r>
            <a:r>
              <a:rPr lang="en-US" dirty="0" err="1">
                <a:latin typeface="Times New Roman" pitchFamily="18" charset="0"/>
                <a:cs typeface="Times New Roman" pitchFamily="18" charset="0"/>
              </a:rPr>
              <a:t>zgartirila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olinishi</a:t>
            </a:r>
            <a:r>
              <a:rPr lang="ru-RU"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quvvatini</a:t>
            </a:r>
            <a:r>
              <a:rPr lang="ru-RU" dirty="0">
                <a:latin typeface="Times New Roman" pitchFamily="18" charset="0"/>
                <a:cs typeface="Times New Roman" pitchFamily="18" charset="0"/>
              </a:rPr>
              <a:t> 0,01 </a:t>
            </a:r>
            <a:r>
              <a:rPr lang="en-US" dirty="0" err="1">
                <a:latin typeface="Times New Roman" pitchFamily="18" charset="0"/>
                <a:cs typeface="Times New Roman" pitchFamily="18" charset="0"/>
              </a:rPr>
              <a:t>dan</a:t>
            </a:r>
            <a:r>
              <a:rPr lang="ru-RU" dirty="0">
                <a:latin typeface="Times New Roman" pitchFamily="18" charset="0"/>
                <a:cs typeface="Times New Roman" pitchFamily="18" charset="0"/>
              </a:rPr>
              <a:t> 150 </a:t>
            </a:r>
            <a:r>
              <a:rPr lang="en-US" dirty="0" err="1">
                <a:latin typeface="Times New Roman" pitchFamily="18" charset="0"/>
                <a:cs typeface="Times New Roman" pitchFamily="18" charset="0"/>
              </a:rPr>
              <a:t>kVt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rostlash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turii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qalinlikdagi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imkon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beradi</a:t>
            </a:r>
            <a:r>
              <a:rPr lang="ru-RU" dirty="0">
                <a:latin typeface="Times New Roman" pitchFamily="18" charset="0"/>
                <a:cs typeface="Times New Roman" pitchFamily="18" charset="0"/>
              </a:rPr>
              <a:t>.</a:t>
            </a:r>
          </a:p>
        </p:txBody>
      </p:sp>
      <p:pic>
        <p:nvPicPr>
          <p:cNvPr id="7" name="Рисунок 6"/>
          <p:cNvPicPr/>
          <p:nvPr/>
        </p:nvPicPr>
        <p:blipFill>
          <a:blip r:embed="rId3">
            <a:extLst>
              <a:ext uri="{28A0092B-C50C-407E-A947-70E740481C1C}">
                <a14:useLocalDpi xmlns:a14="http://schemas.microsoft.com/office/drawing/2010/main" val="0"/>
              </a:ext>
            </a:extLst>
          </a:blip>
          <a:srcRect/>
          <a:stretch>
            <a:fillRect/>
          </a:stretch>
        </p:blipFill>
        <p:spPr bwMode="auto">
          <a:xfrm>
            <a:off x="2483768" y="4034772"/>
            <a:ext cx="3604260" cy="1410452"/>
          </a:xfrm>
          <a:prstGeom prst="rect">
            <a:avLst/>
          </a:prstGeom>
          <a:noFill/>
          <a:ln>
            <a:noFill/>
          </a:ln>
        </p:spPr>
      </p:pic>
      <p:sp>
        <p:nvSpPr>
          <p:cNvPr id="8" name="Прямоугольник 7"/>
          <p:cNvSpPr/>
          <p:nvPr/>
        </p:nvSpPr>
        <p:spPr>
          <a:xfrm>
            <a:off x="206896" y="5661248"/>
            <a:ext cx="8622704" cy="923330"/>
          </a:xfrm>
          <a:prstGeom prst="rect">
            <a:avLst/>
          </a:prstGeom>
        </p:spPr>
        <p:txBody>
          <a:bodyPr wrap="square">
            <a:spAutoFit/>
          </a:bodyPr>
          <a:lstStyle/>
          <a:p>
            <a:r>
              <a:rPr lang="ru-RU" dirty="0" err="1">
                <a:latin typeface="Times New Roman" pitchFamily="18" charset="0"/>
                <a:cs typeface="Times New Roman" pitchFamily="18" charset="0"/>
              </a:rPr>
              <a:t>Metall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elektrod</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bilan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payvandlanuvchi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metall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orasida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elektr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yoyni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oldirish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sxemasi</a:t>
            </a:r>
            <a:r>
              <a:rPr lang="ru-RU" dirty="0">
                <a:latin typeface="Times New Roman" pitchFamily="18" charset="0"/>
                <a:cs typeface="Times New Roman" pitchFamily="18" charset="0"/>
              </a:rPr>
              <a:t>: a − </a:t>
            </a:r>
            <a:r>
              <a:rPr lang="ru-RU" dirty="0" err="1">
                <a:latin typeface="Times New Roman" pitchFamily="18" charset="0"/>
                <a:cs typeface="Times New Roman" pitchFamily="18" charset="0"/>
              </a:rPr>
              <a:t>elektrodning</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qisqa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tutashuvi</a:t>
            </a:r>
            <a:r>
              <a:rPr lang="ru-RU" dirty="0">
                <a:latin typeface="Times New Roman" pitchFamily="18" charset="0"/>
                <a:cs typeface="Times New Roman" pitchFamily="18" charset="0"/>
              </a:rPr>
              <a:t>; b − </a:t>
            </a:r>
            <a:r>
              <a:rPr lang="ru-RU" dirty="0" err="1">
                <a:latin typeface="Times New Roman" pitchFamily="18" charset="0"/>
                <a:cs typeface="Times New Roman" pitchFamily="18" charset="0"/>
              </a:rPr>
              <a:t>yupqa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suyuq</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metall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pardasining</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hosil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bo’lishi</a:t>
            </a:r>
            <a:r>
              <a:rPr lang="ru-RU" dirty="0">
                <a:latin typeface="Times New Roman" pitchFamily="18" charset="0"/>
                <a:cs typeface="Times New Roman" pitchFamily="18" charset="0"/>
              </a:rPr>
              <a:t>; v −</a:t>
            </a:r>
            <a:r>
              <a:rPr lang="ru-RU" dirty="0" err="1">
                <a:latin typeface="Times New Roman" pitchFamily="18" charset="0"/>
                <a:cs typeface="Times New Roman" pitchFamily="18" charset="0"/>
              </a:rPr>
              <a:t>bo’yin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hosil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bo’lishi</a:t>
            </a:r>
            <a:r>
              <a:rPr lang="ru-RU" dirty="0">
                <a:latin typeface="Times New Roman" pitchFamily="18" charset="0"/>
                <a:cs typeface="Times New Roman" pitchFamily="18" charset="0"/>
              </a:rPr>
              <a:t>; g − </a:t>
            </a:r>
            <a:r>
              <a:rPr lang="ru-RU" dirty="0" err="1">
                <a:latin typeface="Times New Roman" pitchFamily="18" charset="0"/>
                <a:cs typeface="Times New Roman" pitchFamily="18" charset="0"/>
              </a:rPr>
              <a:t>elektr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yoyining</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hosil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bo’lishi</a:t>
            </a:r>
            <a:r>
              <a:rPr lang="ru-RU" dirty="0">
                <a:latin typeface="Times New Roman" pitchFamily="18" charset="0"/>
                <a:cs typeface="Times New Roman" pitchFamily="18" charset="0"/>
              </a:rPr>
              <a:t>.</a:t>
            </a:r>
          </a:p>
        </p:txBody>
      </p:sp>
    </p:spTree>
    <p:extLst>
      <p:ext uri="{BB962C8B-B14F-4D97-AF65-F5344CB8AC3E}">
        <p14:creationId xmlns:p14="http://schemas.microsoft.com/office/powerpoint/2010/main" val="321754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1"/>
          <p:cNvSpPr>
            <a:spLocks noGrp="1"/>
          </p:cNvSpPr>
          <p:nvPr>
            <p:ph type="ctrTitle"/>
          </p:nvPr>
        </p:nvSpPr>
        <p:spPr>
          <a:xfrm>
            <a:off x="0" y="0"/>
            <a:ext cx="9144000" cy="6858000"/>
          </a:xfrm>
        </p:spPr>
        <p:txBody>
          <a:bodyPr>
            <a:normAutofit/>
          </a:bodyPr>
          <a:lstStyle/>
          <a:p>
            <a:r>
              <a:rPr lang="ru-RU" sz="1800" dirty="0">
                <a:effectLst/>
                <a:latin typeface="Times New Roman" pitchFamily="18" charset="0"/>
                <a:cs typeface="Times New Roman" pitchFamily="18" charset="0"/>
              </a:rPr>
              <a:t>a−</a:t>
            </a:r>
            <a:r>
              <a:rPr lang="ru-RU" sz="1800" dirty="0" err="1">
                <a:effectLst/>
                <a:latin typeface="Times New Roman" pitchFamily="18" charset="0"/>
                <a:cs typeface="Times New Roman" pitchFamily="18" charset="0"/>
              </a:rPr>
              <a:t>yoy</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kuchlanishininglok</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kuchiga</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va</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yoy</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uzunligiga</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nisbatan</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o’zgarish</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grafigi</a:t>
            </a:r>
            <a:r>
              <a:rPr lang="ru-RU" sz="1800" dirty="0">
                <a:effectLst/>
                <a:latin typeface="Times New Roman" pitchFamily="18" charset="0"/>
                <a:cs typeface="Times New Roman" pitchFamily="18" charset="0"/>
              </a:rPr>
              <a:t>; b − </a:t>
            </a:r>
            <a:r>
              <a:rPr lang="ru-RU" sz="1800" dirty="0" err="1">
                <a:effectLst/>
                <a:latin typeface="Times New Roman" pitchFamily="18" charset="0"/>
                <a:cs typeface="Times New Roman" pitchFamily="18" charset="0"/>
              </a:rPr>
              <a:t>yoyning</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statistik</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xarakteristikasi</a:t>
            </a:r>
            <a:r>
              <a:rPr lang="ru-RU" sz="1800" dirty="0">
                <a:effectLst/>
                <a:latin typeface="Times New Roman" pitchFamily="18" charset="0"/>
                <a:cs typeface="Times New Roman" pitchFamily="18" charset="0"/>
              </a:rPr>
              <a:t>.</a:t>
            </a:r>
            <a:br>
              <a:rPr lang="ru-RU"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err="1" smtClean="0">
                <a:effectLst/>
                <a:latin typeface="Times New Roman" pitchFamily="18" charset="0"/>
                <a:cs typeface="Times New Roman" pitchFamily="18" charset="0"/>
              </a:rPr>
              <a:t>Tok</a:t>
            </a:r>
            <a:r>
              <a:rPr lang="en-US" sz="1800" dirty="0" smtClean="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manbai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yoyining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tashqi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xarakteristikasi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a − </a:t>
            </a:r>
            <a:r>
              <a:rPr lang="en-US" sz="1800" dirty="0" err="1">
                <a:effectLst/>
                <a:latin typeface="Times New Roman" pitchFamily="18" charset="0"/>
                <a:cs typeface="Times New Roman" pitchFamily="18" charset="0"/>
              </a:rPr>
              <a:t>odotdagi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tok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manbaining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xarakteristikasi</a:t>
            </a:r>
            <a:r>
              <a:rPr lang="en-US" sz="1800" dirty="0">
                <a:effectLst/>
                <a:latin typeface="Times New Roman" pitchFamily="18" charset="0"/>
                <a:cs typeface="Times New Roman" pitchFamily="18" charset="0"/>
              </a:rPr>
              <a:t>; b −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tok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mavbaining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xarakteristikasi</a:t>
            </a:r>
            <a:r>
              <a:rPr lang="en-US" sz="1800" dirty="0">
                <a:effectLst/>
                <a:latin typeface="Times New Roman" pitchFamily="18" charset="0"/>
                <a:cs typeface="Times New Roman" pitchFamily="18" charset="0"/>
              </a:rPr>
              <a:t>;  v − </a:t>
            </a:r>
            <a:r>
              <a:rPr lang="en-US" sz="1800" dirty="0" err="1">
                <a:effectLst/>
                <a:latin typeface="Times New Roman" pitchFamily="18" charset="0"/>
                <a:cs typeface="Times New Roman" pitchFamily="18" charset="0"/>
              </a:rPr>
              <a:t>yoyning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xarakteristikasi</a:t>
            </a:r>
            <a:r>
              <a:rPr lang="en-US" sz="1800" dirty="0">
                <a:effectLst/>
                <a:latin typeface="Times New Roman" pitchFamily="18" charset="0"/>
                <a:cs typeface="Times New Roman" pitchFamily="18" charset="0"/>
              </a:rPr>
              <a:t>; g − salt </a:t>
            </a:r>
            <a:r>
              <a:rPr lang="en-US" sz="1800" dirty="0" err="1">
                <a:effectLst/>
                <a:latin typeface="Times New Roman" pitchFamily="18" charset="0"/>
                <a:cs typeface="Times New Roman" pitchFamily="18" charset="0"/>
              </a:rPr>
              <a:t>kuchlanish</a:t>
            </a:r>
            <a:r>
              <a:rPr lang="en-US" sz="1800" dirty="0">
                <a:effectLst/>
                <a:latin typeface="Times New Roman" pitchFamily="18" charset="0"/>
                <a:cs typeface="Times New Roman" pitchFamily="18" charset="0"/>
              </a:rPr>
              <a:t>; d − </a:t>
            </a:r>
            <a:r>
              <a:rPr lang="en-US" sz="1800" dirty="0" err="1">
                <a:effectLst/>
                <a:latin typeface="Times New Roman" pitchFamily="18" charset="0"/>
                <a:cs typeface="Times New Roman" pitchFamily="18" charset="0"/>
              </a:rPr>
              <a:t>yoyning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barqaror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yonishi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2610166" y="116632"/>
            <a:ext cx="3923665" cy="2094865"/>
          </a:xfrm>
          <a:prstGeom prst="rect">
            <a:avLst/>
          </a:prstGeom>
          <a:noFill/>
          <a:ln>
            <a:noFill/>
          </a:ln>
        </p:spPr>
      </p:pic>
      <p:pic>
        <p:nvPicPr>
          <p:cNvPr id="6" name="Рисунок 5"/>
          <p:cNvPicPr/>
          <p:nvPr/>
        </p:nvPicPr>
        <p:blipFill>
          <a:blip r:embed="rId3">
            <a:extLst>
              <a:ext uri="{28A0092B-C50C-407E-A947-70E740481C1C}">
                <a14:useLocalDpi xmlns:a14="http://schemas.microsoft.com/office/drawing/2010/main" val="0"/>
              </a:ext>
            </a:extLst>
          </a:blip>
          <a:srcRect/>
          <a:stretch>
            <a:fillRect/>
          </a:stretch>
        </p:blipFill>
        <p:spPr bwMode="auto">
          <a:xfrm>
            <a:off x="2610166" y="2708920"/>
            <a:ext cx="3054436" cy="2232660"/>
          </a:xfrm>
          <a:prstGeom prst="rect">
            <a:avLst/>
          </a:prstGeom>
          <a:noFill/>
          <a:ln>
            <a:noFill/>
          </a:ln>
        </p:spPr>
      </p:pic>
    </p:spTree>
    <p:extLst>
      <p:ext uri="{BB962C8B-B14F-4D97-AF65-F5344CB8AC3E}">
        <p14:creationId xmlns:p14="http://schemas.microsoft.com/office/powerpoint/2010/main" val="111823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2996952"/>
            <a:ext cx="8496944" cy="2862322"/>
          </a:xfrm>
          <a:prstGeom prst="rect">
            <a:avLst/>
          </a:prstGeom>
        </p:spPr>
        <p:txBody>
          <a:bodyPr wrap="square">
            <a:spAutoFit/>
          </a:bodyPr>
          <a:lstStyle/>
          <a:p>
            <a:r>
              <a:rPr lang="ru-RU" dirty="0" err="1">
                <a:latin typeface="Times New Roman" pitchFamily="18" charset="0"/>
                <a:cs typeface="Times New Roman" pitchFamily="18" charset="0"/>
              </a:rPr>
              <a:t>Metall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elektrod</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bilan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elektr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yoy</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yordamida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dastaki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payvandlash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va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elektrod</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harakati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traektoriyasi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sxemasi</a:t>
            </a:r>
            <a:r>
              <a:rPr lang="ru-RU" dirty="0">
                <a:latin typeface="Times New Roman" pitchFamily="18" charset="0"/>
                <a:cs typeface="Times New Roman" pitchFamily="18" charset="0"/>
              </a:rPr>
              <a:t>: a − </a:t>
            </a:r>
            <a:r>
              <a:rPr lang="ru-RU" dirty="0" err="1">
                <a:latin typeface="Times New Roman" pitchFamily="18" charset="0"/>
                <a:cs typeface="Times New Roman" pitchFamily="18" charset="0"/>
              </a:rPr>
              <a:t>payvandlash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sxemasi</a:t>
            </a:r>
            <a:r>
              <a:rPr lang="ru-RU" dirty="0">
                <a:latin typeface="Times New Roman" pitchFamily="18" charset="0"/>
                <a:cs typeface="Times New Roman" pitchFamily="18" charset="0"/>
              </a:rPr>
              <a:t>; b − </a:t>
            </a:r>
            <a:r>
              <a:rPr lang="ru-RU" dirty="0" err="1">
                <a:latin typeface="Times New Roman" pitchFamily="18" charset="0"/>
                <a:cs typeface="Times New Roman" pitchFamily="18" charset="0"/>
              </a:rPr>
              <a:t>elektrod</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harakati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traektoriyasi</a:t>
            </a:r>
            <a:r>
              <a:rPr lang="ru-RU" dirty="0">
                <a:latin typeface="Times New Roman" pitchFamily="18" charset="0"/>
                <a:cs typeface="Times New Roman" pitchFamily="18" charset="0"/>
              </a:rPr>
              <a:t>;  1 − </a:t>
            </a:r>
            <a:r>
              <a:rPr lang="ru-RU" dirty="0" err="1">
                <a:latin typeface="Times New Roman" pitchFamily="18" charset="0"/>
                <a:cs typeface="Times New Roman" pitchFamily="18" charset="0"/>
              </a:rPr>
              <a:t>payvandlanuvchi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metall</a:t>
            </a:r>
            <a:r>
              <a:rPr lang="ru-RU" dirty="0">
                <a:latin typeface="Times New Roman" pitchFamily="18" charset="0"/>
                <a:cs typeface="Times New Roman" pitchFamily="18" charset="0"/>
              </a:rPr>
              <a:t>; 2 − </a:t>
            </a:r>
            <a:r>
              <a:rPr lang="ru-RU" dirty="0" err="1">
                <a:latin typeface="Times New Roman" pitchFamily="18" charset="0"/>
                <a:cs typeface="Times New Roman" pitchFamily="18" charset="0"/>
              </a:rPr>
              <a:t>shlak</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po’stloq</a:t>
            </a:r>
            <a:r>
              <a:rPr lang="ru-RU" dirty="0">
                <a:latin typeface="Times New Roman" pitchFamily="18" charset="0"/>
                <a:cs typeface="Times New Roman" pitchFamily="18" charset="0"/>
              </a:rPr>
              <a:t>; 3 − </a:t>
            </a:r>
            <a:r>
              <a:rPr lang="ru-RU" dirty="0" err="1">
                <a:latin typeface="Times New Roman" pitchFamily="18" charset="0"/>
                <a:cs typeface="Times New Roman" pitchFamily="18" charset="0"/>
              </a:rPr>
              <a:t>chok</a:t>
            </a:r>
            <a:r>
              <a:rPr lang="ru-RU" dirty="0">
                <a:latin typeface="Times New Roman" pitchFamily="18" charset="0"/>
                <a:cs typeface="Times New Roman" pitchFamily="18" charset="0"/>
              </a:rPr>
              <a:t>; 4 − </a:t>
            </a:r>
            <a:r>
              <a:rPr lang="ru-RU" dirty="0" err="1">
                <a:latin typeface="Times New Roman" pitchFamily="18" charset="0"/>
                <a:cs typeface="Times New Roman" pitchFamily="18" charset="0"/>
              </a:rPr>
              <a:t>shlakli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metall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vanna</a:t>
            </a:r>
            <a:r>
              <a:rPr lang="ru-RU" dirty="0">
                <a:latin typeface="Times New Roman" pitchFamily="18" charset="0"/>
                <a:cs typeface="Times New Roman" pitchFamily="18" charset="0"/>
              </a:rPr>
              <a:t>; 5 − </a:t>
            </a:r>
            <a:r>
              <a:rPr lang="ru-RU" dirty="0" err="1">
                <a:latin typeface="Times New Roman" pitchFamily="18" charset="0"/>
                <a:cs typeface="Times New Roman" pitchFamily="18" charset="0"/>
              </a:rPr>
              <a:t>himoya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gaz</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muhiti</a:t>
            </a:r>
            <a:r>
              <a:rPr lang="ru-RU" dirty="0">
                <a:latin typeface="Times New Roman" pitchFamily="18" charset="0"/>
                <a:cs typeface="Times New Roman" pitchFamily="18" charset="0"/>
              </a:rPr>
              <a:t>; 6 − </a:t>
            </a:r>
            <a:r>
              <a:rPr lang="ru-RU" dirty="0" err="1">
                <a:latin typeface="Times New Roman" pitchFamily="18" charset="0"/>
                <a:cs typeface="Times New Roman" pitchFamily="18" charset="0"/>
              </a:rPr>
              <a:t>elektrod</a:t>
            </a:r>
            <a:r>
              <a:rPr lang="ru-RU" dirty="0">
                <a:latin typeface="Times New Roman" pitchFamily="18" charset="0"/>
                <a:cs typeface="Times New Roman" pitchFamily="18" charset="0"/>
              </a:rPr>
              <a:t>;  7 − </a:t>
            </a:r>
            <a:r>
              <a:rPr lang="ru-RU" dirty="0" err="1">
                <a:latin typeface="Times New Roman" pitchFamily="18" charset="0"/>
                <a:cs typeface="Times New Roman" pitchFamily="18" charset="0"/>
              </a:rPr>
              <a:t>qoplama</a:t>
            </a:r>
            <a:r>
              <a:rPr lang="ru-RU" dirty="0">
                <a:latin typeface="Times New Roman" pitchFamily="18" charset="0"/>
                <a:cs typeface="Times New Roman" pitchFamily="18" charset="0"/>
              </a:rPr>
              <a:t>.</a:t>
            </a:r>
          </a:p>
          <a:p>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tezligini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quyidagicha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aniqlanadi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i="1" dirty="0">
                <a:latin typeface="Times New Roman" pitchFamily="18" charset="0"/>
                <a:cs typeface="Times New Roman" pitchFamily="18" charset="0"/>
              </a:rPr>
              <a:t>v = L / T</a:t>
            </a:r>
            <a:r>
              <a:rPr lang="en-US" b="1" i="1" dirty="0">
                <a:latin typeface="Times New Roman" pitchFamily="18" charset="0"/>
                <a:cs typeface="Times New Roman" pitchFamily="18" charset="0"/>
              </a:rPr>
              <a:t> </a:t>
            </a:r>
            <a:r>
              <a:rPr lang="en-US" i="1" baseline="-25000" dirty="0">
                <a:latin typeface="Times New Roman" pitchFamily="18" charset="0"/>
                <a:cs typeface="Times New Roman" pitchFamily="18" charset="0"/>
              </a:rPr>
              <a:t>y</a:t>
            </a:r>
            <a:r>
              <a:rPr lang="en-US" i="1" dirty="0">
                <a:latin typeface="Times New Roman" pitchFamily="18" charset="0"/>
                <a:cs typeface="Times New Roman" pitchFamily="18" charset="0"/>
              </a:rPr>
              <a:t>    m / s</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yerda</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L </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bostirilgan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uzunligi</a:t>
            </a:r>
            <a:r>
              <a:rPr lang="en-US" dirty="0">
                <a:latin typeface="Times New Roman" pitchFamily="18" charset="0"/>
                <a:cs typeface="Times New Roman" pitchFamily="18" charset="0"/>
              </a:rPr>
              <a:t>, m.</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usulning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unumdorligining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pastligi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elektrodni</a:t>
            </a:r>
            <a:r>
              <a:rPr lang="en-US" dirty="0">
                <a:latin typeface="Times New Roman" pitchFamily="18" charset="0"/>
                <a:cs typeface="Times New Roman" pitchFamily="18" charset="0"/>
              </a:rPr>
              <a:t> 20</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25% </a:t>
            </a:r>
            <a:r>
              <a:rPr lang="en-US" dirty="0" err="1">
                <a:latin typeface="Times New Roman" pitchFamily="18" charset="0"/>
                <a:cs typeface="Times New Roman" pitchFamily="18" charset="0"/>
              </a:rPr>
              <a:t>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qiyindiga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sachrashi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malakali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ishchini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kabi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kamchiliklari</a:t>
            </a:r>
            <a:r>
              <a:rPr lang="en-US" dirty="0">
                <a:latin typeface="Times New Roman" pitchFamily="18" charset="0"/>
                <a:cs typeface="Times New Roman" pitchFamily="18" charset="0"/>
              </a:rPr>
              <a:t> bor.</a:t>
            </a:r>
            <a:r>
              <a:rPr lang="en-US" cap="all" dirty="0">
                <a:latin typeface="Times New Roman" pitchFamily="18" charset="0"/>
                <a:cs typeface="Times New Roman" pitchFamily="18" charset="0"/>
              </a:rPr>
              <a:t> </a:t>
            </a:r>
            <a:endParaRPr lang="ru-RU"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6" name="Рисунок 5"/>
          <p:cNvPicPr/>
          <p:nvPr/>
        </p:nvPicPr>
        <p:blipFill>
          <a:blip r:embed="rId2">
            <a:extLst>
              <a:ext uri="{28A0092B-C50C-407E-A947-70E740481C1C}">
                <a14:useLocalDpi xmlns:a14="http://schemas.microsoft.com/office/drawing/2010/main" val="0"/>
              </a:ext>
            </a:extLst>
          </a:blip>
          <a:srcRect/>
          <a:stretch>
            <a:fillRect/>
          </a:stretch>
        </p:blipFill>
        <p:spPr bwMode="auto">
          <a:xfrm>
            <a:off x="1835696" y="476672"/>
            <a:ext cx="5616624" cy="2160240"/>
          </a:xfrm>
          <a:prstGeom prst="rect">
            <a:avLst/>
          </a:prstGeom>
          <a:noFill/>
          <a:ln>
            <a:noFill/>
          </a:ln>
        </p:spPr>
      </p:pic>
    </p:spTree>
    <p:extLst>
      <p:ext uri="{BB962C8B-B14F-4D97-AF65-F5344CB8AC3E}">
        <p14:creationId xmlns:p14="http://schemas.microsoft.com/office/powerpoint/2010/main" val="131678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5577" y="2276872"/>
            <a:ext cx="8784976" cy="1200329"/>
          </a:xfrm>
          <a:prstGeom prst="rect">
            <a:avLst/>
          </a:prstGeom>
        </p:spPr>
        <p:txBody>
          <a:bodyPr wrap="square">
            <a:spAutoFit/>
          </a:bodyPr>
          <a:lstStyle/>
          <a:p>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Dastaki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payvandlashda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unumini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oshiruvchi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usullar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sxemasi</a:t>
            </a:r>
            <a:r>
              <a:rPr lang="ru-RU" dirty="0">
                <a:latin typeface="Times New Roman" pitchFamily="18" charset="0"/>
                <a:cs typeface="Times New Roman" pitchFamily="18" charset="0"/>
              </a:rPr>
              <a:t>: a − </a:t>
            </a:r>
            <a:r>
              <a:rPr lang="ru-RU" dirty="0" err="1">
                <a:latin typeface="Times New Roman" pitchFamily="18" charset="0"/>
                <a:cs typeface="Times New Roman" pitchFamily="18" charset="0"/>
              </a:rPr>
              <a:t>metallni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chuqurroq</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suyuqlantirib</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chok</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hosil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qilish</a:t>
            </a:r>
            <a:r>
              <a:rPr lang="ru-RU" dirty="0">
                <a:latin typeface="Times New Roman" pitchFamily="18" charset="0"/>
                <a:cs typeface="Times New Roman" pitchFamily="18" charset="0"/>
              </a:rPr>
              <a:t>; b − </a:t>
            </a:r>
            <a:r>
              <a:rPr lang="ru-RU" dirty="0" err="1">
                <a:latin typeface="Times New Roman" pitchFamily="18" charset="0"/>
                <a:cs typeface="Times New Roman" pitchFamily="18" charset="0"/>
              </a:rPr>
              <a:t>elektrodlar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tutarai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bilan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payvandlash</a:t>
            </a:r>
            <a:r>
              <a:rPr lang="ru-RU" dirty="0">
                <a:latin typeface="Times New Roman" pitchFamily="18" charset="0"/>
                <a:cs typeface="Times New Roman" pitchFamily="18" charset="0"/>
              </a:rPr>
              <a:t>; v − </a:t>
            </a:r>
            <a:r>
              <a:rPr lang="ru-RU" dirty="0" err="1">
                <a:latin typeface="Times New Roman" pitchFamily="18" charset="0"/>
                <a:cs typeface="Times New Roman" pitchFamily="18" charset="0"/>
              </a:rPr>
              <a:t>uch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fazali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tokda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payvandlash</a:t>
            </a:r>
            <a:endParaRPr lang="ru-RU"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
        <p:nvSpPr>
          <p:cNvPr id="3" name="Прямоугольник 2"/>
          <p:cNvSpPr/>
          <p:nvPr/>
        </p:nvSpPr>
        <p:spPr>
          <a:xfrm>
            <a:off x="395536" y="3448026"/>
            <a:ext cx="8136904" cy="2585323"/>
          </a:xfrm>
          <a:prstGeom prst="rect">
            <a:avLst/>
          </a:prstGeom>
        </p:spPr>
        <p:txBody>
          <a:bodyPr wrap="square">
            <a:spAutoFit/>
          </a:bodyPr>
          <a:lstStyle/>
          <a:p>
            <a:r>
              <a:rPr lang="en-US" b="1" dirty="0" err="1">
                <a:latin typeface="Times New Roman" pitchFamily="18" charset="0"/>
                <a:cs typeface="Times New Roman" pitchFamily="18" charset="0"/>
              </a:rPr>
              <a:t>Metallarni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flyus</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qatlami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ostida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metall</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elektrod</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sim</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bilan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elektr</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yoy</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yordamida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avtomatik</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payvandlash</a:t>
            </a:r>
            <a:endParaRPr lang="ru-RU" dirty="0">
              <a:latin typeface="Times New Roman" pitchFamily="18" charset="0"/>
              <a:cs typeface="Times New Roman" pitchFamily="18" charset="0"/>
            </a:endParaRPr>
          </a:p>
          <a:p>
            <a:r>
              <a:rPr lang="en-US" cap="all"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Metallarni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dastaki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unumli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yaratilganligiga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qaramay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ayniqsa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sifatli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unumliroq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izlanishlar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natijasida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ayni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yaratildi</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usuldan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qalinligi</a:t>
            </a:r>
            <a:r>
              <a:rPr lang="en-US" dirty="0">
                <a:latin typeface="Times New Roman" pitchFamily="18" charset="0"/>
                <a:cs typeface="Times New Roman" pitchFamily="18" charset="0"/>
              </a:rPr>
              <a:t> 2</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100 mm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po’latlar</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u, Al, 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qotishmalarini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qo’llaniladi</a:t>
            </a:r>
            <a:r>
              <a:rPr lang="en-US" dirty="0">
                <a:latin typeface="Times New Roman" pitchFamily="18" charset="0"/>
                <a:cs typeface="Times New Roman" pitchFamily="18" charset="0"/>
              </a:rPr>
              <a:t>. </a:t>
            </a:r>
            <a:r>
              <a:rPr lang="ru-RU" dirty="0" err="1">
                <a:latin typeface="Times New Roman" pitchFamily="18" charset="0"/>
                <a:cs typeface="Times New Roman" pitchFamily="18" charset="0"/>
              </a:rPr>
              <a:t>Quyidagi</a:t>
            </a:r>
            <a:r>
              <a:rPr lang="ru-RU" dirty="0">
                <a:latin typeface="Times New Roman" pitchFamily="18" charset="0"/>
                <a:cs typeface="Times New Roman" pitchFamily="18" charset="0"/>
              </a:rPr>
              <a:t> 6.11</a:t>
            </a:r>
            <a:r>
              <a:rPr lang="ru-RU" b="1" dirty="0">
                <a:latin typeface="Times New Roman" pitchFamily="18" charset="0"/>
                <a:cs typeface="Times New Roman" pitchFamily="18" charset="0"/>
              </a:rPr>
              <a:t>–</a:t>
            </a:r>
            <a:r>
              <a:rPr lang="ru-RU" dirty="0" err="1">
                <a:latin typeface="Times New Roman" pitchFamily="18" charset="0"/>
                <a:cs typeface="Times New Roman" pitchFamily="18" charset="0"/>
              </a:rPr>
              <a:t>rasmda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payvandlash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avtomatning</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sxemasi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keltirilgan</a:t>
            </a:r>
            <a:r>
              <a:rPr lang="ru-RU" dirty="0">
                <a:latin typeface="Times New Roman" pitchFamily="18" charset="0"/>
                <a:cs typeface="Times New Roman" pitchFamily="18" charset="0"/>
              </a:rPr>
              <a:t>.</a:t>
            </a:r>
          </a:p>
        </p:txBody>
      </p:sp>
      <p:pic>
        <p:nvPicPr>
          <p:cNvPr id="6" name="Рисунок 5"/>
          <p:cNvPicPr/>
          <p:nvPr/>
        </p:nvPicPr>
        <p:blipFill>
          <a:blip r:embed="rId2">
            <a:extLst>
              <a:ext uri="{28A0092B-C50C-407E-A947-70E740481C1C}">
                <a14:useLocalDpi xmlns:a14="http://schemas.microsoft.com/office/drawing/2010/main" val="0"/>
              </a:ext>
            </a:extLst>
          </a:blip>
          <a:srcRect/>
          <a:stretch>
            <a:fillRect/>
          </a:stretch>
        </p:blipFill>
        <p:spPr bwMode="auto">
          <a:xfrm>
            <a:off x="1679264" y="476672"/>
            <a:ext cx="5124984" cy="1584176"/>
          </a:xfrm>
          <a:prstGeom prst="rect">
            <a:avLst/>
          </a:prstGeom>
          <a:noFill/>
          <a:ln>
            <a:noFill/>
          </a:ln>
        </p:spPr>
      </p:pic>
    </p:spTree>
    <p:extLst>
      <p:ext uri="{BB962C8B-B14F-4D97-AF65-F5344CB8AC3E}">
        <p14:creationId xmlns:p14="http://schemas.microsoft.com/office/powerpoint/2010/main" val="86050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59632" y="404664"/>
            <a:ext cx="6768752" cy="4104456"/>
          </a:xfrm>
          <a:prstGeom prst="rect">
            <a:avLst/>
          </a:prstGeom>
          <a:noFill/>
          <a:ln>
            <a:noFill/>
          </a:ln>
        </p:spPr>
      </p:pic>
      <p:sp>
        <p:nvSpPr>
          <p:cNvPr id="6" name="Прямоугольник 5"/>
          <p:cNvSpPr/>
          <p:nvPr/>
        </p:nvSpPr>
        <p:spPr>
          <a:xfrm>
            <a:off x="683568" y="5113399"/>
            <a:ext cx="7992888" cy="923330"/>
          </a:xfrm>
          <a:prstGeom prst="rect">
            <a:avLst/>
          </a:prstGeom>
        </p:spPr>
        <p:txBody>
          <a:bodyPr wrap="square">
            <a:spAutoFit/>
          </a:bodyPr>
          <a:lstStyle/>
          <a:p>
            <a:r>
              <a:rPr lang="ru-RU" dirty="0" err="1">
                <a:latin typeface="Times New Roman" pitchFamily="18" charset="0"/>
                <a:cs typeface="Times New Roman" pitchFamily="18" charset="0"/>
              </a:rPr>
              <a:t>Flyus</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qatlami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ostida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metallarni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avtomatik</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payvandlash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avtomatining</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sxemasi</a:t>
            </a:r>
            <a:r>
              <a:rPr lang="ru-RU" dirty="0">
                <a:latin typeface="Times New Roman" pitchFamily="18" charset="0"/>
                <a:cs typeface="Times New Roman" pitchFamily="18" charset="0"/>
              </a:rPr>
              <a:t>: 1 − </a:t>
            </a:r>
            <a:r>
              <a:rPr lang="ru-RU" dirty="0" err="1">
                <a:latin typeface="Times New Roman" pitchFamily="18" charset="0"/>
                <a:cs typeface="Times New Roman" pitchFamily="18" charset="0"/>
              </a:rPr>
              <a:t>elektrod</a:t>
            </a:r>
            <a:r>
              <a:rPr lang="ru-RU" dirty="0">
                <a:latin typeface="Times New Roman" pitchFamily="18" charset="0"/>
                <a:cs typeface="Times New Roman" pitchFamily="18" charset="0"/>
              </a:rPr>
              <a:t>; 2 − </a:t>
            </a:r>
            <a:r>
              <a:rPr lang="ru-RU" dirty="0" err="1">
                <a:latin typeface="Times New Roman" pitchFamily="18" charset="0"/>
                <a:cs typeface="Times New Roman" pitchFamily="18" charset="0"/>
              </a:rPr>
              <a:t>uzatish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mexanizmi</a:t>
            </a:r>
            <a:r>
              <a:rPr lang="ru-RU" dirty="0">
                <a:latin typeface="Times New Roman" pitchFamily="18" charset="0"/>
                <a:cs typeface="Times New Roman" pitchFamily="18" charset="0"/>
              </a:rPr>
              <a:t>; 3 − </a:t>
            </a:r>
            <a:r>
              <a:rPr lang="ru-RU" dirty="0" err="1">
                <a:latin typeface="Times New Roman" pitchFamily="18" charset="0"/>
                <a:cs typeface="Times New Roman" pitchFamily="18" charset="0"/>
              </a:rPr>
              <a:t>bunker</a:t>
            </a:r>
            <a:r>
              <a:rPr lang="ru-RU" dirty="0">
                <a:latin typeface="Times New Roman" pitchFamily="18" charset="0"/>
                <a:cs typeface="Times New Roman" pitchFamily="18" charset="0"/>
              </a:rPr>
              <a:t>; 4 − </a:t>
            </a:r>
            <a:r>
              <a:rPr lang="ru-RU" dirty="0" err="1">
                <a:latin typeface="Times New Roman" pitchFamily="18" charset="0"/>
                <a:cs typeface="Times New Roman" pitchFamily="18" charset="0"/>
              </a:rPr>
              <a:t>flyus</a:t>
            </a:r>
            <a:r>
              <a:rPr lang="ru-RU" dirty="0">
                <a:latin typeface="Times New Roman" pitchFamily="18" charset="0"/>
                <a:cs typeface="Times New Roman" pitchFamily="18" charset="0"/>
              </a:rPr>
              <a:t>; 5 − </a:t>
            </a:r>
            <a:r>
              <a:rPr lang="ru-RU" dirty="0" err="1">
                <a:latin typeface="Times New Roman" pitchFamily="18" charset="0"/>
                <a:cs typeface="Times New Roman" pitchFamily="18" charset="0"/>
              </a:rPr>
              <a:t>shlak</a:t>
            </a:r>
            <a:r>
              <a:rPr lang="ru-RU" dirty="0">
                <a:latin typeface="Times New Roman" pitchFamily="18" charset="0"/>
                <a:cs typeface="Times New Roman" pitchFamily="18" charset="0"/>
              </a:rPr>
              <a:t>;  6 − </a:t>
            </a:r>
            <a:r>
              <a:rPr lang="ru-RU" dirty="0" err="1">
                <a:latin typeface="Times New Roman" pitchFamily="18" charset="0"/>
                <a:cs typeface="Times New Roman" pitchFamily="18" charset="0"/>
              </a:rPr>
              <a:t>erimagan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flyusni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so’rish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trubkasi</a:t>
            </a:r>
            <a:r>
              <a:rPr lang="ru-RU" dirty="0">
                <a:latin typeface="Times New Roman" pitchFamily="18" charset="0"/>
                <a:cs typeface="Times New Roman" pitchFamily="18" charset="0"/>
              </a:rPr>
              <a:t>; 7 − </a:t>
            </a:r>
            <a:r>
              <a:rPr lang="ru-RU" dirty="0" err="1">
                <a:latin typeface="Times New Roman" pitchFamily="18" charset="0"/>
                <a:cs typeface="Times New Roman" pitchFamily="18" charset="0"/>
              </a:rPr>
              <a:t>payvandlanuvchi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metall</a:t>
            </a:r>
            <a:r>
              <a:rPr lang="ru-RU" b="1"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63111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2"/>
          <p:cNvSpPr>
            <a:spLocks noGrp="1"/>
          </p:cNvSpPr>
          <p:nvPr>
            <p:ph type="ctrTitle"/>
          </p:nvPr>
        </p:nvSpPr>
        <p:spPr>
          <a:xfrm>
            <a:off x="1431925" y="360363"/>
            <a:ext cx="7407275" cy="5876925"/>
          </a:xfrm>
        </p:spPr>
        <p:txBody>
          <a:bodyPr>
            <a:normAutofit/>
          </a:bodyPr>
          <a:lstStyle/>
          <a:p>
            <a:r>
              <a:rPr lang="uz-Cyrl-UZ" sz="1800" dirty="0">
                <a:effectLst/>
                <a:latin typeface="Times New Roman" pitchFamily="18" charset="0"/>
                <a:cs typeface="Times New Roman" pitchFamily="18" charset="0"/>
              </a:rPr>
              <a:t>Metallarni flyus qatlami ostida elektrod sim bilan yoy yordamida uchma</a:t>
            </a:r>
            <a:r>
              <a:rPr lang="uz-Cyrl-UZ" sz="1800" b="1" dirty="0">
                <a:effectLst/>
                <a:latin typeface="Times New Roman" pitchFamily="18" charset="0"/>
                <a:cs typeface="Times New Roman" pitchFamily="18" charset="0"/>
              </a:rPr>
              <a:t>–</a:t>
            </a:r>
            <a:r>
              <a:rPr lang="uz-Cyrl-UZ" sz="1800" dirty="0">
                <a:effectLst/>
                <a:latin typeface="Times New Roman" pitchFamily="18" charset="0"/>
                <a:cs typeface="Times New Roman" pitchFamily="18" charset="0"/>
              </a:rPr>
              <a:t>uch qilib avtomatik payvandlashni bo’ylam qirqim sxemasi: 1 − elektrod sim; 2 − flyus; 3 − suyuq shlak; 4 − payvand chok; 5 − metall vanna; 6 − elektr yoy; 7 − payvandlanuvchi metall</a:t>
            </a:r>
            <a:r>
              <a:rPr lang="uz-Cyrl-UZ" sz="1800" dirty="0" smtClean="0">
                <a:effectLst/>
                <a:latin typeface="Times New Roman" pitchFamily="18" charset="0"/>
                <a:cs typeface="Times New Roman" pitchFamily="18" charset="0"/>
              </a:rPr>
              <a:t>.</a:t>
            </a: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err="1">
                <a:effectLst/>
                <a:latin typeface="Times New Roman" pitchFamily="18" charset="0"/>
                <a:cs typeface="Times New Roman" pitchFamily="18" charset="0"/>
              </a:rPr>
              <a:t>Payvandlashda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chok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sirtidagi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erimagan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flyus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pnevmatik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qurilma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yordamida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bunkerga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surila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boradi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Payvandlanadigan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xiliga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qalinligiga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ko’ra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flyus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masalan</a:t>
            </a:r>
            <a:r>
              <a:rPr lang="en-US" sz="1800" dirty="0">
                <a:effectLst/>
                <a:latin typeface="Times New Roman" pitchFamily="18" charset="0"/>
                <a:cs typeface="Times New Roman" pitchFamily="18" charset="0"/>
              </a:rPr>
              <a:t>, OSS</a:t>
            </a:r>
            <a:r>
              <a:rPr lang="en-US" sz="1800" b="1"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45 </a:t>
            </a:r>
            <a:r>
              <a:rPr lang="en-US" sz="1800" dirty="0" err="1">
                <a:effectLst/>
                <a:latin typeface="Times New Roman" pitchFamily="18" charset="0"/>
                <a:cs typeface="Times New Roman" pitchFamily="18" charset="0"/>
              </a:rPr>
              <a:t>yoki</a:t>
            </a:r>
            <a:r>
              <a:rPr lang="en-US" sz="1800" dirty="0">
                <a:effectLst/>
                <a:latin typeface="Times New Roman" pitchFamily="18" charset="0"/>
                <a:cs typeface="Times New Roman" pitchFamily="18" charset="0"/>
              </a:rPr>
              <a:t> AN</a:t>
            </a:r>
            <a:r>
              <a:rPr lang="en-US" sz="1800" b="1"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348), </a:t>
            </a:r>
            <a:r>
              <a:rPr lang="en-US" sz="1800" dirty="0" err="1">
                <a:effectLst/>
                <a:latin typeface="Times New Roman" pitchFamily="18" charset="0"/>
                <a:cs typeface="Times New Roman" pitchFamily="18" charset="0"/>
              </a:rPr>
              <a:t>olinib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tegishli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elektrod</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markasi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rejimi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belgilanadi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CHok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bostirib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bo’lingach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sirtidagi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shlak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qat-lami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ajratiladi</a:t>
            </a:r>
            <a:r>
              <a:rPr lang="en-US" sz="1800" dirty="0">
                <a:effectLst/>
                <a:latin typeface="Times New Roman" pitchFamily="18" charset="0"/>
                <a:cs typeface="Times New Roman" pitchFamily="18" charset="0"/>
              </a:rPr>
              <a:t>. Bu </a:t>
            </a:r>
            <a:r>
              <a:rPr lang="en-US" sz="1800" dirty="0" err="1">
                <a:effectLst/>
                <a:latin typeface="Times New Roman" pitchFamily="18" charset="0"/>
                <a:cs typeface="Times New Roman" pitchFamily="18" charset="0"/>
              </a:rPr>
              <a:t>usul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metallarni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dastaki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qaraganda</a:t>
            </a:r>
            <a:r>
              <a:rPr lang="en-US" sz="1800" dirty="0">
                <a:effectLst/>
                <a:latin typeface="Times New Roman" pitchFamily="18" charset="0"/>
                <a:cs typeface="Times New Roman" pitchFamily="18" charset="0"/>
              </a:rPr>
              <a:t> 5</a:t>
            </a:r>
            <a:r>
              <a:rPr lang="en-US" sz="1800" b="1"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10 </a:t>
            </a:r>
            <a:r>
              <a:rPr lang="en-US" sz="1800" dirty="0" err="1">
                <a:effectLst/>
                <a:latin typeface="Times New Roman" pitchFamily="18" charset="0"/>
                <a:cs typeface="Times New Roman" pitchFamily="18" charset="0"/>
              </a:rPr>
              <a:t>marta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unumlidir</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endParaRPr lang="ru-RU" sz="1800" dirty="0">
              <a:latin typeface="Times New Roman" pitchFamily="18" charset="0"/>
              <a:cs typeface="Times New Roman"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2771800" y="548680"/>
            <a:ext cx="4464496" cy="2232248"/>
          </a:xfrm>
          <a:prstGeom prst="rect">
            <a:avLst/>
          </a:prstGeom>
          <a:noFill/>
          <a:ln>
            <a:noFill/>
          </a:ln>
        </p:spPr>
      </p:pic>
    </p:spTree>
    <p:extLst>
      <p:ext uri="{BB962C8B-B14F-4D97-AF65-F5344CB8AC3E}">
        <p14:creationId xmlns:p14="http://schemas.microsoft.com/office/powerpoint/2010/main" val="1184074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117</TotalTime>
  <Words>569</Words>
  <Application>Microsoft Office PowerPoint</Application>
  <PresentationFormat>Экран (4:3)</PresentationFormat>
  <Paragraphs>49</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Солнцестояние</vt:lpstr>
      <vt:lpstr>Payvandlash asoslari </vt:lpstr>
      <vt:lpstr>Презентация PowerPoint</vt:lpstr>
      <vt:lpstr> Metallami elektr yordamida payvandlash usullari sxemasi:  a - N. N. Bernardos usuli: 1 − ko’mir elektrod; 2 − chok bob sim; b - N. G. Slavyanov usuli: 1 − metall elektrod. 1907 yilda esa O. Kelberg maxsus qoplamali metall elektrodlardan foydalanishni tavsiya etdi. Bunday elektrodlar bilan metallami elektr yoy yordamida dastaki payvandlashda qoplama erib yoyni barqaror yonishi ta’minlanib, vanna havoning zararli gazlari ta’siridan himoyalanib, sifatli choklar olindi. Keyinchalik zarur payvandlash mashinalar, yangi-yangi payvandlash usullar va texnologiyalar (masalan, metallami flyus qatlami ostida elektr yoy yordamida, elektroshlak, elektron nur, plazma yordamida payvandlash va boshqa usullar) yaratildi. Hozirda 70 dan ortiq usullar mavjuddir.</vt:lpstr>
      <vt:lpstr>            Payvand birikmalarining asosiy turlari: a − uchma-uch birikmalar; b − ustma-ust birikmalar;  v − burchak hosil qilgan birikmalar;  g − tavrsimon birikmalar. </vt:lpstr>
      <vt:lpstr>Презентация PowerPoint</vt:lpstr>
      <vt:lpstr>Презентация PowerPoint</vt:lpstr>
      <vt:lpstr>a−yoy kuchlanishininglok kuchiga va yoy uzunligiga nisbatan o’zgarish grafigi; b − yoyning statistik xarakteristikasi.          Tok manbai va payvandlash yoyining tashqi xarakteristikasi. a − odotdagi tok manbaining xarakteristikasi; b − payvandlash tok mavbaining xarakteristikasi;  v − yoyning xarakteristikasi; g − salt kuchlanish; d − yoyning barqaror yonishi.   </vt:lpstr>
      <vt:lpstr>Презентация PowerPoint</vt:lpstr>
      <vt:lpstr>Презентация PowerPoint</vt:lpstr>
      <vt:lpstr>Презентация PowerPoint</vt:lpstr>
      <vt:lpstr>Metallarni flyus qatlami ostida elektrod sim bilan yoy yordamida uchma–uch qilib avtomatik payvandlashni bo’ylam qirqim sxemasi: 1 − elektrod sim; 2 − flyus; 3 − suyuq shlak; 4 − payvand chok; 5 − metall vanna; 6 − elektr yoy; 7 − payvandlanuvchi metall.  Payvandlashda chok sirtidagi erimagan flyus pnevmatik qurilma yordamida bunkerga surila boradi. Payvandlanadigan metall xiliga, qalinligiga ko’ra flyus (masalan, OSS–45 yoki AN–348), olinib, tegishli elektrod sim markasi va payvandlash rejimi belgilanadi. CHok bostirib bo’lingach uning sirtidagi shlak qat-lami ajratiladi. Bu usul metallarni dastaki payvandlashga qaraganda 5–10 marta unumlidir. </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54</cp:revision>
  <dcterms:created xsi:type="dcterms:W3CDTF">2018-03-26T08:51:17Z</dcterms:created>
  <dcterms:modified xsi:type="dcterms:W3CDTF">2018-03-26T10:52:58Z</dcterms:modified>
</cp:coreProperties>
</file>