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 id="262" r:id="rId8"/>
    <p:sldId id="263" r:id="rId9"/>
    <p:sldId id="265" r:id="rId10"/>
    <p:sldId id="264"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pPr algn="ctr"/>
            <a:r>
              <a:rPr lang="en-AU" sz="4000" i="1" dirty="0" err="1" smtClean="0">
                <a:effectLst/>
                <a:latin typeface="Times New Roman" pitchFamily="18" charset="0"/>
                <a:cs typeface="Times New Roman" pitchFamily="18" charset="0"/>
              </a:rPr>
              <a:t>Quym</a:t>
            </a:r>
            <a:r>
              <a:rPr lang="en-AU" sz="4000" i="1" dirty="0" smtClean="0">
                <a:effectLst/>
                <a:latin typeface="Times New Roman" pitchFamily="18" charset="0"/>
                <a:cs typeface="Times New Roman" pitchFamily="18" charset="0"/>
              </a:rPr>
              <a:t> </a:t>
            </a:r>
            <a:r>
              <a:rPr lang="en-AU" sz="4000" i="1" dirty="0" err="1" smtClean="0">
                <a:effectLst/>
                <a:latin typeface="Times New Roman" pitchFamily="18" charset="0"/>
                <a:cs typeface="Times New Roman" pitchFamily="18" charset="0"/>
              </a:rPr>
              <a:t>olish</a:t>
            </a:r>
            <a:r>
              <a:rPr lang="en-AU" sz="4000" i="1" dirty="0" smtClean="0">
                <a:effectLst/>
                <a:latin typeface="Times New Roman" pitchFamily="18" charset="0"/>
                <a:cs typeface="Times New Roman" pitchFamily="18" charset="0"/>
              </a:rPr>
              <a:t> </a:t>
            </a:r>
            <a:r>
              <a:rPr lang="en-AU" sz="4000" i="1" dirty="0" err="1" smtClean="0">
                <a:effectLst/>
                <a:latin typeface="Times New Roman" pitchFamily="18" charset="0"/>
                <a:cs typeface="Times New Roman" pitchFamily="18" charset="0"/>
              </a:rPr>
              <a:t>usullari</a:t>
            </a:r>
            <a:endParaRPr lang="ru-RU" sz="4000" i="1"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827584" y="2492896"/>
            <a:ext cx="7920880" cy="3384376"/>
          </a:xfrm>
        </p:spPr>
        <p:txBody>
          <a:bodyPr>
            <a:normAutofit/>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fontAlgn="base" hangingPunct="0"/>
            <a:r>
              <a:rPr lang="en-AU" dirty="0" err="1">
                <a:latin typeface="Times New Roman" pitchFamily="18" charset="0"/>
                <a:cs typeface="Times New Roman" pitchFamily="18" charset="0"/>
              </a:rPr>
              <a:t>Metall</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qoliplarda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kokil</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quyma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olish</a:t>
            </a:r>
            <a:r>
              <a:rPr lang="en-AU" dirty="0">
                <a:latin typeface="Times New Roman" pitchFamily="18" charset="0"/>
                <a:cs typeface="Times New Roman" pitchFamily="18" charset="0"/>
              </a:rPr>
              <a:t>. </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2.</a:t>
            </a:r>
            <a:r>
              <a:rPr lang="en-AU" dirty="0" err="1">
                <a:latin typeface="Times New Roman" pitchFamily="18" charset="0"/>
                <a:cs typeface="Times New Roman" pitchFamily="18" charset="0"/>
              </a:rPr>
              <a:t>Bosim</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ostida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quyma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olish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Erib</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ketadigan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modellar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asosida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qolip</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tayyorlash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quyma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olish</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3.</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Metall</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quymalarda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uchraydigan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nuqsonlar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paydo</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bo‘lish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sabablari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oldini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olish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tadbirlari</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fontScale="70000" lnSpcReduction="20000"/>
          </a:bodyPr>
          <a:lstStyle/>
          <a:p>
            <a:pPr algn="ctr"/>
            <a:r>
              <a:rPr lang="uz-Cyrl-UZ" b="1" dirty="0">
                <a:latin typeface="Times New Roman" pitchFamily="18" charset="0"/>
                <a:cs typeface="Times New Roman" pitchFamily="18" charset="0"/>
              </a:rPr>
              <a:t>QUYMALAR OLISHNING MAXSUS </a:t>
            </a:r>
            <a:r>
              <a:rPr lang="uz-Cyrl-UZ" b="1" dirty="0" smtClean="0">
                <a:latin typeface="Times New Roman" pitchFamily="18" charset="0"/>
                <a:cs typeface="Times New Roman" pitchFamily="18" charset="0"/>
              </a:rPr>
              <a:t>USULLARI</a:t>
            </a:r>
            <a:endParaRPr lang="en-US" b="1" dirty="0" smtClean="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a:p>
            <a:pPr algn="ctr"/>
            <a:r>
              <a:rPr lang="uz-Cyrl-UZ" dirty="0">
                <a:latin typeface="Times New Roman" pitchFamily="18" charset="0"/>
                <a:cs typeface="Times New Roman" pitchFamily="18" charset="0"/>
              </a:rPr>
              <a:t>Metall qotishmalardan ko’plab miqdorda bir xildagn sifatli quymalarni olishga bo’lgan talabning ortishi natijasida mexanizatsiya va avtomatlashtirilgan zamonaviy yirik quyma korxonalar barpo etildi. Yuqorida tanishib o’tilgan an’anaviy usullarda quyma olishdagi kamchiliklar (qolipning bir marta quyma olishgagina yaroqliligi, quyma shakli va o’lchamlarining yetarli darajada aniqmasligi va yuza tekisliklarining talabga javob bermaydigan tarzda notekisligi, quyish tizimida metall sarfining ko’pligi, ish sharoitining og’irligi, ish unumining pastligi va boshqalar mavjudligi sababli bunday nuqsonlardan deyarli holi bo’lgan takomillashgan texnologik usullar yaratishni taqozo qildi. Quyidagi paragraflarda bu usullar haqida qisqaroq bo’lsada, ma’lumotlar keltirilgan</a:t>
            </a:r>
            <a:r>
              <a:rPr lang="uz-Cyrl-UZ"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a:p>
            <a:pPr algn="ctr"/>
            <a:r>
              <a:rPr lang="uz-Cyrl-UZ" b="1" dirty="0">
                <a:latin typeface="Times New Roman" pitchFamily="18" charset="0"/>
                <a:cs typeface="Times New Roman" pitchFamily="18" charset="0"/>
              </a:rPr>
              <a:t>Quymalarni metall qoliplarda erkin quyib olish</a:t>
            </a:r>
            <a:endParaRPr lang="ru-RU" dirty="0">
              <a:latin typeface="Times New Roman" pitchFamily="18" charset="0"/>
              <a:cs typeface="Times New Roman" pitchFamily="18" charset="0"/>
            </a:endParaRPr>
          </a:p>
          <a:p>
            <a:pPr algn="ctr"/>
            <a:r>
              <a:rPr lang="uz-Cyrl-UZ" dirty="0">
                <a:latin typeface="Times New Roman" pitchFamily="18" charset="0"/>
                <a:cs typeface="Times New Roman" pitchFamily="18" charset="0"/>
              </a:rPr>
              <a:t>Bu usulda metall qolipga metall erkin qo’yilib, aniq shaklli va o’lchamli, tekis yuzali, sifatli quymalar olinadi. Metall qolip (kokil) uchun eng yaxshi material kulrang cho’yan bo’ladi, chunki u o’zidan issiqdikni yaxshi o’tkazishi sababli deyarli qizimay, tob tashlamaydi, texnologik xossalari yaxshi (oquvchanligi, oson kesib ishlanishi), narxi u qadar qimmat emas, bu esa juda qo’l keladi.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3">
                                            <p:txEl>
                                              <p:pRg st="0" end="0"/>
                                            </p:txEl>
                                          </p:spTgt>
                                        </p:tgtEl>
                                        <p:attrNameLst>
                                          <p:attrName>ppt_w</p:attrName>
                                        </p:attrNameLst>
                                      </p:cBhvr>
                                      <p:tavLst>
                                        <p:tav tm="0">
                                          <p:val>
                                            <p:strVal val="ppt_w"/>
                                          </p:val>
                                        </p:tav>
                                        <p:tav tm="100000">
                                          <p:val>
                                            <p:fltVal val="0"/>
                                          </p:val>
                                        </p:tav>
                                      </p:tavLst>
                                    </p:anim>
                                    <p:anim calcmode="lin" valueType="num">
                                      <p:cBhvr>
                                        <p:cTn id="7" dur="1000"/>
                                        <p:tgtEl>
                                          <p:spTgt spid="3">
                                            <p:txEl>
                                              <p:pRg st="0" end="0"/>
                                            </p:txEl>
                                          </p:spTgt>
                                        </p:tgtEl>
                                        <p:attrNameLst>
                                          <p:attrName>ppt_h</p:attrName>
                                        </p:attrNameLst>
                                      </p:cBhvr>
                                      <p:tavLst>
                                        <p:tav tm="0">
                                          <p:val>
                                            <p:strVal val="ppt_h"/>
                                          </p:val>
                                        </p:tav>
                                        <p:tav tm="100000">
                                          <p:val>
                                            <p:fltVal val="0"/>
                                          </p:val>
                                        </p:tav>
                                      </p:tavLst>
                                    </p:anim>
                                    <p:anim calcmode="lin" valueType="num">
                                      <p:cBhvr>
                                        <p:cTn id="8" dur="1000"/>
                                        <p:tgtEl>
                                          <p:spTgt spid="3">
                                            <p:txEl>
                                              <p:pRg st="0" end="0"/>
                                            </p:txEl>
                                          </p:spTgt>
                                        </p:tgtEl>
                                        <p:attrNameLst>
                                          <p:attrName>style.rotation</p:attrName>
                                        </p:attrNameLst>
                                      </p:cBhvr>
                                      <p:tavLst>
                                        <p:tav tm="0">
                                          <p:val>
                                            <p:fltVal val="0"/>
                                          </p:val>
                                        </p:tav>
                                        <p:tav tm="100000">
                                          <p:val>
                                            <p:fltVal val="90"/>
                                          </p:val>
                                        </p:tav>
                                      </p:tavLst>
                                    </p:anim>
                                    <p:animEffect transition="out" filter="fade">
                                      <p:cBhvr>
                                        <p:cTn id="9" dur="1000"/>
                                        <p:tgtEl>
                                          <p:spTgt spid="3">
                                            <p:txEl>
                                              <p:pRg st="0" end="0"/>
                                            </p:txEl>
                                          </p:spTgt>
                                        </p:tgtEl>
                                      </p:cBhvr>
                                    </p:animEffect>
                                    <p:set>
                                      <p:cBhvr>
                                        <p:cTn id="10" dur="1" fill="hold">
                                          <p:stCondLst>
                                            <p:cond delay="999"/>
                                          </p:stCondLst>
                                        </p:cTn>
                                        <p:tgtEl>
                                          <p:spTgt spid="3">
                                            <p:txEl>
                                              <p:pRg st="0" end="0"/>
                                            </p:txEl>
                                          </p:spTgt>
                                        </p:tgtEl>
                                        <p:attrNameLst>
                                          <p:attrName>style.visibility</p:attrName>
                                        </p:attrNameLst>
                                      </p:cBhvr>
                                      <p:to>
                                        <p:strVal val="hidden"/>
                                      </p:to>
                                    </p:set>
                                  </p:childTnLst>
                                </p:cTn>
                              </p:par>
                              <p:par>
                                <p:cTn id="11" presetID="31" presetClass="exit" presetSubtype="0" fill="hold" nodeType="withEffect">
                                  <p:stCondLst>
                                    <p:cond delay="0"/>
                                  </p:stCondLst>
                                  <p:childTnLst>
                                    <p:anim calcmode="lin" valueType="num">
                                      <p:cBhvr>
                                        <p:cTn id="12" dur="1000"/>
                                        <p:tgtEl>
                                          <p:spTgt spid="3">
                                            <p:txEl>
                                              <p:pRg st="2" end="2"/>
                                            </p:txEl>
                                          </p:spTgt>
                                        </p:tgtEl>
                                        <p:attrNameLst>
                                          <p:attrName>ppt_w</p:attrName>
                                        </p:attrNameLst>
                                      </p:cBhvr>
                                      <p:tavLst>
                                        <p:tav tm="0">
                                          <p:val>
                                            <p:strVal val="ppt_w"/>
                                          </p:val>
                                        </p:tav>
                                        <p:tav tm="100000">
                                          <p:val>
                                            <p:fltVal val="0"/>
                                          </p:val>
                                        </p:tav>
                                      </p:tavLst>
                                    </p:anim>
                                    <p:anim calcmode="lin" valueType="num">
                                      <p:cBhvr>
                                        <p:cTn id="13" dur="1000"/>
                                        <p:tgtEl>
                                          <p:spTgt spid="3">
                                            <p:txEl>
                                              <p:pRg st="2" end="2"/>
                                            </p:txEl>
                                          </p:spTgt>
                                        </p:tgtEl>
                                        <p:attrNameLst>
                                          <p:attrName>ppt_h</p:attrName>
                                        </p:attrNameLst>
                                      </p:cBhvr>
                                      <p:tavLst>
                                        <p:tav tm="0">
                                          <p:val>
                                            <p:strVal val="ppt_h"/>
                                          </p:val>
                                        </p:tav>
                                        <p:tav tm="100000">
                                          <p:val>
                                            <p:fltVal val="0"/>
                                          </p:val>
                                        </p:tav>
                                      </p:tavLst>
                                    </p:anim>
                                    <p:anim calcmode="lin" valueType="num">
                                      <p:cBhvr>
                                        <p:cTn id="14" dur="1000"/>
                                        <p:tgtEl>
                                          <p:spTgt spid="3">
                                            <p:txEl>
                                              <p:pRg st="2" end="2"/>
                                            </p:txEl>
                                          </p:spTgt>
                                        </p:tgtEl>
                                        <p:attrNameLst>
                                          <p:attrName>style.rotation</p:attrName>
                                        </p:attrNameLst>
                                      </p:cBhvr>
                                      <p:tavLst>
                                        <p:tav tm="0">
                                          <p:val>
                                            <p:fltVal val="0"/>
                                          </p:val>
                                        </p:tav>
                                        <p:tav tm="100000">
                                          <p:val>
                                            <p:fltVal val="90"/>
                                          </p:val>
                                        </p:tav>
                                      </p:tavLst>
                                    </p:anim>
                                    <p:animEffect transition="out" filter="fade">
                                      <p:cBhvr>
                                        <p:cTn id="15" dur="1000"/>
                                        <p:tgtEl>
                                          <p:spTgt spid="3">
                                            <p:txEl>
                                              <p:pRg st="2" end="2"/>
                                            </p:txEl>
                                          </p:spTgt>
                                        </p:tgtEl>
                                      </p:cBhvr>
                                    </p:animEffect>
                                    <p:set>
                                      <p:cBhvr>
                                        <p:cTn id="16" dur="1" fill="hold">
                                          <p:stCondLst>
                                            <p:cond delay="999"/>
                                          </p:stCondLst>
                                        </p:cTn>
                                        <p:tgtEl>
                                          <p:spTgt spid="3">
                                            <p:txEl>
                                              <p:pRg st="2" end="2"/>
                                            </p:txEl>
                                          </p:spTgt>
                                        </p:tgtEl>
                                        <p:attrNameLst>
                                          <p:attrName>style.visibility</p:attrName>
                                        </p:attrNameLst>
                                      </p:cBhvr>
                                      <p:to>
                                        <p:strVal val="hidden"/>
                                      </p:to>
                                    </p:set>
                                  </p:childTnLst>
                                </p:cTn>
                              </p:par>
                              <p:par>
                                <p:cTn id="17" presetID="31" presetClass="exit" presetSubtype="0" fill="hold" nodeType="withEffect">
                                  <p:stCondLst>
                                    <p:cond delay="0"/>
                                  </p:stCondLst>
                                  <p:childTnLst>
                                    <p:anim calcmode="lin" valueType="num">
                                      <p:cBhvr>
                                        <p:cTn id="18" dur="1000"/>
                                        <p:tgtEl>
                                          <p:spTgt spid="3">
                                            <p:txEl>
                                              <p:pRg st="4" end="4"/>
                                            </p:txEl>
                                          </p:spTgt>
                                        </p:tgtEl>
                                        <p:attrNameLst>
                                          <p:attrName>ppt_w</p:attrName>
                                        </p:attrNameLst>
                                      </p:cBhvr>
                                      <p:tavLst>
                                        <p:tav tm="0">
                                          <p:val>
                                            <p:strVal val="ppt_w"/>
                                          </p:val>
                                        </p:tav>
                                        <p:tav tm="100000">
                                          <p:val>
                                            <p:fltVal val="0"/>
                                          </p:val>
                                        </p:tav>
                                      </p:tavLst>
                                    </p:anim>
                                    <p:anim calcmode="lin" valueType="num">
                                      <p:cBhvr>
                                        <p:cTn id="19" dur="1000"/>
                                        <p:tgtEl>
                                          <p:spTgt spid="3">
                                            <p:txEl>
                                              <p:pRg st="4" end="4"/>
                                            </p:txEl>
                                          </p:spTgt>
                                        </p:tgtEl>
                                        <p:attrNameLst>
                                          <p:attrName>ppt_h</p:attrName>
                                        </p:attrNameLst>
                                      </p:cBhvr>
                                      <p:tavLst>
                                        <p:tav tm="0">
                                          <p:val>
                                            <p:strVal val="ppt_h"/>
                                          </p:val>
                                        </p:tav>
                                        <p:tav tm="100000">
                                          <p:val>
                                            <p:fltVal val="0"/>
                                          </p:val>
                                        </p:tav>
                                      </p:tavLst>
                                    </p:anim>
                                    <p:anim calcmode="lin" valueType="num">
                                      <p:cBhvr>
                                        <p:cTn id="20" dur="1000"/>
                                        <p:tgtEl>
                                          <p:spTgt spid="3">
                                            <p:txEl>
                                              <p:pRg st="4" end="4"/>
                                            </p:txEl>
                                          </p:spTgt>
                                        </p:tgtEl>
                                        <p:attrNameLst>
                                          <p:attrName>style.rotation</p:attrName>
                                        </p:attrNameLst>
                                      </p:cBhvr>
                                      <p:tavLst>
                                        <p:tav tm="0">
                                          <p:val>
                                            <p:fltVal val="0"/>
                                          </p:val>
                                        </p:tav>
                                        <p:tav tm="100000">
                                          <p:val>
                                            <p:fltVal val="90"/>
                                          </p:val>
                                        </p:tav>
                                      </p:tavLst>
                                    </p:anim>
                                    <p:animEffect transition="out" filter="fade">
                                      <p:cBhvr>
                                        <p:cTn id="21" dur="1000"/>
                                        <p:tgtEl>
                                          <p:spTgt spid="3">
                                            <p:txEl>
                                              <p:pRg st="4" end="4"/>
                                            </p:txEl>
                                          </p:spTgt>
                                        </p:tgtEl>
                                      </p:cBhvr>
                                    </p:animEffect>
                                    <p:set>
                                      <p:cBhvr>
                                        <p:cTn id="22" dur="1" fill="hold">
                                          <p:stCondLst>
                                            <p:cond delay="999"/>
                                          </p:stCondLst>
                                        </p:cTn>
                                        <p:tgtEl>
                                          <p:spTgt spid="3">
                                            <p:txEl>
                                              <p:pRg st="4" end="4"/>
                                            </p:txEl>
                                          </p:spTgt>
                                        </p:tgtEl>
                                        <p:attrNameLst>
                                          <p:attrName>style.visibility</p:attrName>
                                        </p:attrNameLst>
                                      </p:cBhvr>
                                      <p:to>
                                        <p:strVal val="hidden"/>
                                      </p:to>
                                    </p:set>
                                  </p:childTnLst>
                                </p:cTn>
                              </p:par>
                              <p:par>
                                <p:cTn id="23" presetID="31" presetClass="exit" presetSubtype="0" fill="hold" nodeType="withEffect">
                                  <p:stCondLst>
                                    <p:cond delay="0"/>
                                  </p:stCondLst>
                                  <p:childTnLst>
                                    <p:anim calcmode="lin" valueType="num">
                                      <p:cBhvr>
                                        <p:cTn id="24" dur="1000"/>
                                        <p:tgtEl>
                                          <p:spTgt spid="3">
                                            <p:txEl>
                                              <p:pRg st="5" end="5"/>
                                            </p:txEl>
                                          </p:spTgt>
                                        </p:tgtEl>
                                        <p:attrNameLst>
                                          <p:attrName>ppt_w</p:attrName>
                                        </p:attrNameLst>
                                      </p:cBhvr>
                                      <p:tavLst>
                                        <p:tav tm="0">
                                          <p:val>
                                            <p:strVal val="ppt_w"/>
                                          </p:val>
                                        </p:tav>
                                        <p:tav tm="100000">
                                          <p:val>
                                            <p:fltVal val="0"/>
                                          </p:val>
                                        </p:tav>
                                      </p:tavLst>
                                    </p:anim>
                                    <p:anim calcmode="lin" valueType="num">
                                      <p:cBhvr>
                                        <p:cTn id="25" dur="1000"/>
                                        <p:tgtEl>
                                          <p:spTgt spid="3">
                                            <p:txEl>
                                              <p:pRg st="5" end="5"/>
                                            </p:txEl>
                                          </p:spTgt>
                                        </p:tgtEl>
                                        <p:attrNameLst>
                                          <p:attrName>ppt_h</p:attrName>
                                        </p:attrNameLst>
                                      </p:cBhvr>
                                      <p:tavLst>
                                        <p:tav tm="0">
                                          <p:val>
                                            <p:strVal val="ppt_h"/>
                                          </p:val>
                                        </p:tav>
                                        <p:tav tm="100000">
                                          <p:val>
                                            <p:fltVal val="0"/>
                                          </p:val>
                                        </p:tav>
                                      </p:tavLst>
                                    </p:anim>
                                    <p:anim calcmode="lin" valueType="num">
                                      <p:cBhvr>
                                        <p:cTn id="26" dur="1000"/>
                                        <p:tgtEl>
                                          <p:spTgt spid="3">
                                            <p:txEl>
                                              <p:pRg st="5" end="5"/>
                                            </p:txEl>
                                          </p:spTgt>
                                        </p:tgtEl>
                                        <p:attrNameLst>
                                          <p:attrName>style.rotation</p:attrName>
                                        </p:attrNameLst>
                                      </p:cBhvr>
                                      <p:tavLst>
                                        <p:tav tm="0">
                                          <p:val>
                                            <p:fltVal val="0"/>
                                          </p:val>
                                        </p:tav>
                                        <p:tav tm="100000">
                                          <p:val>
                                            <p:fltVal val="90"/>
                                          </p:val>
                                        </p:tav>
                                      </p:tavLst>
                                    </p:anim>
                                    <p:animEffect transition="out" filter="fade">
                                      <p:cBhvr>
                                        <p:cTn id="27" dur="1000"/>
                                        <p:tgtEl>
                                          <p:spTgt spid="3">
                                            <p:txEl>
                                              <p:pRg st="5" end="5"/>
                                            </p:txEl>
                                          </p:spTgt>
                                        </p:tgtEl>
                                      </p:cBhvr>
                                    </p:animEffect>
                                    <p:set>
                                      <p:cBhvr>
                                        <p:cTn id="28" dur="1" fill="hold">
                                          <p:stCondLst>
                                            <p:cond delay="999"/>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fontScale="90000"/>
          </a:bodyPr>
          <a:lstStyle/>
          <a:p>
            <a:r>
              <a:rPr lang="uz-Cyrl-UZ" sz="1800" dirty="0" smtClean="0">
                <a:effectLst/>
              </a:rPr>
              <a:t>Metall qoliplar konstruktsiyasi olinuvchi quyma shakli va o’lchamiga ko’ra turlicha bo’ladi. Masalan, oddiy shaklli, kichik va o’rtacha o’lchamli quymalar olishga mo’ljallangan qoliplar vertikal yoki gorizontal tekisliklar bo’yicha ajraladigan bo’ladi. Murakkab shaklli, turli o’lchamli quymalar qoliplari bir necha qismlardan yig’iladigan bo’ladi.</a:t>
            </a:r>
            <a:r>
              <a:rPr lang="ru-RU" sz="1800" dirty="0" smtClean="0">
                <a:effectLst/>
              </a:rPr>
              <a:t/>
            </a:r>
            <a:br>
              <a:rPr lang="ru-RU" sz="1800" dirty="0" smtClean="0">
                <a:effectLst/>
              </a:rPr>
            </a:br>
            <a:r>
              <a:rPr lang="uz-Cyrl-UZ" sz="1800" dirty="0" smtClean="0">
                <a:effectLst/>
              </a:rPr>
              <a:t>Q</a:t>
            </a:r>
            <a:r>
              <a:rPr lang="en-US" sz="1800" dirty="0" err="1" smtClean="0">
                <a:effectLst/>
              </a:rPr>
              <a:t>ora</a:t>
            </a:r>
            <a:r>
              <a:rPr lang="en-US" sz="1800" dirty="0" smtClean="0">
                <a:effectLst/>
              </a:rPr>
              <a:t> </a:t>
            </a:r>
            <a:r>
              <a:rPr lang="en-US" sz="1800" dirty="0" err="1" smtClean="0">
                <a:effectLst/>
              </a:rPr>
              <a:t>metall</a:t>
            </a:r>
            <a:r>
              <a:rPr lang="en-US" sz="1800" dirty="0" smtClean="0">
                <a:effectLst/>
              </a:rPr>
              <a:t> </a:t>
            </a:r>
            <a:r>
              <a:rPr lang="en-US" sz="1800" dirty="0" err="1" smtClean="0">
                <a:effectLst/>
              </a:rPr>
              <a:t>quymalar</a:t>
            </a:r>
            <a:r>
              <a:rPr lang="en-US" sz="1800" dirty="0" smtClean="0">
                <a:effectLst/>
              </a:rPr>
              <a:t> </a:t>
            </a:r>
            <a:r>
              <a:rPr lang="en-US" sz="1800" dirty="0" err="1" smtClean="0">
                <a:effectLst/>
              </a:rPr>
              <a:t>olishda</a:t>
            </a:r>
            <a:r>
              <a:rPr lang="en-US" sz="1800" dirty="0" smtClean="0">
                <a:effectLst/>
              </a:rPr>
              <a:t> </a:t>
            </a:r>
            <a:r>
              <a:rPr lang="en-US" sz="1800" dirty="0" err="1" smtClean="0">
                <a:effectLst/>
              </a:rPr>
              <a:t>sterjenlar</a:t>
            </a:r>
            <a:r>
              <a:rPr lang="en-US" sz="1800" dirty="0" smtClean="0">
                <a:effectLst/>
              </a:rPr>
              <a:t> </a:t>
            </a:r>
            <a:r>
              <a:rPr lang="en-US" sz="1800" dirty="0" err="1" smtClean="0">
                <a:effectLst/>
              </a:rPr>
              <a:t>yuqori</a:t>
            </a:r>
            <a:r>
              <a:rPr lang="en-US" sz="1800" dirty="0" smtClean="0">
                <a:effectLst/>
              </a:rPr>
              <a:t> </a:t>
            </a:r>
            <a:r>
              <a:rPr lang="en-US" sz="1800" dirty="0" err="1" smtClean="0">
                <a:effectLst/>
              </a:rPr>
              <a:t>sifatli</a:t>
            </a:r>
            <a:r>
              <a:rPr lang="en-US" sz="1800" dirty="0" smtClean="0">
                <a:effectLst/>
              </a:rPr>
              <a:t> </a:t>
            </a:r>
            <a:r>
              <a:rPr lang="en-US" sz="1800" dirty="0" err="1" smtClean="0">
                <a:effectLst/>
              </a:rPr>
              <a:t>ster­jen</a:t>
            </a:r>
            <a:r>
              <a:rPr lang="ru-RU" sz="1800" dirty="0" smtClean="0">
                <a:effectLst/>
              </a:rPr>
              <a:t>ь</a:t>
            </a:r>
            <a:r>
              <a:rPr lang="en-US" sz="1800" dirty="0" smtClean="0">
                <a:effectLst/>
              </a:rPr>
              <a:t> </a:t>
            </a:r>
            <a:r>
              <a:rPr lang="en-US" sz="1800" dirty="0" err="1" smtClean="0">
                <a:effectLst/>
              </a:rPr>
              <a:t>materiallaridan</a:t>
            </a:r>
            <a:r>
              <a:rPr lang="en-US" sz="1800" dirty="0" smtClean="0">
                <a:effectLst/>
              </a:rPr>
              <a:t>, </a:t>
            </a:r>
            <a:r>
              <a:rPr lang="en-US" sz="1800" dirty="0" err="1" smtClean="0">
                <a:effectLst/>
              </a:rPr>
              <a:t>rangli</a:t>
            </a:r>
            <a:r>
              <a:rPr lang="en-US" sz="1800" dirty="0" smtClean="0">
                <a:effectLst/>
              </a:rPr>
              <a:t> </a:t>
            </a:r>
            <a:r>
              <a:rPr lang="en-US" sz="1800" dirty="0" err="1" smtClean="0">
                <a:effectLst/>
              </a:rPr>
              <a:t>metall</a:t>
            </a:r>
            <a:r>
              <a:rPr lang="en-US" sz="1800" dirty="0" smtClean="0">
                <a:effectLst/>
              </a:rPr>
              <a:t> </a:t>
            </a:r>
            <a:r>
              <a:rPr lang="en-US" sz="1800" dirty="0" err="1" smtClean="0">
                <a:effectLst/>
              </a:rPr>
              <a:t>quymalar</a:t>
            </a:r>
            <a:r>
              <a:rPr lang="en-US" sz="1800" dirty="0" smtClean="0">
                <a:effectLst/>
              </a:rPr>
              <a:t> </a:t>
            </a:r>
            <a:r>
              <a:rPr lang="en-US" sz="1800" dirty="0" err="1" smtClean="0">
                <a:effectLst/>
              </a:rPr>
              <a:t>uchun</a:t>
            </a:r>
            <a:r>
              <a:rPr lang="en-US" sz="1800" dirty="0" smtClean="0">
                <a:effectLst/>
              </a:rPr>
              <a:t> U7, U10 </a:t>
            </a:r>
            <a:r>
              <a:rPr lang="en-US" sz="1800" dirty="0" err="1" smtClean="0">
                <a:effectLst/>
              </a:rPr>
              <a:t>va</a:t>
            </a:r>
            <a:r>
              <a:rPr lang="en-US" sz="1800" dirty="0" smtClean="0">
                <a:effectLst/>
              </a:rPr>
              <a:t> </a:t>
            </a:r>
            <a:r>
              <a:rPr lang="en-US" sz="1800" dirty="0" err="1" smtClean="0">
                <a:effectLst/>
              </a:rPr>
              <a:t>boshqa</a:t>
            </a:r>
            <a:r>
              <a:rPr lang="en-US" sz="1800" dirty="0" smtClean="0">
                <a:effectLst/>
              </a:rPr>
              <a:t> </a:t>
            </a:r>
            <a:r>
              <a:rPr lang="en-US" sz="1800" dirty="0" err="1" smtClean="0">
                <a:effectLst/>
              </a:rPr>
              <a:t>markali</a:t>
            </a:r>
            <a:r>
              <a:rPr lang="en-US" sz="1800" dirty="0" smtClean="0">
                <a:effectLst/>
              </a:rPr>
              <a:t> </a:t>
            </a:r>
            <a:r>
              <a:rPr lang="en-US" sz="1800" dirty="0" err="1" smtClean="0">
                <a:effectLst/>
              </a:rPr>
              <a:t>po’latlardan</a:t>
            </a:r>
            <a:r>
              <a:rPr lang="en-US" sz="1800" dirty="0" smtClean="0">
                <a:effectLst/>
              </a:rPr>
              <a:t> </a:t>
            </a:r>
            <a:r>
              <a:rPr lang="en-US" sz="1800" dirty="0" err="1" smtClean="0">
                <a:effectLst/>
              </a:rPr>
              <a:t>tayyorlanadi</a:t>
            </a:r>
            <a:r>
              <a:rPr lang="en-US" sz="1800" dirty="0" smtClean="0">
                <a:effectLst/>
              </a:rPr>
              <a:t>. </a:t>
            </a:r>
            <a:r>
              <a:rPr lang="en-US" sz="1800" dirty="0" err="1" smtClean="0">
                <a:effectLst/>
              </a:rPr>
              <a:t>Qolipga</a:t>
            </a:r>
            <a:r>
              <a:rPr lang="en-US" sz="1800" dirty="0" smtClean="0">
                <a:effectLst/>
              </a:rPr>
              <a:t> </a:t>
            </a:r>
            <a:r>
              <a:rPr lang="en-US" sz="1800" dirty="0" err="1" smtClean="0">
                <a:effectLst/>
              </a:rPr>
              <a:t>kiritilga</a:t>
            </a:r>
            <a:r>
              <a:rPr lang="uz-Cyrl-UZ" sz="1800" dirty="0" smtClean="0">
                <a:effectLst/>
              </a:rPr>
              <a:t>n</a:t>
            </a:r>
            <a:r>
              <a:rPr lang="en-US" sz="1800" dirty="0" smtClean="0">
                <a:effectLst/>
              </a:rPr>
              <a:t> </a:t>
            </a:r>
            <a:r>
              <a:rPr lang="en-US" sz="1800" dirty="0" err="1" smtClean="0">
                <a:effectLst/>
              </a:rPr>
              <a:t>metallarning</a:t>
            </a:r>
            <a:r>
              <a:rPr lang="en-US" sz="1800" dirty="0" smtClean="0">
                <a:effectLst/>
              </a:rPr>
              <a:t> </a:t>
            </a:r>
            <a:r>
              <a:rPr lang="en-US" sz="1800" dirty="0" err="1" smtClean="0">
                <a:effectLst/>
              </a:rPr>
              <a:t>bir</a:t>
            </a:r>
            <a:r>
              <a:rPr lang="en-US" sz="1800" dirty="0" smtClean="0">
                <a:effectLst/>
              </a:rPr>
              <a:t> </a:t>
            </a:r>
            <a:r>
              <a:rPr lang="en-US" sz="1800" dirty="0" err="1" smtClean="0">
                <a:effectLst/>
              </a:rPr>
              <a:t>tekis</a:t>
            </a:r>
            <a:r>
              <a:rPr lang="en-US" sz="1800" dirty="0" smtClean="0">
                <a:effectLst/>
              </a:rPr>
              <a:t> </a:t>
            </a:r>
            <a:r>
              <a:rPr lang="en-US" sz="1800" dirty="0" err="1" smtClean="0">
                <a:effectLst/>
              </a:rPr>
              <a:t>sovishini</a:t>
            </a:r>
            <a:r>
              <a:rPr lang="en-US" sz="1800" dirty="0" smtClean="0">
                <a:effectLst/>
              </a:rPr>
              <a:t> </a:t>
            </a:r>
            <a:r>
              <a:rPr lang="en-US" sz="1800" dirty="0" err="1" smtClean="0">
                <a:effectLst/>
              </a:rPr>
              <a:t>ta’minlash</a:t>
            </a:r>
            <a:r>
              <a:rPr lang="en-US" sz="1800" dirty="0" smtClean="0">
                <a:effectLst/>
              </a:rPr>
              <a:t> </a:t>
            </a:r>
            <a:r>
              <a:rPr lang="en-US" sz="1800" dirty="0" err="1" smtClean="0">
                <a:effectLst/>
              </a:rPr>
              <a:t>maqsadida</a:t>
            </a:r>
            <a:r>
              <a:rPr lang="en-US" sz="1800" dirty="0" smtClean="0">
                <a:effectLst/>
              </a:rPr>
              <a:t> </a:t>
            </a:r>
            <a:r>
              <a:rPr lang="en-US" sz="1800" dirty="0" err="1" smtClean="0">
                <a:effectLst/>
              </a:rPr>
              <a:t>qolipning</a:t>
            </a:r>
            <a:r>
              <a:rPr lang="en-US" sz="1800" dirty="0" smtClean="0">
                <a:effectLst/>
              </a:rPr>
              <a:t> </a:t>
            </a:r>
            <a:r>
              <a:rPr lang="en-US" sz="1800" dirty="0" err="1" smtClean="0">
                <a:effectLst/>
              </a:rPr>
              <a:t>tegishli</a:t>
            </a:r>
            <a:r>
              <a:rPr lang="en-US" sz="1800" dirty="0" smtClean="0">
                <a:effectLst/>
              </a:rPr>
              <a:t> </a:t>
            </a:r>
            <a:r>
              <a:rPr lang="en-US" sz="1800" dirty="0" err="1" smtClean="0">
                <a:effectLst/>
              </a:rPr>
              <a:t>joylariga</a:t>
            </a:r>
            <a:r>
              <a:rPr lang="en-US" sz="1800" dirty="0" smtClean="0">
                <a:effectLst/>
              </a:rPr>
              <a:t> </a:t>
            </a:r>
            <a:r>
              <a:rPr lang="en-US" sz="1800" dirty="0" err="1" smtClean="0">
                <a:effectLst/>
              </a:rPr>
              <a:t>maxsus</a:t>
            </a:r>
            <a:r>
              <a:rPr lang="en-US" sz="1800" dirty="0" smtClean="0">
                <a:effectLst/>
              </a:rPr>
              <a:t> </a:t>
            </a:r>
            <a:r>
              <a:rPr lang="en-US" sz="1800" dirty="0" err="1" smtClean="0">
                <a:effectLst/>
              </a:rPr>
              <a:t>quyma</a:t>
            </a:r>
            <a:r>
              <a:rPr lang="en-US" sz="1800" dirty="0" smtClean="0">
                <a:effectLst/>
              </a:rPr>
              <a:t> </a:t>
            </a:r>
            <a:r>
              <a:rPr lang="en-US" sz="1800" dirty="0" err="1" smtClean="0">
                <a:effectLst/>
              </a:rPr>
              <a:t>barmo</a:t>
            </a:r>
            <a:r>
              <a:rPr lang="uz-Cyrl-UZ" sz="1800" dirty="0" smtClean="0">
                <a:effectLst/>
              </a:rPr>
              <a:t>ql</a:t>
            </a:r>
            <a:r>
              <a:rPr lang="en-US" sz="1800" dirty="0" err="1" smtClean="0">
                <a:effectLst/>
              </a:rPr>
              <a:t>ar</a:t>
            </a:r>
            <a:r>
              <a:rPr lang="en-US" sz="1800" dirty="0" smtClean="0">
                <a:effectLst/>
              </a:rPr>
              <a:t> </a:t>
            </a:r>
            <a:r>
              <a:rPr lang="en-US" sz="1800" dirty="0" err="1" smtClean="0">
                <a:effectLst/>
              </a:rPr>
              <a:t>o’rnatiladi</a:t>
            </a:r>
            <a:r>
              <a:rPr lang="en-US" sz="1800" dirty="0" smtClean="0">
                <a:effectLst/>
              </a:rPr>
              <a:t> (171</a:t>
            </a:r>
            <a:r>
              <a:rPr lang="uz-Cyrl-UZ" sz="1800" dirty="0" smtClean="0">
                <a:effectLst/>
              </a:rPr>
              <a:t>–</a:t>
            </a:r>
            <a:r>
              <a:rPr lang="en-US" sz="1800" dirty="0" err="1" smtClean="0">
                <a:effectLst/>
              </a:rPr>
              <a:t>rasm</a:t>
            </a:r>
            <a:r>
              <a:rPr lang="en-US" sz="1800" dirty="0" smtClean="0">
                <a:effectLst/>
              </a:rPr>
              <a:t>, </a:t>
            </a:r>
            <a:r>
              <a:rPr lang="en-US" sz="1800" i="1" dirty="0" smtClean="0">
                <a:effectLst/>
              </a:rPr>
              <a:t>a).</a:t>
            </a:r>
            <a:r>
              <a:rPr lang="ru-RU" sz="1800" dirty="0" smtClean="0">
                <a:effectLst/>
              </a:rPr>
              <a:t/>
            </a:r>
            <a:br>
              <a:rPr lang="ru-RU" sz="1800" dirty="0" smtClean="0">
                <a:effectLst/>
              </a:rPr>
            </a:br>
            <a:r>
              <a:rPr lang="en-US" sz="1800" dirty="0" err="1" smtClean="0">
                <a:effectLst/>
              </a:rPr>
              <a:t>Qoliplarning</a:t>
            </a:r>
            <a:r>
              <a:rPr lang="en-US" sz="1800" dirty="0" smtClean="0">
                <a:effectLst/>
              </a:rPr>
              <a:t> </a:t>
            </a:r>
            <a:r>
              <a:rPr lang="en-US" sz="1800" dirty="0" err="1" smtClean="0">
                <a:effectLst/>
              </a:rPr>
              <a:t>ish</a:t>
            </a:r>
            <a:r>
              <a:rPr lang="en-US" sz="1800" dirty="0" smtClean="0">
                <a:effectLst/>
              </a:rPr>
              <a:t> </a:t>
            </a:r>
            <a:r>
              <a:rPr lang="en-US" sz="1800" dirty="0" err="1" smtClean="0">
                <a:effectLst/>
              </a:rPr>
              <a:t>muddatini</a:t>
            </a:r>
            <a:r>
              <a:rPr lang="en-US" sz="1800" dirty="0" smtClean="0">
                <a:effectLst/>
              </a:rPr>
              <a:t> </a:t>
            </a:r>
            <a:r>
              <a:rPr lang="en-US" sz="1800" dirty="0" err="1" smtClean="0">
                <a:effectLst/>
              </a:rPr>
              <a:t>oshirish</a:t>
            </a:r>
            <a:r>
              <a:rPr lang="en-US" sz="1800" dirty="0" smtClean="0">
                <a:effectLst/>
              </a:rPr>
              <a:t>, </a:t>
            </a:r>
            <a:r>
              <a:rPr lang="en-US" sz="1800" dirty="0" err="1" smtClean="0">
                <a:effectLst/>
              </a:rPr>
              <a:t>quyma</a:t>
            </a:r>
            <a:r>
              <a:rPr lang="en-US" sz="1800" dirty="0" smtClean="0">
                <a:effectLst/>
              </a:rPr>
              <a:t> </a:t>
            </a:r>
            <a:r>
              <a:rPr lang="en-US" sz="1800" dirty="0" err="1" smtClean="0">
                <a:effectLst/>
              </a:rPr>
              <a:t>sifatini</a:t>
            </a:r>
            <a:r>
              <a:rPr lang="en-US" sz="1800" dirty="0" smtClean="0">
                <a:effectLst/>
              </a:rPr>
              <a:t> </a:t>
            </a:r>
            <a:r>
              <a:rPr lang="en-US" sz="1800" dirty="0" err="1" smtClean="0">
                <a:effectLst/>
              </a:rPr>
              <a:t>yaxshilash</a:t>
            </a:r>
            <a:r>
              <a:rPr lang="en-US" sz="1800" dirty="0" smtClean="0">
                <a:effectLst/>
              </a:rPr>
              <a:t> </a:t>
            </a:r>
            <a:r>
              <a:rPr lang="en-US" sz="1800" dirty="0" err="1" smtClean="0">
                <a:effectLst/>
              </a:rPr>
              <a:t>maqsadida</a:t>
            </a:r>
            <a:r>
              <a:rPr lang="en-US" sz="1800" dirty="0" smtClean="0">
                <a:effectLst/>
              </a:rPr>
              <a:t> </a:t>
            </a:r>
            <a:r>
              <a:rPr lang="en-US" sz="1800" dirty="0" err="1" smtClean="0">
                <a:effectLst/>
              </a:rPr>
              <a:t>qoliplarga</a:t>
            </a:r>
            <a:r>
              <a:rPr lang="en-US" sz="1800" dirty="0" smtClean="0">
                <a:effectLst/>
              </a:rPr>
              <a:t> </a:t>
            </a:r>
            <a:r>
              <a:rPr lang="en-US" sz="1800" dirty="0" err="1" smtClean="0">
                <a:effectLst/>
              </a:rPr>
              <a:t>suyuq</a:t>
            </a:r>
            <a:r>
              <a:rPr lang="en-US" sz="1800" dirty="0" smtClean="0">
                <a:effectLst/>
              </a:rPr>
              <a:t> </a:t>
            </a:r>
            <a:r>
              <a:rPr lang="en-US" sz="1800" dirty="0" err="1" smtClean="0">
                <a:effectLst/>
              </a:rPr>
              <a:t>metall</a:t>
            </a:r>
            <a:r>
              <a:rPr lang="en-US" sz="1800" dirty="0" smtClean="0">
                <a:effectLst/>
              </a:rPr>
              <a:t> </a:t>
            </a:r>
            <a:r>
              <a:rPr lang="en-US" sz="1800" dirty="0" err="1" smtClean="0">
                <a:effectLst/>
              </a:rPr>
              <a:t>kiritilgunga</a:t>
            </a:r>
            <a:r>
              <a:rPr lang="en-US" sz="1800" dirty="0" smtClean="0">
                <a:effectLst/>
              </a:rPr>
              <a:t> </a:t>
            </a:r>
            <a:r>
              <a:rPr lang="en-US" sz="1800" dirty="0" err="1" smtClean="0">
                <a:effectLst/>
              </a:rPr>
              <a:t>qadar</a:t>
            </a:r>
            <a:r>
              <a:rPr lang="en-US" sz="1800" dirty="0" smtClean="0">
                <a:effectLst/>
              </a:rPr>
              <a:t>, </a:t>
            </a:r>
            <a:r>
              <a:rPr lang="en-US" sz="1800" dirty="0" err="1" smtClean="0">
                <a:effectLst/>
              </a:rPr>
              <a:t>ularni</a:t>
            </a:r>
            <a:r>
              <a:rPr lang="en-US" sz="1800" dirty="0" smtClean="0">
                <a:effectLst/>
              </a:rPr>
              <a:t> 100</a:t>
            </a:r>
            <a:r>
              <a:rPr lang="uz-Cyrl-UZ" sz="1800" dirty="0" smtClean="0">
                <a:effectLst/>
              </a:rPr>
              <a:t>–</a:t>
            </a:r>
            <a:r>
              <a:rPr lang="en-US" sz="1800" dirty="0" smtClean="0">
                <a:effectLst/>
              </a:rPr>
              <a:t>300°S </a:t>
            </a:r>
            <a:r>
              <a:rPr lang="en-US" sz="1800" dirty="0" err="1" smtClean="0">
                <a:effectLst/>
              </a:rPr>
              <a:t>temperaturagacha</a:t>
            </a:r>
            <a:r>
              <a:rPr lang="en-US" sz="1800" dirty="0" smtClean="0">
                <a:effectLst/>
              </a:rPr>
              <a:t> </a:t>
            </a:r>
            <a:r>
              <a:rPr lang="en-US" sz="1800" dirty="0" err="1" smtClean="0">
                <a:effectLst/>
              </a:rPr>
              <a:t>qizdirib</a:t>
            </a:r>
            <a:r>
              <a:rPr lang="en-US" sz="1800" dirty="0" smtClean="0">
                <a:effectLst/>
              </a:rPr>
              <a:t>, </a:t>
            </a:r>
            <a:r>
              <a:rPr lang="en-US" sz="1800" dirty="0" err="1" smtClean="0">
                <a:effectLst/>
              </a:rPr>
              <a:t>ish</a:t>
            </a:r>
            <a:r>
              <a:rPr lang="en-US" sz="1800" dirty="0" smtClean="0">
                <a:effectLst/>
              </a:rPr>
              <a:t> </a:t>
            </a:r>
            <a:r>
              <a:rPr lang="en-US" sz="1800" dirty="0" err="1" smtClean="0">
                <a:effectLst/>
              </a:rPr>
              <a:t>yuzalariga</a:t>
            </a:r>
            <a:r>
              <a:rPr lang="en-US" sz="1800" dirty="0" smtClean="0">
                <a:effectLst/>
              </a:rPr>
              <a:t> </a:t>
            </a:r>
            <a:r>
              <a:rPr lang="en-US" sz="1800" dirty="0" err="1" smtClean="0">
                <a:effectLst/>
              </a:rPr>
              <a:t>o’tga</a:t>
            </a:r>
            <a:r>
              <a:rPr lang="en-US" sz="1800" dirty="0" smtClean="0">
                <a:effectLst/>
              </a:rPr>
              <a:t> </a:t>
            </a:r>
            <a:r>
              <a:rPr lang="en-US" sz="1800" dirty="0" err="1" smtClean="0">
                <a:effectLst/>
              </a:rPr>
              <a:t>chidamli</a:t>
            </a:r>
            <a:r>
              <a:rPr lang="en-US" sz="1800" dirty="0" smtClean="0">
                <a:effectLst/>
              </a:rPr>
              <a:t> </a:t>
            </a:r>
            <a:r>
              <a:rPr lang="en-US" sz="1800" dirty="0" err="1" smtClean="0">
                <a:effectLst/>
              </a:rPr>
              <a:t>bo’yoq</a:t>
            </a:r>
            <a:r>
              <a:rPr lang="en-US" sz="1800" dirty="0" smtClean="0">
                <a:effectLst/>
              </a:rPr>
              <a:t> </a:t>
            </a:r>
            <a:r>
              <a:rPr lang="en-US" sz="1800" dirty="0" err="1" smtClean="0">
                <a:effectLst/>
              </a:rPr>
              <a:t>purkaladi</a:t>
            </a:r>
            <a:r>
              <a:rPr lang="en-US" sz="1800" dirty="0" smtClean="0">
                <a:effectLst/>
              </a:rPr>
              <a:t> </a:t>
            </a:r>
            <a:r>
              <a:rPr lang="en-US" sz="1800" dirty="0" err="1" smtClean="0">
                <a:effectLst/>
              </a:rPr>
              <a:t>yoki</a:t>
            </a:r>
            <a:r>
              <a:rPr lang="en-US" sz="1800" dirty="0" smtClean="0">
                <a:effectLst/>
              </a:rPr>
              <a:t> </a:t>
            </a:r>
            <a:r>
              <a:rPr lang="en-US" sz="1800" dirty="0" err="1" smtClean="0">
                <a:effectLst/>
              </a:rPr>
              <a:t>o’tga</a:t>
            </a:r>
            <a:r>
              <a:rPr lang="en-US" sz="1800" dirty="0" smtClean="0">
                <a:effectLst/>
              </a:rPr>
              <a:t> </a:t>
            </a:r>
            <a:r>
              <a:rPr lang="en-US" sz="1800" dirty="0" err="1" smtClean="0">
                <a:effectLst/>
              </a:rPr>
              <a:t>chidamli</a:t>
            </a:r>
            <a:r>
              <a:rPr lang="en-US" sz="1800" dirty="0" smtClean="0">
                <a:effectLst/>
              </a:rPr>
              <a:t> </a:t>
            </a:r>
            <a:r>
              <a:rPr lang="en-US" sz="1800" dirty="0" err="1" smtClean="0">
                <a:effectLst/>
              </a:rPr>
              <a:t>materiallar</a:t>
            </a:r>
            <a:r>
              <a:rPr lang="en-US" sz="1800" dirty="0" smtClean="0">
                <a:effectLst/>
              </a:rPr>
              <a:t> </a:t>
            </a:r>
            <a:r>
              <a:rPr lang="en-US" sz="1800" dirty="0" err="1" smtClean="0">
                <a:effectLst/>
              </a:rPr>
              <a:t>ni</a:t>
            </a:r>
            <a:r>
              <a:rPr lang="uz-Cyrl-UZ" sz="1800" dirty="0" smtClean="0">
                <a:effectLst/>
              </a:rPr>
              <a:t>ho</a:t>
            </a:r>
            <a:r>
              <a:rPr lang="en-US" sz="1800" dirty="0" err="1" smtClean="0">
                <a:effectLst/>
              </a:rPr>
              <a:t>yatda</a:t>
            </a:r>
            <a:r>
              <a:rPr lang="en-US" sz="1800" dirty="0" smtClean="0">
                <a:effectLst/>
              </a:rPr>
              <a:t> </a:t>
            </a:r>
            <a:r>
              <a:rPr lang="en-US" sz="1800" dirty="0" err="1" smtClean="0">
                <a:effectLst/>
              </a:rPr>
              <a:t>yupqa</a:t>
            </a:r>
            <a:r>
              <a:rPr lang="en-US" sz="1800" dirty="0" smtClean="0">
                <a:effectLst/>
              </a:rPr>
              <a:t> </a:t>
            </a:r>
            <a:r>
              <a:rPr lang="en-US" sz="1800" dirty="0" err="1" smtClean="0">
                <a:effectLst/>
              </a:rPr>
              <a:t>qilib</a:t>
            </a:r>
            <a:r>
              <a:rPr lang="en-US" sz="1800" dirty="0" smtClean="0">
                <a:effectLst/>
              </a:rPr>
              <a:t> </a:t>
            </a:r>
            <a:r>
              <a:rPr lang="en-US" sz="1800" dirty="0" err="1" smtClean="0">
                <a:effectLst/>
              </a:rPr>
              <a:t>qoplanadi</a:t>
            </a:r>
            <a:r>
              <a:rPr lang="en-US" sz="1800" dirty="0" smtClean="0">
                <a:effectLst/>
              </a:rPr>
              <a:t>. Agar </a:t>
            </a:r>
            <a:r>
              <a:rPr lang="en-US" sz="1800" dirty="0" err="1" smtClean="0">
                <a:effectLst/>
              </a:rPr>
              <a:t>olinuvchi</a:t>
            </a:r>
            <a:r>
              <a:rPr lang="en-US" sz="1800" dirty="0" smtClean="0">
                <a:effectLst/>
              </a:rPr>
              <a:t> </a:t>
            </a:r>
            <a:r>
              <a:rPr lang="en-US" sz="1800" dirty="0" err="1" smtClean="0">
                <a:effectLst/>
              </a:rPr>
              <a:t>quyma</a:t>
            </a:r>
            <a:r>
              <a:rPr lang="en-US" sz="1800" dirty="0" smtClean="0">
                <a:effectLst/>
              </a:rPr>
              <a:t> </a:t>
            </a:r>
            <a:r>
              <a:rPr lang="en-US" sz="1800" dirty="0" err="1" smtClean="0">
                <a:effectLst/>
              </a:rPr>
              <a:t>yupqa</a:t>
            </a:r>
            <a:r>
              <a:rPr lang="en-US" sz="1800" dirty="0" smtClean="0">
                <a:effectLst/>
              </a:rPr>
              <a:t> </a:t>
            </a:r>
            <a:r>
              <a:rPr lang="en-US" sz="1800" dirty="0" err="1" smtClean="0">
                <a:effectLst/>
              </a:rPr>
              <a:t>devorli</a:t>
            </a:r>
            <a:r>
              <a:rPr lang="en-US" sz="1800" dirty="0" smtClean="0">
                <a:effectLst/>
              </a:rPr>
              <a:t> </a:t>
            </a:r>
            <a:r>
              <a:rPr lang="en-US" sz="1800" dirty="0" err="1" smtClean="0">
                <a:effectLst/>
              </a:rPr>
              <a:t>bo’lib</a:t>
            </a:r>
            <a:r>
              <a:rPr lang="en-US" sz="1800" dirty="0" smtClean="0">
                <a:effectLst/>
              </a:rPr>
              <a:t>, </a:t>
            </a:r>
            <a:r>
              <a:rPr lang="en-US" sz="1800" dirty="0" err="1" smtClean="0">
                <a:effectLst/>
              </a:rPr>
              <a:t>shakli</a:t>
            </a:r>
            <a:r>
              <a:rPr lang="en-US" sz="1800" dirty="0" smtClean="0">
                <a:effectLst/>
              </a:rPr>
              <a:t> </a:t>
            </a:r>
            <a:r>
              <a:rPr lang="en-US" sz="1800" dirty="0" err="1" smtClean="0">
                <a:effectLst/>
              </a:rPr>
              <a:t>murakkab</a:t>
            </a:r>
            <a:r>
              <a:rPr lang="en-US" sz="1800" dirty="0" smtClean="0">
                <a:effectLst/>
              </a:rPr>
              <a:t> </a:t>
            </a:r>
            <a:r>
              <a:rPr lang="en-US" sz="1800" dirty="0" err="1" smtClean="0">
                <a:effectLst/>
              </a:rPr>
              <a:t>bo’lsa</a:t>
            </a:r>
            <a:r>
              <a:rPr lang="en-US" sz="1800" dirty="0" smtClean="0">
                <a:effectLst/>
              </a:rPr>
              <a:t>, </a:t>
            </a:r>
            <a:r>
              <a:rPr lang="en-US" sz="1800" dirty="0" err="1" smtClean="0">
                <a:effectLst/>
              </a:rPr>
              <a:t>uning</a:t>
            </a:r>
            <a:r>
              <a:rPr lang="en-US" sz="1800" dirty="0" smtClean="0">
                <a:effectLst/>
              </a:rPr>
              <a:t> </a:t>
            </a:r>
            <a:r>
              <a:rPr lang="uz-Cyrl-UZ" sz="1800" dirty="0" smtClean="0">
                <a:effectLst/>
              </a:rPr>
              <a:t>h</a:t>
            </a:r>
            <a:r>
              <a:rPr lang="en-US" sz="1800" dirty="0" err="1" smtClean="0">
                <a:effectLst/>
              </a:rPr>
              <a:t>amma</a:t>
            </a:r>
            <a:r>
              <a:rPr lang="en-US" sz="1800" dirty="0" smtClean="0">
                <a:effectLst/>
              </a:rPr>
              <a:t> </a:t>
            </a:r>
            <a:r>
              <a:rPr lang="en-US" sz="1800" dirty="0" err="1" smtClean="0">
                <a:effectLst/>
              </a:rPr>
              <a:t>qismini</a:t>
            </a:r>
            <a:r>
              <a:rPr lang="en-US" sz="1800" dirty="0" smtClean="0">
                <a:effectLst/>
              </a:rPr>
              <a:t> </a:t>
            </a:r>
            <a:r>
              <a:rPr lang="en-US" sz="1800" dirty="0" err="1" smtClean="0">
                <a:effectLst/>
              </a:rPr>
              <a:t>metall</a:t>
            </a:r>
            <a:r>
              <a:rPr lang="en-US" sz="1800" dirty="0" smtClean="0">
                <a:effectLst/>
              </a:rPr>
              <a:t> </a:t>
            </a:r>
            <a:r>
              <a:rPr lang="en-US" sz="1800" dirty="0" err="1" smtClean="0">
                <a:effectLst/>
              </a:rPr>
              <a:t>bilan</a:t>
            </a:r>
            <a:r>
              <a:rPr lang="en-US" sz="1800" dirty="0" smtClean="0">
                <a:effectLst/>
              </a:rPr>
              <a:t> </a:t>
            </a:r>
            <a:r>
              <a:rPr lang="en-US" sz="1800" dirty="0" err="1" smtClean="0">
                <a:effectLst/>
              </a:rPr>
              <a:t>bir</a:t>
            </a:r>
            <a:r>
              <a:rPr lang="en-US" sz="1800" dirty="0" smtClean="0">
                <a:effectLst/>
              </a:rPr>
              <a:t> </a:t>
            </a:r>
            <a:r>
              <a:rPr lang="en-US" sz="1800" dirty="0" err="1" smtClean="0">
                <a:effectLst/>
              </a:rPr>
              <a:t>tekisda</a:t>
            </a:r>
            <a:r>
              <a:rPr lang="en-US" sz="1800" dirty="0" smtClean="0">
                <a:effectLst/>
              </a:rPr>
              <a:t> </a:t>
            </a:r>
            <a:r>
              <a:rPr lang="en-US" sz="1800" dirty="0" err="1" smtClean="0">
                <a:effectLst/>
              </a:rPr>
              <a:t>to’ldirish</a:t>
            </a:r>
            <a:r>
              <a:rPr lang="en-US" sz="1800" dirty="0" smtClean="0">
                <a:effectLst/>
              </a:rPr>
              <a:t> </a:t>
            </a:r>
            <a:r>
              <a:rPr lang="en-US" sz="1800" dirty="0" err="1" smtClean="0">
                <a:effectLst/>
              </a:rPr>
              <a:t>maqsadida</a:t>
            </a:r>
            <a:r>
              <a:rPr lang="en-US" sz="1800" dirty="0" smtClean="0">
                <a:effectLst/>
              </a:rPr>
              <a:t> </a:t>
            </a:r>
            <a:r>
              <a:rPr lang="en-US" sz="1800" dirty="0" err="1" smtClean="0">
                <a:effectLst/>
              </a:rPr>
              <a:t>qolipni</a:t>
            </a:r>
            <a:r>
              <a:rPr lang="en-US" sz="1800" dirty="0" smtClean="0">
                <a:effectLst/>
              </a:rPr>
              <a:t> </a:t>
            </a:r>
            <a:r>
              <a:rPr lang="en-US" sz="1800" dirty="0" err="1" smtClean="0">
                <a:effectLst/>
              </a:rPr>
              <a:t>tebratib</a:t>
            </a:r>
            <a:r>
              <a:rPr lang="en-US" sz="1800" dirty="0" smtClean="0">
                <a:effectLst/>
              </a:rPr>
              <a:t> </a:t>
            </a:r>
            <a:r>
              <a:rPr lang="en-US" sz="1800" dirty="0" err="1" smtClean="0">
                <a:effectLst/>
              </a:rPr>
              <a:t>turish</a:t>
            </a:r>
            <a:r>
              <a:rPr lang="en-US" sz="1800" dirty="0" smtClean="0">
                <a:effectLst/>
              </a:rPr>
              <a:t> ham </a:t>
            </a:r>
            <a:r>
              <a:rPr lang="en-US" sz="1800" dirty="0" err="1" smtClean="0">
                <a:effectLst/>
              </a:rPr>
              <a:t>tavsiya</a:t>
            </a:r>
            <a:r>
              <a:rPr lang="en-US" sz="1800" dirty="0" smtClean="0">
                <a:effectLst/>
              </a:rPr>
              <a:t> </a:t>
            </a:r>
            <a:r>
              <a:rPr lang="en-US" sz="1800" dirty="0" err="1" smtClean="0">
                <a:effectLst/>
              </a:rPr>
              <a:t>etiladi</a:t>
            </a:r>
            <a:r>
              <a:rPr lang="en-US" sz="1800" dirty="0" smtClean="0">
                <a:effectLst/>
              </a:rPr>
              <a:t>.</a:t>
            </a:r>
            <a:br>
              <a:rPr lang="en-US" sz="1800" dirty="0" smtClean="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err="1" smtClean="0">
                <a:effectLst/>
              </a:rPr>
              <a:t>Metall</a:t>
            </a:r>
            <a:r>
              <a:rPr lang="en-US" sz="1800" dirty="0" smtClean="0">
                <a:effectLst/>
              </a:rPr>
              <a:t> </a:t>
            </a:r>
            <a:r>
              <a:rPr lang="en-US" sz="1800" dirty="0" err="1" smtClean="0">
                <a:effectLst/>
              </a:rPr>
              <a:t>qolipning</a:t>
            </a:r>
            <a:r>
              <a:rPr lang="en-US" sz="1800" dirty="0" smtClean="0">
                <a:effectLst/>
              </a:rPr>
              <a:t> </a:t>
            </a:r>
            <a:r>
              <a:rPr lang="en-US" sz="1800" dirty="0" err="1" smtClean="0">
                <a:effectLst/>
              </a:rPr>
              <a:t>vertikal</a:t>
            </a:r>
            <a:r>
              <a:rPr lang="en-US" sz="1800" dirty="0" smtClean="0">
                <a:effectLst/>
              </a:rPr>
              <a:t> </a:t>
            </a:r>
            <a:r>
              <a:rPr lang="en-US" sz="1800" dirty="0" err="1" smtClean="0">
                <a:effectLst/>
              </a:rPr>
              <a:t>tekislik</a:t>
            </a:r>
            <a:r>
              <a:rPr lang="en-US" sz="1800" dirty="0" smtClean="0">
                <a:effectLst/>
              </a:rPr>
              <a:t> </a:t>
            </a:r>
            <a:r>
              <a:rPr lang="en-US" sz="1800" dirty="0" err="1" smtClean="0">
                <a:effectLst/>
              </a:rPr>
              <a:t>bo’yicha</a:t>
            </a:r>
            <a:r>
              <a:rPr lang="en-US" sz="1800" dirty="0" smtClean="0">
                <a:effectLst/>
              </a:rPr>
              <a:t> </a:t>
            </a:r>
            <a:r>
              <a:rPr lang="en-US" sz="1800" dirty="0" err="1" smtClean="0">
                <a:effectLst/>
              </a:rPr>
              <a:t>ajralishi</a:t>
            </a:r>
            <a:r>
              <a:rPr lang="en-US" sz="1800" dirty="0" smtClean="0">
                <a:effectLst/>
              </a:rPr>
              <a:t>:</a:t>
            </a:r>
            <a:r>
              <a:rPr lang="ru-RU" sz="1800" dirty="0" smtClean="0">
                <a:effectLst/>
              </a:rPr>
              <a:t/>
            </a:r>
            <a:br>
              <a:rPr lang="ru-RU" sz="1800" dirty="0" smtClean="0">
                <a:effectLst/>
              </a:rPr>
            </a:br>
            <a:r>
              <a:rPr lang="en-US" sz="1600" dirty="0">
                <a:effectLst/>
              </a:rPr>
              <a:t>1,2 </a:t>
            </a:r>
            <a:r>
              <a:rPr lang="uz-Cyrl-UZ" sz="1600" dirty="0">
                <a:effectLst/>
              </a:rPr>
              <a:t>– </a:t>
            </a:r>
            <a:r>
              <a:rPr lang="en-US" sz="1600" dirty="0" err="1">
                <a:effectLst/>
              </a:rPr>
              <a:t>qolip</a:t>
            </a:r>
            <a:r>
              <a:rPr lang="en-US" sz="1600" dirty="0">
                <a:effectLst/>
              </a:rPr>
              <a:t> </a:t>
            </a:r>
            <a:r>
              <a:rPr lang="en-US" sz="1600" dirty="0" err="1">
                <a:effectLst/>
              </a:rPr>
              <a:t>pallalari</a:t>
            </a:r>
            <a:r>
              <a:rPr lang="en-US" sz="1600" dirty="0">
                <a:effectLst/>
              </a:rPr>
              <a:t>; 3 </a:t>
            </a:r>
            <a:r>
              <a:rPr lang="uz-Cyrl-UZ" sz="1600" dirty="0">
                <a:effectLst/>
              </a:rPr>
              <a:t>– </a:t>
            </a:r>
            <a:r>
              <a:rPr lang="en-US" sz="1600" dirty="0" err="1">
                <a:effectLst/>
              </a:rPr>
              <a:t>kulok</a:t>
            </a:r>
            <a:r>
              <a:rPr lang="en-US" sz="1600" dirty="0">
                <a:effectLst/>
              </a:rPr>
              <a:t>; 4 </a:t>
            </a:r>
            <a:r>
              <a:rPr lang="uz-Cyrl-UZ" sz="1600" dirty="0">
                <a:effectLst/>
              </a:rPr>
              <a:t>– </a:t>
            </a:r>
            <a:r>
              <a:rPr lang="en-US" sz="1600" dirty="0" err="1">
                <a:effectLst/>
              </a:rPr>
              <a:t>barmo</a:t>
            </a:r>
            <a:r>
              <a:rPr lang="uz-Cyrl-UZ" sz="1600" dirty="0">
                <a:effectLst/>
              </a:rPr>
              <a:t>q</a:t>
            </a:r>
            <a:r>
              <a:rPr lang="en-US" sz="1600" dirty="0" err="1">
                <a:effectLst/>
              </a:rPr>
              <a:t>lari</a:t>
            </a:r>
            <a:r>
              <a:rPr lang="en-US" sz="1600" dirty="0">
                <a:effectLst/>
              </a:rPr>
              <a:t>; 5, 6, 9</a:t>
            </a:r>
            <a:r>
              <a:rPr lang="uz-Cyrl-UZ" sz="1600" dirty="0">
                <a:effectLst/>
              </a:rPr>
              <a:t>–</a:t>
            </a:r>
            <a:r>
              <a:rPr lang="en-US" sz="1600" dirty="0">
                <a:effectLst/>
              </a:rPr>
              <a:t> </a:t>
            </a:r>
            <a:r>
              <a:rPr lang="en-US" sz="1600" dirty="0" err="1">
                <a:effectLst/>
              </a:rPr>
              <a:t>quyish</a:t>
            </a:r>
            <a:r>
              <a:rPr lang="en-US" sz="1600" dirty="0">
                <a:effectLst/>
              </a:rPr>
              <a:t> </a:t>
            </a:r>
            <a:r>
              <a:rPr lang="en-US" sz="1600" dirty="0" err="1">
                <a:effectLst/>
              </a:rPr>
              <a:t>sistemasi</a:t>
            </a:r>
            <a:r>
              <a:rPr lang="en-US" sz="1600" dirty="0">
                <a:effectLst/>
              </a:rPr>
              <a:t> </a:t>
            </a:r>
            <a:r>
              <a:rPr lang="en-US" sz="1600" dirty="0" err="1">
                <a:effectLst/>
              </a:rPr>
              <a:t>kanallari</a:t>
            </a:r>
            <a:r>
              <a:rPr lang="en-US" sz="1600" dirty="0">
                <a:effectLst/>
              </a:rPr>
              <a:t>; 7</a:t>
            </a:r>
            <a:r>
              <a:rPr lang="uz-Cyrl-UZ" sz="1600" dirty="0">
                <a:effectLst/>
              </a:rPr>
              <a:t>–</a:t>
            </a:r>
            <a:r>
              <a:rPr lang="en-US" sz="1600" dirty="0">
                <a:effectLst/>
              </a:rPr>
              <a:t> </a:t>
            </a:r>
            <a:r>
              <a:rPr lang="en-US" sz="1600" dirty="0" err="1">
                <a:effectLst/>
              </a:rPr>
              <a:t>shtir</a:t>
            </a:r>
            <a:r>
              <a:rPr lang="ru-RU" sz="1600" dirty="0">
                <a:effectLst/>
              </a:rPr>
              <a:t>ь</a:t>
            </a:r>
            <a:r>
              <a:rPr lang="en-US" sz="1600" dirty="0">
                <a:effectLst/>
              </a:rPr>
              <a:t>;  </a:t>
            </a:r>
            <a:r>
              <a:rPr lang="uz-Cyrl-UZ" sz="1600" dirty="0">
                <a:effectLst/>
              </a:rPr>
              <a:t>8– qolip; 10 – vipor; 11 – yarim qolip; 12– old babka; 13– prujina; 14– plita;      15 – turtki.</a:t>
            </a:r>
            <a:r>
              <a:rPr lang="ru-RU" sz="1600" dirty="0">
                <a:effectLst/>
              </a:rPr>
              <a:t/>
            </a:r>
            <a:br>
              <a:rPr lang="ru-RU" sz="1600" dirty="0">
                <a:effectLst/>
              </a:rPr>
            </a:br>
            <a:r>
              <a:rPr lang="en-US" sz="1800" dirty="0" smtClean="0">
                <a:effectLst/>
              </a:rPr>
              <a:t/>
            </a:r>
            <a:br>
              <a:rPr lang="en-US" sz="1800" dirty="0" smtClean="0">
                <a:effectLst/>
              </a:rPr>
            </a:br>
            <a:r>
              <a:rPr lang="ru-RU" sz="1800" dirty="0" smtClean="0">
                <a:effectLst/>
              </a:rPr>
              <a:t/>
            </a:r>
            <a:br>
              <a:rPr lang="ru-RU" sz="1800" dirty="0" smtClean="0">
                <a:effectLst/>
              </a:rPr>
            </a:br>
            <a:r>
              <a:rPr lang="uz-Cyrl-UZ" sz="1800" dirty="0" smtClean="0">
                <a:effectLst/>
              </a:rPr>
              <a:t> </a:t>
            </a:r>
            <a:endParaRPr lang="ru-RU" sz="1800" dirty="0">
              <a:effectLst/>
            </a:endParaRPr>
          </a:p>
        </p:txBody>
      </p:sp>
      <p:pic>
        <p:nvPicPr>
          <p:cNvPr id="4" name="Рисунок 3" descr="Описание: 17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971600" y="3284984"/>
            <a:ext cx="5904656" cy="1825501"/>
          </a:xfrm>
          <a:prstGeom prst="rect">
            <a:avLst/>
          </a:prstGeom>
          <a:noFill/>
          <a:ln>
            <a:noFill/>
          </a:ln>
        </p:spPr>
      </p:pic>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251520" y="188640"/>
            <a:ext cx="8712968" cy="6480720"/>
          </a:xfrm>
        </p:spPr>
        <p:txBody>
          <a:bodyPr>
            <a:noAutofit/>
          </a:bodyPr>
          <a:lstStyle/>
          <a:p>
            <a:r>
              <a:rPr lang="uz-Cyrl-UZ" sz="1800" dirty="0">
                <a:effectLst/>
                <a:latin typeface="Times New Roman" pitchFamily="18" charset="0"/>
                <a:cs typeface="Times New Roman" pitchFamily="18" charset="0"/>
              </a:rPr>
              <a:t>Quymalarni olish texnologik jarayoni quyidagi asosiy bosqichlardan iborat bo’ladi: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1) qolipni metall quyishga tayyorlash;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2) qolipga zarur miqdorda suyuq metall kiritish;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3) quyma kotgach uni qolipdan ajratish;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4) quymadan quyish tizimida kotib qolgan metallni ajratib uni tozalash;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5) quymaning sifatini ko’zatish</a:t>
            </a:r>
            <a:r>
              <a:rPr lang="uz-Cyrl-UZ" sz="1800" dirty="0" smtClean="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b="1" dirty="0">
                <a:effectLst/>
                <a:latin typeface="Times New Roman" pitchFamily="18" charset="0"/>
                <a:cs typeface="Times New Roman" pitchFamily="18" charset="0"/>
              </a:rPr>
              <a:t>1. </a:t>
            </a:r>
            <a:r>
              <a:rPr lang="en-US" sz="1800" b="1" dirty="0" err="1">
                <a:effectLst/>
                <a:latin typeface="Times New Roman" pitchFamily="18" charset="0"/>
                <a:cs typeface="Times New Roman" pitchFamily="18" charset="0"/>
              </a:rPr>
              <a:t>Issi</a:t>
            </a:r>
            <a:r>
              <a:rPr lang="uz-Cyrl-UZ" sz="1800" b="1" dirty="0">
                <a:effectLst/>
                <a:latin typeface="Times New Roman" pitchFamily="18" charset="0"/>
                <a:cs typeface="Times New Roman" pitchFamily="18" charset="0"/>
              </a:rPr>
              <a:t>q</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kamerali</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porshenli</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mashinalarda</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quymalarni</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olish</a:t>
            </a:r>
            <a:r>
              <a:rPr lang="en-US" sz="1800" b="1"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err="1">
                <a:effectLst/>
                <a:latin typeface="Times New Roman" pitchFamily="18" charset="0"/>
                <a:cs typeface="Times New Roman" pitchFamily="18" charset="0"/>
              </a:rPr>
              <a:t>Odatda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mashinalardan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suyuqlanish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temperaturasi</a:t>
            </a:r>
            <a:r>
              <a:rPr lang="en-US" sz="1800" dirty="0">
                <a:effectLst/>
                <a:latin typeface="Times New Roman" pitchFamily="18" charset="0"/>
                <a:cs typeface="Times New Roman" pitchFamily="18" charset="0"/>
              </a:rPr>
              <a:t> 450</a:t>
            </a:r>
            <a:r>
              <a:rPr lang="uz-Cyrl-UZ" sz="1800"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500°S </a:t>
            </a:r>
            <a:r>
              <a:rPr lang="en-US" sz="1800" dirty="0" err="1">
                <a:effectLst/>
                <a:latin typeface="Times New Roman" pitchFamily="18" charset="0"/>
                <a:cs typeface="Times New Roman" pitchFamily="18" charset="0"/>
              </a:rPr>
              <a:t>gacha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ruh</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alay</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qo’rg’</a:t>
            </a:r>
            <a:r>
              <a:rPr lang="en-US" sz="1800" dirty="0" err="1">
                <a:effectLst/>
                <a:latin typeface="Times New Roman" pitchFamily="18" charset="0"/>
                <a:cs typeface="Times New Roman" pitchFamily="18" charset="0"/>
              </a:rPr>
              <a:t>oshin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asosidagi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qotishmalardan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kichik</a:t>
            </a:r>
            <a:r>
              <a:rPr lang="en-US" sz="1800" dirty="0">
                <a:effectLst/>
                <a:latin typeface="Times New Roman" pitchFamily="18" charset="0"/>
                <a:cs typeface="Times New Roman" pitchFamily="18" charset="0"/>
              </a:rPr>
              <a:t> (25</a:t>
            </a:r>
            <a:r>
              <a:rPr lang="uz-Cyrl-UZ" sz="1800"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30 kg </a:t>
            </a:r>
            <a:r>
              <a:rPr lang="en-US" sz="1800" dirty="0" err="1">
                <a:effectLst/>
                <a:latin typeface="Times New Roman" pitchFamily="18" charset="0"/>
                <a:cs typeface="Times New Roman" pitchFamily="18" charset="0"/>
              </a:rPr>
              <a:t>gacha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quymalar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olishda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foydalaniladi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Mashinalar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konstruktsiyalari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jihatidan</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qo’l</a:t>
            </a:r>
            <a:r>
              <a:rPr lang="en-US" sz="1800" dirty="0">
                <a:effectLst/>
                <a:latin typeface="Times New Roman" pitchFamily="18" charset="0"/>
                <a:cs typeface="Times New Roman" pitchFamily="18" charset="0"/>
              </a:rPr>
              <a:t>da </a:t>
            </a:r>
            <a:r>
              <a:rPr lang="en-US" sz="1800" dirty="0" err="1">
                <a:effectLst/>
                <a:latin typeface="Times New Roman" pitchFamily="18" charset="0"/>
                <a:cs typeface="Times New Roman" pitchFamily="18" charset="0"/>
              </a:rPr>
              <a:t>ishlatiladigan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yarim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avtomatik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avtomatik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ravishda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ishlaydiganlarga</a:t>
            </a:r>
            <a:r>
              <a:rPr lang="en-US" sz="1800" dirty="0">
                <a:effectLst/>
                <a:latin typeface="Times New Roman" pitchFamily="18" charset="0"/>
                <a:cs typeface="Times New Roman" pitchFamily="18" charset="0"/>
              </a:rPr>
              <a:t> b</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linadi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Masalan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avtomatik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ravishda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ishlaydigan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mashinalarda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soatiga</a:t>
            </a:r>
            <a:r>
              <a:rPr lang="en-US" sz="1800" dirty="0">
                <a:effectLst/>
                <a:latin typeface="Times New Roman" pitchFamily="18" charset="0"/>
                <a:cs typeface="Times New Roman" pitchFamily="18" charset="0"/>
              </a:rPr>
              <a:t> 3000 </a:t>
            </a:r>
            <a:r>
              <a:rPr lang="en-US" sz="1800" dirty="0" err="1">
                <a:effectLst/>
                <a:latin typeface="Times New Roman" pitchFamily="18" charset="0"/>
                <a:cs typeface="Times New Roman" pitchFamily="18" charset="0"/>
              </a:rPr>
              <a:t>gacha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ortiq</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quymalar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mumkin</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err="1">
                <a:effectLst/>
                <a:latin typeface="Times New Roman" pitchFamily="18" charset="0"/>
                <a:cs typeface="Times New Roman" pitchFamily="18" charset="0"/>
              </a:rPr>
              <a:t>Issiq</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kamerali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porshenli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quyish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mashinasining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sxemasi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1–</a:t>
            </a:r>
            <a:r>
              <a:rPr lang="en-US" sz="1800" dirty="0" err="1">
                <a:effectLst/>
                <a:latin typeface="Times New Roman" pitchFamily="18" charset="0"/>
                <a:cs typeface="Times New Roman" pitchFamily="18" charset="0"/>
              </a:rPr>
              <a:t>vanna</a:t>
            </a:r>
            <a:r>
              <a:rPr lang="en-US" sz="1800" dirty="0">
                <a:effectLst/>
                <a:latin typeface="Times New Roman" pitchFamily="18" charset="0"/>
                <a:cs typeface="Times New Roman" pitchFamily="18" charset="0"/>
              </a:rPr>
              <a:t>; 2</a:t>
            </a:r>
            <a:r>
              <a:rPr lang="uz-Cyrl-UZ"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teshik</a:t>
            </a:r>
            <a:r>
              <a:rPr lang="en-US" sz="1800" dirty="0">
                <a:effectLst/>
                <a:latin typeface="Times New Roman" pitchFamily="18" charset="0"/>
                <a:cs typeface="Times New Roman" pitchFamily="18" charset="0"/>
              </a:rPr>
              <a:t>; 3</a:t>
            </a:r>
            <a:r>
              <a:rPr lang="uz-Cyrl-UZ"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komal</a:t>
            </a:r>
            <a:r>
              <a:rPr lang="en-US" sz="1800" dirty="0">
                <a:effectLst/>
                <a:latin typeface="Times New Roman" pitchFamily="18" charset="0"/>
                <a:cs typeface="Times New Roman" pitchFamily="18" charset="0"/>
              </a:rPr>
              <a:t>; 4</a:t>
            </a:r>
            <a:r>
              <a:rPr lang="uz-Cyrl-UZ"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tsilindr</a:t>
            </a:r>
            <a:r>
              <a:rPr lang="en-US" sz="1800" dirty="0">
                <a:effectLst/>
                <a:latin typeface="Times New Roman" pitchFamily="18" charset="0"/>
                <a:cs typeface="Times New Roman" pitchFamily="18" charset="0"/>
              </a:rPr>
              <a:t>; 5</a:t>
            </a:r>
            <a:r>
              <a:rPr lang="uz-Cyrl-UZ"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porshen</a:t>
            </a:r>
            <a:r>
              <a:rPr lang="ru-RU" sz="1800" dirty="0">
                <a:effectLst/>
                <a:latin typeface="Times New Roman" pitchFamily="18" charset="0"/>
                <a:cs typeface="Times New Roman" pitchFamily="18" charset="0"/>
              </a:rPr>
              <a:t>ь</a:t>
            </a:r>
            <a:r>
              <a:rPr lang="en-US" sz="1800" dirty="0">
                <a:effectLst/>
                <a:latin typeface="Times New Roman" pitchFamily="18" charset="0"/>
                <a:cs typeface="Times New Roman" pitchFamily="18" charset="0"/>
              </a:rPr>
              <a:t>; 6</a:t>
            </a:r>
            <a:r>
              <a:rPr lang="uz-Cyrl-UZ" sz="1800" dirty="0">
                <a:effectLst/>
                <a:latin typeface="Times New Roman" pitchFamily="18" charset="0"/>
                <a:cs typeface="Times New Roman" pitchFamily="18" charset="0"/>
              </a:rPr>
              <a:t>–</a:t>
            </a:r>
            <a:r>
              <a:rPr lang="en-US" sz="1800" dirty="0" err="1">
                <a:effectLst/>
                <a:latin typeface="Times New Roman" pitchFamily="18" charset="0"/>
                <a:cs typeface="Times New Roman" pitchFamily="18" charset="0"/>
              </a:rPr>
              <a:t>mundshtuk</a:t>
            </a:r>
            <a:r>
              <a:rPr lang="en-US" sz="1800" dirty="0">
                <a:effectLst/>
                <a:latin typeface="Times New Roman" pitchFamily="18" charset="0"/>
                <a:cs typeface="Times New Roman" pitchFamily="18" charset="0"/>
              </a:rPr>
              <a:t>; 7</a:t>
            </a:r>
            <a:r>
              <a:rPr lang="uz-Cyrl-UZ" sz="1800" dirty="0">
                <a:effectLst/>
                <a:latin typeface="Times New Roman" pitchFamily="18" charset="0"/>
                <a:cs typeface="Times New Roman" pitchFamily="18" charset="0"/>
              </a:rPr>
              <a:t>–</a:t>
            </a:r>
            <a:r>
              <a:rPr lang="en-US" sz="1800" dirty="0" err="1">
                <a:effectLst/>
                <a:latin typeface="Times New Roman" pitchFamily="18" charset="0"/>
                <a:cs typeface="Times New Roman" pitchFamily="18" charset="0"/>
              </a:rPr>
              <a:t>qolip</a:t>
            </a: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pic>
        <p:nvPicPr>
          <p:cNvPr id="4" name="Рисунок 3" descr="Описание: 172"/>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1763688" y="3501008"/>
            <a:ext cx="4608512" cy="2160240"/>
          </a:xfrm>
          <a:prstGeom prst="rect">
            <a:avLst/>
          </a:prstGeom>
          <a:noFill/>
          <a:ln>
            <a:noFill/>
          </a:ln>
        </p:spPr>
      </p:pic>
    </p:spTree>
    <p:extLst>
      <p:ext uri="{BB962C8B-B14F-4D97-AF65-F5344CB8AC3E}">
        <p14:creationId xmlns:p14="http://schemas.microsoft.com/office/powerpoint/2010/main" val="24324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04664"/>
            <a:ext cx="8640960" cy="6186309"/>
          </a:xfrm>
          <a:prstGeom prst="rect">
            <a:avLst/>
          </a:prstGeom>
        </p:spPr>
        <p:txBody>
          <a:bodyPr wrap="square">
            <a:spAutoFit/>
          </a:bodyPr>
          <a:lstStyle/>
          <a:p>
            <a:endParaRPr lang="uz-Cyrl-UZ" dirty="0">
              <a:latin typeface="Times New Roman" pitchFamily="18" charset="0"/>
              <a:cs typeface="Times New Roman" pitchFamily="18" charset="0"/>
            </a:endParaRPr>
          </a:p>
          <a:p>
            <a:r>
              <a:rPr lang="uz-Cyrl-UZ"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Sovu</a:t>
            </a:r>
            <a:r>
              <a:rPr lang="uz-Cyrl-UZ" dirty="0">
                <a:latin typeface="Times New Roman" pitchFamily="18" charset="0"/>
                <a:cs typeface="Times New Roman" pitchFamily="18" charset="0"/>
              </a:rPr>
              <a:t>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porshenli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mashinasining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tsilindr</a:t>
            </a:r>
            <a:r>
              <a:rPr lang="en-US" dirty="0">
                <a:latin typeface="Times New Roman" pitchFamily="18" charset="0"/>
                <a:cs typeface="Times New Roman" pitchFamily="18" charset="0"/>
              </a:rPr>
              <a:t>; 2, 4 </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porshen</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3</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5</a:t>
            </a:r>
            <a:r>
              <a:rPr lang="uz-Cyrl-UZ" dirty="0">
                <a:latin typeface="Times New Roman" pitchFamily="18" charset="0"/>
                <a:cs typeface="Times New Roman" pitchFamily="18" charset="0"/>
              </a:rPr>
              <a:t>–</a:t>
            </a:r>
            <a:r>
              <a:rPr lang="en-US" dirty="0" err="1">
                <a:latin typeface="Times New Roman" pitchFamily="18" charset="0"/>
                <a:cs typeface="Times New Roman" pitchFamily="18" charset="0"/>
              </a:rPr>
              <a:t>qoldiq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6</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quyma</a:t>
            </a:r>
            <a:endParaRPr lang="ru-RU" dirty="0">
              <a:latin typeface="Times New Roman" pitchFamily="18" charset="0"/>
              <a:cs typeface="Times New Roman" pitchFamily="18" charset="0"/>
            </a:endParaRPr>
          </a:p>
          <a:p>
            <a:r>
              <a:rPr lang="en-US" b="1" dirty="0">
                <a:latin typeface="Times New Roman" pitchFamily="18" charset="0"/>
                <a:cs typeface="Times New Roman" pitchFamily="18" charset="0"/>
              </a:rPr>
              <a:t> 2. </a:t>
            </a:r>
            <a:r>
              <a:rPr lang="en-US" b="1" dirty="0" err="1">
                <a:latin typeface="Times New Roman" pitchFamily="18" charset="0"/>
                <a:cs typeface="Times New Roman" pitchFamily="18" charset="0"/>
              </a:rPr>
              <a:t>Quymalarni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sovuq</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kamerali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porshenli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quyish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mashinasida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olish</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xil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mashinalardan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suyuqlanish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temperaturasi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yuqoriro</a:t>
            </a:r>
            <a:r>
              <a:rPr lang="uz-Cyrl-UZ" dirty="0">
                <a:latin typeface="Times New Roman" pitchFamily="18" charset="0"/>
                <a:cs typeface="Times New Roman" pitchFamily="18" charset="0"/>
              </a:rPr>
              <a:t>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masalan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alyuminiy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qotishmalaridan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a:t>
            </a:r>
            <a:r>
              <a:rPr lang="en-US" dirty="0" err="1">
                <a:latin typeface="Times New Roman" pitchFamily="18" charset="0"/>
                <a:cs typeface="Times New Roman" pitchFamily="18" charset="0"/>
              </a:rPr>
              <a:t>rasmda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mashinaning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to’zilishi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kel­tirilgan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ko’rinadiki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tsilindr</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qo’yiladi</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a:t>
            </a:r>
            <a:r>
              <a:rPr lang="en-US" dirty="0" err="1">
                <a:latin typeface="Times New Roman" pitchFamily="18" charset="0"/>
                <a:cs typeface="Times New Roman" pitchFamily="18" charset="0"/>
              </a:rPr>
              <a:t>rasm</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a)</a:t>
            </a:r>
            <a:r>
              <a:rPr lang="en-US" b="1" i="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Bunda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pastki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porshen</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4 </a:t>
            </a:r>
            <a:r>
              <a:rPr lang="en-US" dirty="0" err="1">
                <a:latin typeface="Times New Roman" pitchFamily="18" charset="0"/>
                <a:cs typeface="Times New Roman" pitchFamily="18" charset="0"/>
              </a:rPr>
              <a:t>yuqoriga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ko’tarilgan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qolipga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kiritish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kanal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teshigi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berkitilgan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So’ngra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ustki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por­shen</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pastga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harakatlanganda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a:t>
            </a:r>
            <a:r>
              <a:rPr lang="en-US" dirty="0">
                <a:latin typeface="Times New Roman" pitchFamily="18" charset="0"/>
                <a:cs typeface="Times New Roman" pitchFamily="18" charset="0"/>
              </a:rPr>
              <a:t> (300 </a:t>
            </a:r>
            <a:r>
              <a:rPr lang="en-US" dirty="0" err="1">
                <a:latin typeface="Times New Roman" pitchFamily="18" charset="0"/>
                <a:cs typeface="Times New Roman" pitchFamily="18" charset="0"/>
              </a:rPr>
              <a:t>MPa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bosilishda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tsilindrdagi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qolipga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kanali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bo’ylab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kiritilgan</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a:t>
            </a:r>
            <a:r>
              <a:rPr lang="en-US" dirty="0" err="1">
                <a:latin typeface="Times New Roman" pitchFamily="18" charset="0"/>
                <a:cs typeface="Times New Roman" pitchFamily="18" charset="0"/>
              </a:rPr>
              <a:t>rasm</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b).</a:t>
            </a:r>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5" name="Рисунок 4"/>
          <p:cNvPicPr/>
          <p:nvPr/>
        </p:nvPicPr>
        <p:blipFill>
          <a:blip r:embed="rId2">
            <a:lum contrast="24000"/>
            <a:extLst>
              <a:ext uri="{28A0092B-C50C-407E-A947-70E740481C1C}">
                <a14:useLocalDpi xmlns:a14="http://schemas.microsoft.com/office/drawing/2010/main" val="0"/>
              </a:ext>
            </a:extLst>
          </a:blip>
          <a:srcRect l="26651" t="2733" r="15631" b="24300"/>
          <a:stretch>
            <a:fillRect/>
          </a:stretch>
        </p:blipFill>
        <p:spPr bwMode="auto">
          <a:xfrm>
            <a:off x="2195736" y="332656"/>
            <a:ext cx="4320480" cy="2232248"/>
          </a:xfrm>
          <a:prstGeom prst="rect">
            <a:avLst/>
          </a:prstGeom>
          <a:noFill/>
          <a:ln>
            <a:noFill/>
          </a:ln>
        </p:spPr>
      </p:pic>
    </p:spTree>
    <p:extLst>
      <p:ext uri="{BB962C8B-B14F-4D97-AF65-F5344CB8AC3E}">
        <p14:creationId xmlns:p14="http://schemas.microsoft.com/office/powerpoint/2010/main" val="219671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9144000" cy="7848302"/>
          </a:xfrm>
          <a:prstGeom prst="rect">
            <a:avLst/>
          </a:prstGeom>
        </p:spPr>
        <p:txBody>
          <a:bodyPr wrap="square">
            <a:spAutoFit/>
          </a:bodyPr>
          <a:lstStyle/>
          <a:p>
            <a:r>
              <a:rPr lang="uz-Cyrl-UZ" b="1" dirty="0">
                <a:latin typeface="Times New Roman" pitchFamily="18" charset="0"/>
                <a:cs typeface="Times New Roman" pitchFamily="18" charset="0"/>
              </a:rPr>
              <a:t>Quymalarni qo’zg’almas va qo’zg’aluvchi kamerali kompressorli quyish mashinalarda olish</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qo’zg’almas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mashinalardan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to’zilishi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keltirilgan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ko’rinadiki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7 </a:t>
            </a:r>
            <a:r>
              <a:rPr lang="en-US" dirty="0" err="1">
                <a:latin typeface="Times New Roman" pitchFamily="18" charset="0"/>
                <a:cs typeface="Times New Roman" pitchFamily="18" charset="0"/>
              </a:rPr>
              <a:t>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havo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patrubka</a:t>
            </a:r>
            <a:r>
              <a:rPr lang="en-US" dirty="0">
                <a:latin typeface="Times New Roman" pitchFamily="18" charset="0"/>
                <a:cs typeface="Times New Roman" pitchFamily="18" charset="0"/>
              </a:rPr>
              <a:t> 5 </a:t>
            </a:r>
            <a:r>
              <a:rPr lang="en-US" dirty="0" err="1">
                <a:latin typeface="Times New Roman" pitchFamily="18" charset="0"/>
                <a:cs typeface="Times New Roman" pitchFamily="18" charset="0"/>
              </a:rPr>
              <a:t>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mundshtuk</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6</a:t>
            </a:r>
            <a:r>
              <a:rPr lang="en-US" b="1" i="1"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kiritiladi</a:t>
            </a:r>
            <a:r>
              <a:rPr lang="en-US" dirty="0" smtClean="0">
                <a:latin typeface="Times New Roman" pitchFamily="18" charset="0"/>
                <a:cs typeface="Times New Roman" pitchFamily="18" charset="0"/>
              </a:rPr>
              <a:t>.</a:t>
            </a:r>
          </a:p>
          <a:p>
            <a:endParaRPr lang="ru-RU" dirty="0">
              <a:latin typeface="Times New Roman" pitchFamily="18" charset="0"/>
              <a:cs typeface="Times New Roman" pitchFamily="18" charset="0"/>
            </a:endParaRPr>
          </a:p>
          <a:p>
            <a:r>
              <a:rPr lang="uz-Cyrl-UZ" b="1" i="1" dirty="0">
                <a:latin typeface="Times New Roman" pitchFamily="18" charset="0"/>
                <a:cs typeface="Times New Roman" pitchFamily="18" charset="0"/>
              </a:rPr>
              <a:t> </a:t>
            </a:r>
            <a:endParaRPr lang="en-US" b="1" i="1" dirty="0" smtClean="0">
              <a:latin typeface="Times New Roman" pitchFamily="18" charset="0"/>
              <a:cs typeface="Times New Roman" pitchFamily="18" charset="0"/>
            </a:endParaRPr>
          </a:p>
          <a:p>
            <a:endParaRPr lang="en-US" b="1" i="1" dirty="0" smtClean="0">
              <a:latin typeface="Times New Roman" pitchFamily="18" charset="0"/>
              <a:cs typeface="Times New Roman" pitchFamily="18" charset="0"/>
            </a:endParaRPr>
          </a:p>
          <a:p>
            <a:endParaRPr lang="en-US" b="1" i="1" dirty="0">
              <a:latin typeface="Times New Roman" pitchFamily="18" charset="0"/>
              <a:cs typeface="Times New Roman" pitchFamily="18" charset="0"/>
            </a:endParaRPr>
          </a:p>
          <a:p>
            <a:endParaRPr lang="en-US" b="1" i="1" dirty="0" smtClean="0">
              <a:latin typeface="Times New Roman" pitchFamily="18" charset="0"/>
              <a:cs typeface="Times New Roman" pitchFamily="18" charset="0"/>
            </a:endParaRPr>
          </a:p>
          <a:p>
            <a:endParaRPr lang="en-US" b="1" i="1" dirty="0">
              <a:latin typeface="Times New Roman" pitchFamily="18" charset="0"/>
              <a:cs typeface="Times New Roman" pitchFamily="18" charset="0"/>
            </a:endParaRPr>
          </a:p>
          <a:p>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Qo’zg’almas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kompressorli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mashinasining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1</a:t>
            </a:r>
            <a:r>
              <a:rPr lang="en-US" dirty="0">
                <a:latin typeface="Times New Roman" pitchFamily="18" charset="0"/>
                <a:cs typeface="Times New Roman" pitchFamily="18" charset="0"/>
              </a:rPr>
              <a:t>, 4</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teshik</a:t>
            </a:r>
            <a:r>
              <a:rPr lang="en-US" dirty="0">
                <a:latin typeface="Times New Roman" pitchFamily="18" charset="0"/>
                <a:cs typeface="Times New Roman" pitchFamily="18" charset="0"/>
              </a:rPr>
              <a:t>; 2 </a:t>
            </a:r>
            <a:r>
              <a:rPr lang="uz-Cyrl-UZ"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a:t>
            </a:r>
            <a:r>
              <a:rPr lang="en-US" dirty="0">
                <a:latin typeface="Times New Roman" pitchFamily="18" charset="0"/>
                <a:cs typeface="Times New Roman" pitchFamily="18" charset="0"/>
              </a:rPr>
              <a:t>; 3</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tikip</a:t>
            </a:r>
            <a:r>
              <a:rPr lang="en-US" dirty="0">
                <a:latin typeface="Times New Roman" pitchFamily="18" charset="0"/>
                <a:cs typeface="Times New Roman" pitchFamily="18" charset="0"/>
              </a:rPr>
              <a:t>; 5</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patrubok</a:t>
            </a:r>
            <a:r>
              <a:rPr lang="en-US" dirty="0">
                <a:latin typeface="Times New Roman" pitchFamily="18" charset="0"/>
                <a:cs typeface="Times New Roman" pitchFamily="18" charset="0"/>
              </a:rPr>
              <a:t>; 6</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mundshtuk</a:t>
            </a:r>
            <a:r>
              <a:rPr lang="en-US" dirty="0">
                <a:latin typeface="Times New Roman" pitchFamily="18" charset="0"/>
                <a:cs typeface="Times New Roman" pitchFamily="18" charset="0"/>
              </a:rPr>
              <a:t>; 7</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Qo’zg’aluvchi kamerali kompressorli quyish </a:t>
            </a:r>
            <a:r>
              <a:rPr lang="uz-Cyrl-UZ" dirty="0" smtClean="0">
                <a:latin typeface="Times New Roman" pitchFamily="18" charset="0"/>
                <a:cs typeface="Times New Roman" pitchFamily="18" charset="0"/>
              </a:rPr>
              <a:t>mashinasining</a:t>
            </a:r>
            <a:endParaRPr lang="en-US"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sxemasi</a:t>
            </a:r>
            <a:r>
              <a:rPr lang="uz-Cyrl-UZ" dirty="0">
                <a:latin typeface="Times New Roman" pitchFamily="18" charset="0"/>
                <a:cs typeface="Times New Roman" pitchFamily="18" charset="0"/>
              </a:rPr>
              <a:t>: 1– vanna; 2– qo’zg’aluvchi kamera; 3– mundshtuk; 4– uchlik; 5– qolip; 6 – </a:t>
            </a:r>
            <a:r>
              <a:rPr lang="uz-Cyrl-UZ" dirty="0" smtClean="0">
                <a:latin typeface="Times New Roman" pitchFamily="18" charset="0"/>
                <a:cs typeface="Times New Roman" pitchFamily="18" charset="0"/>
              </a:rPr>
              <a:t>teshik</a:t>
            </a: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3" name="Рисунок 2" descr="Описание: 174"/>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2123728" y="1196753"/>
            <a:ext cx="3096344" cy="1800200"/>
          </a:xfrm>
          <a:prstGeom prst="rect">
            <a:avLst/>
          </a:prstGeom>
          <a:noFill/>
          <a:ln>
            <a:noFill/>
          </a:ln>
        </p:spPr>
      </p:pic>
      <p:pic>
        <p:nvPicPr>
          <p:cNvPr id="4" name="Рисунок 3"/>
          <p:cNvPicPr/>
          <p:nvPr/>
        </p:nvPicPr>
        <p:blipFill>
          <a:blip r:embed="rId3" cstate="print">
            <a:lum contrast="24000"/>
            <a:extLst>
              <a:ext uri="{28A0092B-C50C-407E-A947-70E740481C1C}">
                <a14:useLocalDpi xmlns:a14="http://schemas.microsoft.com/office/drawing/2010/main" val="0"/>
              </a:ext>
            </a:extLst>
          </a:blip>
          <a:srcRect l="8275" t="1547" r="13045" b="26143"/>
          <a:stretch>
            <a:fillRect/>
          </a:stretch>
        </p:blipFill>
        <p:spPr bwMode="auto">
          <a:xfrm>
            <a:off x="1762138" y="3943007"/>
            <a:ext cx="3673958" cy="2041525"/>
          </a:xfrm>
          <a:prstGeom prst="rect">
            <a:avLst/>
          </a:prstGeom>
          <a:noFill/>
          <a:ln>
            <a:noFill/>
          </a:ln>
        </p:spPr>
      </p:pic>
    </p:spTree>
    <p:extLst>
      <p:ext uri="{BB962C8B-B14F-4D97-AF65-F5344CB8AC3E}">
        <p14:creationId xmlns:p14="http://schemas.microsoft.com/office/powerpoint/2010/main" val="321754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2">
                                            <p:txEl>
                                              <p:pRg st="1" end="1"/>
                                            </p:txEl>
                                          </p:spTgt>
                                        </p:tgtEl>
                                        <p:attrNameLst>
                                          <p:attrName>style.visibility</p:attrName>
                                        </p:attrNameLst>
                                      </p:cBhvr>
                                      <p:to>
                                        <p:strVal val="visible"/>
                                      </p:to>
                                    </p:set>
                                    <p:anim calcmode="lin" valueType="num">
                                      <p:cBhvr additive="base">
                                        <p:cTn id="16"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 calcmode="lin" valueType="num">
                                      <p:cBhvr additive="base">
                                        <p:cTn id="2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2">
                                            <p:txEl>
                                              <p:pRg st="9" end="9"/>
                                            </p:txEl>
                                          </p:spTgt>
                                        </p:tgtEl>
                                        <p:attrNameLst>
                                          <p:attrName>style.visibility</p:attrName>
                                        </p:attrNameLst>
                                      </p:cBhvr>
                                      <p:to>
                                        <p:strVal val="visible"/>
                                      </p:to>
                                    </p:set>
                                    <p:anim calcmode="lin" valueType="num">
                                      <p:cBhvr additive="base">
                                        <p:cTn id="24"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9" end="9"/>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2">
                                            <p:txEl>
                                              <p:pRg st="10" end="10"/>
                                            </p:txEl>
                                          </p:spTgt>
                                        </p:tgtEl>
                                        <p:attrNameLst>
                                          <p:attrName>style.visibility</p:attrName>
                                        </p:attrNameLst>
                                      </p:cBhvr>
                                      <p:to>
                                        <p:strVal val="visible"/>
                                      </p:to>
                                    </p:set>
                                    <p:anim calcmode="lin" valueType="num">
                                      <p:cBhvr additive="base">
                                        <p:cTn id="28"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
                                            <p:txEl>
                                              <p:pRg st="10" end="10"/>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2">
                                            <p:txEl>
                                              <p:pRg st="19" end="19"/>
                                            </p:txEl>
                                          </p:spTgt>
                                        </p:tgtEl>
                                        <p:attrNameLst>
                                          <p:attrName>style.visibility</p:attrName>
                                        </p:attrNameLst>
                                      </p:cBhvr>
                                      <p:to>
                                        <p:strVal val="visible"/>
                                      </p:to>
                                    </p:set>
                                    <p:anim calcmode="lin" valueType="num">
                                      <p:cBhvr additive="base">
                                        <p:cTn id="36" dur="500" fill="hold"/>
                                        <p:tgtEl>
                                          <p:spTgt spid="2">
                                            <p:txEl>
                                              <p:pRg st="19" end="19"/>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19" end="19"/>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2">
                                            <p:txEl>
                                              <p:pRg st="20" end="20"/>
                                            </p:txEl>
                                          </p:spTgt>
                                        </p:tgtEl>
                                        <p:attrNameLst>
                                          <p:attrName>style.visibility</p:attrName>
                                        </p:attrNameLst>
                                      </p:cBhvr>
                                      <p:to>
                                        <p:strVal val="visible"/>
                                      </p:to>
                                    </p:set>
                                    <p:anim calcmode="lin" valueType="num">
                                      <p:cBhvr additive="base">
                                        <p:cTn id="40" dur="500" fill="hold"/>
                                        <p:tgtEl>
                                          <p:spTgt spid="2">
                                            <p:txEl>
                                              <p:pRg st="20" end="20"/>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2">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barn(inVertical)">
                                      <p:cBhvr>
                                        <p:cTn id="46" dur="500"/>
                                        <p:tgtEl>
                                          <p:spTgt spid="3"/>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arn(inVertical)">
                                      <p:cBhvr>
                                        <p:cTn id="5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1"/>
          <p:cNvSpPr>
            <a:spLocks noGrp="1"/>
          </p:cNvSpPr>
          <p:nvPr>
            <p:ph type="ctrTitle"/>
          </p:nvPr>
        </p:nvSpPr>
        <p:spPr>
          <a:xfrm>
            <a:off x="1" y="0"/>
            <a:ext cx="9144000" cy="6858000"/>
          </a:xfrm>
        </p:spPr>
        <p:txBody>
          <a:bodyPr>
            <a:normAutofit/>
          </a:bodyPr>
          <a:lstStyle/>
          <a:p>
            <a:r>
              <a:rPr lang="uz-Cyrl-UZ" sz="1800" b="1" dirty="0">
                <a:effectLst/>
                <a:latin typeface="Times New Roman" pitchFamily="18" charset="0"/>
                <a:cs typeface="Times New Roman" pitchFamily="18" charset="0"/>
              </a:rPr>
              <a:t>Quymalarni aylanuvchi metall qoliplarda olish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Bu usulda metall aylanuvchi metall qolipga (ba’zan qolipning ish yuzi qolip materiali bilan qoplangan) kiritiladi. Bunda metall markazdan qochirma kuch ta’sirida qolip devoriga otilishida sovib, kristallanishi qolip devoridan boshlanib, quymaning ichki bo’sh yuzida tugaydi, bu jarayonda nometall materiallar (shlaklar, oksidlar), gaz­lar quyma sirtki bo’shlig’i tomon o’tadi. Natijada zich, mayda, donli, tekis yuzali quymalar olinadi</a:t>
            </a:r>
            <a:r>
              <a:rPr lang="uz-Cyrl-UZ" sz="1800" dirty="0" smtClean="0">
                <a:effectLst/>
                <a:latin typeface="Times New Roman" pitchFamily="18" charset="0"/>
                <a:cs typeface="Times New Roman" pitchFamily="18" charset="0"/>
              </a:rPr>
              <a:t>.</a:t>
            </a: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Rasmda gorizontal ukatrofida aylanuvchi metall qolipda cho’yan truba quymalarini olish sxemasi keltirilgan. SHuni hamaytish kerakki, bunday qoliplar cho’yandan tayyorlanib, olinuvchi quymalar si­fatini yaxshilash, qoliplarning ish muddatlarini oshirish maqsadi­da ular metall kiritilguncha 150–300°S atrofida qizdirilib, ish yuzalari himoya qoplama material bilan qoplanadi. Rasmdan ko’rina­diki, qolip rolik 5 lar orqali o’z o’qi atrofida aylanadi.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pic>
        <p:nvPicPr>
          <p:cNvPr id="8" name="Рисунок 7" descr="Описание: 176"/>
          <p:cNvPicPr/>
          <p:nvPr/>
        </p:nvPicPr>
        <p:blipFill>
          <a:blip r:embed="rId2">
            <a:lum contrast="36000"/>
            <a:extLst>
              <a:ext uri="{28A0092B-C50C-407E-A947-70E740481C1C}">
                <a14:useLocalDpi xmlns:a14="http://schemas.microsoft.com/office/drawing/2010/main" val="0"/>
              </a:ext>
            </a:extLst>
          </a:blip>
          <a:srcRect/>
          <a:stretch>
            <a:fillRect/>
          </a:stretch>
        </p:blipFill>
        <p:spPr bwMode="auto">
          <a:xfrm>
            <a:off x="1921113" y="1988840"/>
            <a:ext cx="4824536" cy="3179445"/>
          </a:xfrm>
          <a:prstGeom prst="rect">
            <a:avLst/>
          </a:prstGeom>
          <a:noFill/>
          <a:ln>
            <a:noFill/>
          </a:ln>
        </p:spPr>
      </p:pic>
    </p:spTree>
    <p:extLst>
      <p:ext uri="{BB962C8B-B14F-4D97-AF65-F5344CB8AC3E}">
        <p14:creationId xmlns:p14="http://schemas.microsoft.com/office/powerpoint/2010/main" val="111823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p:nvPr/>
        </p:nvPicPr>
        <p:blipFill>
          <a:blip r:embed="rId2">
            <a:lum contrast="24000"/>
            <a:extLst>
              <a:ext uri="{28A0092B-C50C-407E-A947-70E740481C1C}">
                <a14:useLocalDpi xmlns:a14="http://schemas.microsoft.com/office/drawing/2010/main" val="0"/>
              </a:ext>
            </a:extLst>
          </a:blip>
          <a:srcRect l="10840" t="4535" r="9325" b="24863"/>
          <a:stretch>
            <a:fillRect/>
          </a:stretch>
        </p:blipFill>
        <p:spPr bwMode="auto">
          <a:xfrm>
            <a:off x="1115616" y="764704"/>
            <a:ext cx="6840760" cy="2771636"/>
          </a:xfrm>
          <a:prstGeom prst="rect">
            <a:avLst/>
          </a:prstGeom>
          <a:noFill/>
          <a:ln>
            <a:noFill/>
          </a:ln>
        </p:spPr>
      </p:pic>
      <p:sp>
        <p:nvSpPr>
          <p:cNvPr id="3" name="Прямоугольник 2"/>
          <p:cNvSpPr/>
          <p:nvPr/>
        </p:nvSpPr>
        <p:spPr>
          <a:xfrm>
            <a:off x="467544" y="4149080"/>
            <a:ext cx="8496944" cy="2031325"/>
          </a:xfrm>
          <a:prstGeom prst="rect">
            <a:avLst/>
          </a:prstGeom>
        </p:spPr>
        <p:txBody>
          <a:bodyPr wrap="square">
            <a:spAutoFit/>
          </a:bodyPr>
          <a:lstStyle/>
          <a:p>
            <a:r>
              <a:rPr lang="uz-Cyrl-UZ" dirty="0">
                <a:latin typeface="Times New Roman" pitchFamily="18" charset="0"/>
                <a:cs typeface="Times New Roman" pitchFamily="18" charset="0"/>
              </a:rPr>
              <a:t>Gorizontal o’q atrofida aylanuvchi qolipda cho’yan trubani tayyorlash sxemasi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Qolipga so’riladigan kovsh novi 1 orqali suyuq metall qo’yiladi (Bunda quymaning bir uchida talab etilgan shaklli va o’lchamli trubalar olish uchun gilli qumdan tayyorlangan sterjenь o’rnatiladi). Mazkur usulda trubalar olishda sirtining tez sovishi sababli qattiqdigi ortadi. Bu esa qolipning ish yuzasi sifatiga putur yetkazadi.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31678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p:nvPr/>
        </p:nvPicPr>
        <p:blipFill>
          <a:blip r:embed="rId2" cstate="print">
            <a:lum contrast="24000"/>
            <a:extLst>
              <a:ext uri="{28A0092B-C50C-407E-A947-70E740481C1C}">
                <a14:useLocalDpi xmlns:a14="http://schemas.microsoft.com/office/drawing/2010/main" val="0"/>
              </a:ext>
            </a:extLst>
          </a:blip>
          <a:srcRect t="1192" r="4225" b="29979"/>
          <a:stretch>
            <a:fillRect/>
          </a:stretch>
        </p:blipFill>
        <p:spPr bwMode="auto">
          <a:xfrm>
            <a:off x="1944483" y="332656"/>
            <a:ext cx="4582795" cy="1800200"/>
          </a:xfrm>
          <a:prstGeom prst="rect">
            <a:avLst/>
          </a:prstGeom>
          <a:noFill/>
          <a:ln>
            <a:noFill/>
          </a:ln>
        </p:spPr>
      </p:pic>
      <p:sp>
        <p:nvSpPr>
          <p:cNvPr id="2" name="Прямоугольник 1"/>
          <p:cNvSpPr/>
          <p:nvPr/>
        </p:nvSpPr>
        <p:spPr>
          <a:xfrm>
            <a:off x="325577" y="2276872"/>
            <a:ext cx="8784976" cy="1477328"/>
          </a:xfrm>
          <a:prstGeom prst="rect">
            <a:avLst/>
          </a:prstGeom>
        </p:spPr>
        <p:txBody>
          <a:bodyPr wrap="square">
            <a:spAutoFit/>
          </a:bodyPr>
          <a:lstStyle/>
          <a:p>
            <a:r>
              <a:rPr lang="uz-Cyrl-UZ" dirty="0">
                <a:latin typeface="Times New Roman" pitchFamily="18" charset="0"/>
                <a:cs typeface="Times New Roman" pitchFamily="18" charset="0"/>
              </a:rPr>
              <a:t>Suyuqlanuvchi modellar yordamida qoliplarda quymalar olish sxemasi: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a –quyma: b– metalldan tayyorlangan quyma qolip; v– kolipga qo’yilgan oson suyuqlanadigai modda; g–modelь; d– modellarnnng umumiy quyma sistema hosil qiluvchi modeli bilan yopishtirilgan blok; ye– qum qoplamali modelь bloki: j– modelь suyultirilgandan keyin opokaga o’rnatilgan modelь blokiga metall quyilishi</a:t>
            </a:r>
            <a:endParaRPr lang="ru-RU" dirty="0">
              <a:latin typeface="Times New Roman" pitchFamily="18" charset="0"/>
              <a:cs typeface="Times New Roman" pitchFamily="18" charset="0"/>
            </a:endParaRPr>
          </a:p>
        </p:txBody>
      </p:sp>
      <p:pic>
        <p:nvPicPr>
          <p:cNvPr id="13" name="Рисунок 12" descr="Описание: 179"/>
          <p:cNvPicPr/>
          <p:nvPr/>
        </p:nvPicPr>
        <p:blipFill>
          <a:blip r:embed="rId3" cstate="print">
            <a:lum contrast="24000"/>
            <a:extLst>
              <a:ext uri="{28A0092B-C50C-407E-A947-70E740481C1C}">
                <a14:useLocalDpi xmlns:a14="http://schemas.microsoft.com/office/drawing/2010/main" val="0"/>
              </a:ext>
            </a:extLst>
          </a:blip>
          <a:srcRect/>
          <a:stretch>
            <a:fillRect/>
          </a:stretch>
        </p:blipFill>
        <p:spPr bwMode="auto">
          <a:xfrm>
            <a:off x="1097332" y="3753717"/>
            <a:ext cx="1518009" cy="2953644"/>
          </a:xfrm>
          <a:prstGeom prst="rect">
            <a:avLst/>
          </a:prstGeom>
          <a:noFill/>
          <a:ln>
            <a:noFill/>
          </a:ln>
        </p:spPr>
      </p:pic>
      <p:sp>
        <p:nvSpPr>
          <p:cNvPr id="3" name="Прямоугольник 2"/>
          <p:cNvSpPr/>
          <p:nvPr/>
        </p:nvSpPr>
        <p:spPr>
          <a:xfrm>
            <a:off x="2843808" y="4630374"/>
            <a:ext cx="5832648" cy="1200329"/>
          </a:xfrm>
          <a:prstGeom prst="rect">
            <a:avLst/>
          </a:prstGeom>
        </p:spPr>
        <p:txBody>
          <a:bodyPr wrap="square">
            <a:spAutoFit/>
          </a:bodyPr>
          <a:lstStyle/>
          <a:p>
            <a:r>
              <a:rPr lang="uz-Cyrl-UZ" dirty="0">
                <a:latin typeface="Times New Roman" pitchFamily="18" charset="0"/>
                <a:cs typeface="Times New Roman" pitchFamily="18" charset="0"/>
              </a:rPr>
              <a:t>Qobiqli qolip tayyorlash texnologik jarayoni sxemasi: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1</a:t>
            </a:r>
            <a:r>
              <a:rPr lang="en-US" dirty="0">
                <a:latin typeface="Times New Roman" pitchFamily="18" charset="0"/>
                <a:cs typeface="Times New Roman" pitchFamily="18" charset="0"/>
              </a:rPr>
              <a:t> − model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yarim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pallasi</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shtir</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3−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materiali</a:t>
            </a:r>
            <a:r>
              <a:rPr lang="en-US" dirty="0">
                <a:latin typeface="Times New Roman" pitchFamily="18" charset="0"/>
                <a:cs typeface="Times New Roman" pitchFamily="18" charset="0"/>
              </a:rPr>
              <a:t>; 4− bunker; 5−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pallasi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86050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ppt_w</p:attrName>
                                        </p:attrNameLst>
                                      </p:cBhvr>
                                      <p:tavLst>
                                        <p:tav tm="0">
                                          <p:val>
                                            <p:fltVal val="0"/>
                                          </p:val>
                                        </p:tav>
                                        <p:tav tm="100000">
                                          <p:val>
                                            <p:strVal val="#ppt_w"/>
                                          </p:val>
                                        </p:tav>
                                      </p:tavLst>
                                    </p:anim>
                                    <p:anim calcmode="lin" valueType="num">
                                      <p:cBhvr>
                                        <p:cTn id="15" dur="500" fill="hold"/>
                                        <p:tgtEl>
                                          <p:spTgt spid="13"/>
                                        </p:tgtEl>
                                        <p:attrNameLst>
                                          <p:attrName>ppt_h</p:attrName>
                                        </p:attrNameLst>
                                      </p:cBhvr>
                                      <p:tavLst>
                                        <p:tav tm="0">
                                          <p:val>
                                            <p:fltVal val="0"/>
                                          </p:val>
                                        </p:tav>
                                        <p:tav tm="100000">
                                          <p:val>
                                            <p:strVal val="#ppt_h"/>
                                          </p:val>
                                        </p:tav>
                                      </p:tavLst>
                                    </p:anim>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barn(inVertical)">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lstStyle/>
          <a:p>
            <a:pPr algn="ctr"/>
            <a:r>
              <a:rPr lang="en-US" i="1" dirty="0" err="1" smtClean="0">
                <a:solidFill>
                  <a:srgbClr val="FF0000"/>
                </a:solidFill>
                <a:latin typeface="Times New Roman" pitchFamily="18" charset="0"/>
                <a:cs typeface="Times New Roman" pitchFamily="18" charset="0"/>
              </a:rPr>
              <a:t>Etiboringiz</a:t>
            </a:r>
            <a:r>
              <a:rPr lang="en-US" i="1" dirty="0" smtClean="0">
                <a:solidFill>
                  <a:srgbClr val="FF0000"/>
                </a:solidFill>
                <a:latin typeface="Times New Roman" pitchFamily="18" charset="0"/>
                <a:cs typeface="Times New Roman" pitchFamily="18" charset="0"/>
              </a:rPr>
              <a:t> </a:t>
            </a:r>
            <a:r>
              <a:rPr lang="en-US" i="1" dirty="0" err="1" smtClean="0">
                <a:solidFill>
                  <a:srgbClr val="FF0000"/>
                </a:solidFill>
                <a:latin typeface="Times New Roman" pitchFamily="18" charset="0"/>
                <a:cs typeface="Times New Roman" pitchFamily="18" charset="0"/>
              </a:rPr>
              <a:t>uchun</a:t>
            </a:r>
            <a:r>
              <a:rPr lang="en-US" i="1" dirty="0" smtClean="0">
                <a:solidFill>
                  <a:srgbClr val="FF0000"/>
                </a:solidFill>
                <a:latin typeface="Times New Roman" pitchFamily="18" charset="0"/>
                <a:cs typeface="Times New Roman" pitchFamily="18" charset="0"/>
              </a:rPr>
              <a:t> </a:t>
            </a:r>
            <a:r>
              <a:rPr lang="en-US" i="1" dirty="0" err="1" smtClean="0">
                <a:solidFill>
                  <a:srgbClr val="FF0000"/>
                </a:solidFill>
                <a:latin typeface="Times New Roman" pitchFamily="18" charset="0"/>
                <a:cs typeface="Times New Roman" pitchFamily="18" charset="0"/>
              </a:rPr>
              <a:t>rahmat</a:t>
            </a:r>
            <a:endParaRPr lang="ru-RU" i="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06816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98</TotalTime>
  <Words>423</Words>
  <Application>Microsoft Office PowerPoint</Application>
  <PresentationFormat>Экран (4:3)</PresentationFormat>
  <Paragraphs>62</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Солнцестояние</vt:lpstr>
      <vt:lpstr>Quym olish usullari</vt:lpstr>
      <vt:lpstr>Презентация PowerPoint</vt:lpstr>
      <vt:lpstr>Metall qoliplar konstruktsiyasi olinuvchi quyma shakli va o’lchamiga ko’ra turlicha bo’ladi. Masalan, oddiy shaklli, kichik va o’rtacha o’lchamli quymalar olishga mo’ljallangan qoliplar vertikal yoki gorizontal tekisliklar bo’yicha ajraladigan bo’ladi. Murakkab shaklli, turli o’lchamli quymalar qoliplari bir necha qismlardan yig’iladigan bo’ladi. Qora metall quymalar olishda sterjenlar yuqori sifatli ster­jenь materiallaridan, rangli metall quymalar uchun U7, U10 va boshqa markali po’latlardan tayyorlanadi. Qolipga kiritilgan metallarning bir tekis sovishini ta’minlash maqsadida qolipning tegishli joylariga maxsus quyma barmoqlar o’rnatiladi (171–rasm, a). Qoliplarning ish muddatini oshirish, quyma sifatini yaxshilash maqsadida qoliplarga suyuq metall kiritilgunga qadar, ularni 100–300°S temperaturagacha qizdirib, ish yuzalariga o’tga chidamli bo’yoq purkaladi yoki o’tga chidamli materiallar nihoyatda yupqa qilib qoplanadi. Agar olinuvchi quyma yupqa devorli bo’lib, shakli murakkab bo’lsa, uning hamma qismini metall bilan bir tekisda to’ldirish maqsadida qolipni tebratib turish ham tavsiya etiladi.         Metall qolipning vertikal tekislik bo’yicha ajralishi: 1,2 – qolip pallalari; 3 – kulok; 4 – barmoqlari; 5, 6, 9– quyish sistemasi kanallari; 7– shtirь;  8– qolip; 10 – vipor; 11 – yarim qolip; 12– old babka; 13– prujina; 14– plita;      15 – turtki.    </vt:lpstr>
      <vt:lpstr>Quymalarni olish texnologik jarayoni quyidagi asosiy bosqichlardan iborat bo’ladi: 1) qolipni metall quyishga tayyorlash; 2) qolipga zarur miqdorda suyuq metall kiritish; 3) quyma kotgach uni qolipdan ajratish; 4) quymadan quyish tizimida kotib qolgan metallni ajratib uni tozalash; 5) quymaning sifatini ko’zatish. 1. Issiq kamerali porshenli mashinalarda quymalarni olish. Odatda, bu mashinalardan suyuqlanish temperaturasi 450–500°S gacha bo’lgan ruh qalay, qo’rg’oshin asosidagi qotishmalardan kichik (25–30 kg gacha) quymalar olishda foydalaniladi. Mashinalar konstruktsiyalari jihatidan qo’lda ishlatiladigan, yarim avtomatik va avtomatik ravishda ishlaydiganlarga bo’linadi. Masalan, avtomatik ravishda ishlaydigan mashinalarda soatiga 3000 gacha va undan ortiq quymalar olish mumkin.          Issiq kamerali porshenli quyish mashinasining sxemasi: 1–vanna; 2– teshik; 3– komal; 4– tsilindr; 5– porshenь; 6–mundshtuk; 7–qolip </vt:lpstr>
      <vt:lpstr>Презентация PowerPoint</vt:lpstr>
      <vt:lpstr>Презентация PowerPoint</vt:lpstr>
      <vt:lpstr>Quymalarni aylanuvchi metall qoliplarda olish Bu usulda metall aylanuvchi metall qolipga (ba’zan qolipning ish yuzi qolip materiali bilan qoplangan) kiritiladi. Bunda metall markazdan qochirma kuch ta’sirida qolip devoriga otilishida sovib, kristallanishi qolip devoridan boshlanib, quymaning ichki bo’sh yuzida tugaydi, bu jarayonda nometall materiallar (shlaklar, oksidlar), gaz­lar quyma sirtki bo’shlig’i tomon o’tadi. Natijada zich, mayda, donli, tekis yuzali quymalar olinadi.             Rasmda gorizontal ukatrofida aylanuvchi metall qolipda cho’yan truba quymalarini olish sxemasi keltirilgan. SHuni hamaytish kerakki, bunday qoliplar cho’yandan tayyorlanib, olinuvchi quymalar si­fatini yaxshilash, qoliplarning ish muddatlarini oshirish maqsadi­da ular metall kiritilguncha 150–300°S atrofida qizdirilib, ish yuzalari himoya qoplama material bilan qoplanadi. Rasmdan ko’rina­diki, qolip rolik 5 lar orqali o’z o’qi atrofida aylanadi. </vt:lpstr>
      <vt:lpstr>Презентация PowerPoint</vt:lpstr>
      <vt:lpstr>Презентация PowerPoint</vt:lpstr>
      <vt:lpstr>Etiboringiz uchun rahmat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46</cp:revision>
  <dcterms:created xsi:type="dcterms:W3CDTF">2018-03-26T08:51:17Z</dcterms:created>
  <dcterms:modified xsi:type="dcterms:W3CDTF">2018-03-26T10:32:26Z</dcterms:modified>
</cp:coreProperties>
</file>