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64"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268"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A017DE2B-F130-44EE-8AF6-19E42C07F431}" type="slidenum">
              <a:rPr lang="ru-RU" smtClean="0"/>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94DE4DAE-E3F3-4CFD-9908-AE7F79FF39A8}" type="datetimeFigureOut">
              <a:rPr lang="ru-RU" smtClean="0"/>
              <a:t>26.03.2018</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A017DE2B-F130-44EE-8AF6-19E42C07F43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4DE4DAE-E3F3-4CFD-9908-AE7F79FF39A8}" type="datetimeFigureOut">
              <a:rPr lang="ru-RU" smtClean="0"/>
              <a:t>26.03.2018</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017DE2B-F130-44EE-8AF6-19E42C07F431}" type="slidenum">
              <a:rPr lang="ru-RU" smtClean="0"/>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620688"/>
            <a:ext cx="7772400" cy="821953"/>
          </a:xfrm>
        </p:spPr>
        <p:txBody>
          <a:bodyPr>
            <a:normAutofit/>
          </a:bodyPr>
          <a:lstStyle/>
          <a:p>
            <a:pPr algn="ctr"/>
            <a:r>
              <a:rPr lang="en-AU" sz="4000" i="1" dirty="0" err="1" smtClean="0">
                <a:effectLst/>
                <a:latin typeface="Times New Roman" pitchFamily="18" charset="0"/>
                <a:cs typeface="Times New Roman" pitchFamily="18" charset="0"/>
              </a:rPr>
              <a:t>Quymakorlik</a:t>
            </a:r>
            <a:r>
              <a:rPr lang="en-AU" sz="4000" i="1" dirty="0" smtClean="0">
                <a:effectLst/>
                <a:latin typeface="Times New Roman" pitchFamily="18" charset="0"/>
                <a:cs typeface="Times New Roman" pitchFamily="18" charset="0"/>
              </a:rPr>
              <a:t> </a:t>
            </a:r>
            <a:r>
              <a:rPr lang="en-AU" sz="4000" i="1" dirty="0" err="1" smtClean="0">
                <a:effectLst/>
                <a:latin typeface="Times New Roman" pitchFamily="18" charset="0"/>
                <a:cs typeface="Times New Roman" pitchFamily="18" charset="0"/>
              </a:rPr>
              <a:t>asoslari</a:t>
            </a:r>
            <a:endParaRPr lang="ru-RU" sz="4000" i="1"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27584" y="1556792"/>
            <a:ext cx="7920880" cy="3384376"/>
          </a:xfrm>
        </p:spPr>
        <p:txBody>
          <a:bodyPr>
            <a:normAutofit fontScale="92500" lnSpcReduction="10000"/>
          </a:bodyPr>
          <a:lstStyle/>
          <a:p>
            <a:pPr algn="ctr"/>
            <a:endParaRPr lang="en-US" b="1" dirty="0" smtClean="0"/>
          </a:p>
          <a:p>
            <a:pPr algn="ctr"/>
            <a:endParaRPr lang="en-US" b="1" dirty="0" smtClean="0">
              <a:latin typeface="Times New Roman" pitchFamily="18" charset="0"/>
              <a:cs typeface="Times New Roman" pitchFamily="18" charset="0"/>
            </a:endParaRPr>
          </a:p>
          <a:p>
            <a:pPr algn="ctr"/>
            <a:r>
              <a:rPr lang="en-US" b="1" dirty="0" err="1" smtClean="0">
                <a:latin typeface="Times New Roman" pitchFamily="18" charset="0"/>
                <a:cs typeface="Times New Roman" pitchFamily="18" charset="0"/>
              </a:rPr>
              <a:t>Reja</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pPr algn="ctr"/>
            <a:r>
              <a:rPr lang="en-US" dirty="0">
                <a:latin typeface="Times New Roman" pitchFamily="18" charset="0"/>
                <a:cs typeface="Times New Roman" pitchFamily="18" charset="0"/>
              </a:rPr>
              <a:t> </a:t>
            </a:r>
            <a:endParaRPr lang="ru-RU" dirty="0">
              <a:latin typeface="Times New Roman" pitchFamily="18" charset="0"/>
              <a:cs typeface="Times New Roman" pitchFamily="18" charset="0"/>
            </a:endParaRPr>
          </a:p>
          <a:p>
            <a:pPr algn="ctr"/>
            <a:r>
              <a:rPr lang="en-US" b="1" dirty="0" smtClean="0">
                <a:latin typeface="Times New Roman" pitchFamily="18" charset="0"/>
                <a:cs typeface="Times New Roman" pitchFamily="18" charset="0"/>
              </a:rPr>
              <a:t>1.</a:t>
            </a:r>
            <a:r>
              <a:rPr lang="en-AU" dirty="0" smtClean="0">
                <a:latin typeface="Times New Roman" pitchFamily="18" charset="0"/>
                <a:cs typeface="Times New Roman" pitchFamily="18" charset="0"/>
              </a:rPr>
              <a:t> </a:t>
            </a:r>
            <a:r>
              <a:rPr lang="en-AU" dirty="0">
                <a:latin typeface="Times New Roman" pitchFamily="18" charset="0"/>
                <a:cs typeface="Times New Roman" pitchFamily="18" charset="0"/>
              </a:rPr>
              <a:t>Model </a:t>
            </a:r>
            <a:r>
              <a:rPr lang="en-AU" dirty="0" err="1">
                <a:latin typeface="Times New Roman" pitchFamily="18" charset="0"/>
                <a:cs typeface="Times New Roman" pitchFamily="18" charset="0"/>
              </a:rPr>
              <a:t>komplekti</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2.</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Quyish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sistemasi</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qolip</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tayyorlash</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3.</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Qolip</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aralashmasi</a:t>
            </a:r>
            <a:endParaRPr lang="ru-RU" dirty="0">
              <a:latin typeface="Times New Roman" pitchFamily="18" charset="0"/>
              <a:cs typeface="Times New Roman" pitchFamily="18" charset="0"/>
            </a:endParaRPr>
          </a:p>
          <a:p>
            <a:pPr algn="ctr"/>
            <a:r>
              <a:rPr lang="en-US" b="1" dirty="0">
                <a:latin typeface="Times New Roman" pitchFamily="18" charset="0"/>
                <a:cs typeface="Times New Roman" pitchFamily="18" charset="0"/>
              </a:rPr>
              <a:t>4.</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Mashinada</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qolip</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tayyorlash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Shibbalash</a:t>
            </a:r>
            <a:r>
              <a:rPr lang="en-AU" dirty="0">
                <a:latin typeface="Times New Roman" pitchFamily="18" charset="0"/>
                <a:cs typeface="Times New Roman" pitchFamily="18" charset="0"/>
              </a:rPr>
              <a:t> </a:t>
            </a:r>
            <a:r>
              <a:rPr lang="en-AU" dirty="0" err="1">
                <a:latin typeface="Times New Roman" pitchFamily="18" charset="0"/>
                <a:cs typeface="Times New Roman" pitchFamily="18" charset="0"/>
              </a:rPr>
              <a:t>usullari</a:t>
            </a:r>
            <a:r>
              <a:rPr lang="en-AU"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44693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4" fill="hold" grpId="0" nodeType="clickEffect">
                                  <p:stCondLst>
                                    <p:cond delay="0"/>
                                  </p:stCondLst>
                                  <p:childTnLst>
                                    <p:animEffect transition="out" filter="wipe(down)">
                                      <p:cBhvr>
                                        <p:cTn id="14" dur="500"/>
                                        <p:tgtEl>
                                          <p:spTgt spid="3">
                                            <p:txEl>
                                              <p:pRg st="2" end="2"/>
                                            </p:txEl>
                                          </p:spTgt>
                                        </p:tgtEl>
                                      </p:cBhvr>
                                    </p:animEffect>
                                    <p:set>
                                      <p:cBhvr>
                                        <p:cTn id="15"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2" presetClass="exit" presetSubtype="4" fill="hold" grpId="0" nodeType="clickEffect">
                                  <p:stCondLst>
                                    <p:cond delay="0"/>
                                  </p:stCondLst>
                                  <p:childTnLst>
                                    <p:animEffect transition="out" filter="wipe(down)">
                                      <p:cBhvr>
                                        <p:cTn id="19" dur="500"/>
                                        <p:tgtEl>
                                          <p:spTgt spid="3">
                                            <p:txEl>
                                              <p:pRg st="3" end="3"/>
                                            </p:txEl>
                                          </p:spTgt>
                                        </p:tgtEl>
                                      </p:cBhvr>
                                    </p:animEffect>
                                    <p:set>
                                      <p:cBhvr>
                                        <p:cTn id="20"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2" presetClass="exit" presetSubtype="4" fill="hold" grpId="0" nodeType="clickEffect">
                                  <p:stCondLst>
                                    <p:cond delay="0"/>
                                  </p:stCondLst>
                                  <p:childTnLst>
                                    <p:animEffect transition="out" filter="wipe(down)">
                                      <p:cBhvr>
                                        <p:cTn id="24" dur="500"/>
                                        <p:tgtEl>
                                          <p:spTgt spid="3">
                                            <p:txEl>
                                              <p:pRg st="4" end="4"/>
                                            </p:txEl>
                                          </p:spTgt>
                                        </p:tgtEl>
                                      </p:cBhvr>
                                    </p:animEffect>
                                    <p:set>
                                      <p:cBhvr>
                                        <p:cTn id="25"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22" presetClass="exit" presetSubtype="4" fill="hold" grpId="0" nodeType="clickEffect">
                                  <p:stCondLst>
                                    <p:cond delay="0"/>
                                  </p:stCondLst>
                                  <p:childTnLst>
                                    <p:animEffect transition="out" filter="wipe(down)">
                                      <p:cBhvr>
                                        <p:cTn id="29" dur="500"/>
                                        <p:tgtEl>
                                          <p:spTgt spid="3">
                                            <p:txEl>
                                              <p:pRg st="5" end="5"/>
                                            </p:txEl>
                                          </p:spTgt>
                                        </p:tgtEl>
                                      </p:cBhvr>
                                    </p:animEffect>
                                    <p:set>
                                      <p:cBhvr>
                                        <p:cTn id="30"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2" presetClass="exit" presetSubtype="4" fill="hold" grpId="0" nodeType="clickEffect">
                                  <p:stCondLst>
                                    <p:cond delay="0"/>
                                  </p:stCondLst>
                                  <p:childTnLst>
                                    <p:animEffect transition="out" filter="wipe(down)">
                                      <p:cBhvr>
                                        <p:cTn id="34" dur="500"/>
                                        <p:tgtEl>
                                          <p:spTgt spid="3">
                                            <p:txEl>
                                              <p:pRg st="6" end="6"/>
                                            </p:txEl>
                                          </p:spTgt>
                                        </p:tgtEl>
                                      </p:cBhvr>
                                    </p:animEffect>
                                    <p:set>
                                      <p:cBhvr>
                                        <p:cTn id="35"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2" presetClass="exit" presetSubtype="4" fill="hold" grpId="0" nodeType="clickEffect">
                                  <p:stCondLst>
                                    <p:cond delay="0"/>
                                  </p:stCondLst>
                                  <p:childTnLst>
                                    <p:animEffect transition="out" filter="wipe(down)">
                                      <p:cBhvr>
                                        <p:cTn id="39" dur="500"/>
                                        <p:tgtEl>
                                          <p:spTgt spid="3">
                                            <p:txEl>
                                              <p:pRg st="7" end="7"/>
                                            </p:txEl>
                                          </p:spTgt>
                                        </p:tgtEl>
                                      </p:cBhvr>
                                    </p:animEffect>
                                    <p:set>
                                      <p:cBhvr>
                                        <p:cTn id="40"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856984" cy="6552728"/>
          </a:xfrm>
        </p:spPr>
        <p:txBody>
          <a:bodyPr>
            <a:normAutofit fontScale="70000" lnSpcReduction="20000"/>
          </a:bodyPr>
          <a:lstStyle/>
          <a:p>
            <a:endParaRPr lang="en-US" dirty="0" smtClean="0">
              <a:latin typeface="Times New Roman" pitchFamily="18" charset="0"/>
              <a:cs typeface="Times New Roman" pitchFamily="18" charset="0"/>
            </a:endParaRPr>
          </a:p>
          <a:p>
            <a:r>
              <a:rPr lang="uz-Cyrl-UZ" dirty="0" smtClean="0">
                <a:latin typeface="Times New Roman" pitchFamily="18" charset="0"/>
                <a:cs typeface="Times New Roman" pitchFamily="18" charset="0"/>
              </a:rPr>
              <a:t>Quymalar </a:t>
            </a:r>
            <a:r>
              <a:rPr lang="uz-Cyrl-UZ" dirty="0">
                <a:latin typeface="Times New Roman" pitchFamily="18" charset="0"/>
                <a:cs typeface="Times New Roman" pitchFamily="18" charset="0"/>
              </a:rPr>
              <a:t>ishlab chiqarishda qoliplarning ish muddatlariga ko’ra bir martalik, bir necha martalik va ko’plab quymalar olishga yaroqlilarga ajratiladi. Ko’zatishlar shuni ko’rsatadiki, turli metall qotishmalardan olinuvchi quymalar massasi bo’yicha 70−80 foizi bir marta­lik quymalar olishga yaroqli nam va quruq</a:t>
            </a:r>
            <a:r>
              <a:rPr lang="uz-Cyrl-UZ" b="1" dirty="0">
                <a:latin typeface="Times New Roman" pitchFamily="18" charset="0"/>
                <a:cs typeface="Times New Roman" pitchFamily="18" charset="0"/>
              </a:rPr>
              <a:t> </a:t>
            </a:r>
            <a:r>
              <a:rPr lang="uz-Cyrl-UZ" dirty="0">
                <a:latin typeface="Times New Roman" pitchFamily="18" charset="0"/>
                <a:cs typeface="Times New Roman" pitchFamily="18" charset="0"/>
              </a:rPr>
              <a:t>qoliplarda, qolgan qismi esa bir necha unlab quymalar olishga yaroqli muvaqqat hamda yuzlab, minglab quymalar olishga yaroqdi qoliplarda olinmoqda.</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Bir marta quymalar olishga yaroqli qoliplar. </a:t>
            </a:r>
            <a:r>
              <a:rPr lang="uz-Cyrl-UZ" dirty="0">
                <a:latin typeface="Times New Roman" pitchFamily="18" charset="0"/>
                <a:cs typeface="Times New Roman" pitchFamily="18" charset="0"/>
              </a:rPr>
              <a:t>Bu qoliplarda bir martagina quyma olingandan so’ng, ular bo’ziladi. </a:t>
            </a:r>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tarkibi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shakli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o’lchamlariga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belgilanadi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material </a:t>
            </a:r>
            <a:r>
              <a:rPr lang="en-US" dirty="0" err="1">
                <a:latin typeface="Times New Roman" pitchFamily="18" charset="0"/>
                <a:cs typeface="Times New Roman" pitchFamily="18" charset="0"/>
              </a:rPr>
              <a:t>asosi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kvarts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donlarini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zaro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bog’lovchilar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sifatida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bog’lovchilar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spirt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bardasi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tsement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suyuq</a:t>
            </a:r>
            <a:r>
              <a:rPr lang="en-US" dirty="0">
                <a:latin typeface="Times New Roman" pitchFamily="18" charset="0"/>
                <a:cs typeface="Times New Roman" pitchFamily="18" charset="0"/>
              </a:rPr>
              <a:t> shisha, </a:t>
            </a:r>
            <a:r>
              <a:rPr lang="en-US" dirty="0" err="1">
                <a:latin typeface="Times New Roman" pitchFamily="18" charset="0"/>
                <a:cs typeface="Times New Roman" pitchFamily="18" charset="0"/>
              </a:rPr>
              <a:t>termoreaktiv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smolalar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bitum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kanifol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quymaga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yopishmasligining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oldini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tosh</a:t>
            </a:r>
            <a:r>
              <a:rPr lang="uz-Cyrl-UZ" dirty="0">
                <a:latin typeface="Times New Roman" pitchFamily="18" charset="0"/>
                <a:cs typeface="Times New Roman" pitchFamily="18" charset="0"/>
              </a:rPr>
              <a:t>ko’</a:t>
            </a:r>
            <a:r>
              <a:rPr lang="en-US" dirty="0" err="1">
                <a:latin typeface="Times New Roman" pitchFamily="18" charset="0"/>
                <a:cs typeface="Times New Roman" pitchFamily="18" charset="0"/>
              </a:rPr>
              <a:t>mir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kukuni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changsimon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kvarts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grafit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tkazuvchanligini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oshirish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a:t>
            </a:r>
            <a:r>
              <a:rPr lang="uz-Cyrl-UZ" dirty="0">
                <a:latin typeface="Times New Roman" pitchFamily="18" charset="0"/>
                <a:cs typeface="Times New Roman" pitchFamily="18" charset="0"/>
              </a:rPr>
              <a:t>g’</a:t>
            </a:r>
            <a:r>
              <a:rPr lang="en-US" dirty="0" err="1">
                <a:latin typeface="Times New Roman" pitchFamily="18" charset="0"/>
                <a:cs typeface="Times New Roman" pitchFamily="18" charset="0"/>
              </a:rPr>
              <a:t>och</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q</a:t>
            </a:r>
            <a:r>
              <a:rPr lang="en-US" dirty="0" err="1">
                <a:latin typeface="Times New Roman" pitchFamily="18" charset="0"/>
                <a:cs typeface="Times New Roman" pitchFamily="18" charset="0"/>
              </a:rPr>
              <a:t>ipi</a:t>
            </a:r>
            <a:r>
              <a:rPr lang="uz-Cyrl-UZ" dirty="0">
                <a:latin typeface="Times New Roman" pitchFamily="18" charset="0"/>
                <a:cs typeface="Times New Roman" pitchFamily="18" charset="0"/>
              </a:rPr>
              <a:t>g’</a:t>
            </a:r>
            <a:r>
              <a:rPr lang="en-US" dirty="0">
                <a:latin typeface="Times New Roman" pitchFamily="18" charset="0"/>
                <a:cs typeface="Times New Roman" pitchFamily="18" charset="0"/>
              </a:rPr>
              <a:t>i, </a:t>
            </a:r>
            <a:r>
              <a:rPr lang="en-US" dirty="0" err="1">
                <a:latin typeface="Times New Roman" pitchFamily="18" charset="0"/>
                <a:cs typeface="Times New Roman" pitchFamily="18" charset="0"/>
              </a:rPr>
              <a:t>torfdan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foydalaniladi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O’lchami</a:t>
            </a:r>
            <a:r>
              <a:rPr lang="en-US" dirty="0">
                <a:latin typeface="Times New Roman" pitchFamily="18" charset="0"/>
                <a:cs typeface="Times New Roman" pitchFamily="18" charset="0"/>
              </a:rPr>
              <a:t> 0,25 </a:t>
            </a:r>
            <a:r>
              <a:rPr lang="en-US" dirty="0" err="1">
                <a:latin typeface="Times New Roman" pitchFamily="18" charset="0"/>
                <a:cs typeface="Times New Roman" pitchFamily="18" charset="0"/>
              </a:rPr>
              <a:t>dan</a:t>
            </a:r>
            <a:r>
              <a:rPr lang="en-US" dirty="0">
                <a:latin typeface="Times New Roman" pitchFamily="18" charset="0"/>
                <a:cs typeface="Times New Roman" pitchFamily="18" charset="0"/>
              </a:rPr>
              <a:t> 1 mm </a:t>
            </a:r>
            <a:r>
              <a:rPr lang="en-US" dirty="0" err="1">
                <a:latin typeface="Times New Roman" pitchFamily="18" charset="0"/>
                <a:cs typeface="Times New Roman" pitchFamily="18" charset="0"/>
              </a:rPr>
              <a:t>gacha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qumlar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ma’lum</a:t>
            </a:r>
            <a:r>
              <a:rPr lang="en-US" dirty="0">
                <a:latin typeface="Times New Roman" pitchFamily="18" charset="0"/>
                <a:cs typeface="Times New Roman" pitchFamily="18" charset="0"/>
              </a:rPr>
              <a:t> mi</a:t>
            </a:r>
            <a:r>
              <a:rPr lang="uz-Cyrl-UZ" dirty="0">
                <a:latin typeface="Times New Roman" pitchFamily="18" charset="0"/>
                <a:cs typeface="Times New Roman" pitchFamily="18" charset="0"/>
              </a:rPr>
              <a:t>q</a:t>
            </a:r>
            <a:r>
              <a:rPr lang="en-US" dirty="0" err="1">
                <a:latin typeface="Times New Roman" pitchFamily="18" charset="0"/>
                <a:cs typeface="Times New Roman" pitchFamily="18" charset="0"/>
              </a:rPr>
              <a:t>dorda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tegishli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qo’</a:t>
            </a:r>
            <a:r>
              <a:rPr lang="en-US" dirty="0" err="1">
                <a:latin typeface="Times New Roman" pitchFamily="18" charset="0"/>
                <a:cs typeface="Times New Roman" pitchFamily="18" charset="0"/>
              </a:rPr>
              <a:t>shimchalar</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qo’</a:t>
            </a:r>
            <a:r>
              <a:rPr lang="en-US" dirty="0" err="1">
                <a:latin typeface="Times New Roman" pitchFamily="18" charset="0"/>
                <a:cs typeface="Times New Roman" pitchFamily="18" charset="0"/>
              </a:rPr>
              <a:t>shib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maxsus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aralashtirgich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qurilmada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suv</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yaxshilab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aralashtiriladi</a:t>
            </a:r>
            <a:r>
              <a:rPr lang="en-US" dirty="0">
                <a:latin typeface="Times New Roman" pitchFamily="18" charset="0"/>
                <a:cs typeface="Times New Roman" pitchFamily="18" charset="0"/>
              </a:rPr>
              <a:t>. Bu </a:t>
            </a:r>
            <a:r>
              <a:rPr lang="en-US" dirty="0" err="1">
                <a:latin typeface="Times New Roman" pitchFamily="18" charset="0"/>
                <a:cs typeface="Times New Roman" pitchFamily="18" charset="0"/>
              </a:rPr>
              <a:t>aralashma</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k</a:t>
            </a:r>
            <a:r>
              <a:rPr lang="en-US" dirty="0" err="1">
                <a:latin typeface="Times New Roman" pitchFamily="18" charset="0"/>
                <a:cs typeface="Times New Roman" pitchFamily="18" charset="0"/>
              </a:rPr>
              <a:t>utilgan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xossaga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lgach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qurilmadan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chiqarib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uchastkasiga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yuboriladi</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yerda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tayyorlanadi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77355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260648"/>
            <a:ext cx="8784976" cy="6408712"/>
          </a:xfrm>
        </p:spPr>
        <p:txBody>
          <a:bodyPr>
            <a:normAutofit fontScale="90000"/>
          </a:bodyPr>
          <a:lstStyle/>
          <a:p>
            <a:r>
              <a:rPr lang="en-US" sz="2000" b="1" dirty="0" err="1">
                <a:effectLst/>
                <a:latin typeface="Times New Roman" pitchFamily="18" charset="0"/>
                <a:cs typeface="Times New Roman" pitchFamily="18" charset="0"/>
              </a:rPr>
              <a:t>Muva</a:t>
            </a:r>
            <a:r>
              <a:rPr lang="uz-Cyrl-UZ" sz="2000" b="1" dirty="0">
                <a:effectLst/>
                <a:latin typeface="Times New Roman" pitchFamily="18" charset="0"/>
                <a:cs typeface="Times New Roman" pitchFamily="18" charset="0"/>
              </a:rPr>
              <a:t>qqat</a:t>
            </a:r>
            <a:r>
              <a:rPr lang="en-US" sz="2000" b="1" dirty="0">
                <a:effectLst/>
                <a:latin typeface="Times New Roman" pitchFamily="18" charset="0"/>
                <a:cs typeface="Times New Roman" pitchFamily="18" charset="0"/>
              </a:rPr>
              <a:t> </a:t>
            </a:r>
            <a:r>
              <a:rPr lang="en-US" sz="2000" b="1" dirty="0" err="1">
                <a:effectLst/>
                <a:latin typeface="Times New Roman" pitchFamily="18" charset="0"/>
                <a:cs typeface="Times New Roman" pitchFamily="18" charset="0"/>
              </a:rPr>
              <a:t>qoliplar</a:t>
            </a:r>
            <a:r>
              <a:rPr lang="en-US" sz="2000" b="1" dirty="0">
                <a:effectLst/>
                <a:latin typeface="Times New Roman" pitchFamily="18" charset="0"/>
                <a:cs typeface="Times New Roman" pitchFamily="18" charset="0"/>
              </a:rPr>
              <a:t>. </a:t>
            </a:r>
            <a:r>
              <a:rPr lang="en-US" sz="2000" dirty="0">
                <a:effectLst/>
                <a:latin typeface="Times New Roman" pitchFamily="18" charset="0"/>
                <a:cs typeface="Times New Roman" pitchFamily="18" charset="0"/>
              </a:rPr>
              <a:t>Bu </a:t>
            </a:r>
            <a:r>
              <a:rPr lang="en-US" sz="2000" dirty="0" err="1">
                <a:effectLst/>
                <a:latin typeface="Times New Roman" pitchFamily="18" charset="0"/>
                <a:cs typeface="Times New Roman" pitchFamily="18" charset="0"/>
              </a:rPr>
              <a:t>qoliplarda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nechagina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olinadi</a:t>
            </a:r>
            <a:r>
              <a:rPr lang="en-US" sz="2000" dirty="0">
                <a:effectLst/>
                <a:latin typeface="Times New Roman" pitchFamily="18" charset="0"/>
                <a:cs typeface="Times New Roman" pitchFamily="18" charset="0"/>
              </a:rPr>
              <a:t>. Bu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material </a:t>
            </a:r>
            <a:r>
              <a:rPr lang="en-US" sz="2000" dirty="0" err="1">
                <a:effectLst/>
                <a:latin typeface="Times New Roman" pitchFamily="18" charset="0"/>
                <a:cs typeface="Times New Roman" pitchFamily="18" charset="0"/>
              </a:rPr>
              <a:t>asosi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yuqori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temperaturaga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chidamli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sha­mot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magnezit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qum</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asbest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kabi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boshqa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kukunlariga</a:t>
            </a:r>
            <a:r>
              <a:rPr lang="en-US" sz="2000" dirty="0">
                <a:effectLst/>
                <a:latin typeface="Times New Roman" pitchFamily="18" charset="0"/>
                <a:cs typeface="Times New Roman" pitchFamily="18" charset="0"/>
              </a:rPr>
              <a:t> ma’­</a:t>
            </a:r>
            <a:r>
              <a:rPr lang="en-US" sz="2000" dirty="0" err="1">
                <a:effectLst/>
                <a:latin typeface="Times New Roman" pitchFamily="18" charset="0"/>
                <a:cs typeface="Times New Roman" pitchFamily="18" charset="0"/>
              </a:rPr>
              <a:t>lum</a:t>
            </a:r>
            <a:r>
              <a:rPr lang="en-US" sz="2000" dirty="0">
                <a:effectLst/>
                <a:latin typeface="Times New Roman" pitchFamily="18" charset="0"/>
                <a:cs typeface="Times New Roman" pitchFamily="18" charset="0"/>
              </a:rPr>
              <a:t> mi</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dorda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tegishli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bog’lovchilar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gips</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tsement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boshqalar</a:t>
            </a:r>
            <a:r>
              <a:rPr lang="en-US"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ni</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qo’</a:t>
            </a:r>
            <a:r>
              <a:rPr lang="en-US" sz="2000" dirty="0" err="1">
                <a:effectLst/>
                <a:latin typeface="Times New Roman" pitchFamily="18" charset="0"/>
                <a:cs typeface="Times New Roman" pitchFamily="18" charset="0"/>
              </a:rPr>
              <a:t>shib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aralashtirgich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qurilmada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suv</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bilan</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orishtirib</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k</a:t>
            </a:r>
            <a:r>
              <a:rPr lang="en-US" sz="2000" dirty="0" err="1">
                <a:effectLst/>
                <a:latin typeface="Times New Roman" pitchFamily="18" charset="0"/>
                <a:cs typeface="Times New Roman" pitchFamily="18" charset="0"/>
              </a:rPr>
              <a:t>utilgan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xos­saga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kelgach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uchastkasiga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o’zatiladi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u </a:t>
            </a:r>
            <a:r>
              <a:rPr lang="en-US" sz="2000" dirty="0" err="1">
                <a:effectLst/>
                <a:latin typeface="Times New Roman" pitchFamily="18" charset="0"/>
                <a:cs typeface="Times New Roman" pitchFamily="18" charset="0"/>
              </a:rPr>
              <a:t>yerda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tayyorlanadi</a:t>
            </a:r>
            <a:r>
              <a:rPr lang="en-US" sz="2000" dirty="0">
                <a:effectLst/>
                <a:latin typeface="Times New Roman" pitchFamily="18" charset="0"/>
                <a:cs typeface="Times New Roman" pitchFamily="18" charset="0"/>
              </a:rPr>
              <a:t>. Bu </a:t>
            </a:r>
            <a:r>
              <a:rPr lang="en-US" sz="2000" dirty="0" err="1">
                <a:effectLst/>
                <a:latin typeface="Times New Roman" pitchFamily="18" charset="0"/>
                <a:cs typeface="Times New Roman" pitchFamily="18" charset="0"/>
              </a:rPr>
              <a:t>qoliplarda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odatda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turli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b="1" dirty="0">
                <a:effectLst/>
                <a:latin typeface="Times New Roman" pitchFamily="18" charset="0"/>
                <a:cs typeface="Times New Roman" pitchFamily="18" charset="0"/>
              </a:rPr>
              <a:t>K</a:t>
            </a:r>
            <a:r>
              <a:rPr lang="uz-Cyrl-UZ" sz="2000" b="1" dirty="0">
                <a:effectLst/>
                <a:latin typeface="Times New Roman" pitchFamily="18" charset="0"/>
                <a:cs typeface="Times New Roman" pitchFamily="18" charset="0"/>
              </a:rPr>
              <a:t>o’</a:t>
            </a:r>
            <a:r>
              <a:rPr lang="en-US" sz="2000" b="1" dirty="0" err="1">
                <a:effectLst/>
                <a:latin typeface="Times New Roman" pitchFamily="18" charset="0"/>
                <a:cs typeface="Times New Roman" pitchFamily="18" charset="0"/>
              </a:rPr>
              <a:t>plab</a:t>
            </a:r>
            <a:r>
              <a:rPr lang="en-US" sz="2000" b="1" dirty="0">
                <a:effectLst/>
                <a:latin typeface="Times New Roman" pitchFamily="18" charset="0"/>
                <a:cs typeface="Times New Roman" pitchFamily="18" charset="0"/>
              </a:rPr>
              <a:t> </a:t>
            </a:r>
            <a:r>
              <a:rPr lang="en-US" sz="2000" b="1" dirty="0" err="1">
                <a:effectLst/>
                <a:latin typeface="Times New Roman" pitchFamily="18" charset="0"/>
                <a:cs typeface="Times New Roman" pitchFamily="18" charset="0"/>
              </a:rPr>
              <a:t>quymalar</a:t>
            </a:r>
            <a:r>
              <a:rPr lang="en-US" sz="2000" b="1" dirty="0">
                <a:effectLst/>
                <a:latin typeface="Times New Roman" pitchFamily="18" charset="0"/>
                <a:cs typeface="Times New Roman" pitchFamily="18" charset="0"/>
              </a:rPr>
              <a:t> </a:t>
            </a:r>
            <a:r>
              <a:rPr lang="en-US" sz="2000" b="1" dirty="0" err="1">
                <a:effectLst/>
                <a:latin typeface="Times New Roman" pitchFamily="18" charset="0"/>
                <a:cs typeface="Times New Roman" pitchFamily="18" charset="0"/>
              </a:rPr>
              <a:t>olishga</a:t>
            </a:r>
            <a:r>
              <a:rPr lang="en-US" sz="2000" b="1" dirty="0">
                <a:effectLst/>
                <a:latin typeface="Times New Roman" pitchFamily="18" charset="0"/>
                <a:cs typeface="Times New Roman" pitchFamily="18" charset="0"/>
              </a:rPr>
              <a:t> </a:t>
            </a:r>
            <a:r>
              <a:rPr lang="en-US" sz="2000" b="1" dirty="0" err="1">
                <a:effectLst/>
                <a:latin typeface="Times New Roman" pitchFamily="18" charset="0"/>
                <a:cs typeface="Times New Roman" pitchFamily="18" charset="0"/>
              </a:rPr>
              <a:t>yaro</a:t>
            </a:r>
            <a:r>
              <a:rPr lang="uz-Cyrl-UZ" sz="2000" b="1" dirty="0">
                <a:effectLst/>
                <a:latin typeface="Times New Roman" pitchFamily="18" charset="0"/>
                <a:cs typeface="Times New Roman" pitchFamily="18" charset="0"/>
              </a:rPr>
              <a:t>ql</a:t>
            </a:r>
            <a:r>
              <a:rPr lang="en-US" sz="2000" b="1" dirty="0">
                <a:effectLst/>
                <a:latin typeface="Times New Roman" pitchFamily="18" charset="0"/>
                <a:cs typeface="Times New Roman" pitchFamily="18" charset="0"/>
              </a:rPr>
              <a:t>i </a:t>
            </a:r>
            <a:r>
              <a:rPr lang="en-US" sz="2000" b="1" dirty="0" err="1">
                <a:effectLst/>
                <a:latin typeface="Times New Roman" pitchFamily="18" charset="0"/>
                <a:cs typeface="Times New Roman" pitchFamily="18" charset="0"/>
              </a:rPr>
              <a:t>qoliplar</a:t>
            </a:r>
            <a:r>
              <a:rPr lang="en-US" sz="2000" b="1" dirty="0">
                <a:effectLst/>
                <a:latin typeface="Times New Roman" pitchFamily="18" charset="0"/>
                <a:cs typeface="Times New Roman" pitchFamily="18" charset="0"/>
              </a:rPr>
              <a:t>. </a:t>
            </a:r>
            <a:r>
              <a:rPr lang="en-US" sz="2000" dirty="0">
                <a:effectLst/>
                <a:latin typeface="Times New Roman" pitchFamily="18" charset="0"/>
                <a:cs typeface="Times New Roman" pitchFamily="18" charset="0"/>
              </a:rPr>
              <a:t>Bu </a:t>
            </a:r>
            <a:r>
              <a:rPr lang="en-US" sz="2000" dirty="0" err="1">
                <a:effectLst/>
                <a:latin typeface="Times New Roman" pitchFamily="18" charset="0"/>
                <a:cs typeface="Times New Roman" pitchFamily="18" charset="0"/>
              </a:rPr>
              <a:t>qoliplar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cho’yan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po’lat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mis</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alyuminiy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qotishmalaridan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tayyorlanadi</a:t>
            </a:r>
            <a:r>
              <a:rPr lang="en-US" sz="2000" dirty="0">
                <a:effectLst/>
                <a:latin typeface="Times New Roman" pitchFamily="18" charset="0"/>
                <a:cs typeface="Times New Roman" pitchFamily="18" charset="0"/>
              </a:rPr>
              <a:t>. Bu </a:t>
            </a:r>
            <a:r>
              <a:rPr lang="en-US" sz="2000" dirty="0" err="1">
                <a:effectLst/>
                <a:latin typeface="Times New Roman" pitchFamily="18" charset="0"/>
                <a:cs typeface="Times New Roman" pitchFamily="18" charset="0"/>
              </a:rPr>
              <a:t>qoliplarda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oddiy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yuzlab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ming</a:t>
            </a:r>
            <a:r>
              <a:rPr lang="uz-Cyrl-UZ"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minglab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boisdan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shartli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ravishda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doimiy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qoliplar</a:t>
            </a:r>
            <a:r>
              <a:rPr lang="en-US" sz="2000" dirty="0">
                <a:effectLst/>
                <a:latin typeface="Times New Roman" pitchFamily="18" charset="0"/>
                <a:cs typeface="Times New Roman" pitchFamily="18" charset="0"/>
              </a:rPr>
              <a:t> deb </a:t>
            </a:r>
            <a:r>
              <a:rPr lang="uz-Cyrl-UZ" sz="2000" dirty="0">
                <a:effectLst/>
                <a:latin typeface="Times New Roman" pitchFamily="18" charset="0"/>
                <a:cs typeface="Times New Roman" pitchFamily="18" charset="0"/>
              </a:rPr>
              <a:t>h</a:t>
            </a:r>
            <a:r>
              <a:rPr lang="en-US" sz="2000" dirty="0">
                <a:effectLst/>
                <a:latin typeface="Times New Roman" pitchFamily="18" charset="0"/>
                <a:cs typeface="Times New Roman" pitchFamily="18" charset="0"/>
              </a:rPr>
              <a:t>am </a:t>
            </a:r>
            <a:r>
              <a:rPr lang="en-US" sz="2000" dirty="0" err="1">
                <a:effectLst/>
                <a:latin typeface="Times New Roman" pitchFamily="18" charset="0"/>
                <a:cs typeface="Times New Roman" pitchFamily="18" charset="0"/>
              </a:rPr>
              <a:t>yuritiladi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uz-Cyrl-UZ" sz="2000" dirty="0">
                <a:effectLst/>
                <a:latin typeface="Times New Roman" pitchFamily="18" charset="0"/>
                <a:cs typeface="Times New Roman" pitchFamily="18" charset="0"/>
              </a:rPr>
              <a:t> </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uz-Cyrl-UZ" sz="2000" b="1" dirty="0">
                <a:effectLst/>
                <a:latin typeface="Times New Roman" pitchFamily="18" charset="0"/>
                <a:cs typeface="Times New Roman" pitchFamily="18" charset="0"/>
              </a:rPr>
              <a:t>Texnologik moslamalar va asboblar</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uz-Cyrl-UZ" sz="2000" dirty="0">
                <a:effectLst/>
                <a:latin typeface="Times New Roman" pitchFamily="18" charset="0"/>
                <a:cs typeface="Times New Roman" pitchFamily="18" charset="0"/>
              </a:rPr>
              <a:t>Quymalar qoliplarini tayyorlashda foydalaniladigan texnologik moslamalarga modelь, modelь tagligi, sterjenь yashigi, suyuq metallni qolipga kiritish tizimi modellari, opoka va boshqalar kiradi.</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uyida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asosiy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texnologik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moslamalar</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h</a:t>
            </a:r>
            <a:r>
              <a:rPr lang="en-US" sz="2000" dirty="0">
                <a:effectLst/>
                <a:latin typeface="Times New Roman" pitchFamily="18" charset="0"/>
                <a:cs typeface="Times New Roman" pitchFamily="18" charset="0"/>
              </a:rPr>
              <a:t>a</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ma’lumotlar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keltiriladi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a:effectLst/>
                <a:latin typeface="Times New Roman" pitchFamily="18" charset="0"/>
                <a:cs typeface="Times New Roman" pitchFamily="18" charset="0"/>
              </a:rPr>
              <a:t>Model</a:t>
            </a:r>
            <a:r>
              <a:rPr lang="ru-RU" sz="2000" dirty="0">
                <a:effectLst/>
                <a:latin typeface="Times New Roman" pitchFamily="18" charset="0"/>
                <a:cs typeface="Times New Roman" pitchFamily="18" charset="0"/>
              </a:rPr>
              <a:t>ь</a:t>
            </a:r>
            <a:r>
              <a:rPr lang="en-US" sz="2000" dirty="0">
                <a:effectLst/>
                <a:latin typeface="Times New Roman" pitchFamily="18" charset="0"/>
                <a:cs typeface="Times New Roman" pitchFamily="18" charset="0"/>
              </a:rPr>
              <a:t>. Model</a:t>
            </a:r>
            <a:r>
              <a:rPr lang="ru-RU" sz="2000" dirty="0">
                <a:effectLst/>
                <a:latin typeface="Times New Roman" pitchFamily="18" charset="0"/>
                <a:cs typeface="Times New Roman" pitchFamily="18" charset="0"/>
              </a:rPr>
              <a:t>ь</a:t>
            </a:r>
            <a:r>
              <a:rPr lang="en-US" sz="2000" dirty="0">
                <a:effectLst/>
                <a:latin typeface="Times New Roman" pitchFamily="18" charset="0"/>
                <a:cs typeface="Times New Roman" pitchFamily="18" charset="0"/>
              </a:rPr>
              <a:t> deb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tash</a:t>
            </a:r>
            <a:r>
              <a:rPr lang="uz-Cyrl-UZ" sz="2000" dirty="0">
                <a:effectLst/>
                <a:latin typeface="Times New Roman" pitchFamily="18" charset="0"/>
                <a:cs typeface="Times New Roman" pitchFamily="18" charset="0"/>
              </a:rPr>
              <a:t>qi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konturini</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hosil q</a:t>
            </a:r>
            <a:r>
              <a:rPr lang="en-US" sz="2000" dirty="0" err="1">
                <a:effectLst/>
                <a:latin typeface="Times New Roman" pitchFamily="18" charset="0"/>
                <a:cs typeface="Times New Roman" pitchFamily="18" charset="0"/>
              </a:rPr>
              <a:t>iluvchi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aytiladi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tash</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i </a:t>
            </a:r>
            <a:r>
              <a:rPr lang="en-US" sz="2000" dirty="0" err="1">
                <a:effectLst/>
                <a:latin typeface="Times New Roman" pitchFamily="18" charset="0"/>
                <a:cs typeface="Times New Roman" pitchFamily="18" charset="0"/>
              </a:rPr>
              <a:t>shakli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shakliga</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xshash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bo’lgani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bilan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kiritilgan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suyu</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metallning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sovib</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otishida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kirishuv</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qiymatiga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mexanik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ishlovlarga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beriladigan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yuzalar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qo’yimiga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nisbatan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kattaroq</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shuningdek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boshqa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texnologik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yengil</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oson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kesib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ishlanadigan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chidamli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arzon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materiallardan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yopishmay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osonro</a:t>
            </a:r>
            <a:r>
              <a:rPr lang="uz-Cyrl-UZ" sz="2000" dirty="0">
                <a:effectLst/>
                <a:latin typeface="Times New Roman" pitchFamily="18" charset="0"/>
                <a:cs typeface="Times New Roman" pitchFamily="18" charset="0"/>
              </a:rPr>
              <a:t>q a</a:t>
            </a:r>
            <a:r>
              <a:rPr lang="en-US" sz="2000" dirty="0" err="1">
                <a:effectLst/>
                <a:latin typeface="Times New Roman" pitchFamily="18" charset="0"/>
                <a:cs typeface="Times New Roman" pitchFamily="18" charset="0"/>
              </a:rPr>
              <a:t>jraladigan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bo’lishi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kera</a:t>
            </a:r>
            <a:r>
              <a:rPr lang="uz-Cyrl-UZ" sz="2000" dirty="0">
                <a:effectLst/>
                <a:latin typeface="Times New Roman" pitchFamily="18" charset="0"/>
                <a:cs typeface="Times New Roman" pitchFamily="18" charset="0"/>
              </a:rPr>
              <a:t>k.</a:t>
            </a:r>
            <a:endParaRPr lang="ru-RU" sz="20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5268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0"/>
                                  </p:stCondLst>
                                  <p:childTnLst>
                                    <p:anim calcmode="lin" valueType="num">
                                      <p:cBhvr>
                                        <p:cTn id="6" dur="1000"/>
                                        <p:tgtEl>
                                          <p:spTgt spid="3"/>
                                        </p:tgtEl>
                                        <p:attrNameLst>
                                          <p:attrName>ppt_w</p:attrName>
                                        </p:attrNameLst>
                                      </p:cBhvr>
                                      <p:tavLst>
                                        <p:tav tm="0">
                                          <p:val>
                                            <p:strVal val="ppt_w"/>
                                          </p:val>
                                        </p:tav>
                                        <p:tav tm="100000">
                                          <p:val>
                                            <p:fltVal val="0"/>
                                          </p:val>
                                        </p:tav>
                                      </p:tavLst>
                                    </p:anim>
                                    <p:anim calcmode="lin" valueType="num">
                                      <p:cBhvr>
                                        <p:cTn id="7" dur="1000"/>
                                        <p:tgtEl>
                                          <p:spTgt spid="3"/>
                                        </p:tgtEl>
                                        <p:attrNameLst>
                                          <p:attrName>ppt_h</p:attrName>
                                        </p:attrNameLst>
                                      </p:cBhvr>
                                      <p:tavLst>
                                        <p:tav tm="0">
                                          <p:val>
                                            <p:strVal val="ppt_h"/>
                                          </p:val>
                                        </p:tav>
                                        <p:tav tm="100000">
                                          <p:val>
                                            <p:fltVal val="0"/>
                                          </p:val>
                                        </p:tav>
                                      </p:tavLst>
                                    </p:anim>
                                    <p:anim calcmode="lin" valueType="num">
                                      <p:cBhvr>
                                        <p:cTn id="8" dur="1000"/>
                                        <p:tgtEl>
                                          <p:spTgt spid="3"/>
                                        </p:tgtEl>
                                        <p:attrNameLst>
                                          <p:attrName>style.rotation</p:attrName>
                                        </p:attrNameLst>
                                      </p:cBhvr>
                                      <p:tavLst>
                                        <p:tav tm="0">
                                          <p:val>
                                            <p:fltVal val="0"/>
                                          </p:val>
                                        </p:tav>
                                        <p:tav tm="100000">
                                          <p:val>
                                            <p:fltVal val="90"/>
                                          </p:val>
                                        </p:tav>
                                      </p:tavLst>
                                    </p:anim>
                                    <p:animEffect transition="out" filter="fade">
                                      <p:cBhvr>
                                        <p:cTn id="9" dur="1000"/>
                                        <p:tgtEl>
                                          <p:spTgt spid="3"/>
                                        </p:tgtEl>
                                      </p:cBhvr>
                                    </p:animEffect>
                                    <p:set>
                                      <p:cBhvr>
                                        <p:cTn id="10"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51520" y="188640"/>
            <a:ext cx="8712968" cy="6480720"/>
          </a:xfrm>
        </p:spPr>
        <p:txBody>
          <a:bodyPr>
            <a:normAutofit fontScale="90000"/>
          </a:bodyPr>
          <a:lstStyle/>
          <a:p>
            <a:r>
              <a:rPr lang="en-US" sz="2000" dirty="0" err="1">
                <a:effectLst/>
                <a:latin typeface="Times New Roman" pitchFamily="18" charset="0"/>
                <a:cs typeface="Times New Roman" pitchFamily="18" charset="0"/>
              </a:rPr>
              <a:t>Quymalarni</a:t>
            </a:r>
            <a:r>
              <a:rPr lang="en-US" sz="2000" dirty="0">
                <a:effectLst/>
                <a:latin typeface="Times New Roman" pitchFamily="18" charset="0"/>
                <a:cs typeface="Times New Roman" pitchFamily="18" charset="0"/>
              </a:rPr>
              <a:t> k</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plab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chiqarmaydigan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tsexlarda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texnologik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sifatli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ochlar</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ara</a:t>
            </a:r>
            <a:r>
              <a:rPr lang="uz-Cyrl-UZ" sz="2000" dirty="0">
                <a:effectLst/>
                <a:latin typeface="Times New Roman" pitchFamily="18" charset="0"/>
                <a:cs typeface="Times New Roman" pitchFamily="18" charset="0"/>
              </a:rPr>
              <a:t>g’</a:t>
            </a:r>
            <a:r>
              <a:rPr lang="en-US" sz="2000" dirty="0">
                <a:effectLst/>
                <a:latin typeface="Times New Roman" pitchFamily="18" charset="0"/>
                <a:cs typeface="Times New Roman" pitchFamily="18" charset="0"/>
              </a:rPr>
              <a:t>ay, </a:t>
            </a:r>
            <a:r>
              <a:rPr lang="en-US" sz="2000" dirty="0" err="1">
                <a:effectLst/>
                <a:latin typeface="Times New Roman" pitchFamily="18" charset="0"/>
                <a:cs typeface="Times New Roman" pitchFamily="18" charset="0"/>
              </a:rPr>
              <a:t>archa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zang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boshqalar</a:t>
            </a:r>
            <a:r>
              <a:rPr lang="en-US"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uchun</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g’o’</a:t>
            </a:r>
            <a:r>
              <a:rPr lang="en-US" sz="2000" dirty="0">
                <a:effectLst/>
                <a:latin typeface="Times New Roman" pitchFamily="18" charset="0"/>
                <a:cs typeface="Times New Roman" pitchFamily="18" charset="0"/>
              </a:rPr>
              <a:t>la, </a:t>
            </a:r>
            <a:r>
              <a:rPr lang="en-US" sz="2000" dirty="0" err="1">
                <a:effectLst/>
                <a:latin typeface="Times New Roman" pitchFamily="18" charset="0"/>
                <a:cs typeface="Times New Roman" pitchFamily="18" charset="0"/>
              </a:rPr>
              <a:t>taxta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brus</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tarzidagi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yuchlar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pechda</a:t>
            </a:r>
            <a:r>
              <a:rPr lang="en-US" sz="2000" dirty="0">
                <a:effectLst/>
                <a:latin typeface="Times New Roman" pitchFamily="18" charset="0"/>
                <a:cs typeface="Times New Roman" pitchFamily="18" charset="0"/>
              </a:rPr>
              <a:t> 60</a:t>
            </a:r>
            <a:r>
              <a:rPr lang="uz-Cyrl-UZ" sz="2000" dirty="0">
                <a:effectLst/>
                <a:latin typeface="Times New Roman" pitchFamily="18" charset="0"/>
                <a:cs typeface="Times New Roman" pitchFamily="18" charset="0"/>
              </a:rPr>
              <a:t>−</a:t>
            </a:r>
            <a:r>
              <a:rPr lang="en-US" sz="2000" dirty="0">
                <a:effectLst/>
                <a:latin typeface="Times New Roman" pitchFamily="18" charset="0"/>
                <a:cs typeface="Times New Roman" pitchFamily="18" charset="0"/>
              </a:rPr>
              <a:t>70°S </a:t>
            </a:r>
            <a:r>
              <a:rPr lang="en-US" sz="2000" dirty="0" err="1">
                <a:effectLst/>
                <a:latin typeface="Times New Roman" pitchFamily="18" charset="0"/>
                <a:cs typeface="Times New Roman" pitchFamily="18" charset="0"/>
              </a:rPr>
              <a:t>temperaturada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namligi</a:t>
            </a:r>
            <a:r>
              <a:rPr lang="en-US" sz="2000" dirty="0">
                <a:effectLst/>
                <a:latin typeface="Times New Roman" pitchFamily="18" charset="0"/>
                <a:cs typeface="Times New Roman" pitchFamily="18" charset="0"/>
              </a:rPr>
              <a:t> 8</a:t>
            </a:r>
            <a:r>
              <a:rPr lang="uz-Cyrl-UZ" sz="2000" dirty="0">
                <a:effectLst/>
                <a:latin typeface="Times New Roman" pitchFamily="18" charset="0"/>
                <a:cs typeface="Times New Roman" pitchFamily="18" charset="0"/>
              </a:rPr>
              <a:t>–</a:t>
            </a:r>
            <a:r>
              <a:rPr lang="en-US" sz="2000" dirty="0">
                <a:effectLst/>
                <a:latin typeface="Times New Roman" pitchFamily="18" charset="0"/>
                <a:cs typeface="Times New Roman" pitchFamily="18" charset="0"/>
              </a:rPr>
              <a:t>10% </a:t>
            </a:r>
            <a:r>
              <a:rPr lang="en-US" sz="2000" dirty="0" err="1">
                <a:effectLst/>
                <a:latin typeface="Times New Roman" pitchFamily="18" charset="0"/>
                <a:cs typeface="Times New Roman" pitchFamily="18" charset="0"/>
              </a:rPr>
              <a:t>gacha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kelguncha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necha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soat</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uritiladida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keyin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texnologik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moslamalarni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uchast­kasiga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o’zatiladi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chizmalar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asosida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Odatda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oddiy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yaxlit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murakkab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ajraluvchi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shu­ningdek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ayrim</a:t>
            </a:r>
            <a:r>
              <a:rPr lang="uz-Cyrl-UZ"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ayrim</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bulaklardan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yi</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ilgan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bo’ladi</a:t>
            </a:r>
            <a:r>
              <a:rPr lang="en-US" sz="2000" dirty="0">
                <a:effectLst/>
                <a:latin typeface="Times New Roman" pitchFamily="18" charset="0"/>
                <a:cs typeface="Times New Roman" pitchFamily="18" charset="0"/>
              </a:rPr>
              <a:t> (138</a:t>
            </a:r>
            <a:r>
              <a:rPr lang="uz-Cyrl-UZ" sz="2000" dirty="0">
                <a:effectLst/>
                <a:latin typeface="Times New Roman" pitchFamily="18" charset="0"/>
                <a:cs typeface="Times New Roman" pitchFamily="18" charset="0"/>
              </a:rPr>
              <a:t>–</a:t>
            </a:r>
            <a:r>
              <a:rPr lang="en-US" sz="2000" dirty="0" err="1">
                <a:effectLst/>
                <a:latin typeface="Times New Roman" pitchFamily="18" charset="0"/>
                <a:cs typeface="Times New Roman" pitchFamily="18" charset="0"/>
              </a:rPr>
              <a:t>rasm</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Ko’pincha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ajraluvchi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ikki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ustki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pastki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palladan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iborat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pastki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pallaning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ajralish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yuzida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ikkita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konusli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teshigi</a:t>
            </a:r>
            <a:r>
              <a:rPr lang="en-US" sz="2000" dirty="0">
                <a:effectLst/>
                <a:latin typeface="Times New Roman" pitchFamily="18" charset="0"/>
                <a:cs typeface="Times New Roman" pitchFamily="18" charset="0"/>
              </a:rPr>
              <a:t> b</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lsa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ustki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pallaning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ajralish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yuzasida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esa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ikkita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konusli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orti</a:t>
            </a:r>
            <a:r>
              <a:rPr lang="uz-Cyrl-UZ" sz="2000" dirty="0">
                <a:effectLst/>
                <a:latin typeface="Times New Roman" pitchFamily="18" charset="0"/>
                <a:cs typeface="Times New Roman" pitchFamily="18" charset="0"/>
              </a:rPr>
              <a:t>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pallalari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konusli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teshiklarga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konusli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ortiqda</a:t>
            </a:r>
            <a:r>
              <a:rPr lang="uz-Cyrl-UZ" sz="2000" dirty="0">
                <a:effectLst/>
                <a:latin typeface="Times New Roman" pitchFamily="18" charset="0"/>
                <a:cs typeface="Times New Roman" pitchFamily="18" charset="0"/>
              </a:rPr>
              <a:t>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kiritilgan</a:t>
            </a:r>
            <a:r>
              <a:rPr lang="en-US" sz="2000" dirty="0">
                <a:effectLst/>
                <a:latin typeface="Times New Roman" pitchFamily="18" charset="0"/>
                <a:cs typeface="Times New Roman" pitchFamily="18" charset="0"/>
              </a:rPr>
              <a:t> x</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lda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yi</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iladi</a:t>
            </a:r>
            <a:r>
              <a:rPr lang="en-US" sz="2000" dirty="0">
                <a:effectLst/>
                <a:latin typeface="Times New Roman" pitchFamily="18" charset="0"/>
                <a:cs typeface="Times New Roman" pitchFamily="18" charset="0"/>
              </a:rPr>
              <a:t>.</a:t>
            </a:r>
            <a:r>
              <a:rPr lang="ru-RU" sz="2000" dirty="0">
                <a:effectLst/>
                <a:latin typeface="Times New Roman" pitchFamily="18" charset="0"/>
                <a:cs typeface="Times New Roman" pitchFamily="18" charset="0"/>
              </a:rPr>
              <a:t/>
            </a:r>
            <a:br>
              <a:rPr lang="ru-RU" sz="2000" dirty="0">
                <a:effectLst/>
                <a:latin typeface="Times New Roman" pitchFamily="18" charset="0"/>
                <a:cs typeface="Times New Roman" pitchFamily="18" charset="0"/>
              </a:rPr>
            </a:br>
            <a:r>
              <a:rPr lang="en-US" sz="2000" dirty="0" err="1">
                <a:effectLst/>
                <a:latin typeface="Times New Roman" pitchFamily="18" charset="0"/>
                <a:cs typeface="Times New Roman" pitchFamily="18" charset="0"/>
              </a:rPr>
              <a:t>Ma’lumki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och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arzon</a:t>
            </a:r>
            <a:r>
              <a:rPr lang="en-US" sz="2000" dirty="0">
                <a:effectLst/>
                <a:latin typeface="Times New Roman" pitchFamily="18" charset="0"/>
                <a:cs typeface="Times New Roman" pitchFamily="18" charset="0"/>
              </a:rPr>
              <a:t> material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u </a:t>
            </a:r>
            <a:r>
              <a:rPr lang="en-US" sz="2000" dirty="0" err="1">
                <a:effectLst/>
                <a:latin typeface="Times New Roman" pitchFamily="18" charset="0"/>
                <a:cs typeface="Times New Roman" pitchFamily="18" charset="0"/>
              </a:rPr>
              <a:t>yaxshi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kesib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ishlangani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bilan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nam</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tortib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tob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tashlashi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tez</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chirishi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deyarli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puxtamasligi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tufayli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keng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foydalanib</a:t>
            </a:r>
            <a:r>
              <a:rPr lang="en-US" sz="2000" dirty="0">
                <a:effectLst/>
                <a:latin typeface="Times New Roman" pitchFamily="18" charset="0"/>
                <a:cs typeface="Times New Roman" pitchFamily="18" charset="0"/>
              </a:rPr>
              <a:t> b</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lmaydi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boisdan</a:t>
            </a:r>
            <a:r>
              <a:rPr lang="en-US" sz="2000" dirty="0">
                <a:effectLst/>
                <a:latin typeface="Times New Roman" pitchFamily="18" charset="0"/>
                <a:cs typeface="Times New Roman" pitchFamily="18" charset="0"/>
              </a:rPr>
              <a:t> k</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plab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bir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xildagi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metall</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quymalarni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ishlab</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chiqaruvchi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yirik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tsexlarda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shuningdek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boshqa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texnologik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moslamalar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alyuminiy</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qotishmalar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plastmassalardan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tayyorlanadi</a:t>
            </a:r>
            <a:r>
              <a:rPr lang="en-US" sz="2000" dirty="0">
                <a:effectLst/>
                <a:latin typeface="Times New Roman" pitchFamily="18" charset="0"/>
                <a:cs typeface="Times New Roman" pitchFamily="18" charset="0"/>
              </a:rPr>
              <a:t>. Bu </a:t>
            </a:r>
            <a:r>
              <a:rPr lang="en-US" sz="2000" dirty="0" err="1">
                <a:effectLst/>
                <a:latin typeface="Times New Roman" pitchFamily="18" charset="0"/>
                <a:cs typeface="Times New Roman" pitchFamily="18" charset="0"/>
              </a:rPr>
              <a:t>materiallar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ochga</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araganda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ancha</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immat</a:t>
            </a:r>
            <a:r>
              <a:rPr lang="en-US" sz="2000" dirty="0">
                <a:effectLst/>
                <a:latin typeface="Times New Roman" pitchFamily="18" charset="0"/>
                <a:cs typeface="Times New Roman" pitchFamily="18" charset="0"/>
              </a:rPr>
              <a:t> b</a:t>
            </a:r>
            <a:r>
              <a:rPr lang="uz-Cyrl-UZ" sz="2000" dirty="0">
                <a:effectLst/>
                <a:latin typeface="Times New Roman" pitchFamily="18" charset="0"/>
                <a:cs typeface="Times New Roman" pitchFamily="18" charset="0"/>
              </a:rPr>
              <a:t>o’</a:t>
            </a:r>
            <a:r>
              <a:rPr lang="en-US" sz="2000" dirty="0" err="1">
                <a:effectLst/>
                <a:latin typeface="Times New Roman" pitchFamily="18" charset="0"/>
                <a:cs typeface="Times New Roman" pitchFamily="18" charset="0"/>
              </a:rPr>
              <a:t>lsada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o’zo</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t </a:t>
            </a:r>
            <a:r>
              <a:rPr lang="en-US" sz="2000" dirty="0" err="1">
                <a:effectLst/>
                <a:latin typeface="Times New Roman" pitchFamily="18" charset="0"/>
                <a:cs typeface="Times New Roman" pitchFamily="18" charset="0"/>
              </a:rPr>
              <a:t>turli</a:t>
            </a:r>
            <a:r>
              <a:rPr lang="en-US" sz="2000" dirty="0">
                <a:effectLst/>
                <a:latin typeface="Times New Roman" pitchFamily="18" charset="0"/>
                <a:cs typeface="Times New Roman" pitchFamily="18" charset="0"/>
              </a:rPr>
              <a:t> mu</a:t>
            </a:r>
            <a:r>
              <a:rPr lang="uz-Cyrl-UZ" sz="2000" dirty="0">
                <a:effectLst/>
                <a:latin typeface="Times New Roman" pitchFamily="18" charset="0"/>
                <a:cs typeface="Times New Roman" pitchFamily="18" charset="0"/>
              </a:rPr>
              <a:t>h</a:t>
            </a:r>
            <a:r>
              <a:rPr lang="en-US" sz="2000" dirty="0" err="1">
                <a:effectLst/>
                <a:latin typeface="Times New Roman" pitchFamily="18" charset="0"/>
                <a:cs typeface="Times New Roman" pitchFamily="18" charset="0"/>
              </a:rPr>
              <a:t>itlarda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davomida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o’lchamlarini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sa</a:t>
            </a:r>
            <a:r>
              <a:rPr lang="uz-Cyrl-UZ" sz="2000" dirty="0">
                <a:effectLst/>
                <a:latin typeface="Times New Roman" pitchFamily="18" charset="0"/>
                <a:cs typeface="Times New Roman" pitchFamily="18" charset="0"/>
              </a:rPr>
              <a:t>ql</a:t>
            </a:r>
            <a:r>
              <a:rPr lang="en-US" sz="2000" dirty="0" err="1">
                <a:effectLst/>
                <a:latin typeface="Times New Roman" pitchFamily="18" charset="0"/>
                <a:cs typeface="Times New Roman" pitchFamily="18" charset="0"/>
              </a:rPr>
              <a:t>ashi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ani</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 model</a:t>
            </a:r>
            <a:r>
              <a:rPr lang="ru-RU" sz="2000" dirty="0">
                <a:effectLst/>
                <a:latin typeface="Times New Roman" pitchFamily="18" charset="0"/>
                <a:cs typeface="Times New Roman" pitchFamily="18" charset="0"/>
              </a:rPr>
              <a:t>ь</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konturi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olinishi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kabi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afzalliklarga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SHuni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qayd</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etish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joizki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kaysi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tayyorlanmasin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qolipdan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osonro</a:t>
            </a:r>
            <a:r>
              <a:rPr lang="uz-Cyrl-UZ" sz="2000" dirty="0">
                <a:effectLst/>
                <a:latin typeface="Times New Roman" pitchFamily="18" charset="0"/>
                <a:cs typeface="Times New Roman" pitchFamily="18" charset="0"/>
              </a:rPr>
              <a:t>q</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chiqarish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uchun</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uning</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vertikal</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tekisliklariga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kichik</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iyalik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beriladi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yuzalari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nafis</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ishlanadi</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iyalik</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qiymati</a:t>
            </a:r>
            <a:r>
              <a:rPr lang="en-US" sz="2000" dirty="0">
                <a:effectLst/>
                <a:latin typeface="Times New Roman" pitchFamily="18" charset="0"/>
                <a:cs typeface="Times New Roman" pitchFamily="18" charset="0"/>
              </a:rPr>
              <a:t> model</a:t>
            </a:r>
            <a:r>
              <a:rPr lang="ru-RU" sz="2000" dirty="0">
                <a:effectLst/>
                <a:latin typeface="Times New Roman" pitchFamily="18" charset="0"/>
                <a:cs typeface="Times New Roman" pitchFamily="18" charset="0"/>
              </a:rPr>
              <a:t>ь</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materialiga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qolipni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tayyorlash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usuliga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a:t>
            </a:r>
            <a:r>
              <a:rPr lang="uz-Cyrl-UZ" sz="2000" dirty="0">
                <a:effectLst/>
                <a:latin typeface="Times New Roman" pitchFamily="18" charset="0"/>
                <a:cs typeface="Times New Roman" pitchFamily="18" charset="0"/>
              </a:rPr>
              <a:t>g’l</a:t>
            </a:r>
            <a:r>
              <a:rPr lang="en-US" sz="2000" dirty="0" err="1">
                <a:effectLst/>
                <a:latin typeface="Times New Roman" pitchFamily="18" charset="0"/>
                <a:cs typeface="Times New Roman" pitchFamily="18" charset="0"/>
              </a:rPr>
              <a:t>iq</a:t>
            </a:r>
            <a:r>
              <a:rPr lang="uz-Cyrl-UZ" sz="2000" dirty="0">
                <a:effectLst/>
                <a:latin typeface="Times New Roman" pitchFamily="18" charset="0"/>
                <a:cs typeface="Times New Roman" pitchFamily="18" charset="0"/>
              </a:rPr>
              <a:t>.</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Odatda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o’rtacha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shaklli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va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o’lchamli</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yo</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och</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modellarida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bu</a:t>
            </a:r>
            <a:r>
              <a:rPr lang="en-US" sz="2000" dirty="0">
                <a:effectLst/>
                <a:latin typeface="Times New Roman" pitchFamily="18" charset="0"/>
                <a:cs typeface="Times New Roman" pitchFamily="18" charset="0"/>
              </a:rPr>
              <a:t> </a:t>
            </a:r>
            <a:r>
              <a:rPr lang="uz-Cyrl-UZ" sz="2000" dirty="0">
                <a:effectLst/>
                <a:latin typeface="Times New Roman" pitchFamily="18" charset="0"/>
                <a:cs typeface="Times New Roman" pitchFamily="18" charset="0"/>
              </a:rPr>
              <a:t>q</a:t>
            </a:r>
            <a:r>
              <a:rPr lang="en-US" sz="2000" dirty="0" err="1">
                <a:effectLst/>
                <a:latin typeface="Times New Roman" pitchFamily="18" charset="0"/>
                <a:cs typeface="Times New Roman" pitchFamily="18" charset="0"/>
              </a:rPr>
              <a:t>iyalik</a:t>
            </a:r>
            <a:r>
              <a:rPr lang="en-US" sz="2000" dirty="0">
                <a:effectLst/>
                <a:latin typeface="Times New Roman" pitchFamily="18" charset="0"/>
                <a:cs typeface="Times New Roman" pitchFamily="18" charset="0"/>
              </a:rPr>
              <a:t> 12°, </a:t>
            </a:r>
            <a:r>
              <a:rPr lang="en-US" sz="2000" dirty="0" err="1">
                <a:effectLst/>
                <a:latin typeface="Times New Roman" pitchFamily="18" charset="0"/>
                <a:cs typeface="Times New Roman" pitchFamily="18" charset="0"/>
              </a:rPr>
              <a:t>metallarda</a:t>
            </a:r>
            <a:r>
              <a:rPr lang="en-US" sz="2000" dirty="0">
                <a:effectLst/>
                <a:latin typeface="Times New Roman" pitchFamily="18" charset="0"/>
                <a:cs typeface="Times New Roman" pitchFamily="18" charset="0"/>
              </a:rPr>
              <a:t> 0,5</a:t>
            </a:r>
            <a:r>
              <a:rPr lang="uz-Cyrl-UZ" sz="2000" dirty="0">
                <a:effectLst/>
                <a:latin typeface="Times New Roman" pitchFamily="18" charset="0"/>
                <a:cs typeface="Times New Roman" pitchFamily="18" charset="0"/>
              </a:rPr>
              <a:t>–1</a:t>
            </a:r>
            <a:r>
              <a:rPr lang="uz-Cyrl-UZ" sz="2000" baseline="30000" dirty="0">
                <a:effectLst/>
                <a:latin typeface="Times New Roman" pitchFamily="18" charset="0"/>
                <a:cs typeface="Times New Roman" pitchFamily="18" charset="0"/>
              </a:rPr>
              <a:t>o</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orali</a:t>
            </a:r>
            <a:r>
              <a:rPr lang="uz-Cyrl-UZ" sz="2000" dirty="0">
                <a:effectLst/>
                <a:latin typeface="Times New Roman" pitchFamily="18" charset="0"/>
                <a:cs typeface="Times New Roman" pitchFamily="18" charset="0"/>
              </a:rPr>
              <a:t>g’</a:t>
            </a:r>
            <a:r>
              <a:rPr lang="en-US" sz="2000" dirty="0" err="1">
                <a:effectLst/>
                <a:latin typeface="Times New Roman" pitchFamily="18" charset="0"/>
                <a:cs typeface="Times New Roman" pitchFamily="18" charset="0"/>
              </a:rPr>
              <a:t>ida</a:t>
            </a:r>
            <a:r>
              <a:rPr lang="en-US" sz="2000" dirty="0">
                <a:effectLst/>
                <a:latin typeface="Times New Roman" pitchFamily="18" charset="0"/>
                <a:cs typeface="Times New Roman" pitchFamily="18" charset="0"/>
              </a:rPr>
              <a:t> </a:t>
            </a:r>
            <a:r>
              <a:rPr lang="en-US" sz="2000" dirty="0" err="1">
                <a:effectLst/>
                <a:latin typeface="Times New Roman" pitchFamily="18" charset="0"/>
                <a:cs typeface="Times New Roman" pitchFamily="18" charset="0"/>
              </a:rPr>
              <a:t>bo’ladi</a:t>
            </a:r>
            <a:r>
              <a:rPr lang="en-US" sz="2000" dirty="0">
                <a:effectLst/>
                <a:latin typeface="Times New Roman" pitchFamily="18" charset="0"/>
                <a:cs typeface="Times New Roman" pitchFamily="18" charset="0"/>
              </a:rPr>
              <a:t>.</a:t>
            </a:r>
            <a:endParaRPr lang="ru-RU" sz="20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24324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640960" cy="5909310"/>
          </a:xfrm>
          <a:prstGeom prst="rect">
            <a:avLst/>
          </a:prstGeom>
        </p:spPr>
        <p:txBody>
          <a:bodyPr wrap="square">
            <a:spAutoFit/>
          </a:bodyPr>
          <a:lstStyle/>
          <a:p>
            <a:endParaRPr lang="uz-Cyrl-UZ" dirty="0"/>
          </a:p>
          <a:p>
            <a:r>
              <a:rPr lang="uz-Cyrl-UZ" dirty="0"/>
              <a:t> </a:t>
            </a:r>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ru-RU" dirty="0"/>
          </a:p>
          <a:p>
            <a:r>
              <a:rPr lang="en-US" dirty="0" err="1" smtClean="0">
                <a:latin typeface="Times New Roman" pitchFamily="18" charset="0"/>
                <a:cs typeface="Times New Roman" pitchFamily="18" charset="0"/>
              </a:rPr>
              <a:t>Modellar</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xili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yaxlit</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lak</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v </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ajraluvchi</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b="1" dirty="0">
                <a:latin typeface="Times New Roman" pitchFamily="18" charset="0"/>
                <a:cs typeface="Times New Roman" pitchFamily="18" charset="0"/>
              </a:rPr>
              <a:t> </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Modellarning bir yuzadan ikkinchi yuzaga o’tish joylari o’tmas burchaklar bo’ylab tekis o’tishidan tashqari, zarur xollarda qolipda sterjenni o’rnatish uchun tayanch yuza hosil etish uchun modelda konusli ortiq, qilinib, u qora rangga bo’yab qo’yiladi. SHuningdek, modellarni olinuvchi quyma materialiga ko’ra ajratish maqsadida turli rangga bo’yab, harflar va raqamlar bilan markalanadi. Masalan, cho’yan quyma modellarini qizil rangga, po’lat quymalar modellarini yashil rangga va rangli metall quymalar modellarini sariq rangga bo’yaladi.</a:t>
            </a:r>
            <a:endParaRPr lang="ru-RU" dirty="0">
              <a:latin typeface="Times New Roman" pitchFamily="18" charset="0"/>
              <a:cs typeface="Times New Roman" pitchFamily="18" charset="0"/>
            </a:endParaRPr>
          </a:p>
        </p:txBody>
      </p:sp>
      <p:pic>
        <p:nvPicPr>
          <p:cNvPr id="4" name="Рисунок 3" descr="Описание: 138"/>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1403648" y="332656"/>
            <a:ext cx="5832648" cy="2808312"/>
          </a:xfrm>
          <a:prstGeom prst="rect">
            <a:avLst/>
          </a:prstGeom>
          <a:noFill/>
          <a:ln>
            <a:noFill/>
          </a:ln>
        </p:spPr>
      </p:pic>
    </p:spTree>
    <p:extLst>
      <p:ext uri="{BB962C8B-B14F-4D97-AF65-F5344CB8AC3E}">
        <p14:creationId xmlns:p14="http://schemas.microsoft.com/office/powerpoint/2010/main" val="219671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91" y="692696"/>
            <a:ext cx="8928992" cy="5355312"/>
          </a:xfrm>
          <a:prstGeom prst="rect">
            <a:avLst/>
          </a:prstGeom>
        </p:spPr>
        <p:txBody>
          <a:bodyPr wrap="square">
            <a:spAutoFit/>
          </a:bodyPr>
          <a:lstStyle/>
          <a:p>
            <a:r>
              <a:rPr lang="uz-Cyrl-UZ" b="1" dirty="0" smtClean="0">
                <a:latin typeface="Times New Roman" pitchFamily="18" charset="0"/>
                <a:cs typeface="Times New Roman" pitchFamily="18" charset="0"/>
              </a:rPr>
              <a:t>Sterjen </a:t>
            </a:r>
            <a:r>
              <a:rPr lang="uz-Cyrl-UZ" b="1" dirty="0">
                <a:latin typeface="Times New Roman" pitchFamily="18" charset="0"/>
                <a:cs typeface="Times New Roman" pitchFamily="18" charset="0"/>
              </a:rPr>
              <a:t>yashigi. </a:t>
            </a:r>
            <a:r>
              <a:rPr lang="uz-Cyrl-UZ" dirty="0">
                <a:latin typeface="Times New Roman" pitchFamily="18" charset="0"/>
                <a:cs typeface="Times New Roman" pitchFamily="18" charset="0"/>
              </a:rPr>
              <a:t>Quymalarda turli shaklli teshiklar, o’yiqdan olish uchun yuqori sifatli gilli qum materiallaridan ularning shakliga va o’lchamiga mos sterjenlar tayyorlashda foydalanuvchi texnologik moslamalarga sterjenь yashigi deyiladi. Ular ham modelь materiallari­dan tayyorlanadi. Ularning shakli va o’lchamlari esa, quymada olinuv­chi teshik shakli va o’lchamidan, qolipda metalning kirishuvi va mexanik ishlanadigan yuzalar qo’yim qiymati hisobiga kichikroq bo’ladi.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Odatda, kam seriyali, oddiy shaklli, kichik o’lchamli sterjenlarni tayyorlashda foydalaniladigan sterjenь yashiklari modellar singari yaxlit, murakkab shaklli, katta o’lchamli sterjenь yashiklari ikki pallali va ayrim–ayrim bo’laklardan tayyorlanadi (139–rasm</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b="1" dirty="0" err="1">
                <a:latin typeface="Times New Roman" pitchFamily="18" charset="0"/>
                <a:cs typeface="Times New Roman" pitchFamily="18" charset="0"/>
              </a:rPr>
              <a:t>Suyu</a:t>
            </a:r>
            <a:r>
              <a:rPr lang="uz-Cyrl-UZ" b="1" dirty="0">
                <a:latin typeface="Times New Roman" pitchFamily="18" charset="0"/>
                <a:cs typeface="Times New Roman" pitchFamily="18" charset="0"/>
              </a:rPr>
              <a:t>q</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metallni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qolipga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kirituvchi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tizim</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modellari</a:t>
            </a:r>
            <a:r>
              <a:rPr lang="en-US" b="1" dirty="0">
                <a:latin typeface="Times New Roman" pitchFamily="18" charset="0"/>
                <a:cs typeface="Times New Roman" pitchFamily="18" charset="0"/>
              </a:rPr>
              <a:t>. </a:t>
            </a:r>
            <a:r>
              <a:rPr lang="en-US" dirty="0" err="1">
                <a:latin typeface="Times New Roman" pitchFamily="18" charset="0"/>
                <a:cs typeface="Times New Roman" pitchFamily="18" charset="0"/>
              </a:rPr>
              <a:t>Suyu</a:t>
            </a:r>
            <a:r>
              <a:rPr lang="uz-Cyrl-UZ" dirty="0">
                <a:latin typeface="Times New Roman" pitchFamily="18" charset="0"/>
                <a:cs typeface="Times New Roman" pitchFamily="18" charset="0"/>
              </a:rPr>
              <a:t>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qoliplarga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ravon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kiritishda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shlakdan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gazlardan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muncha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tozalab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o’zatuvchi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kanallar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modellari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majmuasiga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modellar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deyiladi</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R</a:t>
            </a:r>
            <a:r>
              <a:rPr lang="en-US" dirty="0" err="1">
                <a:latin typeface="Times New Roman" pitchFamily="18" charset="0"/>
                <a:cs typeface="Times New Roman" pitchFamily="18" charset="0"/>
              </a:rPr>
              <a:t>asm</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b </a:t>
            </a:r>
            <a:r>
              <a:rPr lang="en-US" dirty="0">
                <a:latin typeface="Times New Roman" pitchFamily="18" charset="0"/>
                <a:cs typeface="Times New Roman" pitchFamily="18" charset="0"/>
              </a:rPr>
              <a:t>da normal </a:t>
            </a:r>
            <a:r>
              <a:rPr lang="uz-Cyrl-UZ" dirty="0">
                <a:latin typeface="Times New Roman" pitchFamily="18" charset="0"/>
                <a:cs typeface="Times New Roman" pitchFamily="18" charset="0"/>
              </a:rPr>
              <a:t>q</a:t>
            </a:r>
            <a:r>
              <a:rPr lang="en-US" dirty="0" err="1">
                <a:latin typeface="Times New Roman" pitchFamily="18" charset="0"/>
                <a:cs typeface="Times New Roman" pitchFamily="18" charset="0"/>
              </a:rPr>
              <a:t>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tizimi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modellari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keltirilgan</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R</a:t>
            </a:r>
            <a:r>
              <a:rPr lang="en-US" dirty="0" err="1">
                <a:latin typeface="Times New Roman" pitchFamily="18" charset="0"/>
                <a:cs typeface="Times New Roman" pitchFamily="18" charset="0"/>
              </a:rPr>
              <a:t>asmdan</a:t>
            </a:r>
            <a:r>
              <a:rPr lang="en-US" dirty="0">
                <a:latin typeface="Times New Roman" pitchFamily="18" charset="0"/>
                <a:cs typeface="Times New Roman" pitchFamily="18" charset="0"/>
              </a:rPr>
              <a:t> k</a:t>
            </a:r>
            <a:r>
              <a:rPr lang="uz-Cyrl-UZ" dirty="0">
                <a:latin typeface="Times New Roman" pitchFamily="18" charset="0"/>
                <a:cs typeface="Times New Roman" pitchFamily="18" charset="0"/>
              </a:rPr>
              <a:t>o’</a:t>
            </a:r>
            <a:r>
              <a:rPr lang="en-US" dirty="0" err="1">
                <a:latin typeface="Times New Roman" pitchFamily="18" charset="0"/>
                <a:cs typeface="Times New Roman" pitchFamily="18" charset="0"/>
              </a:rPr>
              <a:t>rinadiki</a:t>
            </a:r>
            <a:r>
              <a:rPr lang="en-US" dirty="0">
                <a:latin typeface="Times New Roman" pitchFamily="18" charset="0"/>
                <a:cs typeface="Times New Roman" pitchFamily="18" charset="0"/>
              </a:rPr>
              <a:t>, u </a:t>
            </a:r>
            <a:r>
              <a:rPr lang="en-US" dirty="0" err="1">
                <a:latin typeface="Times New Roman" pitchFamily="18" charset="0"/>
                <a:cs typeface="Times New Roman" pitchFamily="18" charset="0"/>
              </a:rPr>
              <a:t>me­tallni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q</a:t>
            </a:r>
            <a:r>
              <a:rPr lang="en-US" dirty="0" err="1">
                <a:latin typeface="Times New Roman" pitchFamily="18" charset="0"/>
                <a:cs typeface="Times New Roman" pitchFamily="18" charset="0"/>
              </a:rPr>
              <a:t>uyish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kosachasi</a:t>
            </a:r>
            <a:r>
              <a:rPr lang="en-US" dirty="0">
                <a:latin typeface="Times New Roman" pitchFamily="18" charset="0"/>
                <a:cs typeface="Times New Roman" pitchFamily="18" charset="0"/>
              </a:rPr>
              <a:t> </a:t>
            </a:r>
            <a:r>
              <a:rPr lang="uz-Cyrl-UZ"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stoyak</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ataluvchi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voronka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2, </a:t>
            </a:r>
            <a:r>
              <a:rPr lang="en-US" dirty="0" err="1">
                <a:latin typeface="Times New Roman" pitchFamily="18" charset="0"/>
                <a:cs typeface="Times New Roman" pitchFamily="18" charset="0"/>
              </a:rPr>
              <a:t>shlak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tutkich</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3, </a:t>
            </a:r>
            <a:r>
              <a:rPr lang="en-US" dirty="0" err="1">
                <a:latin typeface="Times New Roman" pitchFamily="18" charset="0"/>
                <a:cs typeface="Times New Roman" pitchFamily="18" charset="0"/>
              </a:rPr>
              <a:t>ta’minlagichlar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vipor</a:t>
            </a:r>
            <a:r>
              <a:rPr lang="en-US" dirty="0">
                <a:latin typeface="Times New Roman" pitchFamily="18" charset="0"/>
                <a:cs typeface="Times New Roman" pitchFamily="18" charset="0"/>
              </a:rPr>
              <a:t> deb </a:t>
            </a:r>
            <a:r>
              <a:rPr lang="en-US" dirty="0" err="1">
                <a:latin typeface="Times New Roman" pitchFamily="18" charset="0"/>
                <a:cs typeface="Times New Roman" pitchFamily="18" charset="0"/>
              </a:rPr>
              <a:t>ataluvchi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konus</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voronkalardan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iborat</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Bu </a:t>
            </a:r>
            <a:r>
              <a:rPr lang="en-US" dirty="0" err="1">
                <a:latin typeface="Times New Roman" pitchFamily="18" charset="0"/>
                <a:cs typeface="Times New Roman" pitchFamily="18" charset="0"/>
              </a:rPr>
              <a:t>modellar</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olinuvchi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shakliga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o’lchamiga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ko’ra</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materiallaridan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chizmalar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tayyorlanadi</a:t>
            </a:r>
            <a:r>
              <a:rPr lang="en-US" dirty="0" smtClean="0">
                <a:latin typeface="Times New Roman" pitchFamily="18" charset="0"/>
                <a:cs typeface="Times New Roman" pitchFamily="18" charset="0"/>
              </a:rPr>
              <a:t>.</a:t>
            </a:r>
          </a:p>
          <a:p>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21754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дзаголовок 1"/>
          <p:cNvSpPr>
            <a:spLocks noGrp="1"/>
          </p:cNvSpPr>
          <p:nvPr>
            <p:ph type="ctrTitle"/>
          </p:nvPr>
        </p:nvSpPr>
        <p:spPr>
          <a:xfrm>
            <a:off x="1" y="0"/>
            <a:ext cx="9144000" cy="6858000"/>
          </a:xfrm>
        </p:spPr>
        <p:txBody>
          <a:bodyPr/>
          <a:lstStyle/>
          <a:p>
            <a:r>
              <a:rPr lang="uz-Cyrl-UZ" sz="1800" dirty="0">
                <a:effectLst/>
                <a:latin typeface="Times New Roman" pitchFamily="18" charset="0"/>
                <a:cs typeface="Times New Roman" pitchFamily="18" charset="0"/>
              </a:rPr>
              <a:t>Sterjenь yashiklari: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a – yaxlit sterjenь yashigi; b – ikki bo’lak sterjenь yashigi; v–echilgan sterjenь yashigi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 </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b="1" dirty="0">
                <a:effectLst/>
                <a:latin typeface="Times New Roman" pitchFamily="18" charset="0"/>
                <a:cs typeface="Times New Roman" pitchFamily="18" charset="0"/>
              </a:rPr>
              <a:t>Modelь tagligi. </a:t>
            </a:r>
            <a:r>
              <a:rPr lang="uz-Cyrl-UZ" sz="1800" dirty="0">
                <a:effectLst/>
                <a:latin typeface="Times New Roman" pitchFamily="18" charset="0"/>
                <a:cs typeface="Times New Roman" pitchFamily="18" charset="0"/>
              </a:rPr>
              <a:t>Qoliplarni gilli qum materiallaridan tayyor­lashda foydalaniladigan modelь tagligi yog’ochdan tayyorlansa, bu taglikka modelь taglik taxtasi dey­iladi (agar modelь taglik metallaridan tayyorlangan bo’lsa, unga mo­delь plitasi deyiladi). </a:t>
            </a:r>
            <a:r>
              <a:rPr lang="en-US" sz="1800" dirty="0">
                <a:effectLst/>
                <a:latin typeface="Times New Roman" pitchFamily="18" charset="0"/>
                <a:cs typeface="Times New Roman" pitchFamily="18" charset="0"/>
              </a:rPr>
              <a:t>Model</a:t>
            </a:r>
            <a:r>
              <a:rPr lang="ru-RU" sz="1800" dirty="0">
                <a:effectLst/>
                <a:latin typeface="Times New Roman" pitchFamily="18" charset="0"/>
                <a:cs typeface="Times New Roman" pitchFamily="18" charset="0"/>
              </a:rPr>
              <a:t>ь</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plitalarda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ma’lum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tartibda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ochilgan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teshiklar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zaruriyatga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ularga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rnatiladigan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modellar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boshqa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modellar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almashtiriladi</a:t>
            </a:r>
            <a:r>
              <a:rPr lang="en-US" sz="1800" dirty="0">
                <a:effectLst/>
                <a:latin typeface="Times New Roman" pitchFamily="18" charset="0"/>
                <a:cs typeface="Times New Roman" pitchFamily="18" charset="0"/>
              </a:rPr>
              <a:t> (141</a:t>
            </a:r>
            <a:r>
              <a:rPr lang="uz-Cyrl-UZ" sz="1800" dirty="0">
                <a:effectLst/>
                <a:latin typeface="Times New Roman" pitchFamily="18" charset="0"/>
                <a:cs typeface="Times New Roman" pitchFamily="18" charset="0"/>
              </a:rPr>
              <a:t>–</a:t>
            </a:r>
            <a:r>
              <a:rPr lang="en-US" sz="1800" dirty="0" err="1">
                <a:effectLst/>
                <a:latin typeface="Times New Roman" pitchFamily="18" charset="0"/>
                <a:cs typeface="Times New Roman" pitchFamily="18" charset="0"/>
              </a:rPr>
              <a:t>rasm</a:t>
            </a:r>
            <a:r>
              <a:rPr lang="en-US" sz="1800" dirty="0" smtClean="0">
                <a:effectLst/>
                <a:latin typeface="Times New Roman" pitchFamily="18" charset="0"/>
                <a:cs typeface="Times New Roman" pitchFamily="18" charset="0"/>
              </a:rPr>
              <a:t>).</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
            </a:r>
            <a:br>
              <a:rPr lang="en-US" sz="1800" dirty="0">
                <a:effectLst/>
                <a:latin typeface="Times New Roman" pitchFamily="18" charset="0"/>
                <a:cs typeface="Times New Roman" pitchFamily="18" charset="0"/>
              </a:rPr>
            </a:br>
            <a:r>
              <a:rPr lang="en-US" sz="1800" dirty="0" smtClean="0">
                <a:effectLst/>
                <a:latin typeface="Times New Roman" pitchFamily="18" charset="0"/>
                <a:cs typeface="Times New Roman" pitchFamily="18" charset="0"/>
              </a:rPr>
              <a:t/>
            </a:r>
            <a:br>
              <a:rPr lang="en-US" sz="1800" dirty="0" smtClean="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Normal quyish tizimi: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1– quyish kosachasi; 2– stoyak; 3– shlak tutkich; 4– ta’minla­gichlar; 5– vipor kosachasi; 6– vipor stoyaklari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b="0" dirty="0">
              <a:effectLst/>
              <a:latin typeface="Times New Roman" pitchFamily="18" charset="0"/>
              <a:cs typeface="Times New Roman" pitchFamily="18" charset="0"/>
            </a:endParaRPr>
          </a:p>
        </p:txBody>
      </p:sp>
      <p:pic>
        <p:nvPicPr>
          <p:cNvPr id="5" name="Рисунок 4" descr="Описание: 139"/>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1979712" y="188640"/>
            <a:ext cx="4536504" cy="1944216"/>
          </a:xfrm>
          <a:prstGeom prst="rect">
            <a:avLst/>
          </a:prstGeom>
          <a:noFill/>
          <a:ln>
            <a:noFill/>
          </a:ln>
        </p:spPr>
      </p:pic>
      <p:pic>
        <p:nvPicPr>
          <p:cNvPr id="6" name="Рисунок 5" descr="Описание: 140"/>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2987824" y="4437112"/>
            <a:ext cx="4032448" cy="1384945"/>
          </a:xfrm>
          <a:prstGeom prst="rect">
            <a:avLst/>
          </a:prstGeom>
          <a:noFill/>
          <a:ln>
            <a:noFill/>
          </a:ln>
        </p:spPr>
      </p:pic>
    </p:spTree>
    <p:extLst>
      <p:ext uri="{BB962C8B-B14F-4D97-AF65-F5344CB8AC3E}">
        <p14:creationId xmlns:p14="http://schemas.microsoft.com/office/powerpoint/2010/main" val="11182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5516" y="0"/>
            <a:ext cx="8712968" cy="6740307"/>
          </a:xfrm>
          <a:prstGeom prst="rect">
            <a:avLst/>
          </a:prstGeom>
        </p:spPr>
        <p:txBody>
          <a:bodyPr wrap="square">
            <a:spAutoFit/>
          </a:bodyPr>
          <a:lstStyle/>
          <a:p>
            <a:r>
              <a:rPr lang="uz-Cyrl-UZ" dirty="0">
                <a:latin typeface="Times New Roman" pitchFamily="18" charset="0"/>
                <a:cs typeface="Times New Roman" pitchFamily="18" charset="0"/>
              </a:rPr>
              <a:t>Sterjenlar o’rindig’i. Sterjenlar sterjenь yashiklarida tayyorlan­gan, ularni puxtalash maqsadida tashqi shakli va o’lchamiga mos ster­jenь o’rindig’iga o’tkazilib, quritish uchun pechga o’zatilib, ma’lum temperatura oralig’ida zarur vaqt davomida qizdiriladi. Bunda uning o’rindiqdagi kichik teshiklaridan havo o’tib, ular bir tekis qizib puxtalanadi.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plitalar</a:t>
            </a:r>
            <a:r>
              <a:rPr lang="en-US" dirty="0">
                <a:latin typeface="Times New Roman" pitchFamily="18" charset="0"/>
                <a:cs typeface="Times New Roman" pitchFamily="18" charset="0"/>
              </a:rPr>
              <a:t>:</a:t>
            </a:r>
            <a:endParaRPr lang="ru-RU" dirty="0">
              <a:latin typeface="Times New Roman" pitchFamily="18" charset="0"/>
              <a:cs typeface="Times New Roman" pitchFamily="18" charset="0"/>
            </a:endParaRPr>
          </a:p>
          <a:p>
            <a:r>
              <a:rPr lang="en-US" dirty="0">
                <a:latin typeface="Times New Roman" pitchFamily="18" charset="0"/>
                <a:cs typeface="Times New Roman" pitchFamily="18" charset="0"/>
              </a:rPr>
              <a:t>a </a:t>
            </a:r>
            <a:r>
              <a:rPr lang="uz-Cyrl-UZ" dirty="0">
                <a:latin typeface="Times New Roman" pitchFamily="18" charset="0"/>
                <a:cs typeface="Times New Roman" pitchFamily="18" charset="0"/>
              </a:rPr>
              <a:t>–</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a:t>
            </a:r>
            <a:r>
              <a:rPr lang="uz-Cyrl-UZ" dirty="0">
                <a:latin typeface="Times New Roman" pitchFamily="18" charset="0"/>
                <a:cs typeface="Times New Roman" pitchFamily="18" charset="0"/>
              </a:rPr>
              <a:t>q</a:t>
            </a:r>
            <a:r>
              <a:rPr lang="en-US" dirty="0">
                <a:latin typeface="Times New Roman" pitchFamily="18" charset="0"/>
                <a:cs typeface="Times New Roman" pitchFamily="18" charset="0"/>
              </a:rPr>
              <a:t>lama </a:t>
            </a:r>
            <a:r>
              <a:rPr lang="en-US" dirty="0" err="1">
                <a:latin typeface="Times New Roman" pitchFamily="18" charset="0"/>
                <a:cs typeface="Times New Roman" pitchFamily="18" charset="0"/>
              </a:rPr>
              <a:t>ishlaydigan</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plita</a:t>
            </a:r>
            <a:r>
              <a:rPr lang="en-US" dirty="0">
                <a:latin typeface="Times New Roman" pitchFamily="18" charset="0"/>
                <a:cs typeface="Times New Roman" pitchFamily="18" charset="0"/>
              </a:rPr>
              <a:t>; b</a:t>
            </a:r>
            <a:r>
              <a:rPr lang="uz-Cyrl-UZ" dirty="0">
                <a:latin typeface="Times New Roman" pitchFamily="18" charset="0"/>
                <a:cs typeface="Times New Roman" pitchFamily="18" charset="0"/>
              </a:rPr>
              <a:t>– </a:t>
            </a:r>
            <a:r>
              <a:rPr lang="en-US" dirty="0" err="1">
                <a:latin typeface="Times New Roman" pitchFamily="18" charset="0"/>
                <a:cs typeface="Times New Roman" pitchFamily="18" charset="0"/>
              </a:rPr>
              <a:t>ikki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yokdama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ishlaydigan</a:t>
            </a:r>
            <a:r>
              <a:rPr lang="en-US" dirty="0">
                <a:latin typeface="Times New Roman" pitchFamily="18" charset="0"/>
                <a:cs typeface="Times New Roman" pitchFamily="18" charset="0"/>
              </a:rPr>
              <a:t> model</a:t>
            </a:r>
            <a:r>
              <a:rPr lang="ru-RU" dirty="0">
                <a:latin typeface="Times New Roman" pitchFamily="18" charset="0"/>
                <a:cs typeface="Times New Roman" pitchFamily="18" charset="0"/>
              </a:rPr>
              <a:t>ь</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plita</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Opoka. Qolip materiallarida model tashqi konturining olinishi bilan quyma qolipni tayyorlashga xizmat qiluvchi ochiq rama (quti)ga opoka deyiladi. Opokalar po’lat, cho’yan va alyuminiy qotishmalaridan tayyorlanadi. Ular konstruktsiyasiga ko’ra yaxlit, bo’laklarga ajraluv­chi, qobirg’asiz va kobirg’ali bo’lib, o’lchamlari standart bo’yicha turlicha bo’ladi (142–rasm). Odatda, yirik bo’lmagan quymalar qolipini tayyorlashda ajralmaydigan qovurg’asiz opokalardan, yirik quymalar qolipini tayyorlashda ajraladigan qobirgali opokalardan foydala­niladi.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Quymalar qoliplarini tayyorlashda opokalar bo’shliqlaridan to’g’ri foydalanish tufayli qolip materiallari tejaladi. Qoliplar tayyor­lashda qolip materiallarining ko’plab sarflanishini hisobga olishning ahamiyati katta. </a:t>
            </a:r>
            <a:endParaRPr lang="ru-RU" dirty="0">
              <a:latin typeface="Times New Roman" pitchFamily="18" charset="0"/>
              <a:cs typeface="Times New Roman" pitchFamily="18" charset="0"/>
            </a:endParaRPr>
          </a:p>
        </p:txBody>
      </p:sp>
      <p:pic>
        <p:nvPicPr>
          <p:cNvPr id="4" name="Рисунок 3" descr="Описание: 14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2771800" y="1196752"/>
            <a:ext cx="4608512" cy="2304256"/>
          </a:xfrm>
          <a:prstGeom prst="rect">
            <a:avLst/>
          </a:prstGeom>
          <a:noFill/>
          <a:ln>
            <a:noFill/>
          </a:ln>
        </p:spPr>
      </p:pic>
    </p:spTree>
    <p:extLst>
      <p:ext uri="{BB962C8B-B14F-4D97-AF65-F5344CB8AC3E}">
        <p14:creationId xmlns:p14="http://schemas.microsoft.com/office/powerpoint/2010/main" val="1316781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descr="Описание: 142"/>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987041" y="188640"/>
            <a:ext cx="3434080" cy="2306955"/>
          </a:xfrm>
          <a:prstGeom prst="rect">
            <a:avLst/>
          </a:prstGeom>
          <a:noFill/>
          <a:ln>
            <a:noFill/>
          </a:ln>
        </p:spPr>
      </p:pic>
      <p:pic>
        <p:nvPicPr>
          <p:cNvPr id="12" name="Рисунок 11" descr="Описание: 143"/>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4948824" y="1556792"/>
            <a:ext cx="3518460" cy="3051810"/>
          </a:xfrm>
          <a:prstGeom prst="rect">
            <a:avLst/>
          </a:prstGeom>
          <a:noFill/>
          <a:ln>
            <a:noFill/>
          </a:ln>
        </p:spPr>
      </p:pic>
      <p:sp>
        <p:nvSpPr>
          <p:cNvPr id="9" name="Прямоугольник 8"/>
          <p:cNvSpPr/>
          <p:nvPr/>
        </p:nvSpPr>
        <p:spPr>
          <a:xfrm>
            <a:off x="346825" y="2708920"/>
            <a:ext cx="4572000" cy="1477328"/>
          </a:xfrm>
          <a:prstGeom prst="rect">
            <a:avLst/>
          </a:prstGeom>
        </p:spPr>
        <p:txBody>
          <a:bodyPr>
            <a:spAutoFit/>
          </a:bodyPr>
          <a:lstStyle/>
          <a:p>
            <a:r>
              <a:rPr lang="uz-Cyrl-UZ" dirty="0">
                <a:latin typeface="Times New Roman" pitchFamily="18" charset="0"/>
                <a:cs typeface="Times New Roman" pitchFamily="18" charset="0"/>
              </a:rPr>
              <a:t>Opokalar:</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 – kovurg’asiz opoka; b – kovurg’ali opoka: 1 – ustki opoka; 2 – pastki opokalar; 3 – opokalar bo’shligi; 4− opokalar quloqlari; 5 – markalovchi shtirlar</a:t>
            </a:r>
            <a:endParaRPr lang="ru-RU" dirty="0">
              <a:latin typeface="Times New Roman" pitchFamily="18" charset="0"/>
              <a:cs typeface="Times New Roman" pitchFamily="18" charset="0"/>
            </a:endParaRPr>
          </a:p>
        </p:txBody>
      </p:sp>
      <p:sp>
        <p:nvSpPr>
          <p:cNvPr id="10" name="Прямоугольник 9"/>
          <p:cNvSpPr/>
          <p:nvPr/>
        </p:nvSpPr>
        <p:spPr>
          <a:xfrm>
            <a:off x="4422054" y="5122352"/>
            <a:ext cx="4572000" cy="1477328"/>
          </a:xfrm>
          <a:prstGeom prst="rect">
            <a:avLst/>
          </a:prstGeom>
        </p:spPr>
        <p:txBody>
          <a:bodyPr>
            <a:spAutoFit/>
          </a:bodyPr>
          <a:lstStyle/>
          <a:p>
            <a:r>
              <a:rPr lang="uz-Cyrl-UZ" dirty="0">
                <a:latin typeface="Times New Roman" pitchFamily="18" charset="0"/>
                <a:cs typeface="Times New Roman" pitchFamily="18" charset="0"/>
              </a:rPr>
              <a:t>Qoliplash asboblari: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a – belko’rak; b– g’alvir; v – shibbalar; g – pnevmatik shibba; d– ilgak qoshiq va andavalar; ye –tekislagich, uchli yumaloq sim va cho’tka</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86050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79512" y="44624"/>
            <a:ext cx="8856984" cy="6696744"/>
          </a:xfrm>
        </p:spPr>
        <p:txBody>
          <a:bodyPr>
            <a:normAutofit fontScale="90000"/>
          </a:bodyPr>
          <a:lstStyle/>
          <a:p>
            <a:pPr algn="ctr"/>
            <a:r>
              <a:rPr lang="en-US" sz="1800" b="1" dirty="0" err="1">
                <a:effectLst/>
                <a:latin typeface="Times New Roman" pitchFamily="18" charset="0"/>
                <a:cs typeface="Times New Roman" pitchFamily="18" charset="0"/>
              </a:rPr>
              <a:t>Qolip</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materiallari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va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ularga</a:t>
            </a:r>
            <a:r>
              <a:rPr lang="en-US" sz="1800" b="1" dirty="0">
                <a:effectLst/>
                <a:latin typeface="Times New Roman" pitchFamily="18" charset="0"/>
                <a:cs typeface="Times New Roman" pitchFamily="18" charset="0"/>
              </a:rPr>
              <a:t> </a:t>
            </a:r>
            <a:r>
              <a:rPr lang="uz-Cyrl-UZ" sz="1800" b="1" dirty="0">
                <a:effectLst/>
                <a:latin typeface="Times New Roman" pitchFamily="18" charset="0"/>
                <a:cs typeface="Times New Roman" pitchFamily="18" charset="0"/>
              </a:rPr>
              <a:t>qo’</a:t>
            </a:r>
            <a:r>
              <a:rPr lang="en-US" sz="1800" b="1" dirty="0" err="1">
                <a:effectLst/>
                <a:latin typeface="Times New Roman" pitchFamily="18" charset="0"/>
                <a:cs typeface="Times New Roman" pitchFamily="18" charset="0"/>
              </a:rPr>
              <a:t>yiluvchi</a:t>
            </a:r>
            <a:r>
              <a:rPr lang="en-US" sz="1800" b="1" dirty="0">
                <a:effectLst/>
                <a:latin typeface="Times New Roman" pitchFamily="18" charset="0"/>
                <a:cs typeface="Times New Roman" pitchFamily="18" charset="0"/>
              </a:rPr>
              <a:t> </a:t>
            </a:r>
            <a:r>
              <a:rPr lang="en-US" sz="1800" b="1" dirty="0" err="1" smtClean="0">
                <a:effectLst/>
                <a:latin typeface="Times New Roman" pitchFamily="18" charset="0"/>
                <a:cs typeface="Times New Roman" pitchFamily="18" charset="0"/>
              </a:rPr>
              <a:t>talablar</a:t>
            </a:r>
            <a:r>
              <a:rPr lang="en-US" sz="1800" b="1" dirty="0" smtClean="0">
                <a:effectLst/>
                <a:latin typeface="Times New Roman" pitchFamily="18" charset="0"/>
                <a:cs typeface="Times New Roman" pitchFamily="18" charset="0"/>
              </a:rPr>
              <a:t/>
            </a:r>
            <a:br>
              <a:rPr lang="en-US" sz="1800" b="1" dirty="0" smtClean="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Puxtaligi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Puxtaligi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tayyorlashda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joydan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boshqa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yerga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tkazishda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kiritishda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a:effectLst/>
                <a:latin typeface="Times New Roman" pitchFamily="18" charset="0"/>
                <a:cs typeface="Times New Roman" pitchFamily="18" charset="0"/>
              </a:rPr>
              <a:t>z </a:t>
            </a:r>
            <a:r>
              <a:rPr lang="en-US" sz="1800" dirty="0" err="1">
                <a:effectLst/>
                <a:latin typeface="Times New Roman" pitchFamily="18" charset="0"/>
                <a:cs typeface="Times New Roman" pitchFamily="18" charset="0"/>
              </a:rPr>
              <a:t>shakli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o’lchamini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a:t>
            </a:r>
            <a:r>
              <a:rPr lang="uz-Cyrl-UZ" sz="1800" dirty="0">
                <a:effectLst/>
                <a:latin typeface="Times New Roman" pitchFamily="18" charset="0"/>
                <a:cs typeface="Times New Roman" pitchFamily="18" charset="0"/>
              </a:rPr>
              <a:t>ql</a:t>
            </a:r>
            <a:r>
              <a:rPr lang="en-US" sz="1800" dirty="0">
                <a:effectLst/>
                <a:latin typeface="Times New Roman" pitchFamily="18" charset="0"/>
                <a:cs typeface="Times New Roman" pitchFamily="18" charset="0"/>
              </a:rPr>
              <a:t>ash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 Nam </a:t>
            </a:r>
            <a:r>
              <a:rPr lang="en-US" sz="1800" dirty="0" err="1">
                <a:effectLst/>
                <a:latin typeface="Times New Roman" pitchFamily="18" charset="0"/>
                <a:cs typeface="Times New Roman" pitchFamily="18" charset="0"/>
              </a:rPr>
              <a:t>qoliplar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uchun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ilishga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puxtaligi</a:t>
            </a:r>
            <a:r>
              <a:rPr lang="en-US" sz="1800" dirty="0">
                <a:effectLst/>
                <a:latin typeface="Times New Roman" pitchFamily="18" charset="0"/>
                <a:cs typeface="Times New Roman" pitchFamily="18" charset="0"/>
              </a:rPr>
              <a:t> </a:t>
            </a:r>
            <a:r>
              <a:rPr lang="en-US" sz="1800" b="1" i="1" dirty="0">
                <a:effectLst/>
                <a:latin typeface="Times New Roman" pitchFamily="18" charset="0"/>
                <a:cs typeface="Times New Roman" pitchFamily="18" charset="0"/>
              </a:rPr>
              <a:t>a</a:t>
            </a:r>
            <a:r>
              <a:rPr lang="en-US" sz="1800" b="1" i="1" baseline="-25000" dirty="0">
                <a:effectLst/>
                <a:latin typeface="Times New Roman" pitchFamily="18" charset="0"/>
                <a:cs typeface="Times New Roman" pitchFamily="18" charset="0"/>
              </a:rPr>
              <a:t>s</a:t>
            </a:r>
            <a:r>
              <a:rPr lang="en-US" sz="1800" b="1" i="1" dirty="0">
                <a:effectLst/>
                <a:latin typeface="Times New Roman" pitchFamily="18" charset="0"/>
                <a:cs typeface="Times New Roman" pitchFamily="18" charset="0"/>
              </a:rPr>
              <a:t> = </a:t>
            </a:r>
            <a:r>
              <a:rPr lang="en-US" sz="1800" dirty="0">
                <a:effectLst/>
                <a:latin typeface="Times New Roman" pitchFamily="18" charset="0"/>
                <a:cs typeface="Times New Roman" pitchFamily="18" charset="0"/>
              </a:rPr>
              <a:t>30</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70 </a:t>
            </a:r>
            <a:r>
              <a:rPr lang="en-US" sz="1800" dirty="0" err="1">
                <a:effectLst/>
                <a:latin typeface="Times New Roman" pitchFamily="18" charset="0"/>
                <a:cs typeface="Times New Roman" pitchFamily="18" charset="0"/>
              </a:rPr>
              <a:t>kPa</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lsa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uritilgan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uchun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zilishga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puxtaligi</a:t>
            </a:r>
            <a:r>
              <a:rPr lang="en-US" sz="1800" dirty="0">
                <a:effectLst/>
                <a:latin typeface="Times New Roman" pitchFamily="18" charset="0"/>
                <a:cs typeface="Times New Roman" pitchFamily="18" charset="0"/>
              </a:rPr>
              <a:t>  = 80</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200 </a:t>
            </a:r>
            <a:r>
              <a:rPr lang="en-US" sz="1800" dirty="0" err="1">
                <a:effectLst/>
                <a:latin typeface="Times New Roman" pitchFamily="18" charset="0"/>
                <a:cs typeface="Times New Roman" pitchFamily="18" charset="0"/>
              </a:rPr>
              <a:t>kPa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orali</a:t>
            </a:r>
            <a:r>
              <a:rPr lang="uz-Cyrl-UZ" sz="1800" dirty="0">
                <a:effectLst/>
                <a:latin typeface="Times New Roman" pitchFamily="18" charset="0"/>
                <a:cs typeface="Times New Roman" pitchFamily="18" charset="0"/>
              </a:rPr>
              <a:t>g’i</a:t>
            </a:r>
            <a:r>
              <a:rPr lang="en-US" sz="1800" dirty="0">
                <a:effectLst/>
                <a:latin typeface="Times New Roman" pitchFamily="18" charset="0"/>
                <a:cs typeface="Times New Roman" pitchFamily="18" charset="0"/>
              </a:rPr>
              <a:t>da </a:t>
            </a:r>
            <a:r>
              <a:rPr lang="en-US" sz="1800" dirty="0" err="1">
                <a:effectLst/>
                <a:latin typeface="Times New Roman" pitchFamily="18" charset="0"/>
                <a:cs typeface="Times New Roman" pitchFamily="18" charset="0"/>
              </a:rPr>
              <a:t>bo’ladi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Plastikligi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Plastikligi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modelni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kuch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ta’sirida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bosilishda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konturiga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oson</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tib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undan</a:t>
            </a:r>
            <a:r>
              <a:rPr lang="en-US" sz="1800" dirty="0">
                <a:effectLst/>
                <a:latin typeface="Times New Roman" pitchFamily="18" charset="0"/>
                <a:cs typeface="Times New Roman" pitchFamily="18" charset="0"/>
              </a:rPr>
              <a:t> mo­del</a:t>
            </a:r>
            <a:r>
              <a:rPr lang="ru-RU" sz="1800" dirty="0">
                <a:effectLst/>
                <a:latin typeface="Times New Roman" pitchFamily="18" charset="0"/>
                <a:cs typeface="Times New Roman" pitchFamily="18" charset="0"/>
              </a:rPr>
              <a:t>ь</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olingandan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keyin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esa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shaklini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a:t>
            </a:r>
            <a:r>
              <a:rPr lang="uz-Cyrl-UZ" sz="1800" dirty="0">
                <a:effectLst/>
                <a:latin typeface="Times New Roman" pitchFamily="18" charset="0"/>
                <a:cs typeface="Times New Roman" pitchFamily="18" charset="0"/>
              </a:rPr>
              <a:t>ql</a:t>
            </a:r>
            <a:r>
              <a:rPr lang="en-US" sz="1800" dirty="0">
                <a:effectLst/>
                <a:latin typeface="Times New Roman" pitchFamily="18" charset="0"/>
                <a:cs typeface="Times New Roman" pitchFamily="18" charset="0"/>
              </a:rPr>
              <a:t>ash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b="1" dirty="0">
                <a:effectLst/>
                <a:latin typeface="Times New Roman" pitchFamily="18" charset="0"/>
                <a:cs typeface="Times New Roman" pitchFamily="18" charset="0"/>
              </a:rPr>
              <a:t>Qayishqoqlik</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Kayish</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o</a:t>
            </a:r>
            <a:r>
              <a:rPr lang="uz-Cyrl-UZ" sz="1800" dirty="0">
                <a:effectLst/>
                <a:latin typeface="Times New Roman" pitchFamily="18" charset="0"/>
                <a:cs typeface="Times New Roman" pitchFamily="18" charset="0"/>
              </a:rPr>
              <a:t>ql</a:t>
            </a:r>
            <a:r>
              <a:rPr lang="en-US" sz="1800" dirty="0" err="1">
                <a:effectLst/>
                <a:latin typeface="Times New Roman" pitchFamily="18" charset="0"/>
                <a:cs typeface="Times New Roman" pitchFamily="18" charset="0"/>
              </a:rPr>
              <a:t>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materyalini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shli</a:t>
            </a:r>
            <a:r>
              <a:rPr lang="uz-Cyrl-UZ" sz="1800" dirty="0">
                <a:effectLst/>
                <a:latin typeface="Times New Roman" pitchFamily="18" charset="0"/>
                <a:cs typeface="Times New Roman" pitchFamily="18" charset="0"/>
              </a:rPr>
              <a:t>g’iga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kirayotgan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ta’sirida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ma’lum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darajada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ilib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sovib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kirishishida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esa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dastlabki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joyiga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aytish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a:effectLst/>
                <a:latin typeface="Times New Roman" pitchFamily="18" charset="0"/>
                <a:cs typeface="Times New Roman" pitchFamily="18" charset="0"/>
              </a:rPr>
              <a:t>Agar </a:t>
            </a:r>
            <a:r>
              <a:rPr lang="en-US" sz="1800" dirty="0" err="1">
                <a:effectLst/>
                <a:latin typeface="Times New Roman" pitchFamily="18" charset="0"/>
                <a:cs typeface="Times New Roman" pitchFamily="18" charset="0"/>
              </a:rPr>
              <a:t>metallarda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ayish</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o</a:t>
            </a:r>
            <a:r>
              <a:rPr lang="uz-Cyrl-UZ" sz="1800" dirty="0">
                <a:effectLst/>
                <a:latin typeface="Times New Roman" pitchFamily="18" charset="0"/>
                <a:cs typeface="Times New Roman" pitchFamily="18" charset="0"/>
              </a:rPr>
              <a:t>ql</a:t>
            </a:r>
            <a:r>
              <a:rPr lang="en-US" sz="1800" dirty="0" err="1">
                <a:effectLst/>
                <a:latin typeface="Times New Roman" pitchFamily="18" charset="0"/>
                <a:cs typeface="Times New Roman" pitchFamily="18" charset="0"/>
              </a:rPr>
              <a: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kichik</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lsa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quymada</a:t>
            </a:r>
            <a:r>
              <a:rPr lang="en-US" sz="1800" dirty="0">
                <a:effectLst/>
                <a:latin typeface="Times New Roman" pitchFamily="18" charset="0"/>
                <a:cs typeface="Times New Roman" pitchFamily="18" charset="0"/>
              </a:rPr>
              <a:t> z</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ri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kuchlanishlar</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hosil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tashlashiga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ba’zan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darz</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ketishiga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sabab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a:effectLst/>
                <a:latin typeface="Times New Roman" pitchFamily="18" charset="0"/>
                <a:cs typeface="Times New Roman" pitchFamily="18" charset="0"/>
              </a:rPr>
              <a:t>O</a:t>
            </a:r>
            <a:r>
              <a:rPr lang="uz-Cyrl-UZ" sz="1800" b="1" dirty="0">
                <a:effectLst/>
                <a:latin typeface="Times New Roman" pitchFamily="18" charset="0"/>
                <a:cs typeface="Times New Roman" pitchFamily="18" charset="0"/>
              </a:rPr>
              <a:t>q</a:t>
            </a:r>
            <a:r>
              <a:rPr lang="en-US" sz="1800" b="1" dirty="0" err="1">
                <a:effectLst/>
                <a:latin typeface="Times New Roman" pitchFamily="18" charset="0"/>
                <a:cs typeface="Times New Roman" pitchFamily="18" charset="0"/>
              </a:rPr>
              <a:t>uvchanligi</a:t>
            </a:r>
            <a:r>
              <a:rPr lang="en-US" sz="1800" b="1" dirty="0">
                <a:effectLst/>
                <a:latin typeface="Times New Roman" pitchFamily="18" charset="0"/>
                <a:cs typeface="Times New Roman" pitchFamily="18" charset="0"/>
              </a:rPr>
              <a:t>. </a:t>
            </a:r>
            <a:r>
              <a:rPr lang="en-US" sz="1800" dirty="0">
                <a:effectLst/>
                <a:latin typeface="Times New Roman" pitchFamily="18" charset="0"/>
                <a:cs typeface="Times New Roman" pitchFamily="18" charset="0"/>
              </a:rPr>
              <a:t>O</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uvchanligi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tayyorlashda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materialni</a:t>
            </a:r>
            <a:r>
              <a:rPr lang="en-US" sz="1800" dirty="0">
                <a:effectLst/>
                <a:latin typeface="Times New Roman" pitchFamily="18" charset="0"/>
                <a:cs typeface="Times New Roman" pitchFamily="18" charset="0"/>
              </a:rPr>
              <a:t> mo­del</a:t>
            </a:r>
            <a:r>
              <a:rPr lang="ru-RU" sz="1800" dirty="0">
                <a:effectLst/>
                <a:latin typeface="Times New Roman" pitchFamily="18" charset="0"/>
                <a:cs typeface="Times New Roman" pitchFamily="18" charset="0"/>
              </a:rPr>
              <a:t>ь</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i </a:t>
            </a:r>
            <a:r>
              <a:rPr lang="en-US" sz="1800" dirty="0" err="1">
                <a:effectLst/>
                <a:latin typeface="Times New Roman" pitchFamily="18" charset="0"/>
                <a:cs typeface="Times New Roman" pitchFamily="18" charset="0"/>
              </a:rPr>
              <a:t>konturiga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a:t>
            </a:r>
            <a:r>
              <a:rPr lang="uz-Cyrl-UZ" sz="1800" dirty="0">
                <a:effectLst/>
                <a:latin typeface="Times New Roman" pitchFamily="18" charset="0"/>
                <a:cs typeface="Times New Roman" pitchFamily="18" charset="0"/>
              </a:rPr>
              <a:t>s</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shli</a:t>
            </a:r>
            <a:r>
              <a:rPr lang="uz-Cyrl-UZ" sz="1800" dirty="0">
                <a:effectLst/>
                <a:latin typeface="Times New Roman" pitchFamily="18" charset="0"/>
                <a:cs typeface="Times New Roman" pitchFamily="18" charset="0"/>
              </a:rPr>
              <a:t>qq</a:t>
            </a:r>
            <a:r>
              <a:rPr lang="en-US" sz="1800" dirty="0">
                <a:effectLst/>
                <a:latin typeface="Times New Roman" pitchFamily="18" charset="0"/>
                <a:cs typeface="Times New Roman" pitchFamily="18" charset="0"/>
              </a:rPr>
              <a:t>a </a:t>
            </a:r>
            <a:r>
              <a:rPr lang="en-US" sz="1800" dirty="0" err="1">
                <a:effectLst/>
                <a:latin typeface="Times New Roman" pitchFamily="18" charset="0"/>
                <a:cs typeface="Times New Roman" pitchFamily="18" charset="0"/>
              </a:rPr>
              <a:t>bir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tekisda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osonro</a:t>
            </a:r>
            <a:r>
              <a:rPr lang="uz-Cyrl-UZ" sz="1800" dirty="0">
                <a:effectLst/>
                <a:latin typeface="Times New Roman" pitchFamily="18" charset="0"/>
                <a:cs typeface="Times New Roman" pitchFamily="18" charset="0"/>
              </a:rPr>
              <a:t>q o’</a:t>
            </a:r>
            <a:r>
              <a:rPr lang="en-US" sz="1800" dirty="0" err="1">
                <a:effectLst/>
                <a:latin typeface="Times New Roman" pitchFamily="18" charset="0"/>
                <a:cs typeface="Times New Roman" pitchFamily="18" charset="0"/>
              </a:rPr>
              <a:t>tish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Termomexanik</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bardoshligi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Termomexanik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bardoshligi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mate­rialni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yuqori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temperaturali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kirayotganda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k</a:t>
            </a:r>
            <a:r>
              <a:rPr lang="en-US" sz="1800" dirty="0" err="1">
                <a:effectLst/>
                <a:latin typeface="Times New Roman" pitchFamily="18" charset="0"/>
                <a:cs typeface="Times New Roman" pitchFamily="18" charset="0"/>
              </a:rPr>
              <a:t>uymay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erimay</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shakl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o’lchamlarini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a:t>
            </a:r>
            <a:r>
              <a:rPr lang="uz-Cyrl-UZ" sz="1800" dirty="0">
                <a:effectLst/>
                <a:latin typeface="Times New Roman" pitchFamily="18" charset="0"/>
                <a:cs typeface="Times New Roman" pitchFamily="18" charset="0"/>
              </a:rPr>
              <a:t>ql</a:t>
            </a:r>
            <a:r>
              <a:rPr lang="en-US" sz="1800" dirty="0">
                <a:effectLst/>
                <a:latin typeface="Times New Roman" pitchFamily="18" charset="0"/>
                <a:cs typeface="Times New Roman" pitchFamily="18" charset="0"/>
              </a:rPr>
              <a:t>ash </a:t>
            </a:r>
            <a:r>
              <a:rPr lang="en-US" sz="1800" dirty="0" err="1">
                <a:effectLst/>
                <a:latin typeface="Times New Roman" pitchFamily="18" charset="0"/>
                <a:cs typeface="Times New Roman" pitchFamily="18" charset="0"/>
              </a:rPr>
              <a:t>xossalariga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Nami</a:t>
            </a:r>
            <a:r>
              <a:rPr lang="uz-Cyrl-UZ" sz="1800" b="1" dirty="0">
                <a:effectLst/>
                <a:latin typeface="Times New Roman" pitchFamily="18" charset="0"/>
                <a:cs typeface="Times New Roman" pitchFamily="18" charset="0"/>
              </a:rPr>
              <a:t>q</a:t>
            </a:r>
            <a:r>
              <a:rPr lang="en-US" sz="1800" b="1" dirty="0" err="1">
                <a:effectLst/>
                <a:latin typeface="Times New Roman" pitchFamily="18" charset="0"/>
                <a:cs typeface="Times New Roman" pitchFamily="18" charset="0"/>
              </a:rPr>
              <a:t>masligi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Nami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masligi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materialning</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a:t>
            </a:r>
            <a:r>
              <a:rPr lang="en-US" sz="1800" dirty="0" err="1">
                <a:effectLst/>
                <a:latin typeface="Times New Roman" pitchFamily="18" charset="0"/>
                <a:cs typeface="Times New Roman" pitchFamily="18" charset="0"/>
              </a:rPr>
              <a:t>avo</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namini</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ziga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olmasligiga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Ajraluvchanligi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Ajraluvchanligi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materialni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oson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ajralish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Gaz</a:t>
            </a:r>
            <a:r>
              <a:rPr lang="en-US" sz="1800" b="1" dirty="0">
                <a:effectLst/>
                <a:latin typeface="Times New Roman" pitchFamily="18" charset="0"/>
                <a:cs typeface="Times New Roman" pitchFamily="18" charset="0"/>
              </a:rPr>
              <a:t> </a:t>
            </a:r>
            <a:r>
              <a:rPr lang="uz-Cyrl-UZ" sz="1800" b="1" dirty="0">
                <a:effectLst/>
                <a:latin typeface="Times New Roman" pitchFamily="18" charset="0"/>
                <a:cs typeface="Times New Roman" pitchFamily="18" charset="0"/>
              </a:rPr>
              <a:t>o’</a:t>
            </a:r>
            <a:r>
              <a:rPr lang="en-US" sz="1800" b="1" dirty="0" err="1">
                <a:effectLst/>
                <a:latin typeface="Times New Roman" pitchFamily="18" charset="0"/>
                <a:cs typeface="Times New Roman" pitchFamily="18" charset="0"/>
              </a:rPr>
              <a:t>tkazuvchanligi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Gaz</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tkazuvchanligi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materialning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kiritilayotganda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undagi</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a:t>
            </a:r>
            <a:r>
              <a:rPr lang="en-US" sz="1800" dirty="0" err="1">
                <a:effectLst/>
                <a:latin typeface="Times New Roman" pitchFamily="18" charset="0"/>
                <a:cs typeface="Times New Roman" pitchFamily="18" charset="0"/>
              </a:rPr>
              <a:t>avoni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ajraluvchi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gazlarni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chiqarish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b="1" dirty="0" err="1">
                <a:effectLst/>
                <a:latin typeface="Times New Roman" pitchFamily="18" charset="0"/>
                <a:cs typeface="Times New Roman" pitchFamily="18" charset="0"/>
              </a:rPr>
              <a:t>CHidamliligi</a:t>
            </a:r>
            <a:r>
              <a:rPr lang="en-US" sz="1800" b="1"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CHidamliligi</a:t>
            </a:r>
            <a:r>
              <a:rPr lang="en-US" sz="1800" dirty="0">
                <a:effectLst/>
                <a:latin typeface="Times New Roman" pitchFamily="18" charset="0"/>
                <a:cs typeface="Times New Roman" pitchFamily="18" charset="0"/>
              </a:rPr>
              <a:t> deb </a:t>
            </a:r>
            <a:r>
              <a:rPr lang="en-US" sz="1800" dirty="0" err="1">
                <a:effectLst/>
                <a:latin typeface="Times New Roman" pitchFamily="18" charset="0"/>
                <a:cs typeface="Times New Roman" pitchFamily="18" charset="0"/>
              </a:rPr>
              <a:t>qolipda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ayta</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ayta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mexanik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texnologik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fizik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xossalarini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sa</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lashiga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aytiladi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Issi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dik</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tkazuvchanligi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solishtirma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issi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dik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a:t>
            </a:r>
            <a:r>
              <a:rPr lang="uz-Cyrl-UZ" sz="1800" dirty="0">
                <a:effectLst/>
                <a:latin typeface="Times New Roman" pitchFamily="18" charset="0"/>
                <a:cs typeface="Times New Roman" pitchFamily="18" charset="0"/>
              </a:rPr>
              <a:t>g’</a:t>
            </a:r>
            <a:r>
              <a:rPr lang="en-US" sz="1800" dirty="0" err="1">
                <a:effectLst/>
                <a:latin typeface="Times New Roman" pitchFamily="18" charset="0"/>
                <a:cs typeface="Times New Roman" pitchFamily="18" charset="0"/>
              </a:rPr>
              <a:t>imlari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esa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sovitish</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tezligiga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binobarin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struktura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xossa­siga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ko’rsatadi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shuning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uchun</a:t>
            </a:r>
            <a:r>
              <a:rPr lang="en-US" sz="1800" dirty="0">
                <a:effectLst/>
                <a:latin typeface="Times New Roman" pitchFamily="18" charset="0"/>
                <a:cs typeface="Times New Roman" pitchFamily="18" charset="0"/>
              </a:rPr>
              <a:t> ham </a:t>
            </a:r>
            <a:r>
              <a:rPr lang="en-US" sz="1800" dirty="0" err="1">
                <a:effectLst/>
                <a:latin typeface="Times New Roman" pitchFamily="18" charset="0"/>
                <a:cs typeface="Times New Roman" pitchFamily="18" charset="0"/>
              </a:rPr>
              <a:t>ushbu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xossalarni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bilmo</a:t>
            </a:r>
            <a:r>
              <a:rPr lang="uz-Cyrl-UZ" sz="1800" dirty="0">
                <a:effectLst/>
                <a:latin typeface="Times New Roman" pitchFamily="18" charset="0"/>
                <a:cs typeface="Times New Roman" pitchFamily="18" charset="0"/>
              </a:rPr>
              <a:t>q</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lozim</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Statistik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ma’lumotlariga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metall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quymalarni</a:t>
            </a:r>
            <a:r>
              <a:rPr lang="en-US" sz="1800" dirty="0">
                <a:effectLst/>
                <a:latin typeface="Times New Roman" pitchFamily="18" charset="0"/>
                <a:cs typeface="Times New Roman" pitchFamily="18" charset="0"/>
              </a:rPr>
              <a:t> k</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plab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chiqaruvchi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yirik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korxonalarda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tonna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quyma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olishda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o’rtacha</a:t>
            </a:r>
            <a:r>
              <a:rPr lang="en-US" sz="1800" dirty="0">
                <a:effectLst/>
                <a:latin typeface="Times New Roman" pitchFamily="18" charset="0"/>
                <a:cs typeface="Times New Roman" pitchFamily="18" charset="0"/>
              </a:rPr>
              <a:t> 47 </a:t>
            </a:r>
            <a:r>
              <a:rPr lang="en-US" sz="1800" dirty="0" err="1">
                <a:effectLst/>
                <a:latin typeface="Times New Roman" pitchFamily="18" charset="0"/>
                <a:cs typeface="Times New Roman" pitchFamily="18" charset="0"/>
              </a:rPr>
              <a:t>tonna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material </a:t>
            </a:r>
            <a:r>
              <a:rPr lang="en-US" sz="1800" dirty="0" err="1">
                <a:effectLst/>
                <a:latin typeface="Times New Roman" pitchFamily="18" charset="0"/>
                <a:cs typeface="Times New Roman" pitchFamily="18" charset="0"/>
              </a:rPr>
              <a:t>ishlatilishini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e’tiborga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olsak</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narxining</a:t>
            </a:r>
            <a:r>
              <a:rPr lang="en-US" sz="1800" dirty="0">
                <a:effectLst/>
                <a:latin typeface="Times New Roman" pitchFamily="18" charset="0"/>
                <a:cs typeface="Times New Roman" pitchFamily="18" charset="0"/>
              </a:rPr>
              <a:t> a</a:t>
            </a:r>
            <a:r>
              <a:rPr lang="uz-Cyrl-UZ" sz="1800" dirty="0">
                <a:effectLst/>
                <a:latin typeface="Times New Roman" pitchFamily="18" charset="0"/>
                <a:cs typeface="Times New Roman" pitchFamily="18" charset="0"/>
              </a:rPr>
              <a:t>h</a:t>
            </a:r>
            <a:r>
              <a:rPr lang="en-US" sz="1800" dirty="0" err="1">
                <a:effectLst/>
                <a:latin typeface="Times New Roman" pitchFamily="18" charset="0"/>
                <a:cs typeface="Times New Roman" pitchFamily="18" charset="0"/>
              </a:rPr>
              <a:t>amiyati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na</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adar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muhimligi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ma’lum</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bo’ladi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2518424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grpId="0" nodeType="clickEffect">
                                  <p:stCondLst>
                                    <p:cond delay="0"/>
                                  </p:stCondLst>
                                  <p:childTnLst>
                                    <p:anim calcmode="lin" valueType="num">
                                      <p:cBhvr>
                                        <p:cTn id="6" dur="500"/>
                                        <p:tgtEl>
                                          <p:spTgt spid="3"/>
                                        </p:tgtEl>
                                        <p:attrNameLst>
                                          <p:attrName>ppt_w</p:attrName>
                                        </p:attrNameLst>
                                      </p:cBhvr>
                                      <p:tavLst>
                                        <p:tav tm="0">
                                          <p:val>
                                            <p:strVal val="ppt_w"/>
                                          </p:val>
                                        </p:tav>
                                        <p:tav tm="100000">
                                          <p:val>
                                            <p:fltVal val="0"/>
                                          </p:val>
                                        </p:tav>
                                      </p:tavLst>
                                    </p:anim>
                                    <p:anim calcmode="lin" valueType="num">
                                      <p:cBhvr>
                                        <p:cTn id="7" dur="500"/>
                                        <p:tgtEl>
                                          <p:spTgt spid="3"/>
                                        </p:tgtEl>
                                        <p:attrNameLst>
                                          <p:attrName>ppt_h</p:attrName>
                                        </p:attrNameLst>
                                      </p:cBhvr>
                                      <p:tavLst>
                                        <p:tav tm="0">
                                          <p:val>
                                            <p:strVal val="ppt_h"/>
                                          </p:val>
                                        </p:tav>
                                        <p:tav tm="100000">
                                          <p:val>
                                            <p:fltVal val="0"/>
                                          </p:val>
                                        </p:tav>
                                      </p:tavLst>
                                    </p:anim>
                                    <p:animEffect transition="out" filter="fade">
                                      <p:cBhvr>
                                        <p:cTn id="8" dur="500"/>
                                        <p:tgtEl>
                                          <p:spTgt spid="3"/>
                                        </p:tgtEl>
                                      </p:cBhvr>
                                    </p:animEffect>
                                    <p:set>
                                      <p:cBhvr>
                                        <p:cTn id="9"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9512" y="359898"/>
            <a:ext cx="8659688" cy="6237454"/>
          </a:xfrm>
        </p:spPr>
        <p:txBody>
          <a:bodyPr>
            <a:noAutofit/>
          </a:bodyPr>
          <a:lstStyle/>
          <a:p>
            <a:pPr algn="ctr"/>
            <a:r>
              <a:rPr lang="uz-Cyrl-UZ" sz="1800" b="1" dirty="0">
                <a:effectLst/>
                <a:latin typeface="Times New Roman" pitchFamily="18" charset="0"/>
                <a:cs typeface="Times New Roman" pitchFamily="18" charset="0"/>
              </a:rPr>
              <a:t>Qolip materiallar tarkibi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smtClean="0">
                <a:effectLst/>
                <a:latin typeface="Times New Roman" pitchFamily="18" charset="0"/>
                <a:cs typeface="Times New Roman" pitchFamily="18" charset="0"/>
              </a:rPr>
              <a:t>Qolip </a:t>
            </a:r>
            <a:r>
              <a:rPr lang="uz-Cyrl-UZ" sz="1800" dirty="0">
                <a:effectLst/>
                <a:latin typeface="Times New Roman" pitchFamily="18" charset="0"/>
                <a:cs typeface="Times New Roman" pitchFamily="18" charset="0"/>
              </a:rPr>
              <a:t>materiallarning yuqorida qayd etilgan xossalarga qanchalik javob berishi ular kimyoviy tarkibiga, donadorligi (strukturasi)ga, bog’lovchilar xiliga va miqdoriga, namlik darajasiga, qolipdagi zichligiga va boshqa ko’rsatgichlarga bog’liq. Yuqorida qayd etilganidek, bir marta quymalar olishga yaroqli qolip materiallarining asosiy qismi kvarts qumidir.</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b="1" dirty="0">
                <a:effectLst/>
                <a:latin typeface="Times New Roman" pitchFamily="18" charset="0"/>
                <a:cs typeface="Times New Roman" pitchFamily="18" charset="0"/>
              </a:rPr>
              <a:t>Qolip qumi. </a:t>
            </a:r>
            <a:r>
              <a:rPr lang="uz-Cyrl-UZ" sz="1800" dirty="0">
                <a:effectLst/>
                <a:latin typeface="Times New Roman" pitchFamily="18" charset="0"/>
                <a:cs typeface="Times New Roman" pitchFamily="18" charset="0"/>
              </a:rPr>
              <a:t>Bu material asosi tabiiy kvarts (SiO</a:t>
            </a:r>
            <a:r>
              <a:rPr lang="uz-Cyrl-UZ" sz="1800" baseline="-25000" dirty="0">
                <a:effectLst/>
                <a:latin typeface="Times New Roman" pitchFamily="18" charset="0"/>
                <a:cs typeface="Times New Roman" pitchFamily="18" charset="0"/>
              </a:rPr>
              <a:t>2</a:t>
            </a:r>
            <a:r>
              <a:rPr lang="uz-Cyrl-UZ" sz="1800" dirty="0">
                <a:effectLst/>
                <a:latin typeface="Times New Roman" pitchFamily="18" charset="0"/>
                <a:cs typeface="Times New Roman" pitchFamily="18" charset="0"/>
              </a:rPr>
              <a:t>) bo’lib, unda ma’lum miqdorda gil va boshqa begona birikmalar (Fe</a:t>
            </a:r>
            <a:r>
              <a:rPr lang="uz-Cyrl-UZ" sz="1800" baseline="-25000" dirty="0">
                <a:effectLst/>
                <a:latin typeface="Times New Roman" pitchFamily="18" charset="0"/>
                <a:cs typeface="Times New Roman" pitchFamily="18" charset="0"/>
              </a:rPr>
              <a:t>2</a:t>
            </a:r>
            <a:r>
              <a:rPr lang="uz-Cyrl-UZ" sz="1800" dirty="0">
                <a:effectLst/>
                <a:latin typeface="Times New Roman" pitchFamily="18" charset="0"/>
                <a:cs typeface="Times New Roman" pitchFamily="18" charset="0"/>
              </a:rPr>
              <a:t>0</a:t>
            </a:r>
            <a:r>
              <a:rPr lang="uz-Cyrl-UZ" sz="1800" baseline="-25000" dirty="0">
                <a:effectLst/>
                <a:latin typeface="Times New Roman" pitchFamily="18" charset="0"/>
                <a:cs typeface="Times New Roman" pitchFamily="18" charset="0"/>
              </a:rPr>
              <a:t>3</a:t>
            </a:r>
            <a:r>
              <a:rPr lang="uz-Cyrl-UZ" sz="1800" dirty="0">
                <a:effectLst/>
                <a:latin typeface="Times New Roman" pitchFamily="18" charset="0"/>
                <a:cs typeface="Times New Roman" pitchFamily="18" charset="0"/>
              </a:rPr>
              <a:t>, Na</a:t>
            </a:r>
            <a:r>
              <a:rPr lang="uz-Cyrl-UZ" sz="1800" baseline="-25000" dirty="0">
                <a:effectLst/>
                <a:latin typeface="Times New Roman" pitchFamily="18" charset="0"/>
                <a:cs typeface="Times New Roman" pitchFamily="18" charset="0"/>
              </a:rPr>
              <a:t>2</a:t>
            </a:r>
            <a:r>
              <a:rPr lang="uz-Cyrl-UZ" sz="1800" dirty="0">
                <a:effectLst/>
                <a:latin typeface="Times New Roman" pitchFamily="18" charset="0"/>
                <a:cs typeface="Times New Roman" pitchFamily="18" charset="0"/>
              </a:rPr>
              <a:t>0</a:t>
            </a:r>
            <a:r>
              <a:rPr lang="uz-Cyrl-UZ" sz="1800" baseline="-25000" dirty="0">
                <a:effectLst/>
                <a:latin typeface="Times New Roman" pitchFamily="18" charset="0"/>
                <a:cs typeface="Times New Roman" pitchFamily="18" charset="0"/>
              </a:rPr>
              <a:t>3</a:t>
            </a:r>
            <a:r>
              <a:rPr lang="uz-Cyrl-UZ" sz="1800" dirty="0">
                <a:effectLst/>
                <a:latin typeface="Times New Roman" pitchFamily="18" charset="0"/>
                <a:cs typeface="Times New Roman" pitchFamily="18" charset="0"/>
              </a:rPr>
              <a:t>, CaO, MgO va boshqalar) bo’ladi.</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uz-Cyrl-UZ" sz="1800" dirty="0">
                <a:effectLst/>
                <a:latin typeface="Times New Roman" pitchFamily="18" charset="0"/>
                <a:cs typeface="Times New Roman" pitchFamily="18" charset="0"/>
              </a:rPr>
              <a:t>Tabiiy kvarts zichligi 2,5–2,8 g/sm</a:t>
            </a:r>
            <a:r>
              <a:rPr lang="uz-Cyrl-UZ" sz="1800" baseline="30000" dirty="0">
                <a:effectLst/>
                <a:latin typeface="Times New Roman" pitchFamily="18" charset="0"/>
                <a:cs typeface="Times New Roman" pitchFamily="18" charset="0"/>
              </a:rPr>
              <a:t>3</a:t>
            </a:r>
            <a:r>
              <a:rPr lang="uz-Cyrl-UZ" sz="1800" dirty="0">
                <a:effectLst/>
                <a:latin typeface="Times New Roman" pitchFamily="18" charset="0"/>
                <a:cs typeface="Times New Roman" pitchFamily="18" charset="0"/>
              </a:rPr>
              <a:t> oralig’ida bo’lib, suyuqlanish temperaturasi 1750−1780°S oralig’ida bo’lgan puxta va qattiq modda. Lekin qumning shunday xususiyati ham borki, u 575°S temperaturagacha qiziganda allotropik o’zgarishi sababli hajmi birmuncha ortadi, natijada u yoriladi, parchalanadi. </a:t>
            </a:r>
            <a:r>
              <a:rPr lang="en-US" sz="1800" dirty="0">
                <a:effectLst/>
                <a:latin typeface="Times New Roman" pitchFamily="18" charset="0"/>
                <a:cs typeface="Times New Roman" pitchFamily="18" charset="0"/>
              </a:rPr>
              <a:t>Bu </a:t>
            </a:r>
            <a:r>
              <a:rPr lang="en-US" sz="1800" dirty="0" err="1">
                <a:effectLst/>
                <a:latin typeface="Times New Roman" pitchFamily="18" charset="0"/>
                <a:cs typeface="Times New Roman" pitchFamily="18" charset="0"/>
              </a:rPr>
              <a:t>esa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mater</a:t>
            </a:r>
            <a:r>
              <a:rPr lang="uz-Cyrl-UZ" sz="1800" dirty="0">
                <a:effectLst/>
                <a:latin typeface="Times New Roman" pitchFamily="18" charset="0"/>
                <a:cs typeface="Times New Roman" pitchFamily="18" charset="0"/>
              </a:rPr>
              <a:t>i</a:t>
            </a:r>
            <a:r>
              <a:rPr lang="en-US" sz="1800" dirty="0" err="1">
                <a:effectLst/>
                <a:latin typeface="Times New Roman" pitchFamily="18" charset="0"/>
                <a:cs typeface="Times New Roman" pitchFamily="18" charset="0"/>
              </a:rPr>
              <a:t>alini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chang</a:t>
            </a:r>
            <a:r>
              <a:rPr lang="uz-Cyrl-UZ" sz="1800" dirty="0">
                <a:effectLst/>
                <a:latin typeface="Times New Roman" pitchFamily="18" charset="0"/>
                <a:cs typeface="Times New Roman" pitchFamily="18" charset="0"/>
              </a:rPr>
              <a:t>s</a:t>
            </a:r>
            <a:r>
              <a:rPr lang="en-US" sz="1800" dirty="0" err="1">
                <a:effectLst/>
                <a:latin typeface="Times New Roman" pitchFamily="18" charset="0"/>
                <a:cs typeface="Times New Roman" pitchFamily="18" charset="0"/>
              </a:rPr>
              <a:t>imon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zarrachalar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t</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yintirib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sifatiga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putur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yetkazadi</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r>
              <a:rPr lang="en-US" sz="1800" dirty="0" err="1">
                <a:effectLst/>
                <a:latin typeface="Times New Roman" pitchFamily="18" charset="0"/>
                <a:cs typeface="Times New Roman" pitchFamily="18" charset="0"/>
              </a:rPr>
              <a:t>SHu</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boisdan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marta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ishlatilgan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materiallarning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xossa­larini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tiklash</a:t>
            </a:r>
            <a:r>
              <a:rPr lang="en-US" sz="1800" dirty="0">
                <a:effectLst/>
                <a:latin typeface="Times New Roman" pitchFamily="18" charset="0"/>
                <a:cs typeface="Times New Roman" pitchFamily="18" charset="0"/>
              </a:rPr>
              <a:t> ma</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sadida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ma’lum</a:t>
            </a:r>
            <a:r>
              <a:rPr lang="en-US" sz="1800" dirty="0">
                <a:effectLst/>
                <a:latin typeface="Times New Roman" pitchFamily="18" charset="0"/>
                <a:cs typeface="Times New Roman" pitchFamily="18" charset="0"/>
              </a:rPr>
              <a:t> mi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dorda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a:t>
            </a:r>
            <a:r>
              <a:rPr lang="en-US" sz="1800" dirty="0" err="1">
                <a:effectLst/>
                <a:latin typeface="Times New Roman" pitchFamily="18" charset="0"/>
                <a:cs typeface="Times New Roman" pitchFamily="18" charset="0"/>
              </a:rPr>
              <a:t>ali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ishlatilmagan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kvarts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qumi</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qo’</a:t>
            </a:r>
            <a:r>
              <a:rPr lang="en-US" sz="1800" dirty="0" err="1">
                <a:effectLst/>
                <a:latin typeface="Times New Roman" pitchFamily="18" charset="0"/>
                <a:cs typeface="Times New Roman" pitchFamily="18" charset="0"/>
              </a:rPr>
              <a:t>shiladi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materiallari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tarkibidagi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bog’lovchi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moddalardan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tash</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ari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barcha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begona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uning</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xossalariga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putur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yetkazadi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Qolip</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tarkibidagi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gilli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moddalar</a:t>
            </a:r>
            <a:r>
              <a:rPr lang="en-US" sz="1800" dirty="0">
                <a:effectLst/>
                <a:latin typeface="Times New Roman" pitchFamily="18" charset="0"/>
                <a:cs typeface="Times New Roman" pitchFamily="18" charset="0"/>
              </a:rPr>
              <a:t> mi</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doriga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ko’ra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kvartsga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gilga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ajratiladi</a:t>
            </a:r>
            <a:r>
              <a:rPr lang="en-US" sz="1800" dirty="0">
                <a:effectLst/>
                <a:latin typeface="Times New Roman" pitchFamily="18" charset="0"/>
                <a:cs typeface="Times New Roman" pitchFamily="18" charset="0"/>
              </a:rPr>
              <a:t>. Agar </a:t>
            </a:r>
            <a:r>
              <a:rPr lang="en-US" sz="1800" dirty="0" err="1">
                <a:effectLst/>
                <a:latin typeface="Times New Roman" pitchFamily="18" charset="0"/>
                <a:cs typeface="Times New Roman" pitchFamily="18" charset="0"/>
              </a:rPr>
              <a:t>qumlar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tarkibida</a:t>
            </a:r>
            <a:r>
              <a:rPr lang="en-US" sz="1800" dirty="0">
                <a:effectLst/>
                <a:latin typeface="Times New Roman" pitchFamily="18" charset="0"/>
                <a:cs typeface="Times New Roman" pitchFamily="18" charset="0"/>
              </a:rPr>
              <a:t> 2 </a:t>
            </a:r>
            <a:r>
              <a:rPr lang="en-US" sz="1800" dirty="0" err="1">
                <a:effectLst/>
                <a:latin typeface="Times New Roman" pitchFamily="18" charset="0"/>
                <a:cs typeface="Times New Roman" pitchFamily="18" charset="0"/>
              </a:rPr>
              <a:t>foizgacha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10 </a:t>
            </a:r>
            <a:r>
              <a:rPr lang="en-US" sz="1800" dirty="0" err="1">
                <a:effectLst/>
                <a:latin typeface="Times New Roman" pitchFamily="18" charset="0"/>
                <a:cs typeface="Times New Roman" pitchFamily="18" charset="0"/>
              </a:rPr>
              <a:t>foizgacha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begona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birikmalar</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lsa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kvarts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gilli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moddalar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miqdori</a:t>
            </a:r>
            <a:r>
              <a:rPr lang="en-US" sz="1800" dirty="0">
                <a:effectLst/>
                <a:latin typeface="Times New Roman" pitchFamily="18" charset="0"/>
                <a:cs typeface="Times New Roman" pitchFamily="18" charset="0"/>
              </a:rPr>
              <a:t> 50 </a:t>
            </a:r>
            <a:r>
              <a:rPr lang="en-US" sz="1800" dirty="0" err="1">
                <a:effectLst/>
                <a:latin typeface="Times New Roman" pitchFamily="18" charset="0"/>
                <a:cs typeface="Times New Roman" pitchFamily="18" charset="0"/>
              </a:rPr>
              <a:t>foizdan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ortiq</a:t>
            </a:r>
            <a:r>
              <a:rPr lang="en-US" sz="1800" dirty="0">
                <a:effectLst/>
                <a:latin typeface="Times New Roman" pitchFamily="18" charset="0"/>
                <a:cs typeface="Times New Roman" pitchFamily="18" charset="0"/>
              </a:rPr>
              <a:t> b</a:t>
            </a:r>
            <a:r>
              <a:rPr lang="uz-Cyrl-UZ" sz="1800" dirty="0">
                <a:effectLst/>
                <a:latin typeface="Times New Roman" pitchFamily="18" charset="0"/>
                <a:cs typeface="Times New Roman" pitchFamily="18" charset="0"/>
              </a:rPr>
              <a:t>o’</a:t>
            </a:r>
            <a:r>
              <a:rPr lang="en-US" sz="1800" dirty="0" err="1">
                <a:effectLst/>
                <a:latin typeface="Times New Roman" pitchFamily="18" charset="0"/>
                <a:cs typeface="Times New Roman" pitchFamily="18" charset="0"/>
              </a:rPr>
              <a:t>lsa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gil</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deyiladi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Ularni</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q</a:t>
            </a:r>
            <a:r>
              <a:rPr lang="en-US" sz="1800" dirty="0" err="1">
                <a:effectLst/>
                <a:latin typeface="Times New Roman" pitchFamily="18" charset="0"/>
                <a:cs typeface="Times New Roman" pitchFamily="18" charset="0"/>
              </a:rPr>
              <a:t>azib</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oluvchi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joylar</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nomi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bilan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ataladi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Masalan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Lyubarets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konida</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olinadigan</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qumni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Lyubarets</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qumi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deyiladi</a:t>
            </a:r>
            <a:r>
              <a:rPr lang="en-US" sz="1800" dirty="0">
                <a:effectLst/>
                <a:latin typeface="Times New Roman" pitchFamily="18" charset="0"/>
                <a:cs typeface="Times New Roman" pitchFamily="18" charset="0"/>
              </a:rPr>
              <a:t> </a:t>
            </a:r>
            <a:r>
              <a:rPr lang="en-US" sz="1800" dirty="0" err="1">
                <a:effectLst/>
                <a:latin typeface="Times New Roman" pitchFamily="18" charset="0"/>
                <a:cs typeface="Times New Roman" pitchFamily="18" charset="0"/>
              </a:rPr>
              <a:t>va</a:t>
            </a:r>
            <a:r>
              <a:rPr lang="en-US" sz="1800" dirty="0">
                <a:effectLst/>
                <a:latin typeface="Times New Roman" pitchFamily="18" charset="0"/>
                <a:cs typeface="Times New Roman" pitchFamily="18" charset="0"/>
              </a:rPr>
              <a:t> </a:t>
            </a:r>
            <a:r>
              <a:rPr lang="uz-Cyrl-UZ" sz="1800" dirty="0">
                <a:effectLst/>
                <a:latin typeface="Times New Roman" pitchFamily="18" charset="0"/>
                <a:cs typeface="Times New Roman" pitchFamily="18" charset="0"/>
              </a:rPr>
              <a:t>ha</a:t>
            </a:r>
            <a:r>
              <a:rPr lang="en-US" sz="1800" dirty="0" err="1">
                <a:effectLst/>
                <a:latin typeface="Times New Roman" pitchFamily="18" charset="0"/>
                <a:cs typeface="Times New Roman" pitchFamily="18" charset="0"/>
              </a:rPr>
              <a:t>kazo</a:t>
            </a:r>
            <a:r>
              <a:rPr lang="en-US" sz="1800" dirty="0">
                <a:effectLst/>
                <a:latin typeface="Times New Roman" pitchFamily="18" charset="0"/>
                <a:cs typeface="Times New Roman" pitchFamily="18" charset="0"/>
              </a:rPr>
              <a:t>.</a:t>
            </a:r>
            <a:r>
              <a:rPr lang="ru-RU" sz="1800" dirty="0">
                <a:effectLst/>
                <a:latin typeface="Times New Roman" pitchFamily="18" charset="0"/>
                <a:cs typeface="Times New Roman" pitchFamily="18" charset="0"/>
              </a:rPr>
              <a:t/>
            </a:r>
            <a:br>
              <a:rPr lang="ru-RU" sz="1800" dirty="0">
                <a:effectLst/>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4212683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163" y="476672"/>
            <a:ext cx="8712968" cy="5909310"/>
          </a:xfrm>
          <a:prstGeom prst="rect">
            <a:avLst/>
          </a:prstGeom>
        </p:spPr>
        <p:txBody>
          <a:bodyPr wrap="square">
            <a:spAutoFit/>
          </a:bodyPr>
          <a:lstStyle/>
          <a:p>
            <a:r>
              <a:rPr lang="uz-Cyrl-UZ" b="1" dirty="0">
                <a:latin typeface="Times New Roman" pitchFamily="18" charset="0"/>
                <a:cs typeface="Times New Roman" pitchFamily="18" charset="0"/>
              </a:rPr>
              <a:t>Qolip gili. </a:t>
            </a:r>
            <a:r>
              <a:rPr lang="uz-Cyrl-UZ" dirty="0">
                <a:latin typeface="Times New Roman" pitchFamily="18" charset="0"/>
                <a:cs typeface="Times New Roman" pitchFamily="18" charset="0"/>
              </a:rPr>
              <a:t>Yuqorida qayd etilganidek, qolip gili ham tabiiy birikma bo’lib, uning tarkibida gilli moddalar 50% dan ortiq bo’ladi. Uning suv bilan aralashmasi qum donlarini o’zaro bog’lash xususiyatiga ega. Gilli moddalar asosi plastik va qovushqoq kaolinit (A1</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0</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 2Si0</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 · 2N</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0) dan iborat bo’lib, unda qisman Fe</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0</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SaS0</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K</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C0</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Na</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C0</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va boshqa begona birikmalar ham bo’ladi, ular gilni bog’lash xususiyatini pasaytiradi.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Oddiy xossali gillarni qum donlarining o’zaro bog’lash xususiyatiga ko’ra uchta sortga, bir necha sinfga va guruhdarga ajratiladi. 46–jadvalda bu guruhlarning shartli belgilari, bog’lash qobiliyati, ishlatilishi haqida ma’lumotlar keltirilgan.</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SHuni qayd etish joizki, gillar tabiatda ko’p tarqalgan, arzon moddalardir. Ularni xossalariga ko’ra oddiy sifatli (shartli ravishda F harfi) va yuqori sifatli (shartli ravishda B harfi) xillariga ajratiladi. Oddiy sifatli gillardagi suv molekulalari qum zarrachalarini sirtlari bo’yicha o’zaro bog’lasa, yuqori sifatli bentonit gillar (A1</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O</a:t>
            </a:r>
            <a:r>
              <a:rPr lang="uz-Cyrl-UZ" baseline="-25000" dirty="0">
                <a:latin typeface="Times New Roman" pitchFamily="18" charset="0"/>
                <a:cs typeface="Times New Roman" pitchFamily="18" charset="0"/>
              </a:rPr>
              <a:t>3</a:t>
            </a:r>
            <a:r>
              <a:rPr lang="uz-Cyrl-UZ" dirty="0">
                <a:latin typeface="Times New Roman" pitchFamily="18" charset="0"/>
                <a:cs typeface="Times New Roman" pitchFamily="18" charset="0"/>
              </a:rPr>
              <a:t> · 4SiO</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 · N</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O+N</a:t>
            </a:r>
            <a:r>
              <a:rPr lang="uz-Cyrl-UZ" baseline="-25000" dirty="0">
                <a:latin typeface="Times New Roman" pitchFamily="18" charset="0"/>
                <a:cs typeface="Times New Roman" pitchFamily="18" charset="0"/>
              </a:rPr>
              <a:t>2</a:t>
            </a:r>
            <a:r>
              <a:rPr lang="uz-Cyrl-UZ" dirty="0">
                <a:latin typeface="Times New Roman" pitchFamily="18" charset="0"/>
                <a:cs typeface="Times New Roman" pitchFamily="18" charset="0"/>
              </a:rPr>
              <a:t>O) esa qum zarrachalarni faqat sirtlari bo’yicha emas, balki ichki qatlamlari bo’yicha ham bog’laydi. SHu bois­dan ularning qum donlarini o’zaro bog’lash xususiyatlari oddiy gillarga qaraganda 2–3 marta ortiq bo’ladi.</a:t>
            </a:r>
            <a:endParaRPr lang="ru-RU" dirty="0">
              <a:latin typeface="Times New Roman" pitchFamily="18" charset="0"/>
              <a:cs typeface="Times New Roman" pitchFamily="18" charset="0"/>
            </a:endParaRPr>
          </a:p>
          <a:p>
            <a:r>
              <a:rPr lang="uz-Cyrl-UZ" dirty="0">
                <a:latin typeface="Times New Roman" pitchFamily="18" charset="0"/>
                <a:cs typeface="Times New Roman" pitchFamily="18" charset="0"/>
              </a:rPr>
              <a:t>Qolip (sterjenь) materiallariga yuqorida qayd etilgan zaruriy xossalarga ega bo’lishi uchun qum donlarini bog’lovchi sifatida ma’­lum miqdorda gildan tashqari spirt bardasi, tsement, suyuq shisha, qolip materialini quymaga yopishishining oldini olish uchun unga ma’lum miqdorda toshqumir kukuni, changsimon kvarts qumi va boshqalar, shuningdek gaz o’tkazuvchining qayishqoqligini orttirish uchun yog’och qipig’i va boshqa moddalar qo’shiladi.</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58439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Рисунок 779"/>
          <p:cNvPicPr>
            <a:picLocks noChangeAspect="1" noChangeArrowheads="1"/>
          </p:cNvPicPr>
          <p:nvPr/>
        </p:nvPicPr>
        <p:blipFill>
          <a:blip r:embed="rId2">
            <a:lum contrast="30000"/>
            <a:extLst>
              <a:ext uri="{28A0092B-C50C-407E-A947-70E740481C1C}">
                <a14:useLocalDpi xmlns:a14="http://schemas.microsoft.com/office/drawing/2010/main" val="0"/>
              </a:ext>
            </a:extLst>
          </a:blip>
          <a:srcRect l="7057" t="-993" r="5470" b="26897"/>
          <a:stretch>
            <a:fillRect/>
          </a:stretch>
        </p:blipFill>
        <p:spPr bwMode="auto">
          <a:xfrm>
            <a:off x="5076056" y="190557"/>
            <a:ext cx="3867938" cy="2448037"/>
          </a:xfrm>
          <a:prstGeom prst="rect">
            <a:avLst/>
          </a:prstGeom>
          <a:noFill/>
          <a:extLst>
            <a:ext uri="{909E8E84-426E-40DD-AFC4-6F175D3DCCD1}">
              <a14:hiddenFill xmlns:a14="http://schemas.microsoft.com/office/drawing/2010/main">
                <a:solidFill>
                  <a:srgbClr val="FFFFFF"/>
                </a:solidFill>
              </a14:hiddenFill>
            </a:ext>
          </a:extLst>
        </p:spPr>
      </p:pic>
      <p:pic>
        <p:nvPicPr>
          <p:cNvPr id="3073" name="Рисунок 778"/>
          <p:cNvPicPr>
            <a:picLocks noChangeAspect="1" noChangeArrowheads="1"/>
          </p:cNvPicPr>
          <p:nvPr/>
        </p:nvPicPr>
        <p:blipFill>
          <a:blip r:embed="rId3">
            <a:lum contrast="30000"/>
            <a:extLst>
              <a:ext uri="{28A0092B-C50C-407E-A947-70E740481C1C}">
                <a14:useLocalDpi xmlns:a14="http://schemas.microsoft.com/office/drawing/2010/main" val="0"/>
              </a:ext>
            </a:extLst>
          </a:blip>
          <a:srcRect l="288" t="3703" r="3549" b="30336"/>
          <a:stretch>
            <a:fillRect/>
          </a:stretch>
        </p:blipFill>
        <p:spPr bwMode="auto">
          <a:xfrm>
            <a:off x="4572000" y="2852936"/>
            <a:ext cx="4047480" cy="24003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179512" y="113723"/>
            <a:ext cx="4536504" cy="2523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a:t>
            </a:r>
            <a:r>
              <a:rPr kumimoji="0" lang="en-US" sz="14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1"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materiallarini</a:t>
            </a:r>
            <a:r>
              <a:rPr kumimoji="0" lang="en-US" sz="14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1"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tayyorlash</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Ka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m</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erlardan keltirilgan qum va gillarni baraban xilli yoki bo’lak konstruktsiyali pechlarda avvalo 200−250°S temperaturada obdon qizdirib quritiladi.–rasmda baraban xilli quritish pechining sxemasi keltirilgan. Sxemadan ko’rinadiki, qum yoki gil barabanga vo­ronka 1 orqali kiritiladi. Baraban o’ki atrofida aylanayotganda o’txonasidan chiqayotgan issiq gazlar   issiqligi hisobiga qizib, qurib boradi. </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Agar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kesaklanib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b</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laklari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b</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lsa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maydalash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mashinalarida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maydalanadi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rasm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179512" y="3361505"/>
            <a:ext cx="464400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Baraban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tipidagi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uritish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pechining</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sxemasi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1–</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voronka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2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uritilgan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materialning</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chi</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ish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joyi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3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txona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4</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baraban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5</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m</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ri</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0" y="4963428"/>
            <a:ext cx="7524328" cy="18158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Maydalash mashinasining sxemasi:</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1 – tog’opa; 2– g’ildirak; 3 – val; 4– tishli g’ildirak.</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Bu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mashina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to</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orasi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1</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kiritilgan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kesaklangan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uning</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o</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g’ir g’</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ildiraklari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2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bilan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ezilib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uvalanadi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S</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ngra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elanadi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Keyin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bu</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materiallardan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belgilangan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mi</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dorda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olib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ularga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ma’lum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mi</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dorda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bog’lovchi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shiladigan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suv</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quyib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rishtirish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mashinasida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ma’lum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va</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qorishtiriladi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(146</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rasm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Bu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mashinalarga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b</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e</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gunlar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deyiladi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Uning</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zalvar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ildiraklari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tagligiga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tegmagan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x</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lda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qum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donlariningo’lchamiga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arab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rostlanadi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Bunda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ildiraklar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vertikal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o’q</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atrofida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materiallarga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ish</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alanish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hisobiga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gori</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z</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ontal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atrofida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aylanadi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2949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additive="base">
                                        <p:cTn id="1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additive="base">
                                        <p:cTn id="21"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additive="base">
                                        <p:cTn id="25"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fade">
                                      <p:cBhvr>
                                        <p:cTn id="31" dur="1000"/>
                                        <p:tgtEl>
                                          <p:spTgt spid="3074"/>
                                        </p:tgtEl>
                                      </p:cBhvr>
                                    </p:animEffect>
                                    <p:anim calcmode="lin" valueType="num">
                                      <p:cBhvr>
                                        <p:cTn id="32" dur="1000" fill="hold"/>
                                        <p:tgtEl>
                                          <p:spTgt spid="3074"/>
                                        </p:tgtEl>
                                        <p:attrNameLst>
                                          <p:attrName>ppt_x</p:attrName>
                                        </p:attrNameLst>
                                      </p:cBhvr>
                                      <p:tavLst>
                                        <p:tav tm="0">
                                          <p:val>
                                            <p:strVal val="#ppt_x"/>
                                          </p:val>
                                        </p:tav>
                                        <p:tav tm="100000">
                                          <p:val>
                                            <p:strVal val="#ppt_x"/>
                                          </p:val>
                                        </p:tav>
                                      </p:tavLst>
                                    </p:anim>
                                    <p:anim calcmode="lin" valueType="num">
                                      <p:cBhvr>
                                        <p:cTn id="33"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3073"/>
                                        </p:tgtEl>
                                        <p:attrNameLst>
                                          <p:attrName>style.visibility</p:attrName>
                                        </p:attrNameLst>
                                      </p:cBhvr>
                                      <p:to>
                                        <p:strVal val="visible"/>
                                      </p:to>
                                    </p:set>
                                    <p:animEffect transition="in" filter="barn(inVertical)">
                                      <p:cBhvr>
                                        <p:cTn id="38" dur="500"/>
                                        <p:tgtEl>
                                          <p:spTgt spid="307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4097" name="Рисунок 777"/>
          <p:cNvPicPr>
            <a:picLocks noChangeAspect="1" noChangeArrowheads="1"/>
          </p:cNvPicPr>
          <p:nvPr/>
        </p:nvPicPr>
        <p:blipFill>
          <a:blip r:embed="rId2">
            <a:lum contrast="24000"/>
            <a:extLst>
              <a:ext uri="{28A0092B-C50C-407E-A947-70E740481C1C}">
                <a14:useLocalDpi xmlns:a14="http://schemas.microsoft.com/office/drawing/2010/main" val="0"/>
              </a:ext>
            </a:extLst>
          </a:blip>
          <a:srcRect l="18178" t="1341" b="27716"/>
          <a:stretch>
            <a:fillRect/>
          </a:stretch>
        </p:blipFill>
        <p:spPr bwMode="auto">
          <a:xfrm>
            <a:off x="2195736" y="332656"/>
            <a:ext cx="4752528" cy="43204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683451" y="4797152"/>
            <a:ext cx="7956376"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Qolip materialini </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q</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orishtirish mashinasi:</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1–vertikal o’q; 2– surgich; 3– g’ildirak; 4– surgich; 5–quti; b – tortqi</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Kachonkim, tayyorlangan material talab etiladigan xossaga kelgach, qiya lentali tranportyor 11 ga, undan sochgich 12</a:t>
            </a:r>
            <a:r>
              <a:rPr kumimoji="0" lang="uz-Cyrl-UZ"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 keyin esa tindirgich bunkeri 13</a:t>
            </a:r>
            <a:r>
              <a:rPr kumimoji="0" lang="uz-Cyrl-UZ"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 o’zatiladi va u yerda tindirilib, bir tekisda namlanadi. So’ngra qolip materiali bunker 13</a:t>
            </a:r>
            <a:r>
              <a:rPr kumimoji="0" lang="uz-Cyrl-UZ"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dan ta’minlagich 14 ga, undan transportyorlar 17, 18, 19</a:t>
            </a:r>
            <a:r>
              <a:rPr kumimoji="0" lang="uz-Cyrl-UZ"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orqali bunkerlar 20 ga, undan esa qoliplash mashinasi 21</a:t>
            </a:r>
            <a:r>
              <a:rPr kumimoji="0" lang="uz-Cyrl-UZ" sz="1400" b="0" i="1"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 o’tadi.</a:t>
            </a:r>
            <a:endParaRPr kumimoji="0" lang="uz-Cyrl-UZ"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7288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7"/>
                                        </p:tgtEl>
                                        <p:attrNameLst>
                                          <p:attrName>style.visibility</p:attrName>
                                        </p:attrNameLst>
                                      </p:cBhvr>
                                      <p:to>
                                        <p:strVal val="visible"/>
                                      </p:to>
                                    </p:set>
                                    <p:anim calcmode="lin" valueType="num">
                                      <p:cBhvr additive="base">
                                        <p:cTn id="7" dur="500" fill="hold"/>
                                        <p:tgtEl>
                                          <p:spTgt spid="4097"/>
                                        </p:tgtEl>
                                        <p:attrNameLst>
                                          <p:attrName>ppt_x</p:attrName>
                                        </p:attrNameLst>
                                      </p:cBhvr>
                                      <p:tavLst>
                                        <p:tav tm="0">
                                          <p:val>
                                            <p:strVal val="#ppt_x"/>
                                          </p:val>
                                        </p:tav>
                                        <p:tav tm="100000">
                                          <p:val>
                                            <p:strVal val="#ppt_x"/>
                                          </p:val>
                                        </p:tav>
                                      </p:tavLst>
                                    </p:anim>
                                    <p:anim calcmode="lin" valueType="num">
                                      <p:cBhvr additive="base">
                                        <p:cTn id="8" dur="500" fill="hold"/>
                                        <p:tgtEl>
                                          <p:spTgt spid="40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121" name="Рисунок 770"/>
          <p:cNvPicPr>
            <a:picLocks noChangeAspect="1" noChangeArrowheads="1"/>
          </p:cNvPicPr>
          <p:nvPr/>
        </p:nvPicPr>
        <p:blipFill>
          <a:blip r:embed="rId2">
            <a:lum contrast="24000"/>
            <a:extLst>
              <a:ext uri="{28A0092B-C50C-407E-A947-70E740481C1C}">
                <a14:useLocalDpi xmlns:a14="http://schemas.microsoft.com/office/drawing/2010/main" val="0"/>
              </a:ext>
            </a:extLst>
          </a:blip>
          <a:srcRect l="12691" t="2264" r="941" b="38106"/>
          <a:stretch>
            <a:fillRect/>
          </a:stretch>
        </p:blipFill>
        <p:spPr bwMode="auto">
          <a:xfrm>
            <a:off x="1524527" y="228600"/>
            <a:ext cx="6912767" cy="36004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323528" y="4301515"/>
            <a:ext cx="8478688"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Quyma olish sxemasi:</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1 – quyma; 2– quyish kosachasi; 3 – stoyak; 4 – shlak tutgich; 5– ta’minlagichlar</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asosiy</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qolipdagi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metalldan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keyin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kotsin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asosiy</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ustama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kotgach</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ortma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ajratilib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qayta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eritishga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yuboriladi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Keyingi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vaqtlarda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yuqorida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qurilgan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odatdagi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ustama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qoliplardan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tashqari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ustama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qo’yilguncha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aralashma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moddalar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masalan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burli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birikmalar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ma’lum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miqdorda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kiritilmoqda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CHunki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ulardan</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suyuq</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ta’sirida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gazlar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ajralib</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ular</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bosim</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berishi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natijasida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suyuq</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metallning</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ortiqmasi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ustama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qolip­ga</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a:t>
            </a:r>
            <a:r>
              <a:rPr kumimoji="0" lang="en-US" sz="1400" b="0" i="0" u="none" strike="noStrike" cap="none" normalizeH="0" baseline="0" dirty="0" err="1" smtClean="0">
                <a:ln>
                  <a:noFill/>
                </a:ln>
                <a:solidFill>
                  <a:srgbClr val="000000"/>
                </a:solidFill>
                <a:effectLst/>
                <a:latin typeface="Times New Roman" pitchFamily="18" charset="0"/>
                <a:ea typeface="Calibri" pitchFamily="34" charset="0"/>
                <a:cs typeface="Times New Roman" pitchFamily="18" charset="0"/>
              </a:rPr>
              <a:t>o’tadi</a:t>
            </a:r>
            <a:r>
              <a:rPr kumimoji="0" lang="en-US" sz="1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t>
            </a:r>
            <a:endParaRPr lang="en-US" dirty="0">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dirty="0">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25627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1"/>
                                        </p:tgtEl>
                                        <p:attrNameLst>
                                          <p:attrName>style.visibility</p:attrName>
                                        </p:attrNameLst>
                                      </p:cBhvr>
                                      <p:to>
                                        <p:strVal val="visible"/>
                                      </p:to>
                                    </p:set>
                                    <p:anim calcmode="lin" valueType="num">
                                      <p:cBhvr additive="base">
                                        <p:cTn id="7" dur="500" fill="hold"/>
                                        <p:tgtEl>
                                          <p:spTgt spid="5121"/>
                                        </p:tgtEl>
                                        <p:attrNameLst>
                                          <p:attrName>ppt_x</p:attrName>
                                        </p:attrNameLst>
                                      </p:cBhvr>
                                      <p:tavLst>
                                        <p:tav tm="0">
                                          <p:val>
                                            <p:strVal val="#ppt_x"/>
                                          </p:val>
                                        </p:tav>
                                        <p:tav tm="100000">
                                          <p:val>
                                            <p:strVal val="#ppt_x"/>
                                          </p:val>
                                        </p:tav>
                                      </p:tavLst>
                                    </p:anim>
                                    <p:anim calcmode="lin" valueType="num">
                                      <p:cBhvr additive="base">
                                        <p:cTn id="8" dur="500" fill="hold"/>
                                        <p:tgtEl>
                                          <p:spTgt spid="51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lstStyle/>
          <a:p>
            <a:pPr algn="ctr"/>
            <a:r>
              <a:rPr lang="en-US" i="1" dirty="0" err="1" smtClean="0">
                <a:solidFill>
                  <a:srgbClr val="FF0000"/>
                </a:solidFill>
                <a:latin typeface="Times New Roman" pitchFamily="18" charset="0"/>
                <a:cs typeface="Times New Roman" pitchFamily="18" charset="0"/>
              </a:rPr>
              <a:t>Etiboringiz</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uchun</a:t>
            </a:r>
            <a:r>
              <a:rPr lang="en-US" i="1" dirty="0" smtClean="0">
                <a:solidFill>
                  <a:srgbClr val="FF0000"/>
                </a:solidFill>
                <a:latin typeface="Times New Roman" pitchFamily="18" charset="0"/>
                <a:cs typeface="Times New Roman" pitchFamily="18" charset="0"/>
              </a:rPr>
              <a:t> </a:t>
            </a:r>
            <a:r>
              <a:rPr lang="en-US" i="1" dirty="0" err="1" smtClean="0">
                <a:solidFill>
                  <a:srgbClr val="FF0000"/>
                </a:solidFill>
                <a:latin typeface="Times New Roman" pitchFamily="18" charset="0"/>
                <a:cs typeface="Times New Roman" pitchFamily="18" charset="0"/>
              </a:rPr>
              <a:t>rahmat</a:t>
            </a:r>
            <a:endParaRPr lang="ru-RU" i="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0681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78</TotalTime>
  <Words>1380</Words>
  <Application>Microsoft Office PowerPoint</Application>
  <PresentationFormat>Экран (4:3)</PresentationFormat>
  <Paragraphs>74</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Солнцестояние</vt:lpstr>
      <vt:lpstr>Quymakorlik asoslari</vt:lpstr>
      <vt:lpstr>Презентация PowerPoint</vt:lpstr>
      <vt:lpstr>Muvaqqat qoliplar. Bu qoliplarda bir nechagina (unlab) quymalar olinadi. Bu qolip material asosi yuqori temperaturaga chidamli, sha­mot, magnezit, qum, asbest kabi boshqa materiallar kukunlariga ma’­lum miqdorda tegishli bog’lovchilar (gips, tsement va boshqalar)ni qo’shib aralashtirgich qurilmada suv bilan qorishtirib, kutilgan xos­saga kelgach, uni qolip tayyorlash uchastkasiga o’zatiladi va u yerda qolip tayyorlanadi. Bu qoliplarda odatda turli shaklli kichik va o’rtacha o’lchamli quymalar olinadi. Ko’plab quymalar olishga yaroqli qoliplar. Bu qoliplar cho’yan, po’lat, mis va alyuminiy qotishmalaridan tayyorlanadi. Bu qoliplarda oddiy shaklli kichik va o’rtacha o’lchamli yuzlab va ming-minglab quymalar olinadi. SHu boisdan ularga shartli ravishda doimiy qoliplar deb ham yuritiladi.   Texnologik moslamalar va asboblar Quymalar qoliplarini tayyorlashda foydalaniladigan texnologik moslamalarga modelь, modelь tagligi, sterjenь yashigi, suyuq metallni qolipga kiritish tizimi modellari, opoka va boshqalar kiradi. Quyida asosiy texnologik moslamalar haqida ma’lumotlar keltiriladi. Modelь. Modelь deb qolip materialida olinuvchi quymaning tashqi konturini hosil qiluvchi moslamaga aytiladi. Modelning tashqi shakli olinuvchi quyma shakliga o’xshash bo’lgani bilan o’lchamlari qolip­ga kiritilgan suyuq metallning sovib qotishida kirishuv qiymatiga va mexanik ishlovlarga beriladigan yuzalar qo’yimiga nisbatan kattaroq bo’ladi. Modellar va shuningdek boshqa texnologik moslamalar yengil, oson kesib ishlanadigan, chidamli, arzon materiallardan tayyorlanib, ular qolip materialiga yopishmay, undan osonroq ajraladigan bo’lishi kerak.</vt:lpstr>
      <vt:lpstr>Quymalarni ko’plab ishlab chiqarmaydigan kichik tsexlarda texnologik moslamalar sifatli yog’ochlar (qarag’ay, archa, zang va boshqalar)dan tayyorlanadi. Buning uchun g’o’la, taxta, brus tarzidagi yog’yuchlar pechda 60−70°S temperaturada (namligi 8–10% gacha kelguncha) bir necha soat quritiladida, keyin texnologik moslamalarni tayyorlash uchast­kasiga o’zatiladi. Ular chizmalar asosida tayyorlanadi. Odatda, oddiy shaklli, kichik va o’rtacha o’lchamli quymalar model­lari yaxlit, murakkab shaklli quymalar modellari ajraluvchi va shu­ningdek ayrim–ayrim bulaklardan yig’ilgan bo’ladi (138–rasm). Ko’pincha ajraluvchi modellar ikki (ustki va pastki) palladan iborat bo’lib, pastki pallaning ajralish yuzida ikkita konusli ki­chik teshigi bo’lsa, ustki pallaning ajralish yuzasida esa ikkita konusli kichik ortig’i bo’ladi. Qolip pallalari shu konusli teshiklarga konusli ortiqdan kiritilgan xolda yig’iladi. Ma’lumki, yog’och arzon material va u yaxshi kesib ishlangani bilan nam tortib tob tashlashi, tez chirishi va deyarli puxtamasligi tufayli undan keng foydalanib bo’lmaydi. SHu boisdan ko’plab bir xildagi metall quymalarni ishlab chiqaruvchi yirik tsexlarda modellar va shuningdek boshqa texnologik moslamalar alyuminiy qotishmalar va plastmassalardan tayyorlanadi. Bu materiallar yog’ochga qaraganda ancha qimmat bo’lsada, o’zoq vaqt turli muhitlarda ishlashi davomida shak­li va o’lchamlarini saqlashi, qolip materialida aniq modelь konturi olinishi kabi afzalliklarga ega. SHuni qayd etish joizki, modellar kaysi materialdan tayyorlanmasin, qolipdan osonroq chiqarish uchun uning vertikal tekisliklariga kichik qiyalik beriladi, yuzalari nafis ishlanadi, qiyalik qiymati modelь materialiga, shakliga, o’lchamiga, qolip materialiga va qolipni tayyorlash usuliga bog’liq. Odatda, o’rtacha shaklli va o’lchamli yog’och modellarida bu qiyalik 12°, metallarda 0,5–1o oralig’ida bo’ladi.</vt:lpstr>
      <vt:lpstr>Презентация PowerPoint</vt:lpstr>
      <vt:lpstr>Презентация PowerPoint</vt:lpstr>
      <vt:lpstr>Sterjenь yashiklari: a – yaxlit sterjenь yashigi; b – ikki bo’lak sterjenь yashigi; v–echilgan sterjenь yashigi   Modelь tagligi. Qoliplarni gilli qum materiallaridan tayyor­lashda foydalaniladigan modelь tagligi yog’ochdan tayyorlansa, bu taglikka modelь taglik taxtasi dey­iladi (agar modelь taglik metallaridan tayyorlangan bo’lsa, unga mo­delь plitasi deyiladi). Modelь plitalarda ma’lum tartibda ochilgan teshiklar bo’lib, zaruriyatga ko’ra ularga o’rnatiladigan modellar boshqa modellar bilan almashtiriladi (141–rasm).      Normal quyish tizimi: 1– quyish kosachasi; 2– stoyak; 3– shlak tutkich; 4– ta’minla­gichlar; 5– vipor kosachasi; 6– vipor stoyaklari </vt:lpstr>
      <vt:lpstr>Презентация PowerPoint</vt:lpstr>
      <vt:lpstr>Презентация PowerPoint</vt:lpstr>
      <vt:lpstr>Qolip materiallari va ularga qo’yiluvchi talablar Puxtaligi. Puxtaligi deb, qoliplarni tayyorlashda, ularni bir joydan boshqa yerga o’tkazishda, unga metall kiritishda o’z shakli va o’lchamini saqlash xossasiga aytiladi. Nam qoliplar uchun ularning siqilishga puxtaligi as = 30−70 kPa bo’lsa, quritilgan qoliplar uchun cho’zilishga puxtaligi  = 80−200 kPa oralig’ida bo’ladi. Plastikligi. Plastikligi deb, qolip materialiga modelni tashqi kuch ta’sirida bosilishda uning tashqi konturiga oson o’tib, undan mo­delь olingandan keyin esa olgan shaklini saqlash xossasiga aytiladi. Qayishqoqlik. Kayishqoqligi deb, qolip materyalini qolip bo’shlig’iga kirayotgan metall ta’sirida ma’lum darajada siqilib, metallning sovib kirishishida esa dastlabki joyiga qaytish xossasiga aytiladi. Agar metallarda qayishqoqlik xossasi kichik bo’lsa, quymada zo’riqish kuchlanishlar hosil bo’lib, tob tashlashiga va ba’zan darz ketishiga sabab bo’ladi. Oquvchanligi. Oquvchanligi deb, qolip tayyorlashda materialni mo­delь tashqi konturiga mos bo’shliqqa bir tekisda osonroq o’tish xossa­siga aytiladi. Termomexanik bardoshligi. Termomexanik bardoshligi deb, mate­rialni qolip ga yuqori temperaturali metall kirayotganda kuymay, erimay qolgan shakl va o’lchamlarini saqlash xossalariga aytiladi. Namiqmasligi. Namiqmasligi deb qolip materialning havo namini o’ziga olmasligiga aytiladi. Ajraluvchanligi. Ajraluvchanligi deb materialni quymadan oson ajralish xossasiga aytiladi. Gaz o’tkazuvchanligi. Gaz o’tkazuvchanligi deb materialning qolipga metall kiritilayotganda undagi havoni va ajraluvchi gazlarni tashqariga chiqarish xossasiga aytiladi. CHidamliligi. CHidamliligi deb qolipda qayta–qayta quymalar olishda materialning mexanik, texnologik va fizik xossalarini saqlashiga aytiladi. Issiqdik o’tkazuvchanligi va solishtirma issiqdik sig’imlari esa metallni qolipda sovitish tezligiga, binobarin, struktura (xossa­siga ta’sir ko’rsatadi, shuning uchun ham ushbu xossalarni bilmoq lozim. Statistik ma’lumotlariga ko’ra, metall quymalarni ko’plab ishlab chiqaruvchi yirik korxonalarda bir tonna quyma olishda o’rtacha 47 tonna qolip material ishlatilishini e’tiborga olsak, ular narxining ahamiyati naqadar muhimligi ma’lum bo’ladi. </vt:lpstr>
      <vt:lpstr>Qolip materiallar tarkibi Qolip materiallarning yuqorida qayd etilgan xossalarga qanchalik javob berishi ular kimyoviy tarkibiga, donadorligi (strukturasi)ga, bog’lovchilar xiliga va miqdoriga, namlik darajasiga, qolipdagi zichligiga va boshqa ko’rsatgichlarga bog’liq. Yuqorida qayd etilganidek, bir marta quymalar olishga yaroqli qolip materiallarining asosiy qismi kvarts qumidir. Qolip qumi. Bu material asosi tabiiy kvarts (SiO2) bo’lib, unda ma’lum miqdorda gil va boshqa begona birikmalar (Fe203, Na203, CaO, MgO va boshqalar) bo’ladi. Tabiiy kvarts zichligi 2,5–2,8 g/sm3 oralig’ida bo’lib, suyuqlanish temperaturasi 1750−1780°S oralig’ida bo’lgan puxta va qattiq modda. Lekin qumning shunday xususiyati ham borki, u 575°S temperaturagacha qiziganda allotropik o’zgarishi sababli hajmi birmuncha ortadi, natijada u yoriladi, parchalanadi. Bu esa qolip materialini changsimon zarrachalar bilan to’yintirib, sifatiga putur yetkazadi. SHu boisdan, bir marta ishlatilgan qolip materiallarning xossa­larini tiklash maqsadida ularga ma’lum miqdorda hali ishlatilmagan kvarts qumi qo’shiladi. Qolip materiallari tarkibidagi bog’lovchi moddalardan tashqari barcha begona birikmalar uning xossalariga putur yetkazadi. Qolip qumi tarkibidagi gilli moddalar miqdoriga ko’ra kvartsga va gilga ajratiladi. Agar qumlar tarkibida 2 foizgacha gil va 10 foizgacha begona birikmalar bo’lsa – kvarts, gilli moddalar miqdori 50 foizdan ortiq bo’lsa – gil deyiladi. Ularni qazib oluvchi joylar nomi bilan ataladi. Masalan, Lyubarets konida olinadigan qumni Lyubarets qumi deyiladi va hakazo. </vt:lpstr>
      <vt:lpstr>Презентация PowerPoint</vt:lpstr>
      <vt:lpstr>Презентация PowerPoint</vt:lpstr>
      <vt:lpstr>Презентация PowerPoint</vt:lpstr>
      <vt:lpstr>Презентация PowerPoint</vt:lpstr>
      <vt:lpstr>Etiboringiz uchun rahmat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Injinerlik materiallari qora metallar.  </dc:title>
  <dc:creator>Пользователь Windows</dc:creator>
  <cp:lastModifiedBy>Пользователь Windows</cp:lastModifiedBy>
  <cp:revision>33</cp:revision>
  <dcterms:created xsi:type="dcterms:W3CDTF">2018-03-26T08:51:17Z</dcterms:created>
  <dcterms:modified xsi:type="dcterms:W3CDTF">2018-03-26T10:11:22Z</dcterms:modified>
</cp:coreProperties>
</file>