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5" r:id="rId10"/>
    <p:sldId id="266" r:id="rId11"/>
    <p:sldId id="264"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68"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4DE4DAE-E3F3-4CFD-9908-AE7F79FF39A8}"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17DE2B-F130-44EE-8AF6-19E42C07F431}"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4DE4DAE-E3F3-4CFD-9908-AE7F79FF39A8}"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017DE2B-F130-44EE-8AF6-19E42C07F431}"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4DE4DAE-E3F3-4CFD-9908-AE7F79FF39A8}"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E4DAE-E3F3-4CFD-9908-AE7F79FF39A8}"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DE4DAE-E3F3-4CFD-9908-AE7F79FF39A8}"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DE4DAE-E3F3-4CFD-9908-AE7F79FF39A8}"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17DE2B-F130-44EE-8AF6-19E42C07F431}"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DE4DAE-E3F3-4CFD-9908-AE7F79FF39A8}"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17DE2B-F130-44EE-8AF6-19E42C07F431}"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4DE4DAE-E3F3-4CFD-9908-AE7F79FF39A8}" type="datetimeFigureOut">
              <a:rPr lang="ru-RU" smtClean="0"/>
              <a:t>26.03.2018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017DE2B-F130-44EE-8AF6-19E42C07F431}"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27584" y="2636912"/>
            <a:ext cx="7920880" cy="3888432"/>
          </a:xfrm>
        </p:spPr>
        <p:txBody>
          <a:bodyPr>
            <a:normAutofit/>
          </a:bodyPr>
          <a:lstStyle/>
          <a:p>
            <a:pPr algn="ctr"/>
            <a:r>
              <a:rPr lang="en-US" i="1" dirty="0" err="1">
                <a:latin typeface="Times New Roman" pitchFamily="18" charset="0"/>
                <a:cs typeface="Times New Roman" pitchFamily="18" charset="0"/>
              </a:rPr>
              <a:t>Reja</a:t>
            </a:r>
            <a:r>
              <a:rPr lang="en-US" i="1" dirty="0">
                <a:latin typeface="Times New Roman" pitchFamily="18" charset="0"/>
                <a:cs typeface="Times New Roman" pitchFamily="18" charset="0"/>
              </a:rPr>
              <a:t>:</a:t>
            </a:r>
            <a:endParaRPr lang="ru-RU" i="1" dirty="0">
              <a:latin typeface="Times New Roman" pitchFamily="18" charset="0"/>
              <a:cs typeface="Times New Roman" pitchFamily="18" charset="0"/>
            </a:endParaRPr>
          </a:p>
          <a:p>
            <a:pPr algn="ctr"/>
            <a:r>
              <a:rPr lang="uz-Cyrl-UZ" i="1" dirty="0">
                <a:latin typeface="Times New Roman" pitchFamily="18" charset="0"/>
                <a:cs typeface="Times New Roman" pitchFamily="18" charset="0"/>
              </a:rPr>
              <a:t>1</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Qora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metallurgiyani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asosiy</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maxsulotlari</a:t>
            </a:r>
            <a:endParaRPr lang="ru-RU" i="1" dirty="0">
              <a:latin typeface="Times New Roman" pitchFamily="18" charset="0"/>
              <a:cs typeface="Times New Roman" pitchFamily="18" charset="0"/>
            </a:endParaRPr>
          </a:p>
          <a:p>
            <a:pPr algn="ctr"/>
            <a:r>
              <a:rPr lang="en-US" i="1" dirty="0">
                <a:latin typeface="Times New Roman" pitchFamily="18" charset="0"/>
                <a:cs typeface="Times New Roman" pitchFamily="18" charset="0"/>
              </a:rPr>
              <a:t>2.</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Metall</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va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qotishmalarni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olish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uchun</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kerak</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materiallar</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ruda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flyus,yoqilg‘i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o‘tg</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bardosh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materiallar</a:t>
            </a:r>
            <a:endParaRPr lang="ru-RU" i="1" dirty="0">
              <a:latin typeface="Times New Roman" pitchFamily="18" charset="0"/>
              <a:cs typeface="Times New Roman" pitchFamily="18" charset="0"/>
            </a:endParaRPr>
          </a:p>
          <a:p>
            <a:pPr algn="ctr"/>
            <a:r>
              <a:rPr lang="en-US" i="1" dirty="0">
                <a:latin typeface="Times New Roman" pitchFamily="18" charset="0"/>
                <a:cs typeface="Times New Roman" pitchFamily="18" charset="0"/>
              </a:rPr>
              <a:t>3. </a:t>
            </a:r>
            <a:r>
              <a:rPr lang="en-AU" i="1" dirty="0" err="1">
                <a:latin typeface="Times New Roman" pitchFamily="18" charset="0"/>
                <a:cs typeface="Times New Roman" pitchFamily="18" charset="0"/>
              </a:rPr>
              <a:t>Cho‘yan</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ishlab</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chiqarish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Domna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pechi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qurilishi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va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ishlash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prinsipi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Domna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jarayoni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maxsulotlari</a:t>
            </a:r>
            <a:endParaRPr lang="ru-RU" i="1" dirty="0">
              <a:latin typeface="Times New Roman" pitchFamily="18" charset="0"/>
              <a:cs typeface="Times New Roman" pitchFamily="18" charset="0"/>
            </a:endParaRPr>
          </a:p>
          <a:p>
            <a:pPr algn="ctr"/>
            <a:r>
              <a:rPr lang="en-US" i="1" dirty="0">
                <a:latin typeface="Times New Roman" pitchFamily="18" charset="0"/>
                <a:cs typeface="Times New Roman" pitchFamily="18" charset="0"/>
              </a:rPr>
              <a:t>4.</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Po‘lat</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olish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texnologiyasi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asoslari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Kislorod</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konvertorida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po‘lat</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ishlab</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chiqarish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Elektr</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pechlarida</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po‘lat</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olish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Po‘latni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quyish</a:t>
            </a:r>
            <a:endParaRPr lang="ru-RU" i="1" dirty="0">
              <a:latin typeface="Times New Roman" pitchFamily="18" charset="0"/>
              <a:cs typeface="Times New Roman" pitchFamily="18" charset="0"/>
            </a:endParaRPr>
          </a:p>
          <a:p>
            <a:pPr algn="ctr"/>
            <a:r>
              <a:rPr lang="en-US" i="1" dirty="0">
                <a:latin typeface="Times New Roman" pitchFamily="18" charset="0"/>
                <a:cs typeface="Times New Roman" pitchFamily="18" charset="0"/>
              </a:rPr>
              <a:t>5.</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Rangli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metallarni</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ishlab</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chiqarish</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alyuminiy</a:t>
            </a:r>
            <a:r>
              <a:rPr lang="en-AU" i="1" dirty="0">
                <a:latin typeface="Times New Roman" pitchFamily="18" charset="0"/>
                <a:cs typeface="Times New Roman" pitchFamily="18" charset="0"/>
              </a:rPr>
              <a:t>, </a:t>
            </a:r>
            <a:r>
              <a:rPr lang="en-AU" i="1" dirty="0" err="1">
                <a:latin typeface="Times New Roman" pitchFamily="18" charset="0"/>
                <a:cs typeface="Times New Roman" pitchFamily="18" charset="0"/>
              </a:rPr>
              <a:t>magniy</a:t>
            </a:r>
            <a:r>
              <a:rPr lang="en-AU" i="1" dirty="0">
                <a:latin typeface="Times New Roman" pitchFamily="18" charset="0"/>
                <a:cs typeface="Times New Roman" pitchFamily="18" charset="0"/>
              </a:rPr>
              <a:t>, titan</a:t>
            </a:r>
            <a:endParaRPr lang="ru-RU" i="1" dirty="0">
              <a:latin typeface="Times New Roman" pitchFamily="18" charset="0"/>
              <a:cs typeface="Times New Roman" pitchFamily="18" charset="0"/>
            </a:endParaRPr>
          </a:p>
        </p:txBody>
      </p:sp>
      <p:sp>
        <p:nvSpPr>
          <p:cNvPr id="2" name="Заголовок 1"/>
          <p:cNvSpPr>
            <a:spLocks noGrp="1"/>
          </p:cNvSpPr>
          <p:nvPr>
            <p:ph type="ctrTitle"/>
          </p:nvPr>
        </p:nvSpPr>
        <p:spPr>
          <a:xfrm>
            <a:off x="611560" y="836712"/>
            <a:ext cx="7772400" cy="1470025"/>
          </a:xfrm>
        </p:spPr>
        <p:txBody>
          <a:bodyPr>
            <a:normAutofit/>
          </a:bodyPr>
          <a:lstStyle/>
          <a:p>
            <a:pPr algn="ctr"/>
            <a:r>
              <a:rPr lang="en-AU" sz="4000" i="1" dirty="0" err="1" smtClean="0">
                <a:effectLst/>
                <a:latin typeface="Times New Roman" pitchFamily="18" charset="0"/>
                <a:cs typeface="Times New Roman" pitchFamily="18" charset="0"/>
              </a:rPr>
              <a:t>Metalurgiya</a:t>
            </a:r>
            <a:r>
              <a:rPr lang="en-AU" sz="4000" i="1" dirty="0" smtClean="0">
                <a:effectLst/>
                <a:latin typeface="Times New Roman" pitchFamily="18" charset="0"/>
                <a:cs typeface="Times New Roman" pitchFamily="18" charset="0"/>
              </a:rPr>
              <a:t> </a:t>
            </a:r>
            <a:r>
              <a:rPr lang="en-AU" sz="4000" i="1" dirty="0" err="1">
                <a:effectLst/>
                <a:latin typeface="Times New Roman" pitchFamily="18" charset="0"/>
                <a:cs typeface="Times New Roman" pitchFamily="18" charset="0"/>
              </a:rPr>
              <a:t>asoslari</a:t>
            </a:r>
            <a:r>
              <a:rPr lang="en-AU" sz="4000" i="1" dirty="0">
                <a:effectLst/>
                <a:latin typeface="Times New Roman" pitchFamily="18" charset="0"/>
                <a:cs typeface="Times New Roman" pitchFamily="18" charset="0"/>
              </a:rPr>
              <a:t>. </a:t>
            </a:r>
            <a:r>
              <a:rPr lang="en-AU" sz="4000" i="1" dirty="0" smtClean="0">
                <a:effectLst/>
                <a:latin typeface="Times New Roman" pitchFamily="18" charset="0"/>
                <a:cs typeface="Times New Roman" pitchFamily="18" charset="0"/>
              </a:rPr>
              <a:t/>
            </a:r>
            <a:br>
              <a:rPr lang="en-AU" sz="4000" i="1" dirty="0" smtClean="0">
                <a:effectLst/>
                <a:latin typeface="Times New Roman" pitchFamily="18" charset="0"/>
                <a:cs typeface="Times New Roman" pitchFamily="18" charset="0"/>
              </a:rPr>
            </a:br>
            <a:r>
              <a:rPr lang="en-AU" sz="4000" i="1" dirty="0" err="1" smtClean="0">
                <a:effectLst/>
                <a:latin typeface="Times New Roman" pitchFamily="18" charset="0"/>
                <a:cs typeface="Times New Roman" pitchFamily="18" charset="0"/>
              </a:rPr>
              <a:t>Qora</a:t>
            </a:r>
            <a:r>
              <a:rPr lang="en-AU" sz="4000" i="1" dirty="0" smtClean="0">
                <a:effectLst/>
                <a:latin typeface="Times New Roman" pitchFamily="18" charset="0"/>
                <a:cs typeface="Times New Roman" pitchFamily="18" charset="0"/>
              </a:rPr>
              <a:t> </a:t>
            </a:r>
            <a:r>
              <a:rPr lang="en-AU" sz="4000" i="1" dirty="0" err="1">
                <a:effectLst/>
                <a:latin typeface="Times New Roman" pitchFamily="18" charset="0"/>
                <a:cs typeface="Times New Roman" pitchFamily="18" charset="0"/>
              </a:rPr>
              <a:t>metall</a:t>
            </a:r>
            <a:r>
              <a:rPr lang="en-AU" sz="4000" i="1" dirty="0">
                <a:effectLst/>
                <a:latin typeface="Times New Roman" pitchFamily="18" charset="0"/>
                <a:cs typeface="Times New Roman" pitchFamily="18" charset="0"/>
              </a:rPr>
              <a:t> </a:t>
            </a:r>
            <a:r>
              <a:rPr lang="en-AU" sz="4000" i="1" dirty="0" err="1">
                <a:effectLst/>
                <a:latin typeface="Times New Roman" pitchFamily="18" charset="0"/>
                <a:cs typeface="Times New Roman" pitchFamily="18" charset="0"/>
              </a:rPr>
              <a:t>ishlab</a:t>
            </a:r>
            <a:r>
              <a:rPr lang="en-AU" sz="4000" i="1" dirty="0">
                <a:effectLst/>
                <a:latin typeface="Times New Roman" pitchFamily="18" charset="0"/>
                <a:cs typeface="Times New Roman" pitchFamily="18" charset="0"/>
              </a:rPr>
              <a:t> </a:t>
            </a:r>
            <a:r>
              <a:rPr lang="en-AU" sz="4000" i="1" dirty="0" err="1">
                <a:effectLst/>
                <a:latin typeface="Times New Roman" pitchFamily="18" charset="0"/>
                <a:cs typeface="Times New Roman" pitchFamily="18" charset="0"/>
              </a:rPr>
              <a:t>chiqarish</a:t>
            </a:r>
            <a:r>
              <a:rPr lang="en-AU" sz="4000" i="1" dirty="0">
                <a:effectLst/>
                <a:latin typeface="Times New Roman" pitchFamily="18" charset="0"/>
                <a:cs typeface="Times New Roman" pitchFamily="18" charset="0"/>
              </a:rPr>
              <a:t>.</a:t>
            </a:r>
            <a:endParaRPr lang="ru-RU" sz="4000" i="1"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grpId="0" nodeType="clickEffect">
                                  <p:stCondLst>
                                    <p:cond delay="0"/>
                                  </p:stCondLst>
                                  <p:childTnLst>
                                    <p:animEffect transition="out" filter="randombar(horizontal)">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par>
                                <p:cTn id="13" presetID="14" presetClass="exit" presetSubtype="10" fill="hold" grpId="0" nodeType="withEffect">
                                  <p:stCondLst>
                                    <p:cond delay="0"/>
                                  </p:stCondLst>
                                  <p:childTnLst>
                                    <p:animEffect transition="out" filter="randombar(horizontal)">
                                      <p:cBhvr>
                                        <p:cTn id="14" dur="500"/>
                                        <p:tgtEl>
                                          <p:spTgt spid="3">
                                            <p:txEl>
                                              <p:pRg st="1" end="1"/>
                                            </p:txEl>
                                          </p:spTgt>
                                        </p:tgtEl>
                                      </p:cBhvr>
                                    </p:animEffect>
                                    <p:set>
                                      <p:cBhvr>
                                        <p:cTn id="15" dur="1" fill="hold">
                                          <p:stCondLst>
                                            <p:cond delay="499"/>
                                          </p:stCondLst>
                                        </p:cTn>
                                        <p:tgtEl>
                                          <p:spTgt spid="3">
                                            <p:txEl>
                                              <p:pRg st="1" end="1"/>
                                            </p:txEl>
                                          </p:spTgt>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
                                        <p:tgtEl>
                                          <p:spTgt spid="3">
                                            <p:txEl>
                                              <p:pRg st="2" end="2"/>
                                            </p:txEl>
                                          </p:spTgt>
                                        </p:tgtEl>
                                      </p:cBhvr>
                                    </p:animEffect>
                                    <p:set>
                                      <p:cBhvr>
                                        <p:cTn id="18" dur="1" fill="hold">
                                          <p:stCondLst>
                                            <p:cond delay="499"/>
                                          </p:stCondLst>
                                        </p:cTn>
                                        <p:tgtEl>
                                          <p:spTgt spid="3">
                                            <p:txEl>
                                              <p:pRg st="2" end="2"/>
                                            </p:txEl>
                                          </p:spTgt>
                                        </p:tgtEl>
                                        <p:attrNameLst>
                                          <p:attrName>style.visibility</p:attrName>
                                        </p:attrNameLst>
                                      </p:cBhvr>
                                      <p:to>
                                        <p:strVal val="hidden"/>
                                      </p:to>
                                    </p:set>
                                  </p:childTnLst>
                                </p:cTn>
                              </p:par>
                              <p:par>
                                <p:cTn id="19" presetID="14" presetClass="exit" presetSubtype="10" fill="hold" grpId="0" nodeType="withEffect">
                                  <p:stCondLst>
                                    <p:cond delay="0"/>
                                  </p:stCondLst>
                                  <p:childTnLst>
                                    <p:animEffect transition="out" filter="randombar(horizontal)">
                                      <p:cBhvr>
                                        <p:cTn id="20" dur="500"/>
                                        <p:tgtEl>
                                          <p:spTgt spid="3">
                                            <p:txEl>
                                              <p:pRg st="3" end="3"/>
                                            </p:txEl>
                                          </p:spTgt>
                                        </p:tgtEl>
                                      </p:cBhvr>
                                    </p:animEffect>
                                    <p:set>
                                      <p:cBhvr>
                                        <p:cTn id="21" dur="1" fill="hold">
                                          <p:stCondLst>
                                            <p:cond delay="499"/>
                                          </p:stCondLst>
                                        </p:cTn>
                                        <p:tgtEl>
                                          <p:spTgt spid="3">
                                            <p:txEl>
                                              <p:pRg st="3" end="3"/>
                                            </p:txEl>
                                          </p:spTgt>
                                        </p:tgtEl>
                                        <p:attrNameLst>
                                          <p:attrName>style.visibility</p:attrName>
                                        </p:attrNameLst>
                                      </p:cBhvr>
                                      <p:to>
                                        <p:strVal val="hidden"/>
                                      </p:to>
                                    </p:set>
                                  </p:childTnLst>
                                </p:cTn>
                              </p:par>
                              <p:par>
                                <p:cTn id="22" presetID="14" presetClass="exit" presetSubtype="10" fill="hold" grpId="0" nodeType="withEffect">
                                  <p:stCondLst>
                                    <p:cond delay="0"/>
                                  </p:stCondLst>
                                  <p:childTnLst>
                                    <p:animEffect transition="out" filter="randombar(horizontal)">
                                      <p:cBhvr>
                                        <p:cTn id="23" dur="500"/>
                                        <p:tgtEl>
                                          <p:spTgt spid="3">
                                            <p:txEl>
                                              <p:pRg st="4" end="4"/>
                                            </p:txEl>
                                          </p:spTgt>
                                        </p:tgtEl>
                                      </p:cBhvr>
                                    </p:animEffect>
                                    <p:set>
                                      <p:cBhvr>
                                        <p:cTn id="24" dur="1" fill="hold">
                                          <p:stCondLst>
                                            <p:cond delay="499"/>
                                          </p:stCondLst>
                                        </p:cTn>
                                        <p:tgtEl>
                                          <p:spTgt spid="3">
                                            <p:txEl>
                                              <p:pRg st="4" end="4"/>
                                            </p:txEl>
                                          </p:spTgt>
                                        </p:tgtEl>
                                        <p:attrNameLst>
                                          <p:attrName>style.visibility</p:attrName>
                                        </p:attrNameLst>
                                      </p:cBhvr>
                                      <p:to>
                                        <p:strVal val="hidden"/>
                                      </p:to>
                                    </p:set>
                                  </p:childTnLst>
                                </p:cTn>
                              </p:par>
                              <p:par>
                                <p:cTn id="25" presetID="14" presetClass="exit" presetSubtype="10" fill="hold" grpId="0" nodeType="withEffect">
                                  <p:stCondLst>
                                    <p:cond delay="0"/>
                                  </p:stCondLst>
                                  <p:childTnLst>
                                    <p:animEffect transition="out" filter="randombar(horizontal)">
                                      <p:cBhvr>
                                        <p:cTn id="26" dur="500"/>
                                        <p:tgtEl>
                                          <p:spTgt spid="3">
                                            <p:txEl>
                                              <p:pRg st="5" end="5"/>
                                            </p:txEl>
                                          </p:spTgt>
                                        </p:tgtEl>
                                      </p:cBhvr>
                                    </p:animEffect>
                                    <p:set>
                                      <p:cBhvr>
                                        <p:cTn id="27"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16632"/>
            <a:ext cx="8856984" cy="6552728"/>
          </a:xfrm>
        </p:spPr>
        <p:txBody>
          <a:bodyPr>
            <a:normAutofit lnSpcReduction="10000"/>
          </a:bodyPr>
          <a:lstStyle/>
          <a:p>
            <a:pPr algn="ctr"/>
            <a:r>
              <a:rPr lang="en-US" b="1" dirty="0">
                <a:latin typeface="Times New Roman" pitchFamily="18" charset="0"/>
                <a:cs typeface="Times New Roman" pitchFamily="18" charset="0"/>
              </a:rPr>
              <a:t>CHUYANLAR KLASSIFIKATSIYASI</a:t>
            </a:r>
            <a:r>
              <a:rPr lang="en-US" b="1"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smtClean="0">
                <a:latin typeface="Times New Roman" pitchFamily="18" charset="0"/>
                <a:cs typeface="Times New Roman" pitchFamily="18" charset="0"/>
              </a:rPr>
              <a:t>chi </a:t>
            </a:r>
            <a:r>
              <a:rPr lang="en-US" b="1" dirty="0" err="1">
                <a:latin typeface="Times New Roman" pitchFamily="18" charset="0"/>
                <a:cs typeface="Times New Roman" pitchFamily="18" charset="0"/>
              </a:rPr>
              <a:t>chuyan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CHuyanlar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guruxga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bulinadi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a:r>
              <a:rPr lang="ru-RU" b="1" dirty="0" err="1">
                <a:latin typeface="Times New Roman" pitchFamily="18" charset="0"/>
                <a:cs typeface="Times New Roman" pitchFamily="18" charset="0"/>
              </a:rPr>
              <a:t>Kuyma</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chuyanlar</a:t>
            </a:r>
            <a:r>
              <a:rPr lang="ru-RU"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a:r>
              <a:rPr lang="ru-RU" b="1" dirty="0" err="1">
                <a:latin typeface="Times New Roman" pitchFamily="18" charset="0"/>
                <a:cs typeface="Times New Roman" pitchFamily="18" charset="0"/>
              </a:rPr>
              <a:t>Kayta</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ishlanuvchi</a:t>
            </a:r>
            <a:r>
              <a:rPr lang="ru-RU" b="1" dirty="0">
                <a:latin typeface="Times New Roman" pitchFamily="18" charset="0"/>
                <a:cs typeface="Times New Roman" pitchFamily="18" charset="0"/>
              </a:rPr>
              <a:t> </a:t>
            </a:r>
            <a:r>
              <a:rPr lang="ru-RU" b="1" dirty="0" err="1">
                <a:latin typeface="Times New Roman" pitchFamily="18" charset="0"/>
                <a:cs typeface="Times New Roman" pitchFamily="18" charset="0"/>
              </a:rPr>
              <a:t>chuyanlar</a:t>
            </a:r>
            <a:endParaRPr lang="ru-RU" dirty="0">
              <a:latin typeface="Times New Roman" pitchFamily="18" charset="0"/>
              <a:cs typeface="Times New Roman" pitchFamily="18" charset="0"/>
            </a:endParaRPr>
          </a:p>
          <a:p>
            <a:pPr algn="ctr"/>
            <a:r>
              <a:rPr lang="en-US" dirty="0" err="1">
                <a:latin typeface="Times New Roman" pitchFamily="18" charset="0"/>
                <a:cs typeface="Times New Roman" pitchFamily="18" charset="0"/>
              </a:rPr>
              <a:t>Uz</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navbatida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kuyma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chuyanlar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ugl</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rod </a:t>
            </a:r>
            <a:r>
              <a:rPr lang="en-US" dirty="0" err="1">
                <a:latin typeface="Times New Roman" pitchFamily="18" charset="0"/>
                <a:cs typeface="Times New Roman" pitchFamily="18" charset="0"/>
              </a:rPr>
              <a:t>formasiga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karab</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a) </a:t>
            </a:r>
            <a:r>
              <a:rPr lang="en-US" b="1" dirty="0" err="1">
                <a:latin typeface="Times New Roman" pitchFamily="18" charset="0"/>
                <a:cs typeface="Times New Roman" pitchFamily="18" charset="0"/>
              </a:rPr>
              <a:t>kuymalar</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uchun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plastinkasimon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grafitli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kulrang</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b) </a:t>
            </a:r>
            <a:r>
              <a:rPr lang="en-US" b="1" dirty="0" err="1">
                <a:latin typeface="Times New Roman" pitchFamily="18" charset="0"/>
                <a:cs typeface="Times New Roman" pitchFamily="18" charset="0"/>
              </a:rPr>
              <a:t>sharsimon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grafitli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chuyan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yukori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puxtalikdagi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v) </a:t>
            </a:r>
            <a:r>
              <a:rPr lang="en-US" b="1" dirty="0" err="1">
                <a:latin typeface="Times New Roman" pitchFamily="18" charset="0"/>
                <a:cs typeface="Times New Roman" pitchFamily="18" charset="0"/>
              </a:rPr>
              <a:t>bolgalanuv</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Kulrang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juda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chunki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okuvchanligi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kuchli-yukori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fizika</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xanikaviy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antifriktsion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yaxshi-yukori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arzon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chuyanlarning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vaktincha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karshiligi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yukori</a:t>
            </a:r>
            <a:r>
              <a:rPr lang="en-US" dirty="0">
                <a:latin typeface="Times New Roman" pitchFamily="18" charset="0"/>
                <a:cs typeface="Times New Roman" pitchFamily="18" charset="0"/>
              </a:rPr>
              <a:t> (100-450 </a:t>
            </a:r>
            <a:r>
              <a:rPr lang="en-US" dirty="0" err="1">
                <a:latin typeface="Times New Roman" pitchFamily="18" charset="0"/>
                <a:cs typeface="Times New Roman" pitchFamily="18" charset="0"/>
              </a:rPr>
              <a:t>Mpa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kattikligi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kup</a:t>
            </a:r>
            <a:r>
              <a:rPr lang="en-US" dirty="0">
                <a:latin typeface="Times New Roman" pitchFamily="18" charset="0"/>
                <a:cs typeface="Times New Roman" pitchFamily="18" charset="0"/>
              </a:rPr>
              <a:t> (NV=140</a:t>
            </a:r>
            <a:r>
              <a:rPr lang="ru-RU" dirty="0">
                <a:latin typeface="Times New Roman" pitchFamily="18" charset="0"/>
                <a:cs typeface="Times New Roman" pitchFamily="18" charset="0"/>
              </a:rPr>
              <a:t> </a:t>
            </a:r>
            <a:r>
              <a:rPr lang="en-US" dirty="0">
                <a:latin typeface="Times New Roman" pitchFamily="18" charset="0"/>
                <a:cs typeface="Times New Roman" pitchFamily="18" charset="0"/>
              </a:rPr>
              <a:t>283), </a:t>
            </a:r>
            <a:r>
              <a:rPr lang="en-US" dirty="0" err="1">
                <a:latin typeface="Times New Roman" pitchFamily="18" charset="0"/>
                <a:cs typeface="Times New Roman" pitchFamily="18" charset="0"/>
              </a:rPr>
              <a:t>nisbiy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uzayishi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a:t>
            </a:r>
            <a:r>
              <a:rPr lang="en-US" dirty="0">
                <a:latin typeface="Times New Roman" pitchFamily="18" charset="0"/>
                <a:cs typeface="Times New Roman" pitchFamily="18" charset="0"/>
              </a:rPr>
              <a:t> (0,2</a:t>
            </a:r>
            <a:r>
              <a:rPr lang="ru-RU" dirty="0">
                <a:latin typeface="Times New Roman" pitchFamily="18" charset="0"/>
                <a:cs typeface="Times New Roman" pitchFamily="18" charset="0"/>
              </a:rPr>
              <a:t> </a:t>
            </a:r>
            <a:r>
              <a:rPr lang="en-US" dirty="0">
                <a:latin typeface="Times New Roman" pitchFamily="18" charset="0"/>
                <a:cs typeface="Times New Roman" pitchFamily="18" charset="0"/>
              </a:rPr>
              <a:t>0,5%). </a:t>
            </a:r>
            <a:r>
              <a:rPr lang="en-US" dirty="0" err="1">
                <a:latin typeface="Times New Roman" pitchFamily="18" charset="0"/>
                <a:cs typeface="Times New Roman" pitchFamily="18" charset="0"/>
              </a:rPr>
              <a:t>Kulrang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chuyanning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plastikligi</a:t>
            </a:r>
            <a:r>
              <a:rPr lang="en-US" dirty="0">
                <a:latin typeface="Times New Roman" pitchFamily="18" charset="0"/>
                <a:cs typeface="Times New Roman" pitchFamily="18" charset="0"/>
              </a:rPr>
              <a:t> past, </a:t>
            </a:r>
            <a:r>
              <a:rPr lang="en-US" dirty="0" err="1">
                <a:latin typeface="Times New Roman" pitchFamily="18" charset="0"/>
                <a:cs typeface="Times New Roman" pitchFamily="18" charset="0"/>
              </a:rPr>
              <a:t>shuning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zarbiy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kuchlarda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ishlaydigan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a:t>
            </a:r>
            <a:r>
              <a:rPr lang="en-US" dirty="0">
                <a:latin typeface="Times New Roman" pitchFamily="18" charset="0"/>
                <a:cs typeface="Times New Roman" pitchFamily="18" charset="0"/>
              </a:rPr>
              <a:t> d</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tallari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ishlanmaydi</a:t>
            </a:r>
            <a:r>
              <a:rPr lang="en-US" dirty="0">
                <a:latin typeface="Times New Roman" pitchFamily="18" charset="0"/>
                <a:cs typeface="Times New Roman" pitchFamily="18" charset="0"/>
              </a:rPr>
              <a:t>. Ammo </a:t>
            </a:r>
            <a:r>
              <a:rPr lang="en-US" dirty="0" err="1">
                <a:latin typeface="Times New Roman" pitchFamily="18" charset="0"/>
                <a:cs typeface="Times New Roman" pitchFamily="18" charset="0"/>
              </a:rPr>
              <a:t>kisilib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yaxshi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titrashni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kamaytiradi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tilinish</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podr</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z)</a:t>
            </a:r>
            <a:r>
              <a:rPr lang="en-US" dirty="0" err="1">
                <a:latin typeface="Times New Roman" pitchFamily="18" charset="0"/>
                <a:cs typeface="Times New Roman" pitchFamily="18" charset="0"/>
              </a:rPr>
              <a:t>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pisand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kilmaydi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ircle(in)">
                                      <p:cBhvr>
                                        <p:cTn id="21" dur="2000"/>
                                        <p:tgtEl>
                                          <p:spTgt spid="3">
                                            <p:txEl>
                                              <p:pRg st="3" end="3"/>
                                            </p:txEl>
                                          </p:spTgt>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ircle(in)">
                                      <p:cBhvr>
                                        <p:cTn id="30" dur="2000"/>
                                        <p:tgtEl>
                                          <p:spTgt spid="3">
                                            <p:txEl>
                                              <p:pRg st="6" end="6"/>
                                            </p:txEl>
                                          </p:spTgt>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circle(in)">
                                      <p:cBhvr>
                                        <p:cTn id="33" dur="2000"/>
                                        <p:tgtEl>
                                          <p:spTgt spid="3">
                                            <p:txEl>
                                              <p:pRg st="7" end="7"/>
                                            </p:txEl>
                                          </p:spTgt>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circle(in)">
                                      <p:cBhvr>
                                        <p:cTn id="36" dur="2000"/>
                                        <p:tgtEl>
                                          <p:spTgt spid="3">
                                            <p:txEl>
                                              <p:pRg st="8" end="8"/>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lstStyle/>
          <a:p>
            <a:pPr algn="ctr"/>
            <a:r>
              <a:rPr lang="en-US" sz="2000" b="0" dirty="0" err="1">
                <a:effectLst/>
                <a:latin typeface="Times New Roman" pitchFamily="18" charset="0"/>
                <a:cs typeface="Times New Roman" pitchFamily="18" charset="0"/>
              </a:rPr>
              <a:t>YUkoridagi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xususiyatlari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tufayli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kulrang</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kup</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kullaniladi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ulchami</a:t>
            </a:r>
            <a:r>
              <a:rPr lang="en-US" sz="2000" b="0" dirty="0">
                <a:effectLst/>
                <a:latin typeface="Times New Roman" pitchFamily="18" charset="0"/>
                <a:cs typeface="Times New Roman" pitchFamily="18" charset="0"/>
              </a:rPr>
              <a:t> 2</a:t>
            </a:r>
            <a:r>
              <a:rPr lang="ru-RU" sz="2000" b="0" dirty="0">
                <a:effectLst/>
                <a:latin typeface="Times New Roman" pitchFamily="18" charset="0"/>
                <a:cs typeface="Times New Roman" pitchFamily="18" charset="0"/>
              </a:rPr>
              <a:t> </a:t>
            </a:r>
            <a:r>
              <a:rPr lang="en-US" sz="2000" b="0" dirty="0">
                <a:effectLst/>
                <a:latin typeface="Times New Roman" pitchFamily="18" charset="0"/>
                <a:cs typeface="Times New Roman" pitchFamily="18" charset="0"/>
              </a:rPr>
              <a:t>500 mm, </a:t>
            </a:r>
            <a:r>
              <a:rPr lang="en-US" sz="2000" b="0" dirty="0" err="1">
                <a:effectLst/>
                <a:latin typeface="Times New Roman" pitchFamily="18" charset="0"/>
                <a:cs typeface="Times New Roman" pitchFamily="18" charset="0"/>
              </a:rPr>
              <a:t>ogirligi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buyicha</a:t>
            </a:r>
            <a:r>
              <a:rPr lang="en-US" sz="2000" b="0" dirty="0">
                <a:effectLst/>
                <a:latin typeface="Times New Roman" pitchFamily="18" charset="0"/>
                <a:cs typeface="Times New Roman" pitchFamily="18" charset="0"/>
              </a:rPr>
              <a:t> 10 </a:t>
            </a:r>
            <a:r>
              <a:rPr lang="en-US" sz="2000" b="0" dirty="0" err="1">
                <a:effectLst/>
                <a:latin typeface="Times New Roman" pitchFamily="18" charset="0"/>
                <a:cs typeface="Times New Roman" pitchFamily="18" charset="0"/>
              </a:rPr>
              <a:t>gr.dan</a:t>
            </a:r>
            <a:r>
              <a:rPr lang="en-US" sz="2000" b="0" dirty="0">
                <a:effectLst/>
                <a:latin typeface="Times New Roman" pitchFamily="18" charset="0"/>
                <a:cs typeface="Times New Roman" pitchFamily="18" charset="0"/>
              </a:rPr>
              <a:t> 250 </a:t>
            </a:r>
            <a:r>
              <a:rPr lang="en-US" sz="2000" b="0" dirty="0" err="1">
                <a:effectLst/>
                <a:latin typeface="Times New Roman" pitchFamily="18" charset="0"/>
                <a:cs typeface="Times New Roman" pitchFamily="18" charset="0"/>
              </a:rPr>
              <a:t>t.gacha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Masalan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stanoksozlikdagi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stanok</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kismlarining</a:t>
            </a:r>
            <a:r>
              <a:rPr lang="en-US" sz="2000" b="0" dirty="0">
                <a:effectLst/>
                <a:latin typeface="Times New Roman" pitchFamily="18" charset="0"/>
                <a:cs typeface="Times New Roman" pitchFamily="18" charset="0"/>
              </a:rPr>
              <a:t> 80%.</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Markirovkasi</a:t>
            </a:r>
            <a:r>
              <a:rPr lang="en-US" sz="2000" b="0" dirty="0">
                <a:effectLst/>
                <a:latin typeface="Times New Roman" pitchFamily="18" charset="0"/>
                <a:cs typeface="Times New Roman" pitchFamily="18" charset="0"/>
              </a:rPr>
              <a:t>: SCH-25, SCH-s</a:t>
            </a:r>
            <a:r>
              <a:rPr lang="ru-RU" sz="2000" b="0" dirty="0">
                <a:effectLst/>
                <a:latin typeface="Times New Roman" pitchFamily="18" charset="0"/>
                <a:cs typeface="Times New Roman" pitchFamily="18" charset="0"/>
              </a:rPr>
              <a:t>е</a:t>
            </a:r>
            <a:r>
              <a:rPr lang="en-US" sz="2000" b="0" dirty="0">
                <a:effectLst/>
                <a:latin typeface="Times New Roman" pitchFamily="18" charset="0"/>
                <a:cs typeface="Times New Roman" pitchFamily="18" charset="0"/>
              </a:rPr>
              <a:t>r</a:t>
            </a:r>
            <a:r>
              <a:rPr lang="ru-RU" sz="2000" b="0" dirty="0">
                <a:effectLst/>
                <a:latin typeface="Times New Roman" pitchFamily="18" charset="0"/>
                <a:cs typeface="Times New Roman" pitchFamily="18" charset="0"/>
              </a:rPr>
              <a:t>ы</a:t>
            </a:r>
            <a:r>
              <a:rPr lang="en-US" sz="2000" b="0" dirty="0">
                <a:effectLst/>
                <a:latin typeface="Times New Roman" pitchFamily="18" charset="0"/>
                <a:cs typeface="Times New Roman" pitchFamily="18" charset="0"/>
              </a:rPr>
              <a:t>y </a:t>
            </a:r>
            <a:r>
              <a:rPr lang="en-US" sz="2000" b="0" dirty="0" err="1">
                <a:effectLst/>
                <a:latin typeface="Times New Roman" pitchFamily="18" charset="0"/>
                <a:cs typeface="Times New Roman" pitchFamily="18" charset="0"/>
              </a:rPr>
              <a:t>chugun</a:t>
            </a:r>
            <a:r>
              <a:rPr lang="en-US" sz="2000" b="0" dirty="0">
                <a:effectLst/>
                <a:latin typeface="Times New Roman" pitchFamily="18" charset="0"/>
                <a:cs typeface="Times New Roman" pitchFamily="18" charset="0"/>
              </a:rPr>
              <a:t>, 25-chuzilishdagi </a:t>
            </a:r>
            <a:r>
              <a:rPr lang="en-US" sz="2000" b="0" dirty="0" err="1">
                <a:effectLst/>
                <a:latin typeface="Times New Roman" pitchFamily="18" charset="0"/>
                <a:cs typeface="Times New Roman" pitchFamily="18" charset="0"/>
              </a:rPr>
              <a:t>vaktincha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karshiligi</a:t>
            </a:r>
            <a:r>
              <a:rPr lang="en-US" sz="2000" b="0" dirty="0">
                <a:effectLst/>
                <a:latin typeface="Times New Roman" pitchFamily="18" charset="0"/>
                <a:cs typeface="Times New Roman" pitchFamily="18" charset="0"/>
              </a:rPr>
              <a:t> (kg/mm</a:t>
            </a:r>
            <a:r>
              <a:rPr lang="en-US" sz="2000" b="0" baseline="30000" dirty="0">
                <a:effectLst/>
                <a:latin typeface="Times New Roman" pitchFamily="18" charset="0"/>
                <a:cs typeface="Times New Roman" pitchFamily="18" charset="0"/>
              </a:rPr>
              <a:t>2</a:t>
            </a:r>
            <a:r>
              <a:rPr lang="en-US" sz="2000" b="0" dirty="0">
                <a:effectLst/>
                <a:latin typeface="Times New Roman" pitchFamily="18" charset="0"/>
                <a:cs typeface="Times New Roman" pitchFamily="18" charset="0"/>
              </a:rPr>
              <a:t>) 25 kg/mm</a:t>
            </a:r>
            <a:r>
              <a:rPr lang="en-US" sz="2000" b="0" baseline="30000" dirty="0">
                <a:effectLst/>
                <a:latin typeface="Times New Roman" pitchFamily="18" charset="0"/>
                <a:cs typeface="Times New Roman" pitchFamily="18" charset="0"/>
              </a:rPr>
              <a:t>2</a:t>
            </a:r>
            <a:r>
              <a:rPr lang="en-US" sz="2000" b="0" dirty="0">
                <a:effectLst/>
                <a:latin typeface="Times New Roman" pitchFamily="18" charset="0"/>
                <a:cs typeface="Times New Roman" pitchFamily="18" charset="0"/>
              </a:rPr>
              <a:t>=250 </a:t>
            </a:r>
            <a:r>
              <a:rPr lang="en-US" sz="2000" b="0" dirty="0" err="1">
                <a:effectLst/>
                <a:latin typeface="Times New Roman" pitchFamily="18" charset="0"/>
                <a:cs typeface="Times New Roman" pitchFamily="18" charset="0"/>
              </a:rPr>
              <a:t>Mpa</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M</a:t>
            </a:r>
            <a:r>
              <a:rPr lang="ru-RU" sz="2000" b="0" dirty="0">
                <a:effectLst/>
                <a:latin typeface="Times New Roman" pitchFamily="18" charset="0"/>
                <a:cs typeface="Times New Roman" pitchFamily="18" charset="0"/>
              </a:rPr>
              <a:t>е</a:t>
            </a:r>
            <a:r>
              <a:rPr lang="en-US" sz="2000" b="0" dirty="0">
                <a:effectLst/>
                <a:latin typeface="Times New Roman" pitchFamily="18" charset="0"/>
                <a:cs typeface="Times New Roman" pitchFamily="18" charset="0"/>
              </a:rPr>
              <a:t>tall </a:t>
            </a:r>
            <a:r>
              <a:rPr lang="en-US" sz="2000" b="0" dirty="0" err="1">
                <a:effectLst/>
                <a:latin typeface="Times New Roman" pitchFamily="18" charset="0"/>
                <a:cs typeface="Times New Roman" pitchFamily="18" charset="0"/>
              </a:rPr>
              <a:t>tarkibiga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karab</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kulrang</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chuyanlar</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ru-RU" sz="2000" b="0" dirty="0" err="1">
                <a:effectLst/>
                <a:latin typeface="Times New Roman" pitchFamily="18" charset="0"/>
                <a:cs typeface="Times New Roman" pitchFamily="18" charset="0"/>
              </a:rPr>
              <a:t>Fеrritli</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ru-RU" sz="2000" b="0" dirty="0">
                <a:effectLst/>
                <a:latin typeface="Times New Roman" pitchFamily="18" charset="0"/>
                <a:cs typeface="Times New Roman" pitchFamily="18" charset="0"/>
              </a:rPr>
              <a:t>2) </a:t>
            </a:r>
            <a:r>
              <a:rPr lang="ru-RU" sz="2000" b="0" dirty="0" err="1">
                <a:effectLst/>
                <a:latin typeface="Times New Roman" pitchFamily="18" charset="0"/>
                <a:cs typeface="Times New Roman" pitchFamily="18" charset="0"/>
              </a:rPr>
              <a:t>Pеrlit-fеrritli</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ru-RU" sz="2000" b="0" dirty="0">
                <a:effectLst/>
                <a:latin typeface="Times New Roman" pitchFamily="18" charset="0"/>
                <a:cs typeface="Times New Roman" pitchFamily="18" charset="0"/>
              </a:rPr>
              <a:t>3) </a:t>
            </a:r>
            <a:r>
              <a:rPr lang="ru-RU" sz="2000" b="0" dirty="0" err="1">
                <a:effectLst/>
                <a:latin typeface="Times New Roman" pitchFamily="18" charset="0"/>
                <a:cs typeface="Times New Roman" pitchFamily="18" charset="0"/>
              </a:rPr>
              <a:t>Pеrlitli</a:t>
            </a:r>
            <a:r>
              <a:rPr lang="ru-RU" sz="2000" b="0" dirty="0">
                <a:effectLst/>
                <a:latin typeface="Times New Roman" pitchFamily="18" charset="0"/>
                <a:cs typeface="Times New Roman" pitchFamily="18" charset="0"/>
              </a:rPr>
              <a:t> </a:t>
            </a:r>
            <a:r>
              <a:rPr lang="ru-RU" sz="2000" b="0" dirty="0" err="1">
                <a:effectLst/>
                <a:latin typeface="Times New Roman" pitchFamily="18" charset="0"/>
                <a:cs typeface="Times New Roman" pitchFamily="18" charset="0"/>
              </a:rPr>
              <a:t>buladi</a:t>
            </a:r>
            <a:r>
              <a:rPr lang="ru-RU" sz="2000" b="0" dirty="0" smtClean="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Umuman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kulrang</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ugl</a:t>
            </a:r>
            <a:r>
              <a:rPr lang="ru-RU" sz="2000" b="0" dirty="0">
                <a:effectLst/>
                <a:latin typeface="Times New Roman" pitchFamily="18" charset="0"/>
                <a:cs typeface="Times New Roman" pitchFamily="18" charset="0"/>
              </a:rPr>
              <a:t>е</a:t>
            </a:r>
            <a:r>
              <a:rPr lang="en-US" sz="2000" b="0" dirty="0">
                <a:effectLst/>
                <a:latin typeface="Times New Roman" pitchFamily="18" charset="0"/>
                <a:cs typeface="Times New Roman" pitchFamily="18" charset="0"/>
              </a:rPr>
              <a:t>rod </a:t>
            </a:r>
            <a:r>
              <a:rPr lang="en-US" sz="2000" b="0" dirty="0" err="1">
                <a:effectLst/>
                <a:latin typeface="Times New Roman" pitchFamily="18" charset="0"/>
                <a:cs typeface="Times New Roman" pitchFamily="18" charset="0"/>
              </a:rPr>
              <a:t>erkin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tarzida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bulib,plastinka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formasida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buladi</a:t>
            </a:r>
            <a:r>
              <a:rPr lang="en-US" sz="2000" b="0" dirty="0" smtClean="0">
                <a:effectLst/>
                <a:latin typeface="Times New Roman" pitchFamily="18" charset="0"/>
                <a:cs typeface="Times New Roman" pitchFamily="18" charset="0"/>
              </a:rPr>
              <a:t>.</a:t>
            </a:r>
            <a:br>
              <a:rPr lang="en-US" sz="2000" b="0" dirty="0" smtClean="0">
                <a:effectLst/>
                <a:latin typeface="Times New Roman" pitchFamily="18" charset="0"/>
                <a:cs typeface="Times New Roman" pitchFamily="18" charset="0"/>
              </a:rPr>
            </a:b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t>
            </a:r>
            <a:r>
              <a:rPr lang="en-US" sz="2000" b="0" dirty="0" smtClean="0">
                <a:effectLst/>
                <a:latin typeface="Times New Roman" pitchFamily="18" charset="0"/>
                <a:cs typeface="Times New Roman" pitchFamily="18" charset="0"/>
              </a:rPr>
              <a:t/>
            </a:r>
            <a:br>
              <a:rPr lang="en-US" sz="2000" b="0" dirty="0" smtClean="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r>
            <a:br>
              <a:rPr lang="en-US" sz="2000" b="0" dirty="0">
                <a:effectLst/>
                <a:latin typeface="Times New Roman" pitchFamily="18" charset="0"/>
                <a:cs typeface="Times New Roman" pitchFamily="18" charset="0"/>
              </a:rPr>
            </a:br>
            <a:r>
              <a:rPr lang="en-US" sz="2000" b="0" dirty="0" smtClean="0">
                <a:effectLst/>
                <a:latin typeface="Times New Roman" pitchFamily="18" charset="0"/>
                <a:cs typeface="Times New Roman" pitchFamily="18" charset="0"/>
              </a:rPr>
              <a:t/>
            </a:r>
            <a:br>
              <a:rPr lang="en-US" sz="2000" b="0" dirty="0" smtClean="0">
                <a:effectLst/>
                <a:latin typeface="Times New Roman" pitchFamily="18" charset="0"/>
                <a:cs typeface="Times New Roman" pitchFamily="18" charset="0"/>
              </a:rPr>
            </a:b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err="1">
                <a:effectLst/>
                <a:latin typeface="Times New Roman" pitchFamily="18" charset="0"/>
                <a:cs typeface="Times New Roman" pitchFamily="18" charset="0"/>
              </a:rPr>
              <a:t>Kuymalar</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uchun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plastinkasimon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grafitli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a) 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rritli</a:t>
            </a:r>
            <a:r>
              <a:rPr lang="en-US" sz="2000" b="0" dirty="0">
                <a:effectLst/>
                <a:latin typeface="Times New Roman" pitchFamily="18" charset="0"/>
                <a:cs typeface="Times New Roman" pitchFamily="18" charset="0"/>
              </a:rPr>
              <a:t>; b) p</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rlit</a:t>
            </a:r>
            <a:r>
              <a:rPr lang="en-US" sz="2000" b="0" dirty="0">
                <a:effectLst/>
                <a:latin typeface="Times New Roman" pitchFamily="18" charset="0"/>
                <a:cs typeface="Times New Roman" pitchFamily="18" charset="0"/>
              </a:rPr>
              <a:t>-f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rritli</a:t>
            </a:r>
            <a:r>
              <a:rPr lang="en-US" sz="2000" b="0" dirty="0">
                <a:effectLst/>
                <a:latin typeface="Times New Roman" pitchFamily="18" charset="0"/>
                <a:cs typeface="Times New Roman" pitchFamily="18" charset="0"/>
              </a:rPr>
              <a:t>; v) p</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rlitli</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1 – 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rrit</a:t>
            </a:r>
            <a:r>
              <a:rPr lang="en-US" sz="2000" b="0" dirty="0">
                <a:effectLst/>
                <a:latin typeface="Times New Roman" pitchFamily="18" charset="0"/>
                <a:cs typeface="Times New Roman" pitchFamily="18" charset="0"/>
              </a:rPr>
              <a:t>; 2 – </a:t>
            </a:r>
            <a:r>
              <a:rPr lang="en-US" sz="2000" b="0" dirty="0" err="1">
                <a:effectLst/>
                <a:latin typeface="Times New Roman" pitchFamily="18" charset="0"/>
                <a:cs typeface="Times New Roman" pitchFamily="18" charset="0"/>
              </a:rPr>
              <a:t>plastinkasimon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a:t>
            </a:r>
            <a:r>
              <a:rPr lang="en-US" sz="2000" b="0" dirty="0">
                <a:effectLst/>
                <a:latin typeface="Times New Roman" pitchFamily="18" charset="0"/>
                <a:cs typeface="Times New Roman" pitchFamily="18" charset="0"/>
              </a:rPr>
              <a:t>; 3 – p</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roit</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t>
            </a:r>
            <a:endParaRPr lang="ru-RU" sz="2000" b="0" dirty="0">
              <a:effectLst/>
              <a:latin typeface="Times New Roman" pitchFamily="18" charset="0"/>
              <a:cs typeface="Times New Roman" pitchFamily="18" charset="0"/>
            </a:endParaRPr>
          </a:p>
        </p:txBody>
      </p:sp>
      <p:pic>
        <p:nvPicPr>
          <p:cNvPr id="4" name="Рисунок 3" descr="Описание: 24"/>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2051720" y="3789040"/>
            <a:ext cx="5256584" cy="1397377"/>
          </a:xfrm>
          <a:prstGeom prst="rect">
            <a:avLst/>
          </a:prstGeom>
          <a:noFill/>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4"/>
                                        </p:tgtEl>
                                        <p:attrNameLst>
                                          <p:attrName>ppt_w</p:attrName>
                                        </p:attrNameLst>
                                      </p:cBhvr>
                                      <p:tavLst>
                                        <p:tav tm="0">
                                          <p:val>
                                            <p:strVal val="ppt_w"/>
                                          </p:val>
                                        </p:tav>
                                        <p:tav tm="100000">
                                          <p:val>
                                            <p:fltVal val="0"/>
                                          </p:val>
                                        </p:tav>
                                      </p:tavLst>
                                    </p:anim>
                                    <p:anim calcmode="lin" valueType="num">
                                      <p:cBhvr>
                                        <p:cTn id="14" dur="500"/>
                                        <p:tgtEl>
                                          <p:spTgt spid="4"/>
                                        </p:tgtEl>
                                        <p:attrNameLst>
                                          <p:attrName>ppt_h</p:attrName>
                                        </p:attrNameLst>
                                      </p:cBhvr>
                                      <p:tavLst>
                                        <p:tav tm="0">
                                          <p:val>
                                            <p:strVal val="ppt_h"/>
                                          </p:val>
                                        </p:tav>
                                        <p:tav tm="100000">
                                          <p:val>
                                            <p:fltVal val="0"/>
                                          </p:val>
                                        </p:tav>
                                      </p:tavLst>
                                    </p:anim>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51520" y="188640"/>
            <a:ext cx="8712968" cy="6480720"/>
          </a:xfrm>
        </p:spPr>
        <p:txBody>
          <a:bodyPr/>
          <a:lstStyle/>
          <a:p>
            <a:r>
              <a:rPr lang="en-US" sz="2000" b="0" dirty="0" err="1">
                <a:effectLst/>
                <a:latin typeface="Times New Roman" pitchFamily="18" charset="0"/>
                <a:cs typeface="Times New Roman" pitchFamily="18" charset="0"/>
              </a:rPr>
              <a:t>Bunday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chuyanlarda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shar</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formasida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buladi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Buni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olish</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uchun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magniy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yoki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ts</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riy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bilan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modifikatsiya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kilinadi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sungra</a:t>
            </a:r>
            <a:r>
              <a:rPr lang="en-US" sz="2000" b="0" dirty="0">
                <a:effectLst/>
                <a:latin typeface="Times New Roman" pitchFamily="18" charset="0"/>
                <a:cs typeface="Times New Roman" pitchFamily="18" charset="0"/>
              </a:rPr>
              <a:t> 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rrosilitsiy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bilan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modifikatsiya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kilinadi</a:t>
            </a:r>
            <a:r>
              <a:rPr lang="en-US" sz="2000" b="0" dirty="0">
                <a:effectLst/>
                <a:latin typeface="Times New Roman" pitchFamily="18" charset="0"/>
                <a:cs typeface="Times New Roman" pitchFamily="18" charset="0"/>
              </a:rPr>
              <a:t>. B</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lgilanishi</a:t>
            </a:r>
            <a:r>
              <a:rPr lang="en-US" sz="2000" b="0" dirty="0">
                <a:effectLst/>
                <a:latin typeface="Times New Roman" pitchFamily="18" charset="0"/>
                <a:cs typeface="Times New Roman" pitchFamily="18" charset="0"/>
              </a:rPr>
              <a:t>: </a:t>
            </a:r>
            <a:r>
              <a:rPr lang="ru-RU" sz="2000" b="0" dirty="0">
                <a:effectLst/>
                <a:latin typeface="Times New Roman" pitchFamily="18" charset="0"/>
                <a:cs typeface="Times New Roman" pitchFamily="18" charset="0"/>
              </a:rPr>
              <a:t>ВЧ</a:t>
            </a:r>
            <a:r>
              <a:rPr lang="en-US" sz="2000" b="0" dirty="0">
                <a:effectLst/>
                <a:latin typeface="Times New Roman" pitchFamily="18" charset="0"/>
                <a:cs typeface="Times New Roman" pitchFamily="18" charset="0"/>
              </a:rPr>
              <a:t>38-17-</a:t>
            </a:r>
            <a:r>
              <a:rPr lang="ru-RU" sz="2000" b="0" dirty="0">
                <a:effectLst/>
                <a:latin typeface="Times New Roman" pitchFamily="18" charset="0"/>
                <a:cs typeface="Times New Roman" pitchFamily="18" charset="0"/>
              </a:rPr>
              <a:t>ИЧ</a:t>
            </a:r>
            <a:r>
              <a:rPr lang="en-US" sz="2000" b="0" dirty="0">
                <a:effectLst/>
                <a:latin typeface="Times New Roman" pitchFamily="18" charset="0"/>
                <a:cs typeface="Times New Roman" pitchFamily="18" charset="0"/>
              </a:rPr>
              <a:t>120-4 (</a:t>
            </a:r>
            <a:r>
              <a:rPr lang="en-US" sz="2000" b="0" dirty="0" err="1">
                <a:effectLst/>
                <a:latin typeface="Times New Roman" pitchFamily="18" charset="0"/>
                <a:cs typeface="Times New Roman" pitchFamily="18" charset="0"/>
              </a:rPr>
              <a:t>ximiyasi</a:t>
            </a:r>
            <a:r>
              <a:rPr lang="en-US" sz="2000" b="0" dirty="0">
                <a:effectLst/>
                <a:latin typeface="Times New Roman" pitchFamily="18" charset="0"/>
                <a:cs typeface="Times New Roman" pitchFamily="18" charset="0"/>
              </a:rPr>
              <a:t> B-b 9 </a:t>
            </a:r>
            <a:r>
              <a:rPr lang="en-US" sz="2000" b="0" dirty="0" err="1">
                <a:effectLst/>
                <a:latin typeface="Times New Roman" pitchFamily="18" charset="0"/>
                <a:cs typeface="Times New Roman" pitchFamily="18" charset="0"/>
              </a:rPr>
              <a:t>xil</a:t>
            </a:r>
            <a:r>
              <a:rPr lang="en-US" sz="2000" b="0" dirty="0">
                <a:effectLst/>
                <a:latin typeface="Times New Roman" pitchFamily="18" charset="0"/>
                <a:cs typeface="Times New Roman" pitchFamily="18" charset="0"/>
              </a:rPr>
              <a:t>) </a:t>
            </a:r>
            <a:r>
              <a:rPr lang="ru-RU" sz="2000" b="0" dirty="0">
                <a:effectLst/>
                <a:latin typeface="Times New Roman" pitchFamily="18" charset="0"/>
                <a:cs typeface="Times New Roman" pitchFamily="18" charset="0"/>
              </a:rPr>
              <a:t>ВЧ</a:t>
            </a:r>
            <a:r>
              <a:rPr lang="en-US" sz="2000" b="0" dirty="0">
                <a:effectLst/>
                <a:latin typeface="Times New Roman" pitchFamily="18" charset="0"/>
                <a:cs typeface="Times New Roman" pitchFamily="18" charset="0"/>
              </a:rPr>
              <a:t>– </a:t>
            </a:r>
            <a:r>
              <a:rPr lang="ru-RU" sz="2000" b="0" dirty="0">
                <a:effectLst/>
                <a:latin typeface="Times New Roman" pitchFamily="18" charset="0"/>
                <a:cs typeface="Times New Roman" pitchFamily="18" charset="0"/>
              </a:rPr>
              <a:t>высокопрочный чугун</a:t>
            </a:r>
            <a:r>
              <a:rPr lang="en-US" sz="2000" b="0" dirty="0">
                <a:effectLst/>
                <a:latin typeface="Times New Roman" pitchFamily="18" charset="0"/>
                <a:cs typeface="Times New Roman" pitchFamily="18" charset="0"/>
              </a:rPr>
              <a:t> – </a:t>
            </a:r>
            <a:r>
              <a:rPr lang="en-US" sz="2000" b="0" dirty="0" err="1">
                <a:effectLst/>
                <a:latin typeface="Times New Roman" pitchFamily="18" charset="0"/>
                <a:cs typeface="Times New Roman" pitchFamily="18" charset="0"/>
              </a:rPr>
              <a:t>yukor</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juda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puxta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a:t>
            </a:r>
            <a:r>
              <a:rPr lang="en-US" sz="2000" b="0" dirty="0">
                <a:effectLst/>
                <a:latin typeface="Times New Roman" pitchFamily="18" charset="0"/>
                <a:cs typeface="Times New Roman" pitchFamily="18" charset="0"/>
              </a:rPr>
              <a:t>, 38-vaktincha </a:t>
            </a:r>
            <a:r>
              <a:rPr lang="en-US" sz="2000" b="0" dirty="0" err="1">
                <a:effectLst/>
                <a:latin typeface="Times New Roman" pitchFamily="18" charset="0"/>
                <a:cs typeface="Times New Roman" pitchFamily="18" charset="0"/>
              </a:rPr>
              <a:t>karshiligi</a:t>
            </a:r>
            <a:r>
              <a:rPr lang="en-US" sz="2000" b="0" dirty="0">
                <a:effectLst/>
                <a:latin typeface="Times New Roman" pitchFamily="18" charset="0"/>
                <a:cs typeface="Times New Roman" pitchFamily="18" charset="0"/>
              </a:rPr>
              <a:t>, 17-nisbiy </a:t>
            </a:r>
            <a:r>
              <a:rPr lang="en-US" sz="2000" b="0" dirty="0" err="1">
                <a:effectLst/>
                <a:latin typeface="Times New Roman" pitchFamily="18" charset="0"/>
                <a:cs typeface="Times New Roman" pitchFamily="18" charset="0"/>
              </a:rPr>
              <a:t>uzayishi</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M</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xanikaviy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xossalari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yukori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vaktincha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karshiligi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nisbiy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uzayishi</a:t>
            </a:r>
            <a:r>
              <a:rPr lang="en-US" sz="2000" b="0" dirty="0">
                <a:effectLst/>
                <a:latin typeface="Times New Roman" pitchFamily="18" charset="0"/>
                <a:cs typeface="Times New Roman" pitchFamily="18" charset="0"/>
              </a:rPr>
              <a:t> –2+17%, </a:t>
            </a:r>
            <a:r>
              <a:rPr lang="en-US" sz="2000" b="0" dirty="0" err="1">
                <a:effectLst/>
                <a:latin typeface="Times New Roman" pitchFamily="18" charset="0"/>
                <a:cs typeface="Times New Roman" pitchFamily="18" charset="0"/>
              </a:rPr>
              <a:t>kattikligi</a:t>
            </a:r>
            <a:r>
              <a:rPr lang="en-US" sz="2000" b="0" dirty="0">
                <a:effectLst/>
                <a:latin typeface="Times New Roman" pitchFamily="18" charset="0"/>
                <a:cs typeface="Times New Roman" pitchFamily="18" charset="0"/>
              </a:rPr>
              <a:t> NV-137+360. </a:t>
            </a:r>
            <a:r>
              <a:rPr lang="en-US" sz="2000" b="0" dirty="0" err="1">
                <a:effectLst/>
                <a:latin typeface="Times New Roman" pitchFamily="18" charset="0"/>
                <a:cs typeface="Times New Roman" pitchFamily="18" charset="0"/>
              </a:rPr>
              <a:t>Bunday</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chuyanlar</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ishkalanishda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kam</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yoyiladi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Kam</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zanglaydi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issika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chidamli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buladi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SHuning</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uchun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xatto</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po`latlar</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urnida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xam</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ishlatiladi</a:t>
            </a:r>
            <a:r>
              <a:rPr lang="en-US" sz="2000" b="0" dirty="0">
                <a:effectLst/>
                <a:latin typeface="Times New Roman" pitchFamily="18" charset="0"/>
                <a:cs typeface="Times New Roman" pitchFamily="18" charset="0"/>
              </a:rPr>
              <a:t>. </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err="1">
                <a:effectLst/>
                <a:latin typeface="Times New Roman" pitchFamily="18" charset="0"/>
                <a:cs typeface="Times New Roman" pitchFamily="18" charset="0"/>
              </a:rPr>
              <a:t>Strukturasiga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karab</a:t>
            </a:r>
            <a:r>
              <a:rPr lang="en-US" sz="2000" b="0" dirty="0">
                <a:effectLst/>
                <a:latin typeface="Times New Roman" pitchFamily="18" charset="0"/>
                <a:cs typeface="Times New Roman" pitchFamily="18" charset="0"/>
              </a:rPr>
              <a:t> 3 </a:t>
            </a:r>
            <a:r>
              <a:rPr lang="en-US" sz="2000" b="0" dirty="0" err="1">
                <a:effectLst/>
                <a:latin typeface="Times New Roman" pitchFamily="18" charset="0"/>
                <a:cs typeface="Times New Roman" pitchFamily="18" charset="0"/>
              </a:rPr>
              <a:t>xil</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buladi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Ugl</a:t>
            </a:r>
            <a:r>
              <a:rPr lang="ru-RU" sz="2000" b="0" dirty="0">
                <a:effectLst/>
                <a:latin typeface="Times New Roman" pitchFamily="18" charset="0"/>
                <a:cs typeface="Times New Roman" pitchFamily="18" charset="0"/>
              </a:rPr>
              <a:t>е</a:t>
            </a:r>
            <a:r>
              <a:rPr lang="en-US" sz="2000" b="0" dirty="0">
                <a:effectLst/>
                <a:latin typeface="Times New Roman" pitchFamily="18" charset="0"/>
                <a:cs typeface="Times New Roman" pitchFamily="18" charset="0"/>
              </a:rPr>
              <a:t>rod </a:t>
            </a:r>
            <a:r>
              <a:rPr lang="en-US" sz="2000" b="0" dirty="0" err="1">
                <a:effectLst/>
                <a:latin typeface="Times New Roman" pitchFamily="18" charset="0"/>
                <a:cs typeface="Times New Roman" pitchFamily="18" charset="0"/>
              </a:rPr>
              <a:t>erkin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tarzida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bulib</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sharsimon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formasida</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buladi</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smtClean="0">
                <a:effectLst/>
                <a:latin typeface="Times New Roman" pitchFamily="18" charset="0"/>
                <a:cs typeface="Times New Roman" pitchFamily="18" charset="0"/>
              </a:rPr>
              <a:t/>
            </a:r>
            <a:br>
              <a:rPr lang="en-US" sz="2000" b="0" dirty="0" smtClean="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r>
            <a:br>
              <a:rPr lang="en-US" sz="2000" b="0" dirty="0">
                <a:effectLst/>
                <a:latin typeface="Times New Roman" pitchFamily="18" charset="0"/>
                <a:cs typeface="Times New Roman" pitchFamily="18" charset="0"/>
              </a:rPr>
            </a:br>
            <a:r>
              <a:rPr lang="en-US" sz="2000" b="0" dirty="0" smtClean="0">
                <a:effectLst/>
                <a:latin typeface="Times New Roman" pitchFamily="18" charset="0"/>
                <a:cs typeface="Times New Roman" pitchFamily="18" charset="0"/>
              </a:rPr>
              <a:t/>
            </a:r>
            <a:br>
              <a:rPr lang="en-US" sz="2000" b="0" dirty="0" smtClean="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r>
            <a:br>
              <a:rPr lang="en-US" sz="2000" b="0" dirty="0">
                <a:effectLst/>
                <a:latin typeface="Times New Roman" pitchFamily="18" charset="0"/>
                <a:cs typeface="Times New Roman" pitchFamily="18" charset="0"/>
              </a:rPr>
            </a:b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err="1">
                <a:effectLst/>
                <a:latin typeface="Times New Roman" pitchFamily="18" charset="0"/>
                <a:cs typeface="Times New Roman" pitchFamily="18" charset="0"/>
              </a:rPr>
              <a:t>SHarsimon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grafitli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yukori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puxtaligidagi</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chuyan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mikrostrukturasi</a:t>
            </a:r>
            <a:r>
              <a:rPr lang="en-US" sz="2000" b="0" dirty="0">
                <a:effectLst/>
                <a:latin typeface="Times New Roman" pitchFamily="18" charset="0"/>
                <a:cs typeface="Times New Roman" pitchFamily="18" charset="0"/>
              </a:rPr>
              <a: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a) 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rritli</a:t>
            </a:r>
            <a:r>
              <a:rPr lang="en-US" sz="2000" b="0" dirty="0">
                <a:effectLst/>
                <a:latin typeface="Times New Roman" pitchFamily="18" charset="0"/>
                <a:cs typeface="Times New Roman" pitchFamily="18" charset="0"/>
              </a:rPr>
              <a:t>; b) p</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rlit</a:t>
            </a:r>
            <a:r>
              <a:rPr lang="en-US" sz="2000" b="0" dirty="0">
                <a:effectLst/>
                <a:latin typeface="Times New Roman" pitchFamily="18" charset="0"/>
                <a:cs typeface="Times New Roman" pitchFamily="18" charset="0"/>
              </a:rPr>
              <a:t>-f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rritli</a:t>
            </a:r>
            <a:r>
              <a:rPr lang="en-US" sz="2000" b="0" dirty="0">
                <a:effectLst/>
                <a:latin typeface="Times New Roman" pitchFamily="18" charset="0"/>
                <a:cs typeface="Times New Roman" pitchFamily="18" charset="0"/>
              </a:rPr>
              <a:t>; v) p</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rlitli</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1 – f</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rrit</a:t>
            </a:r>
            <a:r>
              <a:rPr lang="en-US" sz="2000" b="0" dirty="0">
                <a:effectLst/>
                <a:latin typeface="Times New Roman" pitchFamily="18" charset="0"/>
                <a:cs typeface="Times New Roman" pitchFamily="18" charset="0"/>
              </a:rPr>
              <a:t>; 2 – </a:t>
            </a:r>
            <a:r>
              <a:rPr lang="en-US" sz="2000" b="0" dirty="0" err="1">
                <a:effectLst/>
                <a:latin typeface="Times New Roman" pitchFamily="18" charset="0"/>
                <a:cs typeface="Times New Roman" pitchFamily="18" charset="0"/>
              </a:rPr>
              <a:t>sharsimon</a:t>
            </a:r>
            <a:r>
              <a:rPr lang="en-US" sz="2000" b="0" dirty="0">
                <a:effectLst/>
                <a:latin typeface="Times New Roman" pitchFamily="18" charset="0"/>
                <a:cs typeface="Times New Roman" pitchFamily="18" charset="0"/>
              </a:rPr>
              <a:t> </a:t>
            </a:r>
            <a:r>
              <a:rPr lang="en-US" sz="2000" b="0" dirty="0" err="1">
                <a:effectLst/>
                <a:latin typeface="Times New Roman" pitchFamily="18" charset="0"/>
                <a:cs typeface="Times New Roman" pitchFamily="18" charset="0"/>
              </a:rPr>
              <a:t>grafit</a:t>
            </a:r>
            <a:r>
              <a:rPr lang="en-US" sz="2000" b="0" dirty="0">
                <a:effectLst/>
                <a:latin typeface="Times New Roman" pitchFamily="18" charset="0"/>
                <a:cs typeface="Times New Roman" pitchFamily="18" charset="0"/>
              </a:rPr>
              <a:t>; 3 – p</a:t>
            </a:r>
            <a:r>
              <a:rPr lang="ru-RU" sz="2000" b="0" dirty="0">
                <a:effectLst/>
                <a:latin typeface="Times New Roman" pitchFamily="18" charset="0"/>
                <a:cs typeface="Times New Roman" pitchFamily="18" charset="0"/>
              </a:rPr>
              <a:t>е</a:t>
            </a:r>
            <a:r>
              <a:rPr lang="en-US" sz="2000" b="0" dirty="0" err="1">
                <a:effectLst/>
                <a:latin typeface="Times New Roman" pitchFamily="18" charset="0"/>
                <a:cs typeface="Times New Roman" pitchFamily="18" charset="0"/>
              </a:rPr>
              <a:t>rlit</a:t>
            </a:r>
            <a:r>
              <a:rPr lang="ru-RU" sz="2000" b="0" dirty="0">
                <a:effectLst/>
                <a:latin typeface="Times New Roman" pitchFamily="18" charset="0"/>
                <a:cs typeface="Times New Roman" pitchFamily="18" charset="0"/>
              </a:rPr>
              <a:t/>
            </a:r>
            <a:br>
              <a:rPr lang="ru-RU" sz="2000" b="0" dirty="0">
                <a:effectLst/>
                <a:latin typeface="Times New Roman" pitchFamily="18" charset="0"/>
                <a:cs typeface="Times New Roman" pitchFamily="18" charset="0"/>
              </a:rPr>
            </a:br>
            <a:r>
              <a:rPr lang="en-US" sz="2000" b="0" dirty="0">
                <a:effectLst/>
                <a:latin typeface="Times New Roman" pitchFamily="18" charset="0"/>
                <a:cs typeface="Times New Roman" pitchFamily="18" charset="0"/>
              </a:rPr>
              <a:t> </a:t>
            </a:r>
            <a:endParaRPr lang="ru-RU" sz="2000" b="0" dirty="0">
              <a:effectLst/>
              <a:latin typeface="Times New Roman" pitchFamily="18" charset="0"/>
              <a:cs typeface="Times New Roman" pitchFamily="18" charset="0"/>
            </a:endParaRPr>
          </a:p>
        </p:txBody>
      </p:sp>
      <p:pic>
        <p:nvPicPr>
          <p:cNvPr id="4" name="Рисунок 3" descr="Описание: 26"/>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1259632" y="3645024"/>
            <a:ext cx="6696744" cy="1800200"/>
          </a:xfrm>
          <a:prstGeom prst="rect">
            <a:avLst/>
          </a:prstGeom>
          <a:noFill/>
        </p:spPr>
      </p:pic>
    </p:spTree>
    <p:extLst>
      <p:ext uri="{BB962C8B-B14F-4D97-AF65-F5344CB8AC3E}">
        <p14:creationId xmlns:p14="http://schemas.microsoft.com/office/powerpoint/2010/main" val="24324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6" presetClass="exit" presetSubtype="21" fill="hold" nodeType="clickEffect">
                                  <p:stCondLst>
                                    <p:cond delay="0"/>
                                  </p:stCondLst>
                                  <p:childTnLst>
                                    <p:animEffect transition="out" filter="barn(inVertical)">
                                      <p:cBhvr>
                                        <p:cTn id="13" dur="500"/>
                                        <p:tgtEl>
                                          <p:spTgt spid="4"/>
                                        </p:tgtEl>
                                      </p:cBhvr>
                                    </p:animEffect>
                                    <p:set>
                                      <p:cBhvr>
                                        <p:cTn id="1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640960" cy="5632311"/>
          </a:xfrm>
          <a:prstGeom prst="rect">
            <a:avLst/>
          </a:prstGeom>
        </p:spPr>
        <p:txBody>
          <a:bodyPr wrap="square">
            <a:spAutoFit/>
          </a:bodyPr>
          <a:lstStyle/>
          <a:p>
            <a:pPr algn="ctr"/>
            <a:endParaRPr lang="en-US" dirty="0" smtClean="0">
              <a:latin typeface="Times New Roman" pitchFamily="18" charset="0"/>
              <a:cs typeface="Times New Roman" pitchFamily="18" charset="0"/>
            </a:endParaRPr>
          </a:p>
          <a:p>
            <a:pPr algn="ctr"/>
            <a:endParaRPr lang="en-US" dirty="0">
              <a:latin typeface="Times New Roman" pitchFamily="18" charset="0"/>
              <a:cs typeface="Times New Roman" pitchFamily="18" charset="0"/>
            </a:endParaRPr>
          </a:p>
          <a:p>
            <a:pPr algn="ctr"/>
            <a:r>
              <a:rPr lang="en-US" dirty="0" err="1" smtClean="0">
                <a:latin typeface="Times New Roman" pitchFamily="18" charset="0"/>
                <a:cs typeface="Times New Roman" pitchFamily="18" charset="0"/>
              </a:rPr>
              <a:t>Boglanuvchi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chuyan</a:t>
            </a:r>
            <a:r>
              <a:rPr lang="en-US" dirty="0">
                <a:latin typeface="Times New Roman" pitchFamily="18" charset="0"/>
                <a:cs typeface="Times New Roman" pitchFamily="18" charset="0"/>
              </a:rPr>
              <a:t> ok </a:t>
            </a:r>
            <a:r>
              <a:rPr lang="en-US" dirty="0" err="1">
                <a:latin typeface="Times New Roman" pitchFamily="18" charset="0"/>
                <a:cs typeface="Times New Roman" pitchFamily="18" charset="0"/>
              </a:rPr>
              <a:t>chuyan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kuymasining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davomida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yumshatish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B</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lgilanishi</a:t>
            </a:r>
            <a:r>
              <a:rPr lang="en-US" dirty="0">
                <a:latin typeface="Times New Roman" pitchFamily="18" charset="0"/>
                <a:cs typeface="Times New Roman" pitchFamily="18" charset="0"/>
              </a:rPr>
              <a:t>: КЧ37-12-КЧ63-2 (9xil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КЧ-</a:t>
            </a:r>
            <a:r>
              <a:rPr lang="en-US" dirty="0" err="1">
                <a:latin typeface="Times New Roman" pitchFamily="18" charset="0"/>
                <a:cs typeface="Times New Roman" pitchFamily="18" charset="0"/>
              </a:rPr>
              <a:t>kovkiy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chugun</a:t>
            </a:r>
            <a:r>
              <a:rPr lang="en-US" dirty="0">
                <a:latin typeface="Times New Roman" pitchFamily="18" charset="0"/>
                <a:cs typeface="Times New Roman" pitchFamily="18" charset="0"/>
              </a:rPr>
              <a:t>; 37-vaktincha </a:t>
            </a:r>
            <a:r>
              <a:rPr lang="en-US" dirty="0" err="1">
                <a:latin typeface="Times New Roman" pitchFamily="18" charset="0"/>
                <a:cs typeface="Times New Roman" pitchFamily="18" charset="0"/>
              </a:rPr>
              <a:t>karshilik</a:t>
            </a:r>
            <a:r>
              <a:rPr lang="en-US" dirty="0">
                <a:latin typeface="Times New Roman" pitchFamily="18" charset="0"/>
                <a:cs typeface="Times New Roman" pitchFamily="18" charset="0"/>
              </a:rPr>
              <a:t>; 12-nisbiy </a:t>
            </a:r>
            <a:r>
              <a:rPr lang="en-US" dirty="0" err="1">
                <a:latin typeface="Times New Roman" pitchFamily="18" charset="0"/>
                <a:cs typeface="Times New Roman" pitchFamily="18" charset="0"/>
              </a:rPr>
              <a:t>uzayish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err="1">
                <a:latin typeface="Times New Roman" pitchFamily="18" charset="0"/>
                <a:cs typeface="Times New Roman" pitchFamily="18" charset="0"/>
              </a:rPr>
              <a:t>Boglanuvchi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chuyanning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vaktincha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karshiligi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ru-RU" dirty="0">
                <a:latin typeface="Times New Roman" pitchFamily="18" charset="0"/>
                <a:cs typeface="Times New Roman" pitchFamily="18" charset="0"/>
                <a:sym typeface="Symbol"/>
              </a:rPr>
              <a:t></a:t>
            </a:r>
            <a:r>
              <a:rPr lang="ru-RU" dirty="0">
                <a:latin typeface="Times New Roman" pitchFamily="18" charset="0"/>
                <a:cs typeface="Times New Roman" pitchFamily="18" charset="0"/>
              </a:rPr>
              <a:t> σ</a:t>
            </a:r>
            <a:r>
              <a:rPr lang="en-US" i="1" baseline="-25000" dirty="0">
                <a:latin typeface="Times New Roman" pitchFamily="18" charset="0"/>
                <a:cs typeface="Times New Roman" pitchFamily="18" charset="0"/>
              </a:rPr>
              <a:t>v</a:t>
            </a:r>
            <a:r>
              <a:rPr lang="en-US" i="1" dirty="0">
                <a:latin typeface="Times New Roman" pitchFamily="18" charset="0"/>
                <a:cs typeface="Times New Roman" pitchFamily="18" charset="0"/>
              </a:rPr>
              <a:t>=</a:t>
            </a:r>
            <a:r>
              <a:rPr lang="en-US" dirty="0">
                <a:latin typeface="Times New Roman" pitchFamily="18" charset="0"/>
                <a:cs typeface="Times New Roman" pitchFamily="18" charset="0"/>
              </a:rPr>
              <a:t>300</a:t>
            </a:r>
            <a:r>
              <a:rPr lang="ru-RU" dirty="0">
                <a:latin typeface="Times New Roman" pitchFamily="18" charset="0"/>
                <a:cs typeface="Times New Roman" pitchFamily="18" charset="0"/>
                <a:sym typeface="Symbol"/>
              </a:rPr>
              <a:t></a:t>
            </a:r>
            <a:r>
              <a:rPr lang="en-US" dirty="0">
                <a:latin typeface="Times New Roman" pitchFamily="18" charset="0"/>
                <a:cs typeface="Times New Roman" pitchFamily="18" charset="0"/>
              </a:rPr>
              <a:t>600 </a:t>
            </a:r>
            <a:r>
              <a:rPr lang="en-US" dirty="0" err="1">
                <a:latin typeface="Times New Roman" pitchFamily="18" charset="0"/>
                <a:cs typeface="Times New Roman" pitchFamily="18" charset="0"/>
              </a:rPr>
              <a:t>Mpa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nisbiy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uzayishi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kup</a:t>
            </a:r>
            <a:r>
              <a:rPr lang="en-US" dirty="0">
                <a:latin typeface="Times New Roman" pitchFamily="18" charset="0"/>
                <a:cs typeface="Times New Roman" pitchFamily="18" charset="0"/>
              </a:rPr>
              <a:t> – </a:t>
            </a:r>
            <a:r>
              <a:rPr lang="ru-RU" dirty="0">
                <a:latin typeface="Times New Roman" pitchFamily="18" charset="0"/>
                <a:cs typeface="Times New Roman" pitchFamily="18" charset="0"/>
              </a:rPr>
              <a:t>δ</a:t>
            </a:r>
            <a:r>
              <a:rPr lang="en-US" dirty="0">
                <a:latin typeface="Times New Roman" pitchFamily="18" charset="0"/>
                <a:cs typeface="Times New Roman" pitchFamily="18" charset="0"/>
              </a:rPr>
              <a:t> = 2÷12%;  </a:t>
            </a:r>
            <a:r>
              <a:rPr lang="en-US" dirty="0" err="1">
                <a:latin typeface="Times New Roman" pitchFamily="18" charset="0"/>
                <a:cs typeface="Times New Roman" pitchFamily="18" charset="0"/>
              </a:rPr>
              <a:t>Kattikligi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yukori</a:t>
            </a:r>
            <a:r>
              <a:rPr lang="en-US" dirty="0">
                <a:latin typeface="Times New Roman" pitchFamily="18" charset="0"/>
                <a:cs typeface="Times New Roman" pitchFamily="18" charset="0"/>
              </a:rPr>
              <a:t> NV=149÷ 269; </a:t>
            </a:r>
            <a:r>
              <a:rPr lang="en-US" dirty="0" err="1">
                <a:latin typeface="Times New Roman" pitchFamily="18" charset="0"/>
                <a:cs typeface="Times New Roman" pitchFamily="18" charset="0"/>
              </a:rPr>
              <a:t>Ishkalanib</a:t>
            </a:r>
            <a:r>
              <a:rPr lang="en-US" dirty="0">
                <a:latin typeface="Times New Roman" pitchFamily="18" charset="0"/>
                <a:cs typeface="Times New Roman" pitchFamily="18" charset="0"/>
              </a:rPr>
              <a:t> </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yilishga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karshiligi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zarbiy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karshiligi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yaxshi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kirkib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Strukturasiga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karab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bodrok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nusxa</a:t>
            </a:r>
            <a:r>
              <a:rPr lang="en-US" dirty="0" smtClean="0">
                <a:latin typeface="Times New Roman" pitchFamily="18" charset="0"/>
                <a:cs typeface="Times New Roman" pitchFamily="18" charset="0"/>
              </a:rPr>
              <a:t>.</a:t>
            </a:r>
          </a:p>
          <a:p>
            <a:pPr algn="ctr"/>
            <a:endParaRPr lang="ru-RU" dirty="0">
              <a:latin typeface="Times New Roman" pitchFamily="18" charset="0"/>
              <a:cs typeface="Times New Roman" pitchFamily="18" charset="0"/>
            </a:endParaRPr>
          </a:p>
          <a:p>
            <a:pPr algn="ctr"/>
            <a:endParaRPr lang="en-US" dirty="0" smtClean="0">
              <a:latin typeface="Times New Roman" pitchFamily="18" charset="0"/>
              <a:cs typeface="Times New Roman" pitchFamily="18" charset="0"/>
            </a:endParaRPr>
          </a:p>
          <a:p>
            <a:pPr algn="ctr"/>
            <a:endParaRPr lang="en-US" dirty="0">
              <a:latin typeface="Times New Roman" pitchFamily="18" charset="0"/>
              <a:cs typeface="Times New Roman" pitchFamily="18" charset="0"/>
            </a:endParaRPr>
          </a:p>
          <a:p>
            <a:pPr algn="ctr"/>
            <a:endParaRPr lang="en-US" dirty="0" smtClean="0">
              <a:latin typeface="Times New Roman" pitchFamily="18" charset="0"/>
              <a:cs typeface="Times New Roman" pitchFamily="18" charset="0"/>
            </a:endParaRPr>
          </a:p>
          <a:p>
            <a:pPr algn="ctr"/>
            <a:endParaRPr lang="en-US" dirty="0">
              <a:latin typeface="Times New Roman" pitchFamily="18" charset="0"/>
              <a:cs typeface="Times New Roman" pitchFamily="18" charset="0"/>
            </a:endParaRPr>
          </a:p>
          <a:p>
            <a:pPr algn="ctr"/>
            <a:endParaRPr lang="en-US" dirty="0" smtClean="0">
              <a:latin typeface="Times New Roman" pitchFamily="18" charset="0"/>
              <a:cs typeface="Times New Roman" pitchFamily="18" charset="0"/>
            </a:endParaRPr>
          </a:p>
          <a:p>
            <a:pPr algn="ctr"/>
            <a:endParaRPr lang="en-US" dirty="0">
              <a:latin typeface="Times New Roman" pitchFamily="18" charset="0"/>
              <a:cs typeface="Times New Roman" pitchFamily="18" charset="0"/>
            </a:endParaRPr>
          </a:p>
          <a:p>
            <a:pPr algn="ctr"/>
            <a:endParaRPr lang="en-US" dirty="0" smtClean="0">
              <a:latin typeface="Times New Roman" pitchFamily="18" charset="0"/>
              <a:cs typeface="Times New Roman" pitchFamily="18" charset="0"/>
            </a:endParaRPr>
          </a:p>
          <a:p>
            <a:pPr algn="ct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en-US" b="1" dirty="0">
                <a:latin typeface="Times New Roman" pitchFamily="18" charset="0"/>
                <a:cs typeface="Times New Roman" pitchFamily="18" charset="0"/>
              </a:rPr>
              <a:t>Ok (a) </a:t>
            </a:r>
            <a:r>
              <a:rPr lang="en-US" b="1" dirty="0" err="1">
                <a:latin typeface="Times New Roman" pitchFamily="18" charset="0"/>
                <a:cs typeface="Times New Roman" pitchFamily="18" charset="0"/>
              </a:rPr>
              <a:t>va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bolgalanuvchi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b,v</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chuyanlarning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mikrostrukturasi</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1 – p</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rlit</a:t>
            </a:r>
            <a:r>
              <a:rPr lang="en-US" dirty="0">
                <a:latin typeface="Times New Roman" pitchFamily="18" charset="0"/>
                <a:cs typeface="Times New Roman" pitchFamily="18" charset="0"/>
              </a:rPr>
              <a:t>; 2 – </a:t>
            </a:r>
            <a:r>
              <a:rPr lang="en-US" dirty="0" err="1">
                <a:latin typeface="Times New Roman" pitchFamily="18" charset="0"/>
                <a:cs typeface="Times New Roman" pitchFamily="18" charset="0"/>
              </a:rPr>
              <a:t>otjig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grafiti</a:t>
            </a:r>
            <a:r>
              <a:rPr lang="en-US" dirty="0">
                <a:latin typeface="Times New Roman" pitchFamily="18" charset="0"/>
                <a:cs typeface="Times New Roman" pitchFamily="18" charset="0"/>
              </a:rPr>
              <a:t>; 3 – f</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rrit</a:t>
            </a:r>
            <a:r>
              <a:rPr lang="en-US" dirty="0">
                <a:latin typeface="Times New Roman" pitchFamily="18" charset="0"/>
                <a:cs typeface="Times New Roman" pitchFamily="18" charset="0"/>
              </a:rPr>
              <a:t>; 4 – </a:t>
            </a:r>
            <a:r>
              <a:rPr lang="en-US" dirty="0" err="1">
                <a:latin typeface="Times New Roman" pitchFamily="18" charset="0"/>
                <a:cs typeface="Times New Roman" pitchFamily="18" charset="0"/>
              </a:rPr>
              <a:t>ts</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m</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ntit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pic>
        <p:nvPicPr>
          <p:cNvPr id="3" name="Рисунок 2" descr="Описание: 27"/>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827584" y="2636520"/>
            <a:ext cx="7200800" cy="1872600"/>
          </a:xfrm>
          <a:prstGeom prst="rect">
            <a:avLst/>
          </a:prstGeom>
          <a:noFill/>
        </p:spPr>
      </p:pic>
    </p:spTree>
    <p:extLst>
      <p:ext uri="{BB962C8B-B14F-4D97-AF65-F5344CB8AC3E}">
        <p14:creationId xmlns:p14="http://schemas.microsoft.com/office/powerpoint/2010/main" val="219671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3"/>
                                        </p:tgtEl>
                                      </p:cBhvr>
                                    </p:animEffect>
                                    <p:anim calcmode="lin" valueType="num">
                                      <p:cBhvr>
                                        <p:cTn id="11" dur="1822" tmFilter="0,0; 0.14,0.31; 0.43,0.73; 0.71,0.91; 1.0,1.0">
                                          <p:stCondLst>
                                            <p:cond delay="0"/>
                                          </p:stCondLst>
                                        </p:cTn>
                                        <p:tgtEl>
                                          <p:spTgt spid="3"/>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3"/>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3"/>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3"/>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3"/>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3"/>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3"/>
                                        </p:tgtEl>
                                        <p:attrNameLst>
                                          <p:attrName>ppt_y</p:attrName>
                                        </p:attrNameLst>
                                      </p:cBhvr>
                                      <p:tavLst>
                                        <p:tav tm="0">
                                          <p:val>
                                            <p:strVal val="ppt_y"/>
                                          </p:val>
                                        </p:tav>
                                        <p:tav tm="100000">
                                          <p:val>
                                            <p:strVal val="ppt_y+ppt_h"/>
                                          </p:val>
                                        </p:tav>
                                      </p:tavLst>
                                    </p:anim>
                                    <p:animScale>
                                      <p:cBhvr>
                                        <p:cTn id="18" dur="26">
                                          <p:stCondLst>
                                            <p:cond delay="620"/>
                                          </p:stCondLst>
                                        </p:cTn>
                                        <p:tgtEl>
                                          <p:spTgt spid="3"/>
                                        </p:tgtEl>
                                      </p:cBhvr>
                                      <p:to x="100000" y="60000"/>
                                    </p:animScale>
                                    <p:animScale>
                                      <p:cBhvr>
                                        <p:cTn id="19" dur="166" decel="50000">
                                          <p:stCondLst>
                                            <p:cond delay="64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set>
                                      <p:cBhvr>
                                        <p:cTn id="26"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44624"/>
            <a:ext cx="8928992" cy="6463308"/>
          </a:xfrm>
          <a:prstGeom prst="rect">
            <a:avLst/>
          </a:prstGeom>
        </p:spPr>
        <p:txBody>
          <a:bodyPr wrap="square">
            <a:spAutoFit/>
          </a:bodyPr>
          <a:lstStyle/>
          <a:p>
            <a:r>
              <a:rPr lang="en-US" dirty="0">
                <a:latin typeface="Times New Roman" pitchFamily="18" charset="0"/>
                <a:cs typeface="Times New Roman" pitchFamily="18" charset="0"/>
              </a:rPr>
              <a:t>K</a:t>
            </a:r>
            <a:r>
              <a:rPr lang="ru-RU" dirty="0">
                <a:latin typeface="Times New Roman" pitchFamily="18" charset="0"/>
                <a:cs typeface="Times New Roman" pitchFamily="18" charset="0"/>
              </a:rPr>
              <a:t>о</a:t>
            </a:r>
            <a:r>
              <a:rPr lang="en-US" dirty="0" err="1">
                <a:latin typeface="Times New Roman" pitchFamily="18" charset="0"/>
                <a:cs typeface="Times New Roman" pitchFamily="18" charset="0"/>
              </a:rPr>
              <a:t>nv</a:t>
            </a:r>
            <a:r>
              <a:rPr lang="ru-RU" dirty="0">
                <a:latin typeface="Times New Roman" pitchFamily="18" charset="0"/>
                <a:cs typeface="Times New Roman" pitchFamily="18" charset="0"/>
              </a:rPr>
              <a:t>е</a:t>
            </a:r>
            <a:r>
              <a:rPr lang="en-US" dirty="0" err="1">
                <a:latin typeface="Times New Roman" pitchFamily="18" charset="0"/>
                <a:cs typeface="Times New Roman" pitchFamily="18" charset="0"/>
              </a:rPr>
              <a:t>rt</a:t>
            </a:r>
            <a:r>
              <a:rPr lang="ru-RU" dirty="0">
                <a:latin typeface="Times New Roman" pitchFamily="18" charset="0"/>
                <a:cs typeface="Times New Roman" pitchFamily="18" charset="0"/>
              </a:rPr>
              <a:t>о</a:t>
            </a:r>
            <a:r>
              <a:rPr lang="en-US" dirty="0">
                <a:latin typeface="Times New Roman" pitchFamily="18" charset="0"/>
                <a:cs typeface="Times New Roman" pitchFamily="18" charset="0"/>
              </a:rPr>
              <a:t>r p</a:t>
            </a:r>
            <a:r>
              <a:rPr lang="ru-RU" dirty="0">
                <a:latin typeface="Times New Roman" pitchFamily="18" charset="0"/>
                <a:cs typeface="Times New Roman" pitchFamily="18" charset="0"/>
              </a:rPr>
              <a:t>е</a:t>
            </a:r>
            <a:r>
              <a:rPr lang="en-US" dirty="0">
                <a:latin typeface="Times New Roman" pitchFamily="18" charset="0"/>
                <a:cs typeface="Times New Roman" pitchFamily="18" charset="0"/>
              </a:rPr>
              <a:t>chi. </a:t>
            </a:r>
            <a:r>
              <a:rPr lang="uz-Cyrl-UZ" dirty="0">
                <a:latin typeface="Times New Roman" pitchFamily="18" charset="0"/>
                <a:cs typeface="Times New Roman" pitchFamily="18" charset="0"/>
              </a:rPr>
              <a:t>Mа’lumki, Bеssеmеr vа Tоmаs kоnvеrtоrlаridа po’lаt  ishlаb chiqаrish   usullаrining qаtоr kаmchiliqlаri tufаyli ulаrdа sifаtli po’lаt  оlish аnchа chеklаngаn. Mаmlаkаtimizdа 1953 yildаn bоshlаb аsоsli kоnvеrtоrlаrgа quyilgаn qаytа  ishlаnаdigаn cho’yan  sаtхigа tехnik tоzа kislоrоd хаydаsh yo’li bilаn turli mаrkаli po’lаtlаr uglеrоdli vа kаm ligеrlаngаn po’lаtlаr po’lаtlаr оlish usullаri qo’llаnilа bоshlаdi. Bu usul оddiyligi vа iхchаmligi, yoqilg’i    tаlаb etmаsligi, ish unumi yuqоriligi, ishlаsh shаrоiti yaхshiligi, po’lаtdа аzоt vа vоdоrоd gаzlаrining kаmligi, kаpitаl mаblаg’lаrni kаm tаlаb etishi, chiqindilаrni ko’prоq qаytа ishlаshgа imkоn bеrishi sаbаbli sаnоаtdа bоrgаn sаri kеng qo’llаnilmоqdа.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Dunyo bo’yichа ishlаb chiqаrilаyotgаn po’lаtlаrning 1960 yildа 3-4%, 1965 yildа 25%, 1980 yildа 40%, 1985 yildа 60-70% dаn оrtiqrоgi shu usuldа оlindi.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Kоnvеrtоrlаrning tuzilishi vа ishlаshi kоnvеrtоr nоksimоn ko’rinishdаgi tаgi bеrk idish dеvоrining qаlinligi 400-800 mm оrаligidа bo’lib, dоlоmit, smоlа,  yoki mаgnеzit (40-60% MgO, 30-55% CaO, 5-8% tоshko’mir smоlаsi) g’ishtlаridаn tеrilаdi. (7-rаsm). Sirtidаn esа 20-100 mm li po’lаt  list bilаn qоplаnаdi. U sаpfаlаr yordаmidа stаninа tаyanchlаrigа o’rnаtilаdi. Kоnvеrtоrgа mеtаll chiqindilаrini yuklаsh, cho’yan  quyish, po’lаt vа shlаkni chiqаrishdа gоrizоntаl o’q аtrоfidа zаrur burchаkkа burilаdi. Kоnvеrtоr kislоrоd хаydоvchi furmа mis nаychа bilаn shundаy briktirilgаnki bundа furmа, kоnvеrtоrdаn chiqаrilmаgunchа uni o’qi аtrоfidа аylаntirib bo’lmаydi. Kоnvеrtоrning tеpаsigа chiqаyotgаn  gаzlаrni yig’uvchi qurilmа o’rnаtilаdi.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Kоnvеrtоrlаrning sig’imi 100-350 t vа undаn оrtiq bo’lаdi. Mаsаlаn, sig’imi 300 t li kоnvеrtоrning ish bo’shligi bаlаndligi 9 m bo’lsа diаmеtri 7 m gа yaqin оg’zining diаmеtri 3,5 m vа vаnnа chuqurligi 1,7 mm bo’lаdi. Оdаtdа po’lаt  400-800 mаrtа eritilgаndаn kеyin kоnvеrtоr tuzаtilаdi. Bu kоnvеrtоrdа yiligа 2-2,5 mln to’nna  po’lаt  оlinаdi.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21754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additive="base">
                                        <p:cTn id="25"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additive="base">
                                        <p:cTn id="2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1" end="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additive="base">
                                        <p:cTn id="3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3" end="3"/>
                                            </p:txEl>
                                          </p:spTgt>
                                        </p:tgtEl>
                                        <p:attrNameLst>
                                          <p:attrName>style.visibility</p:attrName>
                                        </p:attrNameLst>
                                      </p:cBhvr>
                                      <p:to>
                                        <p:strVal val="visible"/>
                                      </p:to>
                                    </p:set>
                                    <p:anim calcmode="lin" valueType="num">
                                      <p:cBhvr additive="base">
                                        <p:cTn id="3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1"/>
          <p:cNvSpPr>
            <a:spLocks noGrp="1"/>
          </p:cNvSpPr>
          <p:nvPr>
            <p:ph type="ctrTitle"/>
          </p:nvPr>
        </p:nvSpPr>
        <p:spPr>
          <a:xfrm>
            <a:off x="1" y="0"/>
            <a:ext cx="9144000" cy="6858000"/>
          </a:xfrm>
        </p:spPr>
        <p:txBody>
          <a:bodyPr/>
          <a:lstStyle/>
          <a:p>
            <a:r>
              <a:rPr lang="uz-Cyrl-UZ" sz="1800" b="0" dirty="0">
                <a:effectLst/>
                <a:latin typeface="Times New Roman" pitchFamily="18" charset="0"/>
                <a:cs typeface="Times New Roman" pitchFamily="18" charset="0"/>
              </a:rPr>
              <a:t>Kоnvеrtоrning ishgа tushirishdаn оldin ish yuzаlаri ishgа yarоqliligigа to’lа ishоnch hоsil qilingаch po’lаt chiqаrish tеshigi o’tgа chidаmli mаtеriаllаrdаn tаyyorlаngаn tiqin bilаn bеrkitilаdi. So’ngrа  uni 8-rаsm, b dа ko’rsаtilgаn «а» хоlаtigа kеltirib, аvvаl ungа yuklаsh mаshinаsi yordаmidа оg’zidаn qоrа mеtаl chiqindilаr (cho’yan mаssаsining 25–30 % gаchа), so’ngrа 1250-1400</a:t>
            </a:r>
            <a:r>
              <a:rPr lang="uz-Cyrl-UZ" sz="1800" b="0" baseline="30000" dirty="0">
                <a:effectLst/>
                <a:latin typeface="Times New Roman" pitchFamily="18" charset="0"/>
                <a:cs typeface="Times New Roman" pitchFamily="18" charset="0"/>
              </a:rPr>
              <a:t>0</a:t>
            </a:r>
            <a:r>
              <a:rPr lang="uz-Cyrl-UZ" sz="1800" b="0" dirty="0">
                <a:effectLst/>
                <a:latin typeface="Times New Roman" pitchFamily="18" charset="0"/>
                <a:cs typeface="Times New Roman" pitchFamily="18" charset="0"/>
              </a:rPr>
              <a:t>S tеmpеrаturаli qаytа ishlаnаdigаn cho’yan  quyilаdi. («b» хоlаt). Kеyin mа’lum miqdоrdа охаktоsh (zаrur bo’lsа tеmir rudа) kiritilib kоnvеrtоr vеrtikаl хоlаtgа kеltirilаdi («v» хоlаt). Suyuq  mеtаl sаtхigа 300 – 800 mm (kаttа kоnvеrtоrlаrdа 3 m gаchа) еtmаgаn  хоldа furmа nаychа tushirilib, u оrqаli  0,9-1,4 MPа (9-14 kg/cm</a:t>
            </a:r>
            <a:r>
              <a:rPr lang="uz-Cyrl-UZ" sz="1800" b="0" baseline="30000" dirty="0">
                <a:effectLst/>
                <a:latin typeface="Times New Roman" pitchFamily="18" charset="0"/>
                <a:cs typeface="Times New Roman" pitchFamily="18" charset="0"/>
              </a:rPr>
              <a:t>2</a:t>
            </a:r>
            <a:r>
              <a:rPr lang="uz-Cyrl-UZ" sz="1800" b="0" dirty="0">
                <a:effectLst/>
                <a:latin typeface="Times New Roman" pitchFamily="18" charset="0"/>
                <a:cs typeface="Times New Roman" pitchFamily="18" charset="0"/>
              </a:rPr>
              <a:t>) bоsimdа kislоrоd хаydаlаdi. Bundа furmа erimаsligi uchun uning хаvоl dеvоrlаridаn 0,6-1,0 MPа bоsimdа sоvuq  suv хаydаb turilаdi. Оdаtdа хаr minutdа хаydаlаyotgаn suv miqdоri 5000 l gа еtаdi.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8-rаsm</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Bu ilg’оr usul аyrim kаmchiliklаrdаn hаm хоli emаs. Suyuq  cho’yanning ko’prоq tаlаb etilishi (1 t po’lаt  uchun 820-830 kg cho’yan ), mеtаll kuyindisining ko’pligi (6-9%), аnchа miqdоrdа chаng аjrаlishi shulаr jumlаsidаndir. </a:t>
            </a:r>
            <a:endParaRPr lang="ru-RU" sz="1800" b="0" dirty="0">
              <a:effectLst/>
              <a:latin typeface="Times New Roman" pitchFamily="18" charset="0"/>
              <a:cs typeface="Times New Roman" pitchFamily="18" charset="0"/>
            </a:endParaRPr>
          </a:p>
        </p:txBody>
      </p:sp>
      <p:pic>
        <p:nvPicPr>
          <p:cNvPr id="3" name="Рисунок 2"/>
          <p:cNvPicPr/>
          <p:nvPr/>
        </p:nvPicPr>
        <p:blipFill>
          <a:blip r:embed="rId2">
            <a:lum bright="8000" contrast="8000"/>
            <a:extLst>
              <a:ext uri="{28A0092B-C50C-407E-A947-70E740481C1C}">
                <a14:useLocalDpi xmlns:a14="http://schemas.microsoft.com/office/drawing/2010/main" val="0"/>
              </a:ext>
            </a:extLst>
          </a:blip>
          <a:srcRect/>
          <a:stretch>
            <a:fillRect/>
          </a:stretch>
        </p:blipFill>
        <p:spPr bwMode="auto">
          <a:xfrm>
            <a:off x="1907704" y="3212976"/>
            <a:ext cx="4608512" cy="2141220"/>
          </a:xfrm>
          <a:prstGeom prst="rect">
            <a:avLst/>
          </a:prstGeom>
          <a:noFill/>
        </p:spPr>
      </p:pic>
    </p:spTree>
    <p:extLst>
      <p:ext uri="{BB962C8B-B14F-4D97-AF65-F5344CB8AC3E}">
        <p14:creationId xmlns:p14="http://schemas.microsoft.com/office/powerpoint/2010/main" val="11182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grpId="0" nodeType="clickEffect">
                                  <p:stCondLst>
                                    <p:cond delay="0"/>
                                  </p:stCondLst>
                                  <p:childTnLst>
                                    <p:animMotion origin="layout" path="M 0 0 L 0.067 0.04 C 0.081 0.049 0.102 0.054 0.124 0.054 C 0.149 0.054 0.169 0.049 0.183 0.04 L 0.25 0 E" pathEditMode="relative" ptsTypes="">
                                      <p:cBhvr>
                                        <p:cTn id="6" dur="2000" fill="hold"/>
                                        <p:tgtEl>
                                          <p:spTgt spid="4"/>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712968" cy="6247864"/>
          </a:xfrm>
          <a:prstGeom prst="rect">
            <a:avLst/>
          </a:prstGeom>
        </p:spPr>
        <p:txBody>
          <a:bodyPr wrap="square">
            <a:spAutoFit/>
          </a:bodyPr>
          <a:lstStyle/>
          <a:p>
            <a:r>
              <a:rPr lang="uz-Cyrl-UZ" sz="2000" dirty="0">
                <a:latin typeface="Times New Roman" pitchFamily="18" charset="0"/>
                <a:cs typeface="Times New Roman" pitchFamily="18" charset="0"/>
              </a:rPr>
              <a:t>Po’lаt  ishlаb chiqаrishdа elеktr pеchlаrdаn hаm fоydаlаniladi.</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 Mаrtеn pеchlаrdа vа kоnvеrtоrlаrdа оlingаn po’lаtlаrning pеch gаzlаri bilаn  birmunchа ko’prоq to’yingаnligini, ko’p lеgirlаngаn аsbоbsоzlik vа mахsus хоssаli po’lаtlаr оlishning chеqlаngаnligi tufаyli yanаdа tаkоmillаshgаn usullаr ustidа izlаnishlаr оlib bоrish  19 аsr охiri vа 20 аsr bоshlаridа elеktr pеchlаrdа po’lаt  оlish usulining yarаtilishigа оlib kеldi.</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Elеktr pеchlаr tuzilishining оddiyligi, turli muhitlаrdа vа vаkuumdа ishlаy оlishi, tеmpеrаturаsining yuqоriligi vа оsоn rоstlаnishi, аrzоn shiхtа mаtеriаllаrdаn yuqоri   sifаtli uglеrоdli,  ko’p   lеgirlаngаn vа mахsus хоssаli po’lаtlаr оlish imkоnini bеrаdi.</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9-rаsm</a:t>
            </a:r>
            <a:r>
              <a:rPr lang="uz-Cyrl-UZ"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Po’lаt  ishlаb chiqаrishdа fоydаlаnilаdigаn elеktr pеchlаrni ikki аsоsiy gruppаgа аjrаtish mumkin:</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1.Elеktr yoy pеchlаr;     2.Induksiоn elеktr pеchlаr</a:t>
            </a:r>
            <a:endParaRPr lang="ru-RU" sz="2000" dirty="0">
              <a:latin typeface="Times New Roman" pitchFamily="18" charset="0"/>
              <a:cs typeface="Times New Roman" pitchFamily="18" charset="0"/>
            </a:endParaRPr>
          </a:p>
        </p:txBody>
      </p:sp>
      <p:pic>
        <p:nvPicPr>
          <p:cNvPr id="3" name="Рисунок 2"/>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2483768" y="3284984"/>
            <a:ext cx="3888432" cy="2080895"/>
          </a:xfrm>
          <a:prstGeom prst="rect">
            <a:avLst/>
          </a:prstGeom>
          <a:noFill/>
        </p:spPr>
      </p:pic>
    </p:spTree>
    <p:extLst>
      <p:ext uri="{BB962C8B-B14F-4D97-AF65-F5344CB8AC3E}">
        <p14:creationId xmlns:p14="http://schemas.microsoft.com/office/powerpoint/2010/main" val="131678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107504" y="116632"/>
            <a:ext cx="8928992" cy="6552728"/>
          </a:xfrm>
          <a:prstGeom prst="rect">
            <a:avLst/>
          </a:prstGeom>
          <a:noFill/>
        </p:spPr>
      </p:pic>
    </p:spTree>
    <p:extLst>
      <p:ext uri="{BB962C8B-B14F-4D97-AF65-F5344CB8AC3E}">
        <p14:creationId xmlns:p14="http://schemas.microsoft.com/office/powerpoint/2010/main" val="86050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4"/>
                                        </p:tgtEl>
                                        <p:attrNameLst>
                                          <p:attrName>ppt_w</p:attrName>
                                        </p:attrNameLst>
                                      </p:cBhvr>
                                      <p:tavLst>
                                        <p:tav tm="0">
                                          <p:val>
                                            <p:strVal val="ppt_w"/>
                                          </p:val>
                                        </p:tav>
                                        <p:tav tm="100000">
                                          <p:val>
                                            <p:fltVal val="0"/>
                                          </p:val>
                                        </p:tav>
                                      </p:tavLst>
                                    </p:anim>
                                    <p:anim calcmode="lin" valueType="num">
                                      <p:cBhvr>
                                        <p:cTn id="7" dur="500"/>
                                        <p:tgtEl>
                                          <p:spTgt spid="4"/>
                                        </p:tgtEl>
                                        <p:attrNameLst>
                                          <p:attrName>ppt_h</p:attrName>
                                        </p:attrNameLst>
                                      </p:cBhvr>
                                      <p:tavLst>
                                        <p:tav tm="0">
                                          <p:val>
                                            <p:strVal val="ppt_h"/>
                                          </p:val>
                                        </p:tav>
                                        <p:tav tm="100000">
                                          <p:val>
                                            <p:fltVal val="0"/>
                                          </p:val>
                                        </p:tav>
                                      </p:tavLst>
                                    </p:anim>
                                    <p:animEffect transition="out" filter="fade">
                                      <p:cBhvr>
                                        <p:cTn id="8" dur="500"/>
                                        <p:tgtEl>
                                          <p:spTgt spid="4"/>
                                        </p:tgtEl>
                                      </p:cBhvr>
                                    </p:animEffect>
                                    <p:set>
                                      <p:cBhvr>
                                        <p:cTn id="9"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44624"/>
            <a:ext cx="8856984" cy="6696744"/>
          </a:xfrm>
        </p:spPr>
        <p:txBody>
          <a:bodyPr/>
          <a:lstStyle/>
          <a:p>
            <a:r>
              <a:rPr lang="uz-Cyrl-UZ" sz="1800" b="0" dirty="0">
                <a:effectLst/>
                <a:latin typeface="Times New Roman" pitchFamily="18" charset="0"/>
                <a:cs typeface="Times New Roman" pitchFamily="18" charset="0"/>
              </a:rPr>
              <a:t>Vаgrаnkаni ishlаshi vа undаn оlinаdigаn mаhsulоt. Mаmlаkаtimizdа ishlаb chiqаrilаyotgаn po’lаt   quymаlаrning 60%dаn оrtiqrоg’i uglеrоdli po’lаtlаrdir, 20% gа yaqini lеgirlаngаn po’lаtlаr, 20 % gа yaqini ko’p   lеgirlаngаn po’lаtlаrgа to’g’ri kеlаdi.  Quymаkоrliqdа zаrur tаrkibli po’lаtlаrni suyultirib ulаrdаn  quymаlаr оlishdа kоnvеrtоrlаr, mаrtеn vа elеktr pеchlаrdаn fоydаlаnilаdi.  Quymаkоrlik   sехlаrdа kichik pеchlаrdаn fоydаlаnilаdi. Kichik kоnvеytоrlаrgа vаgrаnkаdа оlingаn suyuq  cho’yan  kiritilib, yon tеshigidаn furmаlаridаn mеtаll sаthigа хаvо  mа’lum bоsimdа хаydаlаdi.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Kоnvеrtоrdа kеchаyotgаn jаrаyondа аjrаlаyotgаn uglеrоd (II)- оksid gаzi jаrаyonidа ishtirоk etmаgаn хаvо  kislоrоd хisоbigа to’lа yonib, mеtаlni o’tа qizdirаdi. Оdаtdа, bundаy kоnvеrtоrlаr 0,5 – 3 t gаchа o’tа qizigаn po’lаt  оlish uchun mo’ljаllаngаnligi  sаbаbli kichik bеssеmеr kоnvеrtоrlаr dеyilаdi. Bu kоnvеrtоrlаrning ish unumi yuqоri, birоq bundа cho’yandаgi S vа P dаn qutilib bo’lmаydi</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Qоtishmаlаr rаngli mеtаll elеktrоtlаri gоrizаntаl o’rnаtilgаn yoki induqsiоn elеktr pеchlаridа оlinаdi. Ulаr bоshqаrilishining qulаyligi, quyindining оzligi sаbаbli turli tаrkibli </a:t>
            </a:r>
            <a:r>
              <a:rPr lang="uz-Cyrl-UZ" sz="1800" b="0" dirty="0" smtClean="0">
                <a:effectLst/>
                <a:latin typeface="Times New Roman" pitchFamily="18" charset="0"/>
                <a:cs typeface="Times New Roman" pitchFamily="18" charset="0"/>
              </a:rPr>
              <a:t>yuq</a:t>
            </a:r>
            <a:r>
              <a:rPr lang="en-US" sz="1800" b="0" dirty="0" smtClean="0">
                <a:effectLst/>
                <a:latin typeface="Times New Roman" pitchFamily="18" charset="0"/>
                <a:cs typeface="Times New Roman" pitchFamily="18" charset="0"/>
              </a:rPr>
              <a:t/>
            </a:r>
            <a:br>
              <a:rPr lang="en-US" sz="1800" b="0" dirty="0" smtClean="0">
                <a:effectLst/>
                <a:latin typeface="Times New Roman" pitchFamily="18" charset="0"/>
                <a:cs typeface="Times New Roman" pitchFamily="18" charset="0"/>
              </a:rPr>
            </a:br>
            <a:r>
              <a:rPr lang="uz-Cyrl-UZ" sz="1800" b="0" dirty="0">
                <a:effectLst/>
                <a:latin typeface="Times New Roman" pitchFamily="18" charset="0"/>
                <a:cs typeface="Times New Roman" pitchFamily="18" charset="0"/>
              </a:rPr>
              <a:t>Bа’zаn iqtisоdiy  tеjаmsizligigа qаrаmаy, tigеl dеb аtаluvchi shаmоt, grаfit vа bоshqа o’tgа chidаmli mаtеriаllаrdаn tаyyorlаngаn idishlаrgа sоlingаn shiхtа pеchgа kiritilib suyuqlаntirilаdi. Mеtаlning yokilgidаn хоliligi, tаshqi хаvо  muхitining bеvоsitа tа’sir etmаsligi suyuqlаntirilgаn mеtаlni suyuqlаntiriluvchi shiхtа tаrkibigа judа yaqinligi kаbilаr bu usulning аfzаlliklаr bo’lsа хаjmining kichikligi (100 qg gаchа), tigеlning qimmаtligi tеz ishdаn (3-5 ishlоvdаn sung) chiqishi esа kаmchiliqlаri хisоblаnаdi. </a:t>
            </a:r>
            <a:r>
              <a:rPr lang="ru-RU" sz="1800" b="0" dirty="0">
                <a:effectLst/>
                <a:latin typeface="Times New Roman" pitchFamily="18" charset="0"/>
                <a:cs typeface="Times New Roman" pitchFamily="18" charset="0"/>
              </a:rPr>
              <a:t/>
            </a:r>
            <a:br>
              <a:rPr lang="ru-RU" sz="1800" b="0" dirty="0">
                <a:effectLst/>
                <a:latin typeface="Times New Roman" pitchFamily="18" charset="0"/>
                <a:cs typeface="Times New Roman" pitchFamily="18" charset="0"/>
              </a:rPr>
            </a:br>
            <a:r>
              <a:rPr lang="uz-Cyrl-UZ" sz="1800" b="0" dirty="0" smtClean="0">
                <a:effectLst/>
                <a:latin typeface="Times New Roman" pitchFamily="18" charset="0"/>
                <a:cs typeface="Times New Roman" pitchFamily="18" charset="0"/>
              </a:rPr>
              <a:t>оri    </a:t>
            </a:r>
            <a:r>
              <a:rPr lang="uz-Cyrl-UZ" sz="1800" b="0" dirty="0">
                <a:effectLst/>
                <a:latin typeface="Times New Roman" pitchFamily="18" charset="0"/>
                <a:cs typeface="Times New Roman" pitchFamily="18" charset="0"/>
              </a:rPr>
              <a:t>sifаtli o’tа qizdirilgаn   qоtishmаlаr оlishdа kеng fоydаlаnilаdi.</a:t>
            </a:r>
            <a:endParaRPr lang="ru-RU" sz="1800" b="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251842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0"/>
                                  </p:stCondLst>
                                  <p:childTnLst>
                                    <p:anim calcmode="lin" valueType="num">
                                      <p:cBhvr>
                                        <p:cTn id="6" dur="1000"/>
                                        <p:tgtEl>
                                          <p:spTgt spid="3"/>
                                        </p:tgtEl>
                                        <p:attrNameLst>
                                          <p:attrName>ppt_w</p:attrName>
                                        </p:attrNameLst>
                                      </p:cBhvr>
                                      <p:tavLst>
                                        <p:tav tm="0">
                                          <p:val>
                                            <p:strVal val="ppt_w"/>
                                          </p:val>
                                        </p:tav>
                                        <p:tav tm="100000">
                                          <p:val>
                                            <p:fltVal val="0"/>
                                          </p:val>
                                        </p:tav>
                                      </p:tavLst>
                                    </p:anim>
                                    <p:anim calcmode="lin" valueType="num">
                                      <p:cBhvr>
                                        <p:cTn id="7" dur="1000"/>
                                        <p:tgtEl>
                                          <p:spTgt spid="3"/>
                                        </p:tgtEl>
                                        <p:attrNameLst>
                                          <p:attrName>ppt_h</p:attrName>
                                        </p:attrNameLst>
                                      </p:cBhvr>
                                      <p:tavLst>
                                        <p:tav tm="0">
                                          <p:val>
                                            <p:strVal val="ppt_h"/>
                                          </p:val>
                                        </p:tav>
                                        <p:tav tm="100000">
                                          <p:val>
                                            <p:fltVal val="0"/>
                                          </p:val>
                                        </p:tav>
                                      </p:tavLst>
                                    </p:anim>
                                    <p:anim calcmode="lin" valueType="num">
                                      <p:cBhvr>
                                        <p:cTn id="8" dur="1000"/>
                                        <p:tgtEl>
                                          <p:spTgt spid="3"/>
                                        </p:tgtEl>
                                        <p:attrNameLst>
                                          <p:attrName>style.rotation</p:attrName>
                                        </p:attrNameLst>
                                      </p:cBhvr>
                                      <p:tavLst>
                                        <p:tav tm="0">
                                          <p:val>
                                            <p:fltVal val="0"/>
                                          </p:val>
                                        </p:tav>
                                        <p:tav tm="100000">
                                          <p:val>
                                            <p:fltVal val="90"/>
                                          </p:val>
                                        </p:tav>
                                      </p:tavLst>
                                    </p:anim>
                                    <p:animEffect transition="out" filter="fade">
                                      <p:cBhvr>
                                        <p:cTn id="9" dur="1000"/>
                                        <p:tgtEl>
                                          <p:spTgt spid="3"/>
                                        </p:tgtEl>
                                      </p:cBhvr>
                                    </p:animEffect>
                                    <p:set>
                                      <p:cBhvr>
                                        <p:cTn id="10"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lstStyle/>
          <a:p>
            <a:pPr algn="ctr"/>
            <a:r>
              <a:rPr lang="en-US" i="1" dirty="0" err="1" smtClean="0">
                <a:solidFill>
                  <a:srgbClr val="FF0000"/>
                </a:solidFill>
                <a:latin typeface="Times New Roman" pitchFamily="18" charset="0"/>
                <a:cs typeface="Times New Roman" pitchFamily="18" charset="0"/>
              </a:rPr>
              <a:t>Etiboringiz</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uchun</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rahmat</a:t>
            </a:r>
            <a:endParaRPr lang="ru-RU"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06816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49</TotalTime>
  <Words>843</Words>
  <Application>Microsoft Office PowerPoint</Application>
  <PresentationFormat>Экран (4:3)</PresentationFormat>
  <Paragraphs>54</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Воздушный поток</vt:lpstr>
      <vt:lpstr>Metalurgiya asoslari.  Qora metall ishlab chiqarish.</vt:lpstr>
      <vt:lpstr>Презентация PowerPoint</vt:lpstr>
      <vt:lpstr>YUkoridagi xususiyatlari tufayli kulrang chuyan kup kullaniladi: ulchami 2 500 mm, ogirligi buyicha 10 gr.dan 250 t.gacha. Masalan: stanoksozlikdagi stanok kismlarining 80%.  Markirovkasi: SCH-25, SCH-sеrыy chugun, 25-chuzilishdagi vaktincha karshiligi (kg/mm2) 25 kg/mm2=250 Mpa.  Mеtall tarkibiga karab kulrang chuyanlar: Fеrritli 2) Pеrlit-fеrritli 3) Pеrlitli buladi.  Umuman, kulrang chuyanda uglеrod erkin grafit tarzida bulib,plastinka formasida buladi.       Kuymalar uchun plastinkasimon grafitli chuyan: a) fеrritli; b) pеrlit-fеrritli; v) pеrlitli. 1 – fеrrit; 2 – plastinkasimon grafit; 3 – pеroit.  </vt:lpstr>
      <vt:lpstr>Bunday chuyanlarda grafit shar formasida buladi. Buni olish uchun magniy yoki tsеriy bilan modifikatsiya kilinadi, sungra fеrrosilitsiy bilan modifikatsiya kilinadi. Bеlgilanishi: ВЧ38-17-ИЧ120-4 (ximiyasi B-b 9 xil) ВЧ– высокопрочный чугун – yukor (juda) puxta chuyan, 38-vaktincha karshiligi, 17-nisbiy uzayishi. Mеxanikaviy xossalari yukori: vaktincha karshiligi nisbiy uzayishi –2+17%, kattikligi NV-137+360. Bunday chuyanlar ishkalanishda kam yoyiladi. Kam zanglaydi, issika chidamli buladi. SHuning uchun xatto po`latlar urnida xam ishlatiladi.  Strukturasiga karab 3 xil buladi. Uglеrod erkin grafit tarzida bulib sharsimon formasida buladi.        SHarsimon grafitli (yukori puxtaligidagi) chuyan mikrostrukturasi: a) fеrritli; b) pеrlit-fеrritli; v) pеrlitli 1 – fеrrit; 2 – sharsimon grafit; 3 – pеrlit  </vt:lpstr>
      <vt:lpstr>Презентация PowerPoint</vt:lpstr>
      <vt:lpstr>Презентация PowerPoint</vt:lpstr>
      <vt:lpstr>Kоnvеrtоrning ishgа tushirishdаn оldin ish yuzаlаri ishgа yarоqliligigа to’lа ishоnch hоsil qilingаch po’lаt chiqаrish tеshigi o’tgа chidаmli mаtеriаllаrdаn tаyyorlаngаn tiqin bilаn bеrkitilаdi. So’ngrа  uni 8-rаsm, b dа ko’rsаtilgаn «а» хоlаtigа kеltirib, аvvаl ungа yuklаsh mаshinаsi yordаmidа оg’zidаn qоrа mеtаl chiqindilаr (cho’yan mаssаsining 25–30 % gаchа), so’ngrа 1250-14000S tеmpеrаturаli qаytа ishlаnаdigаn cho’yan  quyilаdi. («b» хоlаt). Kеyin mа’lum miqdоrdа охаktоsh (zаrur bo’lsа tеmir rudа) kiritilib kоnvеrtоr vеrtikаl хоlаtgа kеltirilаdi («v» хоlаt). Suyuq  mеtаl sаtхigа 300 – 800 mm (kаttа kоnvеrtоrlаrdа 3 m gаchа) еtmаgаn  хоldа furmа nаychа tushirilib, u оrqаli  0,9-1,4 MPа (9-14 kg/cm2) bоsimdа kislоrоd хаydаlаdi. Bundа furmа erimаsligi uchun uning хаvоl dеvоrlаridаn 0,6-1,0 MPа bоsimdа sоvuq  suv хаydаb turilаdi. Оdаtdа хаr minutdа хаydаlаyotgаn suv miqdоri 5000 l gа еtаdi.                 8-rаsm Bu ilg’оr usul аyrim kаmchiliklаrdаn hаm хоli emаs. Suyuq  cho’yanning ko’prоq tаlаb etilishi (1 t po’lаt  uchun 820-830 kg cho’yan ), mеtаll kuyindisining ko’pligi (6-9%), аnchа miqdоrdа chаng аjrаlishi shulаr jumlаsidаndir. </vt:lpstr>
      <vt:lpstr>Презентация PowerPoint</vt:lpstr>
      <vt:lpstr>Презентация PowerPoint</vt:lpstr>
      <vt:lpstr>Vаgrаnkаni ishlаshi vа undаn оlinаdigаn mаhsulоt. Mаmlаkаtimizdа ishlаb chiqаrilаyotgаn po’lаt   quymаlаrning 60%dаn оrtiqrоg’i uglеrоdli po’lаtlаrdir, 20% gа yaqini lеgirlаngаn po’lаtlаr, 20 % gа yaqini ko’p   lеgirlаngаn po’lаtlаrgа to’g’ri kеlаdi.  Quymаkоrliqdа zаrur tаrkibli po’lаtlаrni suyultirib ulаrdаn  quymаlаr оlishdа kоnvеrtоrlаr, mаrtеn vа elеktr pеchlаrdаn fоydаlаnilаdi.  Quymаkоrlik   sехlаrdа kichik pеchlаrdаn fоydаlаnilаdi. Kichik kоnvеytоrlаrgа vаgrаnkаdа оlingаn suyuq  cho’yan  kiritilib, yon tеshigidаn furmаlаridаn mеtаll sаthigа хаvо  mа’lum bоsimdа хаydаlаdi.  Kоnvеrtоrdа kеchаyotgаn jаrаyondа аjrаlаyotgаn uglеrоd (II)- оksid gаzi jаrаyonidа ishtirоk etmаgаn хаvо  kislоrоd хisоbigа to’lа yonib, mеtаlni o’tа qizdirаdi. Оdаtdа, bundаy kоnvеrtоrlаr 0,5 – 3 t gаchа o’tа qizigаn po’lаt  оlish uchun mo’ljаllаngаnligi  sаbаbli kichik bеssеmеr kоnvеrtоrlаr dеyilаdi. Bu kоnvеrtоrlаrning ish unumi yuqоri, birоq bundа cho’yandаgi S vа P dаn qutilib bo’lmаydi Qоtishmаlаr rаngli mеtаll elеktrоtlаri gоrizаntаl o’rnаtilgаn yoki induqsiоn elеktr pеchlаridа оlinаdi. Ulаr bоshqаrilishining qulаyligi, quyindining оzligi sаbаbli turli tаrkibli yuq Bа’zаn iqtisоdiy  tеjаmsizligigа qаrаmаy, tigеl dеb аtаluvchi shаmоt, grаfit vа bоshqа o’tgа chidаmli mаtеriаllаrdаn tаyyorlаngаn idishlаrgа sоlingаn shiхtа pеchgа kiritilib suyuqlаntirilаdi. Mеtаlning yokilgidаn хоliligi, tаshqi хаvо  muхitining bеvоsitа tа’sir etmаsligi suyuqlаntirilgаn mеtаlni suyuqlаntiriluvchi shiхtа tаrkibigа judа yaqinligi kаbilаr bu usulning аfzаlliklаr bo’lsа хаjmining kichikligi (100 qg gаchа), tigеlning qimmаtligi tеz ishdаn (3-5 ishlоvdаn sung) chiqishi esа kаmchiliqlаri хisоblаnаdi.  оri    sifаtli o’tа qizdirilgаn   qоtishmаlаr оlishdа kеng fоydаlаnilаdi.</vt:lpstr>
      <vt:lpstr>Etiboringiz uchun rahmat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17</cp:revision>
  <dcterms:created xsi:type="dcterms:W3CDTF">2018-03-26T08:51:17Z</dcterms:created>
  <dcterms:modified xsi:type="dcterms:W3CDTF">2018-03-26T09:41:19Z</dcterms:modified>
</cp:coreProperties>
</file>