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68"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4DE4DAE-E3F3-4CFD-9908-AE7F79FF39A8}"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017DE2B-F130-44EE-8AF6-19E42C07F431}"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4DE4DAE-E3F3-4CFD-9908-AE7F79FF39A8}"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E4DAE-E3F3-4CFD-9908-AE7F79FF39A8}"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4DE4DAE-E3F3-4CFD-9908-AE7F79FF39A8}" type="datetimeFigureOut">
              <a:rPr lang="ru-RU" smtClean="0"/>
              <a:t>26.03.2018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017DE2B-F130-44EE-8AF6-19E42C07F431}"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27584" y="2636912"/>
            <a:ext cx="7704856" cy="3096344"/>
          </a:xfrm>
        </p:spPr>
        <p:txBody>
          <a:bodyPr>
            <a:normAutofit fontScale="92500" lnSpcReduction="10000"/>
          </a:bodyPr>
          <a:lstStyle/>
          <a:p>
            <a:r>
              <a:rPr lang="en-US" b="1" dirty="0"/>
              <a:t>R</a:t>
            </a:r>
            <a:r>
              <a:rPr lang="ru-RU" b="1" dirty="0"/>
              <a:t>Е</a:t>
            </a:r>
            <a:r>
              <a:rPr lang="en-US" b="1" dirty="0"/>
              <a:t>JA</a:t>
            </a:r>
            <a:endParaRPr lang="ru-RU" dirty="0"/>
          </a:p>
          <a:p>
            <a:r>
              <a:rPr lang="en-US" b="1" dirty="0"/>
              <a:t>1.</a:t>
            </a:r>
            <a:r>
              <a:rPr lang="en-AU" dirty="0"/>
              <a:t> </a:t>
            </a:r>
            <a:r>
              <a:rPr lang="en-AU" dirty="0" err="1"/>
              <a:t>Po‘latlar</a:t>
            </a:r>
            <a:r>
              <a:rPr lang="en-AU" dirty="0"/>
              <a:t>: </a:t>
            </a:r>
            <a:r>
              <a:rPr lang="en-AU" dirty="0" err="1"/>
              <a:t>klassifikatsiyasi</a:t>
            </a:r>
            <a:r>
              <a:rPr lang="en-AU" dirty="0"/>
              <a:t>, </a:t>
            </a:r>
            <a:r>
              <a:rPr lang="en-AU" dirty="0" err="1"/>
              <a:t>belgilanishi</a:t>
            </a:r>
            <a:endParaRPr lang="ru-RU" dirty="0"/>
          </a:p>
          <a:p>
            <a:r>
              <a:rPr lang="en-US" b="1" dirty="0"/>
              <a:t>2.</a:t>
            </a:r>
            <a:r>
              <a:rPr lang="en-AU" dirty="0"/>
              <a:t> Super </a:t>
            </a:r>
            <a:r>
              <a:rPr lang="en-AU" dirty="0" err="1"/>
              <a:t>qotishmalar</a:t>
            </a:r>
            <a:r>
              <a:rPr lang="en-AU" dirty="0"/>
              <a:t>; </a:t>
            </a:r>
            <a:r>
              <a:rPr lang="en-AU" dirty="0" err="1"/>
              <a:t>olovbardosh</a:t>
            </a:r>
            <a:r>
              <a:rPr lang="en-AU" dirty="0"/>
              <a:t>, </a:t>
            </a:r>
            <a:r>
              <a:rPr lang="en-AU" dirty="0" err="1"/>
              <a:t>issiq</a:t>
            </a:r>
            <a:r>
              <a:rPr lang="en-AU" dirty="0"/>
              <a:t> </a:t>
            </a:r>
            <a:r>
              <a:rPr lang="en-AU" dirty="0" err="1"/>
              <a:t>bardosh</a:t>
            </a:r>
            <a:r>
              <a:rPr lang="en-AU" dirty="0"/>
              <a:t>, </a:t>
            </a:r>
            <a:r>
              <a:rPr lang="en-AU" dirty="0" err="1"/>
              <a:t>zanglamas</a:t>
            </a:r>
            <a:r>
              <a:rPr lang="en-AU" dirty="0"/>
              <a:t> </a:t>
            </a:r>
            <a:r>
              <a:rPr lang="en-AU" dirty="0" err="1"/>
              <a:t>po‘latlar</a:t>
            </a:r>
            <a:r>
              <a:rPr lang="en-AU" dirty="0"/>
              <a:t>.</a:t>
            </a:r>
            <a:endParaRPr lang="ru-RU" dirty="0"/>
          </a:p>
          <a:p>
            <a:r>
              <a:rPr lang="en-US" b="1" dirty="0"/>
              <a:t>3.</a:t>
            </a:r>
            <a:r>
              <a:rPr lang="en-AU" dirty="0"/>
              <a:t> </a:t>
            </a:r>
            <a:r>
              <a:rPr lang="en-AU" dirty="0" err="1"/>
              <a:t>Maxsus</a:t>
            </a:r>
            <a:r>
              <a:rPr lang="en-AU" dirty="0"/>
              <a:t> </a:t>
            </a:r>
            <a:r>
              <a:rPr lang="en-AU" dirty="0" err="1"/>
              <a:t>xossali</a:t>
            </a:r>
            <a:r>
              <a:rPr lang="en-AU" dirty="0"/>
              <a:t> </a:t>
            </a:r>
            <a:r>
              <a:rPr lang="en-AU" dirty="0" err="1"/>
              <a:t>po‘latlar</a:t>
            </a:r>
            <a:r>
              <a:rPr lang="en-AU" dirty="0"/>
              <a:t>; </a:t>
            </a:r>
            <a:r>
              <a:rPr lang="en-AU" dirty="0" err="1"/>
              <a:t>elektrotexnik</a:t>
            </a:r>
            <a:r>
              <a:rPr lang="en-AU" dirty="0"/>
              <a:t>, </a:t>
            </a:r>
            <a:r>
              <a:rPr lang="en-AU" dirty="0" err="1"/>
              <a:t>magnitli</a:t>
            </a:r>
            <a:r>
              <a:rPr lang="en-AU" dirty="0"/>
              <a:t>.</a:t>
            </a:r>
            <a:endParaRPr lang="ru-RU" dirty="0"/>
          </a:p>
          <a:p>
            <a:r>
              <a:rPr lang="en-US" b="1" dirty="0"/>
              <a:t>4.</a:t>
            </a:r>
            <a:r>
              <a:rPr lang="en-AU" dirty="0"/>
              <a:t> </a:t>
            </a:r>
            <a:r>
              <a:rPr lang="en-AU" dirty="0" err="1"/>
              <a:t>Rangli</a:t>
            </a:r>
            <a:r>
              <a:rPr lang="en-AU" dirty="0"/>
              <a:t> </a:t>
            </a:r>
            <a:r>
              <a:rPr lang="en-AU" dirty="0" err="1"/>
              <a:t>mettallar</a:t>
            </a:r>
            <a:r>
              <a:rPr lang="en-AU" dirty="0"/>
              <a:t>; </a:t>
            </a:r>
            <a:r>
              <a:rPr lang="en-AU" dirty="0" err="1"/>
              <a:t>alyuminiy</a:t>
            </a:r>
            <a:r>
              <a:rPr lang="en-AU" dirty="0"/>
              <a:t>, </a:t>
            </a:r>
            <a:r>
              <a:rPr lang="en-AU" dirty="0" err="1"/>
              <a:t>magniy</a:t>
            </a:r>
            <a:r>
              <a:rPr lang="en-AU" dirty="0"/>
              <a:t>, </a:t>
            </a:r>
            <a:r>
              <a:rPr lang="en-AU" dirty="0" err="1"/>
              <a:t>mis</a:t>
            </a:r>
            <a:r>
              <a:rPr lang="en-AU" dirty="0"/>
              <a:t>, titan </a:t>
            </a:r>
            <a:r>
              <a:rPr lang="en-AU" dirty="0" err="1"/>
              <a:t>va</a:t>
            </a:r>
            <a:r>
              <a:rPr lang="en-AU" dirty="0"/>
              <a:t> </a:t>
            </a:r>
            <a:r>
              <a:rPr lang="en-AU" dirty="0" err="1"/>
              <a:t>boshqalar</a:t>
            </a:r>
            <a:r>
              <a:rPr lang="en-AU" dirty="0"/>
              <a:t>.</a:t>
            </a:r>
            <a:endParaRPr lang="ru-RU" dirty="0"/>
          </a:p>
          <a:p>
            <a:r>
              <a:rPr lang="en-US" b="1" dirty="0"/>
              <a:t>5.</a:t>
            </a:r>
            <a:r>
              <a:rPr lang="en-AU" dirty="0"/>
              <a:t> </a:t>
            </a:r>
            <a:r>
              <a:rPr lang="en-AU" dirty="0" err="1"/>
              <a:t>Keramik</a:t>
            </a:r>
            <a:r>
              <a:rPr lang="en-AU" dirty="0"/>
              <a:t> </a:t>
            </a:r>
            <a:r>
              <a:rPr lang="en-AU" dirty="0" err="1"/>
              <a:t>materiallar</a:t>
            </a:r>
            <a:endParaRPr lang="ru-RU" dirty="0"/>
          </a:p>
          <a:p>
            <a:r>
              <a:rPr lang="en-US" b="1" dirty="0"/>
              <a:t>6.</a:t>
            </a:r>
            <a:r>
              <a:rPr lang="en-AU" dirty="0"/>
              <a:t> </a:t>
            </a:r>
            <a:r>
              <a:rPr lang="en-AU" dirty="0" err="1"/>
              <a:t>Polimerlar</a:t>
            </a:r>
            <a:r>
              <a:rPr lang="en-AU" dirty="0"/>
              <a:t>. </a:t>
            </a:r>
            <a:r>
              <a:rPr lang="en-AU" dirty="0" err="1"/>
              <a:t>kompazitsion</a:t>
            </a:r>
            <a:r>
              <a:rPr lang="en-AU" dirty="0"/>
              <a:t> </a:t>
            </a:r>
            <a:r>
              <a:rPr lang="en-AU" dirty="0" err="1"/>
              <a:t>materiall</a:t>
            </a:r>
            <a:endParaRPr lang="ru-RU" dirty="0"/>
          </a:p>
          <a:p>
            <a:endParaRPr lang="ru-RU" dirty="0"/>
          </a:p>
        </p:txBody>
      </p:sp>
      <p:sp>
        <p:nvSpPr>
          <p:cNvPr id="2" name="Заголовок 1"/>
          <p:cNvSpPr>
            <a:spLocks noGrp="1"/>
          </p:cNvSpPr>
          <p:nvPr>
            <p:ph type="ctrTitle"/>
          </p:nvPr>
        </p:nvSpPr>
        <p:spPr>
          <a:xfrm>
            <a:off x="611560" y="836712"/>
            <a:ext cx="7772400" cy="1470025"/>
          </a:xfrm>
        </p:spPr>
        <p:txBody>
          <a:bodyPr>
            <a:normAutofit fontScale="90000"/>
          </a:bodyPr>
          <a:lstStyle/>
          <a:p>
            <a:r>
              <a:rPr lang="en-AU" b="1" dirty="0" err="1"/>
              <a:t>Injinerlik</a:t>
            </a:r>
            <a:r>
              <a:rPr lang="en-AU" b="1" dirty="0"/>
              <a:t> </a:t>
            </a:r>
            <a:r>
              <a:rPr lang="en-AU" b="1" dirty="0" err="1"/>
              <a:t>materiallari</a:t>
            </a:r>
            <a:r>
              <a:rPr lang="en-AU" b="1" dirty="0"/>
              <a:t> </a:t>
            </a:r>
            <a:r>
              <a:rPr lang="en-AU" b="1" dirty="0" err="1"/>
              <a:t>qora</a:t>
            </a:r>
            <a:r>
              <a:rPr lang="en-AU" b="1" dirty="0"/>
              <a:t> </a:t>
            </a:r>
            <a:r>
              <a:rPr lang="en-AU" b="1" dirty="0" err="1"/>
              <a:t>metallar</a:t>
            </a:r>
            <a:r>
              <a:rPr lang="en-AU" b="1" dirty="0"/>
              <a:t>. </a:t>
            </a:r>
            <a:r>
              <a:rPr lang="ru-RU" dirty="0"/>
              <a:t/>
            </a:r>
            <a:br>
              <a:rPr lang="ru-RU" dirty="0"/>
            </a:br>
            <a:endParaRPr lang="ru-RU" dirty="0"/>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1000"/>
                                        <p:tgtEl>
                                          <p:spTgt spid="3">
                                            <p:txEl>
                                              <p:pRg st="5" end="5"/>
                                            </p:txEl>
                                          </p:spTgt>
                                        </p:tgtEl>
                                      </p:cBhvr>
                                    </p:animEffect>
                                    <p:anim calcmode="lin" valueType="num">
                                      <p:cBhvr>
                                        <p:cTn id="4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1000"/>
                                        <p:tgtEl>
                                          <p:spTgt spid="3">
                                            <p:txEl>
                                              <p:pRg st="6" end="6"/>
                                            </p:txEl>
                                          </p:spTgt>
                                        </p:tgtEl>
                                      </p:cBhvr>
                                    </p:animEffect>
                                    <p:anim calcmode="lin" valueType="num">
                                      <p:cBhvr>
                                        <p:cTn id="5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16632"/>
            <a:ext cx="8856984" cy="6552728"/>
          </a:xfrm>
        </p:spPr>
        <p:txBody>
          <a:bodyPr>
            <a:normAutofit fontScale="70000" lnSpcReduction="20000"/>
          </a:bodyPr>
          <a:lstStyle/>
          <a:p>
            <a:r>
              <a:rPr lang="en-US" dirty="0" err="1"/>
              <a:t>Birikmalar</a:t>
            </a:r>
            <a:r>
              <a:rPr lang="en-US" dirty="0"/>
              <a:t> (</a:t>
            </a:r>
            <a:r>
              <a:rPr lang="en-US" dirty="0" err="1"/>
              <a:t>strukutura</a:t>
            </a:r>
            <a:r>
              <a:rPr lang="en-US" dirty="0"/>
              <a:t>) 3 </a:t>
            </a:r>
            <a:r>
              <a:rPr lang="en-US" dirty="0" err="1"/>
              <a:t>xil</a:t>
            </a:r>
            <a:r>
              <a:rPr lang="en-US" dirty="0"/>
              <a:t> </a:t>
            </a:r>
            <a:r>
              <a:rPr lang="en-US" dirty="0" err="1"/>
              <a:t>buladi</a:t>
            </a:r>
            <a:r>
              <a:rPr lang="en-US" dirty="0"/>
              <a:t>:</a:t>
            </a:r>
            <a:endParaRPr lang="ru-RU" dirty="0"/>
          </a:p>
          <a:p>
            <a:r>
              <a:rPr lang="en-US" b="1" dirty="0"/>
              <a:t>1.  </a:t>
            </a:r>
            <a:r>
              <a:rPr lang="en-US" b="1" dirty="0" err="1"/>
              <a:t>Ximikaviy</a:t>
            </a:r>
            <a:r>
              <a:rPr lang="en-US" b="1" dirty="0"/>
              <a:t> </a:t>
            </a:r>
            <a:r>
              <a:rPr lang="en-US" b="1" dirty="0" err="1"/>
              <a:t>birikma</a:t>
            </a:r>
            <a:r>
              <a:rPr lang="en-US" b="1" dirty="0"/>
              <a:t>.</a:t>
            </a:r>
            <a:endParaRPr lang="ru-RU" dirty="0"/>
          </a:p>
          <a:p>
            <a:r>
              <a:rPr lang="ru-RU" b="1" dirty="0"/>
              <a:t>2.  </a:t>
            </a:r>
            <a:r>
              <a:rPr lang="ru-RU" b="1" dirty="0" err="1"/>
              <a:t>Kattik</a:t>
            </a:r>
            <a:r>
              <a:rPr lang="ru-RU" b="1" dirty="0"/>
              <a:t> </a:t>
            </a:r>
            <a:r>
              <a:rPr lang="ru-RU" b="1" dirty="0" err="1"/>
              <a:t>erishma</a:t>
            </a:r>
            <a:r>
              <a:rPr lang="ru-RU" b="1" dirty="0"/>
              <a:t>.</a:t>
            </a:r>
            <a:endParaRPr lang="ru-RU" dirty="0"/>
          </a:p>
          <a:p>
            <a:pPr lvl="0"/>
            <a:r>
              <a:rPr lang="ru-RU" b="1" dirty="0" err="1"/>
              <a:t>Mеxanik</a:t>
            </a:r>
            <a:r>
              <a:rPr lang="ru-RU" b="1" dirty="0"/>
              <a:t> </a:t>
            </a:r>
            <a:r>
              <a:rPr lang="ru-RU" b="1" dirty="0" err="1"/>
              <a:t>aralashma</a:t>
            </a:r>
            <a:r>
              <a:rPr lang="ru-RU" b="1" dirty="0"/>
              <a:t>.</a:t>
            </a:r>
            <a:endParaRPr lang="ru-RU" dirty="0"/>
          </a:p>
          <a:p>
            <a:r>
              <a:rPr lang="en-US" dirty="0" err="1"/>
              <a:t>Ximik</a:t>
            </a:r>
            <a:r>
              <a:rPr lang="en-US" dirty="0"/>
              <a:t> </a:t>
            </a:r>
            <a:r>
              <a:rPr lang="en-US" dirty="0" err="1"/>
              <a:t>birikmada</a:t>
            </a:r>
            <a:r>
              <a:rPr lang="en-US" dirty="0"/>
              <a:t> </a:t>
            </a:r>
            <a:r>
              <a:rPr lang="en-US" dirty="0" err="1"/>
              <a:t>kompon</a:t>
            </a:r>
            <a:r>
              <a:rPr lang="ru-RU" dirty="0"/>
              <a:t>е</a:t>
            </a:r>
            <a:r>
              <a:rPr lang="en-US" dirty="0" err="1"/>
              <a:t>ntlar</a:t>
            </a:r>
            <a:r>
              <a:rPr lang="en-US" dirty="0"/>
              <a:t> </a:t>
            </a:r>
            <a:r>
              <a:rPr lang="en-US" dirty="0" err="1"/>
              <a:t>ximiyaviy</a:t>
            </a:r>
            <a:r>
              <a:rPr lang="en-US" dirty="0"/>
              <a:t> r</a:t>
            </a:r>
            <a:r>
              <a:rPr lang="ru-RU" dirty="0"/>
              <a:t>е</a:t>
            </a:r>
            <a:r>
              <a:rPr lang="en-US" dirty="0" err="1"/>
              <a:t>aktsiya</a:t>
            </a:r>
            <a:r>
              <a:rPr lang="en-US" dirty="0"/>
              <a:t> </a:t>
            </a:r>
            <a:r>
              <a:rPr lang="en-US" dirty="0" err="1"/>
              <a:t>natijasida</a:t>
            </a:r>
            <a:r>
              <a:rPr lang="en-US" dirty="0"/>
              <a:t> </a:t>
            </a:r>
            <a:r>
              <a:rPr lang="en-US" dirty="0" err="1"/>
              <a:t>buladi</a:t>
            </a:r>
            <a:r>
              <a:rPr lang="en-US" dirty="0"/>
              <a:t> </a:t>
            </a:r>
            <a:r>
              <a:rPr lang="en-US" dirty="0" err="1"/>
              <a:t>va</a:t>
            </a:r>
            <a:r>
              <a:rPr lang="en-US" dirty="0"/>
              <a:t> formula </a:t>
            </a:r>
            <a:r>
              <a:rPr lang="en-US" dirty="0" err="1"/>
              <a:t>bilan</a:t>
            </a:r>
            <a:r>
              <a:rPr lang="en-US" dirty="0"/>
              <a:t> </a:t>
            </a:r>
            <a:r>
              <a:rPr lang="en-US" dirty="0" err="1"/>
              <a:t>ifodalanadi</a:t>
            </a:r>
            <a:r>
              <a:rPr lang="en-US" dirty="0"/>
              <a:t>.</a:t>
            </a:r>
            <a:endParaRPr lang="ru-RU" dirty="0"/>
          </a:p>
          <a:p>
            <a:r>
              <a:rPr lang="ru-RU" dirty="0"/>
              <a:t/>
            </a:r>
            <a:br>
              <a:rPr lang="ru-RU" dirty="0"/>
            </a:br>
            <a:r>
              <a:rPr lang="en-US" dirty="0" err="1"/>
              <a:t>Kattik</a:t>
            </a:r>
            <a:r>
              <a:rPr lang="en-US" dirty="0"/>
              <a:t> </a:t>
            </a:r>
            <a:r>
              <a:rPr lang="en-US" dirty="0" err="1"/>
              <a:t>eritma</a:t>
            </a:r>
            <a:r>
              <a:rPr lang="en-US" dirty="0"/>
              <a:t> - </a:t>
            </a:r>
            <a:r>
              <a:rPr lang="en-US" dirty="0" err="1"/>
              <a:t>asosiy</a:t>
            </a:r>
            <a:r>
              <a:rPr lang="en-US" dirty="0"/>
              <a:t> m</a:t>
            </a:r>
            <a:r>
              <a:rPr lang="ru-RU" dirty="0"/>
              <a:t>е</a:t>
            </a:r>
            <a:r>
              <a:rPr lang="en-US" dirty="0"/>
              <a:t>tall atom </a:t>
            </a:r>
            <a:r>
              <a:rPr lang="en-US" dirty="0" err="1"/>
              <a:t>kristallik</a:t>
            </a:r>
            <a:r>
              <a:rPr lang="en-US" dirty="0"/>
              <a:t> r</a:t>
            </a:r>
            <a:r>
              <a:rPr lang="ru-RU" dirty="0"/>
              <a:t>е</a:t>
            </a:r>
            <a:r>
              <a:rPr lang="en-US" dirty="0" err="1"/>
              <a:t>sh</a:t>
            </a:r>
            <a:r>
              <a:rPr lang="ru-RU" dirty="0"/>
              <a:t>е</a:t>
            </a:r>
            <a:r>
              <a:rPr lang="en-US" dirty="0" err="1"/>
              <a:t>tkasiga</a:t>
            </a:r>
            <a:r>
              <a:rPr lang="en-US" dirty="0"/>
              <a:t> (</a:t>
            </a:r>
            <a:r>
              <a:rPr lang="en-US" dirty="0" err="1"/>
              <a:t>erituvchi</a:t>
            </a:r>
            <a:r>
              <a:rPr lang="en-US" dirty="0"/>
              <a:t>) </a:t>
            </a:r>
            <a:r>
              <a:rPr lang="en-US" dirty="0" err="1"/>
              <a:t>ikkinchi</a:t>
            </a:r>
            <a:r>
              <a:rPr lang="en-US" dirty="0"/>
              <a:t> </a:t>
            </a:r>
            <a:r>
              <a:rPr lang="en-US" dirty="0" err="1"/>
              <a:t>jins</a:t>
            </a:r>
            <a:r>
              <a:rPr lang="en-US" dirty="0"/>
              <a:t> (</a:t>
            </a:r>
            <a:r>
              <a:rPr lang="en-US" dirty="0" err="1"/>
              <a:t>eruvchi</a:t>
            </a:r>
            <a:r>
              <a:rPr lang="en-US" dirty="0"/>
              <a:t>) </a:t>
            </a:r>
            <a:r>
              <a:rPr lang="en-US" dirty="0" err="1"/>
              <a:t>atomi</a:t>
            </a:r>
            <a:r>
              <a:rPr lang="en-US" dirty="0"/>
              <a:t> </a:t>
            </a:r>
            <a:r>
              <a:rPr lang="en-US" dirty="0" err="1"/>
              <a:t>kiradi</a:t>
            </a:r>
            <a:r>
              <a:rPr lang="en-US" dirty="0"/>
              <a:t>.</a:t>
            </a:r>
            <a:endParaRPr lang="ru-RU" dirty="0"/>
          </a:p>
          <a:p>
            <a:r>
              <a:rPr lang="en-US" dirty="0"/>
              <a:t> </a:t>
            </a:r>
            <a:endParaRPr lang="ru-RU" dirty="0"/>
          </a:p>
          <a:p>
            <a:r>
              <a:rPr lang="en-US" dirty="0"/>
              <a:t>M</a:t>
            </a:r>
            <a:r>
              <a:rPr lang="ru-RU" dirty="0"/>
              <a:t>е</a:t>
            </a:r>
            <a:r>
              <a:rPr lang="en-US" dirty="0" err="1"/>
              <a:t>xanikaviy</a:t>
            </a:r>
            <a:r>
              <a:rPr lang="en-US" dirty="0"/>
              <a:t>  </a:t>
            </a:r>
            <a:r>
              <a:rPr lang="en-US" dirty="0" err="1"/>
              <a:t>aralashma</a:t>
            </a:r>
            <a:r>
              <a:rPr lang="en-US" dirty="0"/>
              <a:t> - </a:t>
            </a:r>
            <a:r>
              <a:rPr lang="en-US" dirty="0" err="1"/>
              <a:t>ma`lum</a:t>
            </a:r>
            <a:r>
              <a:rPr lang="en-US" dirty="0"/>
              <a:t>   </a:t>
            </a:r>
            <a:r>
              <a:rPr lang="en-US" dirty="0" err="1"/>
              <a:t>kompon</a:t>
            </a:r>
            <a:r>
              <a:rPr lang="ru-RU" dirty="0"/>
              <a:t>е</a:t>
            </a:r>
            <a:r>
              <a:rPr lang="en-US" dirty="0" err="1"/>
              <a:t>ntlarining</a:t>
            </a:r>
            <a:r>
              <a:rPr lang="en-US" dirty="0"/>
              <a:t>    </a:t>
            </a:r>
            <a:r>
              <a:rPr lang="en-US" dirty="0" err="1"/>
              <a:t>kristallari</a:t>
            </a:r>
            <a:r>
              <a:rPr lang="en-US" dirty="0"/>
              <a:t> </a:t>
            </a:r>
            <a:r>
              <a:rPr lang="en-US" dirty="0" err="1"/>
              <a:t>bir-birlarni</a:t>
            </a:r>
            <a:r>
              <a:rPr lang="en-US" dirty="0"/>
              <a:t> </a:t>
            </a:r>
            <a:r>
              <a:rPr lang="en-US" dirty="0" err="1"/>
              <a:t>bilan</a:t>
            </a:r>
            <a:r>
              <a:rPr lang="en-US" dirty="0"/>
              <a:t> m</a:t>
            </a:r>
            <a:r>
              <a:rPr lang="ru-RU" dirty="0"/>
              <a:t>е</a:t>
            </a:r>
            <a:r>
              <a:rPr lang="en-US" dirty="0" err="1"/>
              <a:t>xanikaviy</a:t>
            </a:r>
            <a:r>
              <a:rPr lang="en-US" dirty="0"/>
              <a:t> </a:t>
            </a:r>
            <a:r>
              <a:rPr lang="en-US" dirty="0" err="1"/>
              <a:t>aralashadi</a:t>
            </a:r>
            <a:r>
              <a:rPr lang="en-US" dirty="0" smtClean="0"/>
              <a:t>.</a:t>
            </a:r>
            <a:endParaRPr lang="ru-RU" dirty="0"/>
          </a:p>
          <a:p>
            <a:r>
              <a:rPr lang="en-US" b="1" dirty="0"/>
              <a:t>T</a:t>
            </a:r>
            <a:r>
              <a:rPr lang="ru-RU" b="1" dirty="0"/>
              <a:t>Е</a:t>
            </a:r>
            <a:r>
              <a:rPr lang="en-US" b="1" dirty="0"/>
              <a:t>MIR-UGL</a:t>
            </a:r>
            <a:r>
              <a:rPr lang="ru-RU" b="1" dirty="0"/>
              <a:t>Е</a:t>
            </a:r>
            <a:r>
              <a:rPr lang="en-US" b="1" dirty="0"/>
              <a:t>ROD DIAGRAMMA XOLATI.</a:t>
            </a:r>
            <a:endParaRPr lang="ru-RU" dirty="0"/>
          </a:p>
          <a:p>
            <a:r>
              <a:rPr lang="ru-RU" dirty="0"/>
              <a:t/>
            </a:r>
            <a:br>
              <a:rPr lang="ru-RU" dirty="0"/>
            </a:br>
            <a:r>
              <a:rPr lang="ru-RU" dirty="0" smtClean="0"/>
              <a:t>\</a:t>
            </a:r>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r>
              <a:rPr lang="en-US" dirty="0"/>
              <a:t> </a:t>
            </a:r>
            <a:endParaRPr lang="ru-RU" dirty="0"/>
          </a:p>
          <a:p>
            <a:endParaRPr lang="ru-RU" dirty="0"/>
          </a:p>
        </p:txBody>
      </p:sp>
      <p:pic>
        <p:nvPicPr>
          <p:cNvPr id="4" name="Рисунок 3" descr="Описание: met2"/>
          <p:cNvPicPr/>
          <p:nvPr/>
        </p:nvPicPr>
        <p:blipFill>
          <a:blip r:embed="rId2">
            <a:lum bright="12000" contrast="54000"/>
            <a:extLst>
              <a:ext uri="{28A0092B-C50C-407E-A947-70E740481C1C}">
                <a14:useLocalDpi xmlns:a14="http://schemas.microsoft.com/office/drawing/2010/main" val="0"/>
              </a:ext>
            </a:extLst>
          </a:blip>
          <a:srcRect/>
          <a:stretch>
            <a:fillRect/>
          </a:stretch>
        </p:blipFill>
        <p:spPr bwMode="auto">
          <a:xfrm>
            <a:off x="1496777" y="3068960"/>
            <a:ext cx="5688632" cy="3456384"/>
          </a:xfrm>
          <a:prstGeom prst="rect">
            <a:avLst/>
          </a:prstGeom>
          <a:noFill/>
        </p:spPr>
      </p:pic>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2000"/>
                                        <p:tgtEl>
                                          <p:spTgt spid="3">
                                            <p:txEl>
                                              <p:pRg st="1" end="1"/>
                                            </p:txEl>
                                          </p:spTgt>
                                        </p:tgtEl>
                                      </p:cBhvr>
                                    </p:animEffect>
                                    <p:anim calcmode="lin" valueType="num">
                                      <p:cBhvr>
                                        <p:cTn id="19"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0"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2000"/>
                                        <p:tgtEl>
                                          <p:spTgt spid="3">
                                            <p:txEl>
                                              <p:pRg st="2" end="2"/>
                                            </p:txEl>
                                          </p:spTgt>
                                        </p:tgtEl>
                                      </p:cBhvr>
                                    </p:animEffect>
                                    <p:anim calcmode="lin" valueType="num">
                                      <p:cBhvr>
                                        <p:cTn id="26"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2000"/>
                                        <p:tgtEl>
                                          <p:spTgt spid="3">
                                            <p:txEl>
                                              <p:pRg st="3" end="3"/>
                                            </p:txEl>
                                          </p:spTgt>
                                        </p:tgtEl>
                                      </p:cBhvr>
                                    </p:animEffect>
                                    <p:anim calcmode="lin" valueType="num">
                                      <p:cBhvr>
                                        <p:cTn id="3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2000"/>
                                        <p:tgtEl>
                                          <p:spTgt spid="3">
                                            <p:txEl>
                                              <p:pRg st="4" end="4"/>
                                            </p:txEl>
                                          </p:spTgt>
                                        </p:tgtEl>
                                      </p:cBhvr>
                                    </p:animEffect>
                                    <p:anim calcmode="lin" valueType="num">
                                      <p:cBhvr>
                                        <p:cTn id="40"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41"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45" presetClass="entr" presetSubtype="0" fill="hold" grpId="0"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Effect transition="in" filter="fade">
                                      <p:cBhvr>
                                        <p:cTn id="46" dur="2000"/>
                                        <p:tgtEl>
                                          <p:spTgt spid="3">
                                            <p:txEl>
                                              <p:pRg st="5" end="5"/>
                                            </p:txEl>
                                          </p:spTgt>
                                        </p:tgtEl>
                                      </p:cBhvr>
                                    </p:animEffect>
                                    <p:anim calcmode="lin" valueType="num">
                                      <p:cBhvr>
                                        <p:cTn id="47"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8"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45" presetClass="entr" presetSubtype="0" fill="hold" grpId="0"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Effect transition="in" filter="fade">
                                      <p:cBhvr>
                                        <p:cTn id="53" dur="2000"/>
                                        <p:tgtEl>
                                          <p:spTgt spid="3">
                                            <p:txEl>
                                              <p:pRg st="6" end="6"/>
                                            </p:txEl>
                                          </p:spTgt>
                                        </p:tgtEl>
                                      </p:cBhvr>
                                    </p:animEffect>
                                    <p:anim calcmode="lin" valueType="num">
                                      <p:cBhvr>
                                        <p:cTn id="54"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5"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45" presetClass="entr" presetSubtype="0" fill="hold" grpId="0" nodeType="clickEffect">
                                  <p:stCondLst>
                                    <p:cond delay="0"/>
                                  </p:stCondLst>
                                  <p:childTnLst>
                                    <p:set>
                                      <p:cBhvr>
                                        <p:cTn id="59" dur="1" fill="hold">
                                          <p:stCondLst>
                                            <p:cond delay="0"/>
                                          </p:stCondLst>
                                        </p:cTn>
                                        <p:tgtEl>
                                          <p:spTgt spid="3">
                                            <p:txEl>
                                              <p:pRg st="7" end="7"/>
                                            </p:txEl>
                                          </p:spTgt>
                                        </p:tgtEl>
                                        <p:attrNameLst>
                                          <p:attrName>style.visibility</p:attrName>
                                        </p:attrNameLst>
                                      </p:cBhvr>
                                      <p:to>
                                        <p:strVal val="visible"/>
                                      </p:to>
                                    </p:set>
                                    <p:animEffect transition="in" filter="fade">
                                      <p:cBhvr>
                                        <p:cTn id="60" dur="2000"/>
                                        <p:tgtEl>
                                          <p:spTgt spid="3">
                                            <p:txEl>
                                              <p:pRg st="7" end="7"/>
                                            </p:txEl>
                                          </p:spTgt>
                                        </p:tgtEl>
                                      </p:cBhvr>
                                    </p:animEffect>
                                    <p:anim calcmode="lin" valueType="num">
                                      <p:cBhvr>
                                        <p:cTn id="61"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62"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45" presetClass="entr" presetSubtype="0" fill="hold" grpId="0" nodeType="clickEffect">
                                  <p:stCondLst>
                                    <p:cond delay="0"/>
                                  </p:stCondLst>
                                  <p:childTnLst>
                                    <p:set>
                                      <p:cBhvr>
                                        <p:cTn id="66" dur="1" fill="hold">
                                          <p:stCondLst>
                                            <p:cond delay="0"/>
                                          </p:stCondLst>
                                        </p:cTn>
                                        <p:tgtEl>
                                          <p:spTgt spid="3">
                                            <p:txEl>
                                              <p:pRg st="8" end="8"/>
                                            </p:txEl>
                                          </p:spTgt>
                                        </p:tgtEl>
                                        <p:attrNameLst>
                                          <p:attrName>style.visibility</p:attrName>
                                        </p:attrNameLst>
                                      </p:cBhvr>
                                      <p:to>
                                        <p:strVal val="visible"/>
                                      </p:to>
                                    </p:set>
                                    <p:animEffect transition="in" filter="fade">
                                      <p:cBhvr>
                                        <p:cTn id="67" dur="2000"/>
                                        <p:tgtEl>
                                          <p:spTgt spid="3">
                                            <p:txEl>
                                              <p:pRg st="8" end="8"/>
                                            </p:txEl>
                                          </p:spTgt>
                                        </p:tgtEl>
                                      </p:cBhvr>
                                    </p:animEffect>
                                    <p:anim calcmode="lin" valueType="num">
                                      <p:cBhvr>
                                        <p:cTn id="68"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69"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45" presetClass="entr" presetSubtype="0" fill="hold" grpId="0" nodeType="clickEffect">
                                  <p:stCondLst>
                                    <p:cond delay="0"/>
                                  </p:stCondLst>
                                  <p:childTnLst>
                                    <p:set>
                                      <p:cBhvr>
                                        <p:cTn id="73" dur="1" fill="hold">
                                          <p:stCondLst>
                                            <p:cond delay="0"/>
                                          </p:stCondLst>
                                        </p:cTn>
                                        <p:tgtEl>
                                          <p:spTgt spid="3">
                                            <p:txEl>
                                              <p:pRg st="9" end="9"/>
                                            </p:txEl>
                                          </p:spTgt>
                                        </p:tgtEl>
                                        <p:attrNameLst>
                                          <p:attrName>style.visibility</p:attrName>
                                        </p:attrNameLst>
                                      </p:cBhvr>
                                      <p:to>
                                        <p:strVal val="visible"/>
                                      </p:to>
                                    </p:set>
                                    <p:animEffect transition="in" filter="fade">
                                      <p:cBhvr>
                                        <p:cTn id="74" dur="2000"/>
                                        <p:tgtEl>
                                          <p:spTgt spid="3">
                                            <p:txEl>
                                              <p:pRg st="9" end="9"/>
                                            </p:txEl>
                                          </p:spTgt>
                                        </p:tgtEl>
                                      </p:cBhvr>
                                    </p:animEffect>
                                    <p:anim calcmode="lin" valueType="num">
                                      <p:cBhvr>
                                        <p:cTn id="75"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76"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77" fill="hold">
                      <p:stCondLst>
                        <p:cond delay="indefinite"/>
                      </p:stCondLst>
                      <p:childTnLst>
                        <p:par>
                          <p:cTn id="78" fill="hold">
                            <p:stCondLst>
                              <p:cond delay="0"/>
                            </p:stCondLst>
                            <p:childTnLst>
                              <p:par>
                                <p:cTn id="79" presetID="45" presetClass="entr" presetSubtype="0" fill="hold" grpId="0" nodeType="clickEffect">
                                  <p:stCondLst>
                                    <p:cond delay="0"/>
                                  </p:stCondLst>
                                  <p:childTnLst>
                                    <p:set>
                                      <p:cBhvr>
                                        <p:cTn id="80" dur="1" fill="hold">
                                          <p:stCondLst>
                                            <p:cond delay="0"/>
                                          </p:stCondLst>
                                        </p:cTn>
                                        <p:tgtEl>
                                          <p:spTgt spid="3">
                                            <p:txEl>
                                              <p:pRg st="19" end="19"/>
                                            </p:txEl>
                                          </p:spTgt>
                                        </p:tgtEl>
                                        <p:attrNameLst>
                                          <p:attrName>style.visibility</p:attrName>
                                        </p:attrNameLst>
                                      </p:cBhvr>
                                      <p:to>
                                        <p:strVal val="visible"/>
                                      </p:to>
                                    </p:set>
                                    <p:animEffect transition="in" filter="fade">
                                      <p:cBhvr>
                                        <p:cTn id="81" dur="2000"/>
                                        <p:tgtEl>
                                          <p:spTgt spid="3">
                                            <p:txEl>
                                              <p:pRg st="19" end="19"/>
                                            </p:txEl>
                                          </p:spTgt>
                                        </p:tgtEl>
                                      </p:cBhvr>
                                    </p:animEffect>
                                    <p:anim calcmode="lin" valueType="num">
                                      <p:cBhvr>
                                        <p:cTn id="82" dur="2000" fill="hold"/>
                                        <p:tgtEl>
                                          <p:spTgt spid="3">
                                            <p:txEl>
                                              <p:pRg st="19" end="19"/>
                                            </p:txEl>
                                          </p:spTgt>
                                        </p:tgtEl>
                                        <p:attrNameLst>
                                          <p:attrName>ppt_w</p:attrName>
                                        </p:attrNameLst>
                                      </p:cBhvr>
                                      <p:tavLst>
                                        <p:tav tm="0" fmla="#ppt_w*sin(2.5*pi*$)">
                                          <p:val>
                                            <p:fltVal val="0"/>
                                          </p:val>
                                        </p:tav>
                                        <p:tav tm="100000">
                                          <p:val>
                                            <p:fltVal val="1"/>
                                          </p:val>
                                        </p:tav>
                                      </p:tavLst>
                                    </p:anim>
                                    <p:anim calcmode="lin" valueType="num">
                                      <p:cBhvr>
                                        <p:cTn id="83" dur="2000" fill="hold"/>
                                        <p:tgtEl>
                                          <p:spTgt spid="3">
                                            <p:txEl>
                                              <p:pRg st="19" end="1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lstStyle/>
          <a:p>
            <a:r>
              <a:rPr lang="en-US" sz="2000" dirty="0" err="1">
                <a:effectLst/>
                <a:latin typeface="Times New Roman" pitchFamily="18" charset="0"/>
                <a:cs typeface="Times New Roman" pitchFamily="18" charset="0"/>
              </a:rPr>
              <a:t>Aust</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nit -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rodning</a:t>
            </a:r>
            <a:r>
              <a:rPr lang="en-US" sz="2000" dirty="0">
                <a:effectLst/>
                <a:latin typeface="Times New Roman" pitchFamily="18" charset="0"/>
                <a:cs typeface="Times New Roman" pitchFamily="18" charset="0"/>
              </a:rPr>
              <a:t> Fe</a:t>
            </a:r>
            <a:r>
              <a:rPr lang="ru-RU" sz="2000" baseline="-25000" dirty="0">
                <a:effectLst/>
                <a:latin typeface="Times New Roman" pitchFamily="18" charset="0"/>
                <a:cs typeface="Times New Roman" pitchFamily="18" charset="0"/>
                <a:sym typeface="Symbol"/>
              </a:rPr>
              <a:t></a:t>
            </a:r>
            <a:r>
              <a:rPr lang="en-US" sz="2000" dirty="0">
                <a:effectLst/>
                <a:latin typeface="Times New Roman" pitchFamily="18" charset="0"/>
                <a:cs typeface="Times New Roman" pitchFamily="18" charset="0"/>
              </a:rPr>
              <a:t>  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mirdagi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kattik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eritmasi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sukilib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kirish</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F</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rrit</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rodning</a:t>
            </a:r>
            <a:r>
              <a:rPr lang="en-US" sz="2000" dirty="0">
                <a:effectLst/>
                <a:latin typeface="Times New Roman" pitchFamily="18" charset="0"/>
                <a:cs typeface="Times New Roman" pitchFamily="18" charset="0"/>
              </a:rPr>
              <a:t> Fe</a:t>
            </a:r>
            <a:r>
              <a:rPr lang="ru-RU" sz="2000" baseline="-25000" dirty="0">
                <a:effectLst/>
                <a:latin typeface="Times New Roman" pitchFamily="18" charset="0"/>
                <a:cs typeface="Times New Roman" pitchFamily="18" charset="0"/>
                <a:sym typeface="Symbol"/>
              </a:rPr>
              <a:t></a:t>
            </a:r>
            <a:r>
              <a:rPr lang="en-US" sz="2000" dirty="0">
                <a:effectLst/>
                <a:latin typeface="Times New Roman" pitchFamily="18" charset="0"/>
                <a:cs typeface="Times New Roman" pitchFamily="18" charset="0"/>
              </a:rPr>
              <a:t> 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mirdagi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kattik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eritmasi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sukilib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kirish</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P</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rlit</a:t>
            </a:r>
            <a:r>
              <a:rPr lang="en-US" sz="2000" dirty="0">
                <a:effectLst/>
                <a:latin typeface="Times New Roman" pitchFamily="18" charset="0"/>
                <a:cs typeface="Times New Roman" pitchFamily="18" charset="0"/>
              </a:rPr>
              <a:t> - f</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rrit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ts</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ntit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kristallarining</a:t>
            </a:r>
            <a:r>
              <a:rPr lang="en-US" sz="2000" dirty="0">
                <a:effectLst/>
                <a:latin typeface="Times New Roman" pitchFamily="18" charset="0"/>
                <a:cs typeface="Times New Roman" pitchFamily="18" charset="0"/>
              </a:rPr>
              <a:t> 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xanikaviy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aralashmasi</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ktoid</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d</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burit</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aust</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nit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ts</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ntit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kristallarining</a:t>
            </a:r>
            <a:r>
              <a:rPr lang="en-US" sz="2000" dirty="0">
                <a:effectLst/>
                <a:latin typeface="Times New Roman" pitchFamily="18" charset="0"/>
                <a:cs typeface="Times New Roman" pitchFamily="18" charset="0"/>
              </a:rPr>
              <a:t> 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xanikaviy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aralashmasi</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ktika</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Po`latda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rod </a:t>
            </a:r>
            <a:r>
              <a:rPr lang="en-US" sz="2000" dirty="0" err="1">
                <a:effectLst/>
                <a:latin typeface="Times New Roman" pitchFamily="18" charset="0"/>
                <a:cs typeface="Times New Roman" pitchFamily="18" charset="0"/>
              </a:rPr>
              <a:t>mikdori</a:t>
            </a:r>
            <a:r>
              <a:rPr lang="en-US" sz="2000" dirty="0">
                <a:effectLst/>
                <a:latin typeface="Times New Roman" pitchFamily="18" charset="0"/>
                <a:cs typeface="Times New Roman" pitchFamily="18" charset="0"/>
              </a:rPr>
              <a:t> 2,14% </a:t>
            </a:r>
            <a:r>
              <a:rPr lang="en-US" sz="2000" dirty="0" err="1">
                <a:effectLst/>
                <a:latin typeface="Times New Roman" pitchFamily="18" charset="0"/>
                <a:cs typeface="Times New Roman" pitchFamily="18" charset="0"/>
              </a:rPr>
              <a:t>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CHuyanda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rod </a:t>
            </a:r>
            <a:r>
              <a:rPr lang="en-US" sz="2000" dirty="0" err="1">
                <a:effectLst/>
                <a:latin typeface="Times New Roman" pitchFamily="18" charset="0"/>
                <a:cs typeface="Times New Roman" pitchFamily="18" charset="0"/>
              </a:rPr>
              <a:t>mikdori</a:t>
            </a:r>
            <a:r>
              <a:rPr lang="en-US" sz="2000" dirty="0">
                <a:effectLst/>
                <a:latin typeface="Times New Roman" pitchFamily="18" charset="0"/>
                <a:cs typeface="Times New Roman" pitchFamily="18" charset="0"/>
              </a:rPr>
              <a:t> 2,14% </a:t>
            </a:r>
            <a:r>
              <a:rPr lang="en-US" sz="2000" dirty="0" err="1">
                <a:effectLst/>
                <a:latin typeface="Times New Roman" pitchFamily="18" charset="0"/>
                <a:cs typeface="Times New Roman" pitchFamily="18" charset="0"/>
              </a:rPr>
              <a:t>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yukori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Agar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rod </a:t>
            </a:r>
            <a:r>
              <a:rPr lang="en-US" sz="2000" dirty="0" err="1">
                <a:effectLst/>
                <a:latin typeface="Times New Roman" pitchFamily="18" charset="0"/>
                <a:cs typeface="Times New Roman" pitchFamily="18" charset="0"/>
              </a:rPr>
              <a:t>mikdori</a:t>
            </a:r>
            <a:r>
              <a:rPr lang="en-US" sz="2000" dirty="0">
                <a:effectLst/>
                <a:latin typeface="Times New Roman" pitchFamily="18" charset="0"/>
                <a:cs typeface="Times New Roman" pitchFamily="18" charset="0"/>
              </a:rPr>
              <a:t> 0,8% </a:t>
            </a:r>
            <a:r>
              <a:rPr lang="en-US" sz="2000" dirty="0" err="1">
                <a:effectLst/>
                <a:latin typeface="Times New Roman" pitchFamily="18" charset="0"/>
                <a:cs typeface="Times New Roman" pitchFamily="18" charset="0"/>
              </a:rPr>
              <a:t>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bulsa</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bunday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ktoidgacha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dirty="0">
                <a:effectLst/>
                <a:latin typeface="Times New Roman" pitchFamily="18" charset="0"/>
                <a:cs typeface="Times New Roman" pitchFamily="18" charset="0"/>
              </a:rPr>
              <a:t>, 0,8%dan </a:t>
            </a:r>
            <a:r>
              <a:rPr lang="en-US" sz="2000" dirty="0" err="1">
                <a:effectLst/>
                <a:latin typeface="Times New Roman" pitchFamily="18" charset="0"/>
                <a:cs typeface="Times New Roman" pitchFamily="18" charset="0"/>
              </a:rPr>
              <a:t>kup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bulsa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ktoiddan</a:t>
            </a:r>
            <a:r>
              <a:rPr lang="en-US" sz="2000" dirty="0">
                <a:effectLst/>
                <a:latin typeface="Times New Roman" pitchFamily="18" charset="0"/>
                <a:cs typeface="Times New Roman" pitchFamily="18" charset="0"/>
              </a:rPr>
              <a:t> k</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yingi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dirty="0">
                <a:effectLst/>
                <a:latin typeface="Times New Roman" pitchFamily="18" charset="0"/>
                <a:cs typeface="Times New Roman" pitchFamily="18" charset="0"/>
              </a:rPr>
              <a:t> d</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yiladi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Agar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rod 4,3% </a:t>
            </a:r>
            <a:r>
              <a:rPr lang="en-US" sz="2000" dirty="0" err="1">
                <a:effectLst/>
                <a:latin typeface="Times New Roman" pitchFamily="18" charset="0"/>
                <a:cs typeface="Times New Roman" pitchFamily="18" charset="0"/>
              </a:rPr>
              <a:t>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bulsa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chuyan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ktikagacha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kup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bulsa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evt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ktikadan</a:t>
            </a:r>
            <a:r>
              <a:rPr lang="en-US" sz="2000" dirty="0">
                <a:effectLst/>
                <a:latin typeface="Times New Roman" pitchFamily="18" charset="0"/>
                <a:cs typeface="Times New Roman" pitchFamily="18" charset="0"/>
              </a:rPr>
              <a:t> k</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yingi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chuyan</a:t>
            </a:r>
            <a:r>
              <a:rPr lang="en-US" sz="2000" dirty="0">
                <a:effectLst/>
                <a:latin typeface="Times New Roman" pitchFamily="18" charset="0"/>
                <a:cs typeface="Times New Roman" pitchFamily="18" charset="0"/>
              </a:rPr>
              <a:t> d</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yiladi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Barcha</a:t>
            </a:r>
            <a:r>
              <a:rPr lang="en-US" sz="2000" dirty="0">
                <a:effectLst/>
                <a:latin typeface="Times New Roman" pitchFamily="18" charset="0"/>
                <a:cs typeface="Times New Roman" pitchFamily="18" charset="0"/>
              </a:rPr>
              <a:t> 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tallarning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kora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rangdor</a:t>
            </a:r>
            <a:r>
              <a:rPr lang="en-US" sz="2000" dirty="0">
                <a:effectLst/>
                <a:latin typeface="Times New Roman" pitchFamily="18" charset="0"/>
                <a:cs typeface="Times New Roman" pitchFamily="18" charset="0"/>
              </a:rPr>
              <a:t> 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tallarga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bulinishi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urta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maktab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ximiya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kursidan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ma`lum</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Kora</a:t>
            </a:r>
            <a:r>
              <a:rPr lang="en-US" sz="2000" dirty="0">
                <a:effectLst/>
                <a:latin typeface="Times New Roman" pitchFamily="18" charset="0"/>
                <a:cs typeface="Times New Roman" pitchFamily="18" charset="0"/>
              </a:rPr>
              <a:t> m</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tallarga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asosan</a:t>
            </a:r>
            <a:r>
              <a:rPr lang="en-US" sz="2000" dirty="0">
                <a:effectLst/>
                <a:latin typeface="Times New Roman" pitchFamily="18" charset="0"/>
                <a:cs typeface="Times New Roman" pitchFamily="18" charset="0"/>
              </a:rPr>
              <a:t>, 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mir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kotishmalari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kiradi</a:t>
            </a:r>
            <a:r>
              <a:rPr lang="en-US" sz="2000" dirty="0">
                <a:effectLst/>
                <a:latin typeface="Times New Roman" pitchFamily="18" charset="0"/>
                <a:cs typeface="Times New Roman" pitchFamily="18" charset="0"/>
              </a:rPr>
              <a:t>. 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mir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kotishmalaridan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muximlarini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xozirgi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zamon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mashinasozligining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asosi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i="1" dirty="0">
                <a:effectLst/>
                <a:latin typeface="Times New Roman" pitchFamily="18" charset="0"/>
                <a:cs typeface="Times New Roman" pitchFamily="18" charset="0"/>
              </a:rPr>
              <a:t> </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bilan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chuyan</a:t>
            </a:r>
            <a:r>
              <a:rPr lang="en-US" sz="2000" i="1"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tashkil</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etadi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bilan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esa</a:t>
            </a:r>
            <a:r>
              <a:rPr lang="en-US" sz="2000" dirty="0">
                <a:effectLst/>
                <a:latin typeface="Times New Roman" pitchFamily="18" charset="0"/>
                <a:cs typeface="Times New Roman" pitchFamily="18" charset="0"/>
              </a:rPr>
              <a:t> t</a:t>
            </a:r>
            <a:r>
              <a:rPr lang="ru-RU" sz="2000" dirty="0">
                <a:effectLst/>
                <a:latin typeface="Times New Roman" pitchFamily="18" charset="0"/>
                <a:cs typeface="Times New Roman" pitchFamily="18" charset="0"/>
              </a:rPr>
              <a:t>е</a:t>
            </a:r>
            <a:r>
              <a:rPr lang="en-US" sz="2000" dirty="0" err="1">
                <a:effectLst/>
                <a:latin typeface="Times New Roman" pitchFamily="18" charset="0"/>
                <a:cs typeface="Times New Roman" pitchFamily="18" charset="0"/>
              </a:rPr>
              <a:t>mir</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ugl</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rod </a:t>
            </a:r>
            <a:r>
              <a:rPr lang="en-US" sz="2000" dirty="0" err="1">
                <a:effectLst/>
                <a:latin typeface="Times New Roman" pitchFamily="18" charset="0"/>
                <a:cs typeface="Times New Roman" pitchFamily="18" charset="0"/>
              </a:rPr>
              <a:t>kotishmalari</a:t>
            </a:r>
            <a:r>
              <a:rPr lang="en-US" sz="2000" i="1" dirty="0">
                <a:effectLst/>
                <a:latin typeface="Times New Roman" pitchFamily="18" charset="0"/>
                <a:cs typeface="Times New Roman" pitchFamily="18" charset="0"/>
              </a:rPr>
              <a:t> </a:t>
            </a:r>
            <a:r>
              <a:rPr lang="en-US" sz="2000" dirty="0">
                <a:effectLst/>
                <a:latin typeface="Times New Roman" pitchFamily="18" charset="0"/>
                <a:cs typeface="Times New Roman" pitchFamily="18" charset="0"/>
              </a:rPr>
              <a:t>d</a:t>
            </a:r>
            <a:r>
              <a:rPr lang="ru-RU" sz="2000" dirty="0">
                <a:effectLst/>
                <a:latin typeface="Times New Roman" pitchFamily="18" charset="0"/>
                <a:cs typeface="Times New Roman" pitchFamily="18" charset="0"/>
              </a:rPr>
              <a:t>е</a:t>
            </a:r>
            <a:r>
              <a:rPr lang="en-US" sz="2000" dirty="0">
                <a:effectLst/>
                <a:latin typeface="Times New Roman" pitchFamily="18" charset="0"/>
                <a:cs typeface="Times New Roman" pitchFamily="18" charset="0"/>
              </a:rPr>
              <a:t>b </a:t>
            </a:r>
            <a:r>
              <a:rPr lang="en-US" sz="2000" dirty="0" err="1">
                <a:effectLst/>
                <a:latin typeface="Times New Roman" pitchFamily="18" charset="0"/>
                <a:cs typeface="Times New Roman" pitchFamily="18" charset="0"/>
              </a:rPr>
              <a:t>ataladi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 </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endParaRPr lang="ru-RU" sz="2000" b="0" dirty="0">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lstStyle/>
          <a:p>
            <a:r>
              <a:rPr lang="en-US" sz="2400" b="0" dirty="0" err="1">
                <a:effectLst/>
                <a:latin typeface="Times New Roman" pitchFamily="18" charset="0"/>
                <a:cs typeface="Times New Roman" pitchFamily="18" charset="0"/>
              </a:rPr>
              <a:t>Odatda</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x</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ch</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kachon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mutlako</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toza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xolatda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bulmaydi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unga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xamma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vakt</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boshka</a:t>
            </a:r>
            <a:r>
              <a:rPr lang="en-US" sz="2400" b="0" dirty="0">
                <a:effectLst/>
                <a:latin typeface="Times New Roman" pitchFamily="18" charset="0"/>
                <a:cs typeface="Times New Roman" pitchFamily="18" charset="0"/>
              </a:rPr>
              <a:t> el</a:t>
            </a:r>
            <a:r>
              <a:rPr lang="ru-RU" sz="2400" b="0" dirty="0">
                <a:effectLst/>
                <a:latin typeface="Times New Roman" pitchFamily="18" charset="0"/>
                <a:cs typeface="Times New Roman" pitchFamily="18" charset="0"/>
              </a:rPr>
              <a:t>е</a:t>
            </a:r>
            <a:r>
              <a:rPr lang="en-US" sz="2400" b="0" dirty="0">
                <a:effectLst/>
                <a:latin typeface="Times New Roman" pitchFamily="18" charset="0"/>
                <a:cs typeface="Times New Roman" pitchFamily="18" charset="0"/>
              </a:rPr>
              <a:t>m</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ntlar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aralashgan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buladi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Xozirgi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vaktda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ilmiy</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kshirish</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ishlari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uchun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tarkibida</a:t>
            </a:r>
            <a:r>
              <a:rPr lang="en-US" sz="2400" b="0" dirty="0">
                <a:effectLst/>
                <a:latin typeface="Times New Roman" pitchFamily="18" charset="0"/>
                <a:cs typeface="Times New Roman" pitchFamily="18" charset="0"/>
              </a:rPr>
              <a:t> 0,01% </a:t>
            </a:r>
            <a:r>
              <a:rPr lang="en-US" sz="2400" b="0" dirty="0" err="1">
                <a:effectLst/>
                <a:latin typeface="Times New Roman" pitchFamily="18" charset="0"/>
                <a:cs typeface="Times New Roman" pitchFamily="18" charset="0"/>
              </a:rPr>
              <a:t>va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xatto</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undan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xam</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kam</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kushimchalar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buladigan</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xosil</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kilish</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usuli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topilgan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Bunday</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mirni</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kshirishga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juda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kamdan-kam</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xollardagina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extiyoj</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tugiladi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Kupchilik</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xollarda</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xnika</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ba`zan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armko</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d</a:t>
            </a:r>
            <a:r>
              <a:rPr lang="ru-RU" sz="2400" b="0" dirty="0">
                <a:effectLst/>
                <a:latin typeface="Times New Roman" pitchFamily="18" charset="0"/>
                <a:cs typeface="Times New Roman" pitchFamily="18" charset="0"/>
              </a:rPr>
              <a:t>е</a:t>
            </a:r>
            <a:r>
              <a:rPr lang="en-US" sz="2400" b="0" dirty="0">
                <a:effectLst/>
                <a:latin typeface="Times New Roman" pitchFamily="18" charset="0"/>
                <a:cs typeface="Times New Roman" pitchFamily="18" charset="0"/>
              </a:rPr>
              <a:t>b </a:t>
            </a:r>
            <a:r>
              <a:rPr lang="en-US" sz="2400" b="0" dirty="0" err="1">
                <a:effectLst/>
                <a:latin typeface="Times New Roman" pitchFamily="18" charset="0"/>
                <a:cs typeface="Times New Roman" pitchFamily="18" charset="0"/>
              </a:rPr>
              <a:t>ataladigan</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kshiriladi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bunday</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esa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xozir</a:t>
            </a:r>
            <a:r>
              <a:rPr lang="en-US" sz="2400" b="0" dirty="0">
                <a:effectLst/>
                <a:latin typeface="Times New Roman" pitchFamily="18" charset="0"/>
                <a:cs typeface="Times New Roman" pitchFamily="18" charset="0"/>
              </a:rPr>
              <a:t> mart</a:t>
            </a:r>
            <a:r>
              <a:rPr lang="ru-RU" sz="2400" b="0" dirty="0">
                <a:effectLst/>
                <a:latin typeface="Times New Roman" pitchFamily="18" charset="0"/>
                <a:cs typeface="Times New Roman" pitchFamily="18" charset="0"/>
              </a:rPr>
              <a:t>е</a:t>
            </a:r>
            <a:r>
              <a:rPr lang="en-US" sz="2400" b="0" dirty="0">
                <a:effectLst/>
                <a:latin typeface="Times New Roman" pitchFamily="18" charset="0"/>
                <a:cs typeface="Times New Roman" pitchFamily="18" charset="0"/>
              </a:rPr>
              <a:t>n p</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chlarida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kup</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mikdorda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xosil</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kilinadi</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xnika</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mirining</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tarkibida</a:t>
            </a:r>
            <a:r>
              <a:rPr lang="en-US" sz="2400" b="0" dirty="0">
                <a:effectLst/>
                <a:latin typeface="Times New Roman" pitchFamily="18" charset="0"/>
                <a:cs typeface="Times New Roman" pitchFamily="18" charset="0"/>
              </a:rPr>
              <a:t> 0,1 - 0,2% </a:t>
            </a:r>
            <a:r>
              <a:rPr lang="en-US" sz="2400" b="0" dirty="0" err="1">
                <a:effectLst/>
                <a:latin typeface="Times New Roman" pitchFamily="18" charset="0"/>
                <a:cs typeface="Times New Roman" pitchFamily="18" charset="0"/>
              </a:rPr>
              <a:t>undan</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ortik</a:t>
            </a:r>
            <a:r>
              <a:rPr lang="en-US" sz="2400" b="0" dirty="0">
                <a:effectLst/>
                <a:latin typeface="Times New Roman" pitchFamily="18" charset="0"/>
                <a:cs typeface="Times New Roman" pitchFamily="18" charset="0"/>
              </a:rPr>
              <a:t> el</a:t>
            </a:r>
            <a:r>
              <a:rPr lang="ru-RU" sz="2400" b="0" dirty="0">
                <a:effectLst/>
                <a:latin typeface="Times New Roman" pitchFamily="18" charset="0"/>
                <a:cs typeface="Times New Roman" pitchFamily="18" charset="0"/>
              </a:rPr>
              <a:t>е</a:t>
            </a:r>
            <a:r>
              <a:rPr lang="en-US" sz="2400" b="0" dirty="0">
                <a:effectLst/>
                <a:latin typeface="Times New Roman" pitchFamily="18" charset="0"/>
                <a:cs typeface="Times New Roman" pitchFamily="18" charset="0"/>
              </a:rPr>
              <a:t>m</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ntlar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buladi</a:t>
            </a:r>
            <a:r>
              <a:rPr lang="en-US" sz="2400" b="0" dirty="0">
                <a:effectLst/>
                <a:latin typeface="Times New Roman" pitchFamily="18" charset="0"/>
                <a:cs typeface="Times New Roman" pitchFamily="18" charset="0"/>
              </a:rPr>
              <a:t>.</a:t>
            </a:r>
            <a:r>
              <a:rPr lang="ru-RU" sz="2400" b="0" dirty="0">
                <a:effectLst/>
                <a:latin typeface="Times New Roman" pitchFamily="18" charset="0"/>
                <a:cs typeface="Times New Roman" pitchFamily="18" charset="0"/>
              </a:rPr>
              <a:t/>
            </a:r>
            <a:br>
              <a:rPr lang="ru-RU" sz="2400" b="0" dirty="0">
                <a:effectLst/>
                <a:latin typeface="Times New Roman" pitchFamily="18" charset="0"/>
                <a:cs typeface="Times New Roman" pitchFamily="18" charset="0"/>
              </a:rPr>
            </a:b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yumshok</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plastik</a:t>
            </a:r>
            <a:r>
              <a:rPr lang="en-US" sz="2400" b="0" dirty="0">
                <a:effectLst/>
                <a:latin typeface="Times New Roman" pitchFamily="18" charset="0"/>
                <a:cs typeface="Times New Roman" pitchFamily="18" charset="0"/>
              </a:rPr>
              <a:t> , </a:t>
            </a:r>
            <a:r>
              <a:rPr lang="en-US" sz="2400" b="0" dirty="0" err="1">
                <a:effectLst/>
                <a:latin typeface="Times New Roman" pitchFamily="18" charset="0"/>
                <a:cs typeface="Times New Roman" pitchFamily="18" charset="0"/>
              </a:rPr>
              <a:t>kul</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rangrok</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tusda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tovlanadigan</a:t>
            </a:r>
            <a:r>
              <a:rPr lang="en-US" sz="2400" b="0" dirty="0">
                <a:effectLst/>
                <a:latin typeface="Times New Roman" pitchFamily="18" charset="0"/>
                <a:cs typeface="Times New Roman" pitchFamily="18" charset="0"/>
              </a:rPr>
              <a:t> ok m</a:t>
            </a:r>
            <a:r>
              <a:rPr lang="ru-RU" sz="2400" b="0" dirty="0">
                <a:effectLst/>
                <a:latin typeface="Times New Roman" pitchFamily="18" charset="0"/>
                <a:cs typeface="Times New Roman" pitchFamily="18" charset="0"/>
              </a:rPr>
              <a:t>е</a:t>
            </a:r>
            <a:r>
              <a:rPr lang="en-US" sz="2400" b="0" dirty="0">
                <a:effectLst/>
                <a:latin typeface="Times New Roman" pitchFamily="18" charset="0"/>
                <a:cs typeface="Times New Roman" pitchFamily="18" charset="0"/>
              </a:rPr>
              <a:t>tall </a:t>
            </a:r>
            <a:r>
              <a:rPr lang="en-US" sz="2400" b="0" dirty="0" err="1">
                <a:effectLst/>
                <a:latin typeface="Times New Roman" pitchFamily="18" charset="0"/>
                <a:cs typeface="Times New Roman" pitchFamily="18" charset="0"/>
              </a:rPr>
              <a:t>bulib</a:t>
            </a:r>
            <a:r>
              <a:rPr lang="en-US" sz="2400" b="0" dirty="0">
                <a:effectLst/>
                <a:latin typeface="Times New Roman" pitchFamily="18" charset="0"/>
                <a:cs typeface="Times New Roman" pitchFamily="18" charset="0"/>
              </a:rPr>
              <a:t>, 1539</a:t>
            </a:r>
            <a:r>
              <a:rPr lang="en-US" sz="2400" b="0" baseline="30000" dirty="0">
                <a:effectLst/>
                <a:latin typeface="Times New Roman" pitchFamily="18" charset="0"/>
                <a:cs typeface="Times New Roman" pitchFamily="18" charset="0"/>
              </a:rPr>
              <a:t>o</a:t>
            </a:r>
            <a:r>
              <a:rPr lang="en-US" sz="2400" b="0" dirty="0">
                <a:effectLst/>
                <a:latin typeface="Times New Roman" pitchFamily="18" charset="0"/>
                <a:cs typeface="Times New Roman" pitchFamily="18" charset="0"/>
              </a:rPr>
              <a:t>S da </a:t>
            </a:r>
            <a:r>
              <a:rPr lang="en-US" sz="2400" b="0" dirty="0" err="1">
                <a:effectLst/>
                <a:latin typeface="Times New Roman" pitchFamily="18" charset="0"/>
                <a:cs typeface="Times New Roman" pitchFamily="18" charset="0"/>
              </a:rPr>
              <a:t>suyuklanadi</a:t>
            </a:r>
            <a:r>
              <a:rPr lang="en-US" sz="2400" b="0" dirty="0">
                <a:effectLst/>
                <a:latin typeface="Times New Roman" pitchFamily="18" charset="0"/>
                <a:cs typeface="Times New Roman" pitchFamily="18" charset="0"/>
              </a:rPr>
              <a:t>.</a:t>
            </a:r>
            <a:r>
              <a:rPr lang="ru-RU" sz="2400" b="0" dirty="0">
                <a:effectLst/>
                <a:latin typeface="Times New Roman" pitchFamily="18" charset="0"/>
                <a:cs typeface="Times New Roman" pitchFamily="18" charset="0"/>
              </a:rPr>
              <a:t/>
            </a:r>
            <a:br>
              <a:rPr lang="ru-RU" sz="2400" b="0" dirty="0">
                <a:effectLst/>
                <a:latin typeface="Times New Roman" pitchFamily="18" charset="0"/>
                <a:cs typeface="Times New Roman" pitchFamily="18" charset="0"/>
              </a:rPr>
            </a:b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Kattik</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xolatda</a:t>
            </a:r>
            <a:r>
              <a:rPr lang="en-US" sz="2400" b="0" dirty="0">
                <a:effectLst/>
                <a:latin typeface="Times New Roman" pitchFamily="18" charset="0"/>
                <a:cs typeface="Times New Roman" pitchFamily="18" charset="0"/>
              </a:rPr>
              <a:t>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mirning</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ikkita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modifikatsiyasi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allotropik</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shakl</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uzgarishi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buladi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bular</a:t>
            </a:r>
            <a:r>
              <a:rPr lang="en-US" sz="2400" b="0" dirty="0">
                <a:effectLst/>
                <a:latin typeface="Times New Roman" pitchFamily="18" charset="0"/>
                <a:cs typeface="Times New Roman" pitchFamily="18" charset="0"/>
              </a:rPr>
              <a:t> </a:t>
            </a:r>
            <a:r>
              <a:rPr lang="ru-RU" sz="2400" b="0" dirty="0">
                <a:effectLst/>
                <a:latin typeface="Times New Roman" pitchFamily="18" charset="0"/>
                <a:cs typeface="Times New Roman" pitchFamily="18" charset="0"/>
              </a:rPr>
              <a:t>α</a:t>
            </a:r>
            <a:r>
              <a:rPr lang="en-US" sz="2400" b="0" dirty="0">
                <a:effectLst/>
                <a:latin typeface="Times New Roman" pitchFamily="18" charset="0"/>
                <a:cs typeface="Times New Roman" pitchFamily="18" charset="0"/>
              </a:rPr>
              <a:t>-t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(Fe</a:t>
            </a:r>
            <a:r>
              <a:rPr lang="ru-RU" sz="2400" b="0" baseline="-25000" dirty="0">
                <a:effectLst/>
                <a:latin typeface="Times New Roman" pitchFamily="18" charset="0"/>
                <a:cs typeface="Times New Roman" pitchFamily="18" charset="0"/>
              </a:rPr>
              <a:t>α</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va</a:t>
            </a:r>
            <a:r>
              <a:rPr lang="en-US" sz="2400" b="0" dirty="0">
                <a:effectLst/>
                <a:latin typeface="Times New Roman" pitchFamily="18" charset="0"/>
                <a:cs typeface="Times New Roman" pitchFamily="18" charset="0"/>
              </a:rPr>
              <a:t> </a:t>
            </a:r>
            <a:r>
              <a:rPr lang="ru-RU" sz="2400" b="0" dirty="0">
                <a:effectLst/>
                <a:latin typeface="Times New Roman" pitchFamily="18" charset="0"/>
                <a:cs typeface="Times New Roman" pitchFamily="18" charset="0"/>
              </a:rPr>
              <a:t>γ</a:t>
            </a:r>
            <a:r>
              <a:rPr lang="en-US" sz="2400" b="0" dirty="0">
                <a:effectLst/>
                <a:latin typeface="Times New Roman" pitchFamily="18" charset="0"/>
                <a:cs typeface="Times New Roman" pitchFamily="18" charset="0"/>
              </a:rPr>
              <a:t>-t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(Fe</a:t>
            </a:r>
            <a:r>
              <a:rPr lang="ru-RU" sz="2400" b="0" baseline="-25000" dirty="0">
                <a:effectLst/>
                <a:latin typeface="Times New Roman" pitchFamily="18" charset="0"/>
                <a:cs typeface="Times New Roman" pitchFamily="18" charset="0"/>
              </a:rPr>
              <a:t>γ</a:t>
            </a:r>
            <a:r>
              <a:rPr lang="en-US" sz="2400" b="0" dirty="0">
                <a:effectLst/>
                <a:latin typeface="Times New Roman" pitchFamily="18" charset="0"/>
                <a:cs typeface="Times New Roman" pitchFamily="18" charset="0"/>
              </a:rPr>
              <a:t>) dir. 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mirning</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sovish</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egri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chizigi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va</a:t>
            </a:r>
            <a:r>
              <a:rPr lang="en-US" sz="2400" b="0" dirty="0">
                <a:effectLst/>
                <a:latin typeface="Times New Roman" pitchFamily="18" charset="0"/>
                <a:cs typeface="Times New Roman" pitchFamily="18" charset="0"/>
              </a:rPr>
              <a:t> </a:t>
            </a:r>
            <a:r>
              <a:rPr lang="ru-RU" sz="2400" b="0" dirty="0">
                <a:effectLst/>
                <a:latin typeface="Times New Roman" pitchFamily="18" charset="0"/>
                <a:cs typeface="Times New Roman" pitchFamily="18" charset="0"/>
              </a:rPr>
              <a:t>α</a:t>
            </a:r>
            <a:r>
              <a:rPr lang="en-US" sz="2400" b="0" dirty="0">
                <a:effectLst/>
                <a:latin typeface="Times New Roman" pitchFamily="18" charset="0"/>
                <a:cs typeface="Times New Roman" pitchFamily="18" charset="0"/>
              </a:rPr>
              <a:t>-t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bilan</a:t>
            </a:r>
            <a:r>
              <a:rPr lang="en-US" sz="2400" b="0" dirty="0">
                <a:effectLst/>
                <a:latin typeface="Times New Roman" pitchFamily="18" charset="0"/>
                <a:cs typeface="Times New Roman" pitchFamily="18" charset="0"/>
              </a:rPr>
              <a:t> </a:t>
            </a:r>
            <a:r>
              <a:rPr lang="ru-RU" sz="2400" b="0" dirty="0">
                <a:effectLst/>
                <a:latin typeface="Times New Roman" pitchFamily="18" charset="0"/>
                <a:cs typeface="Times New Roman" pitchFamily="18" charset="0"/>
              </a:rPr>
              <a:t>γ</a:t>
            </a:r>
            <a:r>
              <a:rPr lang="en-US" sz="2400" b="0" dirty="0">
                <a:effectLst/>
                <a:latin typeface="Times New Roman" pitchFamily="18" charset="0"/>
                <a:cs typeface="Times New Roman" pitchFamily="18" charset="0"/>
              </a:rPr>
              <a:t>-t</a:t>
            </a:r>
            <a:r>
              <a:rPr lang="ru-RU" sz="2400" b="0" dirty="0">
                <a:effectLst/>
                <a:latin typeface="Times New Roman" pitchFamily="18" charset="0"/>
                <a:cs typeface="Times New Roman" pitchFamily="18" charset="0"/>
              </a:rPr>
              <a:t>е</a:t>
            </a:r>
            <a:r>
              <a:rPr lang="en-US" sz="2400" b="0" dirty="0" err="1">
                <a:effectLst/>
                <a:latin typeface="Times New Roman" pitchFamily="18" charset="0"/>
                <a:cs typeface="Times New Roman" pitchFamily="18" charset="0"/>
              </a:rPr>
              <a:t>mirning</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kristall</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panjarasi</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rasmda</a:t>
            </a:r>
            <a:r>
              <a:rPr lang="en-US" sz="2400" b="0" dirty="0">
                <a:effectLst/>
                <a:latin typeface="Times New Roman" pitchFamily="18" charset="0"/>
                <a:cs typeface="Times New Roman" pitchFamily="18" charset="0"/>
              </a:rPr>
              <a:t> </a:t>
            </a:r>
            <a:r>
              <a:rPr lang="en-US" sz="2400" b="0" dirty="0" err="1">
                <a:effectLst/>
                <a:latin typeface="Times New Roman" pitchFamily="18" charset="0"/>
                <a:cs typeface="Times New Roman" pitchFamily="18" charset="0"/>
              </a:rPr>
              <a:t>tasvirlangan</a:t>
            </a:r>
            <a:r>
              <a:rPr lang="en-US" sz="2400" b="0" dirty="0">
                <a:effectLst/>
                <a:latin typeface="Times New Roman" pitchFamily="18" charset="0"/>
                <a:cs typeface="Times New Roman" pitchFamily="18" charset="0"/>
              </a:rPr>
              <a:t>.</a:t>
            </a:r>
            <a:r>
              <a:rPr lang="ru-RU" sz="2400" b="0" dirty="0">
                <a:effectLst/>
                <a:latin typeface="Times New Roman" pitchFamily="18" charset="0"/>
                <a:cs typeface="Times New Roman" pitchFamily="18" charset="0"/>
              </a:rPr>
              <a:t/>
            </a:r>
            <a:br>
              <a:rPr lang="ru-RU" sz="2400" b="0" dirty="0">
                <a:effectLst/>
                <a:latin typeface="Times New Roman" pitchFamily="18" charset="0"/>
                <a:cs typeface="Times New Roman" pitchFamily="18" charset="0"/>
              </a:rPr>
            </a:br>
            <a:endParaRPr lang="ru-RU" sz="2400" b="0" dirty="0">
              <a:latin typeface="Times New Roman" pitchFamily="18" charset="0"/>
              <a:cs typeface="Times New Roman" pitchFamily="18" charset="0"/>
            </a:endParaRPr>
          </a:p>
        </p:txBody>
      </p:sp>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7147" y="117693"/>
            <a:ext cx="8640960" cy="5909310"/>
          </a:xfrm>
          <a:prstGeom prst="rect">
            <a:avLst/>
          </a:prstGeom>
        </p:spPr>
        <p:txBody>
          <a:bodyPr wrap="square">
            <a:spAutoFit/>
          </a:bodyPr>
          <a:lstStyle/>
          <a:p>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oraligida</a:t>
            </a:r>
            <a:r>
              <a:rPr lang="en-US" dirty="0">
                <a:latin typeface="Times New Roman" pitchFamily="18" charset="0"/>
                <a:cs typeface="Times New Roman" pitchFamily="18" charset="0"/>
              </a:rPr>
              <a:t>: 911</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past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1392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1539</a:t>
            </a:r>
            <a:r>
              <a:rPr lang="en-US" baseline="30000" dirty="0">
                <a:latin typeface="Times New Roman" pitchFamily="18" charset="0"/>
                <a:cs typeface="Times New Roman" pitchFamily="18" charset="0"/>
              </a:rPr>
              <a:t> </a:t>
            </a:r>
            <a:r>
              <a:rPr lang="en-US" baseline="30000" dirty="0" err="1">
                <a:latin typeface="Times New Roman" pitchFamily="18" charset="0"/>
                <a:cs typeface="Times New Roman" pitchFamily="18" charset="0"/>
              </a:rPr>
              <a:t>o</a:t>
            </a:r>
            <a:r>
              <a:rPr lang="en-US" dirty="0" err="1">
                <a:latin typeface="Times New Roman" pitchFamily="18" charset="0"/>
                <a:cs typeface="Times New Roman" pitchFamily="18" charset="0"/>
              </a:rPr>
              <a:t>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mavjud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sababi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shuki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erkin</a:t>
            </a:r>
            <a:r>
              <a:rPr lang="en-US" dirty="0">
                <a:latin typeface="Times New Roman" pitchFamily="18" charset="0"/>
                <a:cs typeface="Times New Roman" pitchFamily="18" charset="0"/>
              </a:rPr>
              <a:t> en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rgiyasi</a:t>
            </a:r>
            <a:r>
              <a:rPr lang="en-US" dirty="0">
                <a:latin typeface="Times New Roman" pitchFamily="18" charset="0"/>
                <a:cs typeface="Times New Roman" pitchFamily="18" charset="0"/>
              </a:rPr>
              <a:t> (F) </a:t>
            </a:r>
            <a:r>
              <a:rPr lang="en-US" dirty="0" err="1">
                <a:latin typeface="Times New Roman" pitchFamily="18" charset="0"/>
                <a:cs typeface="Times New Roman" pitchFamily="18" charset="0"/>
              </a:rPr>
              <a:t>mikdori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uzgaradi</a:t>
            </a:r>
            <a:r>
              <a:rPr lang="en-US" dirty="0">
                <a:latin typeface="Times New Roman" pitchFamily="18" charset="0"/>
                <a:cs typeface="Times New Roman" pitchFamily="18" charset="0"/>
              </a:rPr>
              <a:t>: 911</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past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raturalarda</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erkin</a:t>
            </a:r>
            <a:r>
              <a:rPr lang="en-US" dirty="0">
                <a:latin typeface="Times New Roman" pitchFamily="18" charset="0"/>
                <a:cs typeface="Times New Roman" pitchFamily="18" charset="0"/>
              </a:rPr>
              <a:t> en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rgiyasi</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γ</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mirnikidan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a:t>
            </a:r>
            <a:r>
              <a:rPr lang="en-US" dirty="0">
                <a:latin typeface="Times New Roman" pitchFamily="18" charset="0"/>
                <a:cs typeface="Times New Roman" pitchFamily="18" charset="0"/>
              </a:rPr>
              <a:t>, 1392</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yukori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911</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1392</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oraligida</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atomlarining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markazlashgan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tarzida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joylashuvi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sababli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erkin</a:t>
            </a:r>
            <a:r>
              <a:rPr lang="en-US" dirty="0">
                <a:latin typeface="Times New Roman" pitchFamily="18" charset="0"/>
                <a:cs typeface="Times New Roman" pitchFamily="18" charset="0"/>
              </a:rPr>
              <a:t> en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rgiyasi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kamrok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kizdirilganda</a:t>
            </a:r>
            <a:r>
              <a:rPr lang="en-US" dirty="0">
                <a:latin typeface="Times New Roman" pitchFamily="18" charset="0"/>
                <a:cs typeface="Times New Roman" pitchFamily="18" charset="0"/>
              </a:rPr>
              <a:t> 911</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γ</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mirga,1392</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γ</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aylanadi</a:t>
            </a:r>
            <a:r>
              <a:rPr lang="en-US" dirty="0">
                <a:latin typeface="Times New Roman" pitchFamily="18" charset="0"/>
                <a:cs typeface="Times New Roman" pitchFamily="18" charset="0"/>
              </a:rPr>
              <a:t>. 1392</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yukori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raturadagi</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ba`zan</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δ</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d</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yiladi</a:t>
            </a:r>
            <a:r>
              <a:rPr lang="en-US" dirty="0">
                <a:latin typeface="Times New Roman" pitchFamily="18" charset="0"/>
                <a:cs typeface="Times New Roman" pitchFamily="18" charset="0"/>
              </a:rPr>
              <a:t>. Ammo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modifikatsiyasi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shakl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uzgarish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emas</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δ</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768</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past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raturadagi</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α</a:t>
            </a:r>
            <a:r>
              <a:rPr lang="en-US" dirty="0">
                <a:latin typeface="Times New Roman" pitchFamily="18" charset="0"/>
                <a:cs typeface="Times New Roman" pitchFamily="18" charset="0"/>
              </a:rPr>
              <a:t>-t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fakat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kristall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panjara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param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trlari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jixatidangina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fark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rasmga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Ba`zi</a:t>
            </a:r>
            <a:r>
              <a:rPr lang="en-US" dirty="0">
                <a:latin typeface="Times New Roman" pitchFamily="18" charset="0"/>
                <a:cs typeface="Times New Roman" pitchFamily="18" charset="0"/>
              </a:rPr>
              <a:t> 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tallarda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jumladan</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magnitlanish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f</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rromagnitlik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d</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yiladi</a:t>
            </a:r>
            <a:r>
              <a:rPr lang="en-US" dirty="0">
                <a:latin typeface="Times New Roman" pitchFamily="18" charset="0"/>
                <a:cs typeface="Times New Roman" pitchFamily="18" charset="0"/>
              </a:rPr>
              <a:t>. Ammo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kizdirilgan</a:t>
            </a:r>
            <a:r>
              <a:rPr lang="en-US" dirty="0">
                <a:latin typeface="Times New Roman" pitchFamily="18" charset="0"/>
                <a:cs typeface="Times New Roman" pitchFamily="18" charset="0"/>
              </a:rPr>
              <a:t> sari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f</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rromagnitlik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kin-</a:t>
            </a:r>
            <a:r>
              <a:rPr lang="en-US" dirty="0" err="1">
                <a:latin typeface="Times New Roman" pitchFamily="18" charset="0"/>
                <a:cs typeface="Times New Roman" pitchFamily="18" charset="0"/>
              </a:rPr>
              <a:t>asta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pasayib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butunlay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Fe</a:t>
            </a:r>
            <a:r>
              <a:rPr lang="en-US" baseline="-25000" dirty="0">
                <a:latin typeface="Times New Roman" pitchFamily="18" charset="0"/>
                <a:cs typeface="Times New Roman" pitchFamily="18" charset="0"/>
              </a:rPr>
              <a:t>3</a:t>
            </a:r>
            <a:r>
              <a:rPr lang="en-US" dirty="0">
                <a:latin typeface="Times New Roman" pitchFamily="18" charset="0"/>
                <a:cs typeface="Times New Roman" pitchFamily="18" charset="0"/>
              </a:rPr>
              <a:t>C-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ximiyaviy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ya`ni</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karbidi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tarkibida</a:t>
            </a:r>
            <a:r>
              <a:rPr lang="en-US" dirty="0">
                <a:latin typeface="Times New Roman" pitchFamily="18" charset="0"/>
                <a:cs typeface="Times New Roman" pitchFamily="18" charset="0"/>
              </a:rPr>
              <a:t> 6,67% </a:t>
            </a:r>
            <a:r>
              <a:rPr lang="en-US" dirty="0" err="1">
                <a:latin typeface="Times New Roman" pitchFamily="18" charset="0"/>
                <a:cs typeface="Times New Roman" pitchFamily="18" charset="0"/>
              </a:rPr>
              <a:t>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modda</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kattikligi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Brin</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buyicha</a:t>
            </a:r>
            <a:r>
              <a:rPr lang="en-US" dirty="0">
                <a:latin typeface="Times New Roman" pitchFamily="18" charset="0"/>
                <a:cs typeface="Times New Roman" pitchFamily="18" charset="0"/>
              </a:rPr>
              <a:t> 800 </a:t>
            </a:r>
            <a:r>
              <a:rPr lang="en-US" dirty="0" err="1">
                <a:latin typeface="Times New Roman" pitchFamily="18" charset="0"/>
                <a:cs typeface="Times New Roman" pitchFamily="18" charset="0"/>
              </a:rPr>
              <a:t>ga</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ng</a:t>
            </a:r>
            <a:r>
              <a:rPr lang="en-US" dirty="0">
                <a:latin typeface="Times New Roman" pitchFamily="18" charset="0"/>
                <a:cs typeface="Times New Roman" pitchFamily="18" charset="0"/>
              </a:rPr>
              <a:t> (NV=800), </a:t>
            </a:r>
            <a:r>
              <a:rPr lang="en-US" dirty="0" err="1">
                <a:latin typeface="Times New Roman" pitchFamily="18" charset="0"/>
                <a:cs typeface="Times New Roman" pitchFamily="18" charset="0"/>
              </a:rPr>
              <a:t>plastikligi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jixatdan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nolga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baravar</a:t>
            </a:r>
            <a:r>
              <a:rPr lang="en-US" dirty="0">
                <a:latin typeface="Times New Roman" pitchFamily="18" charset="0"/>
                <a:cs typeface="Times New Roman" pitchFamily="18" charset="0"/>
              </a:rPr>
              <a:t> (</a:t>
            </a:r>
            <a:r>
              <a:rPr lang="ru-RU" dirty="0">
                <a:latin typeface="Times New Roman" pitchFamily="18" charset="0"/>
                <a:cs typeface="Times New Roman" pitchFamily="18" charset="0"/>
                <a:sym typeface="Symbol"/>
              </a:rPr>
              <a:t></a:t>
            </a:r>
            <a:r>
              <a:rPr lang="en-US" dirty="0">
                <a:latin typeface="Times New Roman" pitchFamily="18" charset="0"/>
                <a:cs typeface="Times New Roman" pitchFamily="18" charset="0"/>
              </a:rPr>
              <a:t>=0%).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suyuklanish</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raturasi</a:t>
            </a:r>
            <a:r>
              <a:rPr lang="en-US" dirty="0">
                <a:latin typeface="Times New Roman" pitchFamily="18" charset="0"/>
                <a:cs typeface="Times New Roman" pitchFamily="18" charset="0"/>
              </a:rPr>
              <a:t> 1600</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a:t>
            </a:r>
            <a:r>
              <a:rPr lang="en-US" dirty="0" err="1">
                <a:latin typeface="Times New Roman" pitchFamily="18" charset="0"/>
                <a:cs typeface="Times New Roman" pitchFamily="18" charset="0"/>
              </a:rPr>
              <a:t>chamasidadir</a:t>
            </a:r>
            <a:r>
              <a:rPr lang="en-US" dirty="0">
                <a:latin typeface="Times New Roman" pitchFamily="18" charset="0"/>
                <a:cs typeface="Times New Roman" pitchFamily="18" charset="0"/>
              </a:rPr>
              <a:t>. Past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kuchsiz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magnitlanish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xossasi</a:t>
            </a:r>
            <a:r>
              <a:rPr lang="en-US" dirty="0">
                <a:latin typeface="Times New Roman" pitchFamily="18" charset="0"/>
                <a:cs typeface="Times New Roman" pitchFamily="18" charset="0"/>
              </a:rPr>
              <a:t> 217</a:t>
            </a:r>
            <a:r>
              <a:rPr lang="en-US" baseline="30000" dirty="0">
                <a:latin typeface="Times New Roman" pitchFamily="18" charset="0"/>
                <a:cs typeface="Times New Roman" pitchFamily="18" charset="0"/>
              </a:rPr>
              <a:t>o</a:t>
            </a:r>
            <a:r>
              <a:rPr lang="en-US" dirty="0">
                <a:latin typeface="Times New Roman" pitchFamily="18" charset="0"/>
                <a:cs typeface="Times New Roman" pitchFamily="18" charset="0"/>
              </a:rPr>
              <a:t>S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raturada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yukoladi</a:t>
            </a:r>
            <a:r>
              <a:rPr lang="en-US" dirty="0">
                <a:latin typeface="Times New Roman" pitchFamily="18" charset="0"/>
                <a:cs typeface="Times New Roman" pitchFamily="18" charset="0"/>
              </a:rPr>
              <a:t>.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barkaror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emas</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kizdirilganda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parchalanib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chikadi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1" y="1340768"/>
            <a:ext cx="8378197" cy="3970318"/>
          </a:xfrm>
          <a:prstGeom prst="rect">
            <a:avLst/>
          </a:prstGeom>
        </p:spPr>
        <p:txBody>
          <a:bodyPr wrap="square">
            <a:spAutoFit/>
          </a:bodyPr>
          <a:lstStyle/>
          <a:p>
            <a:pPr algn="ctr"/>
            <a:r>
              <a:rPr lang="en-US" dirty="0" err="1">
                <a:solidFill>
                  <a:srgbClr val="FF0000"/>
                </a:solidFill>
                <a:latin typeface="Times New Roman" pitchFamily="18" charset="0"/>
                <a:cs typeface="Times New Roman" pitchFamily="18" charset="0"/>
              </a:rPr>
              <a:t>Q</a:t>
            </a:r>
            <a:r>
              <a:rPr lang="en-US" dirty="0" err="1" smtClean="0">
                <a:solidFill>
                  <a:srgbClr val="FF0000"/>
                </a:solidFill>
                <a:latin typeface="Times New Roman" pitchFamily="18" charset="0"/>
                <a:cs typeface="Times New Roman" pitchFamily="18" charset="0"/>
              </a:rPr>
              <a:t>izdirish</a:t>
            </a:r>
            <a:endParaRPr lang="ru-RU" dirty="0">
              <a:solidFill>
                <a:srgbClr val="FF0000"/>
              </a:solidFill>
              <a:latin typeface="Times New Roman" pitchFamily="18" charset="0"/>
              <a:cs typeface="Times New Roman" pitchFamily="18" charset="0"/>
            </a:endParaRPr>
          </a:p>
          <a:p>
            <a:pPr algn="ctr"/>
            <a:r>
              <a:rPr lang="en-US" dirty="0" smtClean="0">
                <a:solidFill>
                  <a:srgbClr val="FF0000"/>
                </a:solidFill>
                <a:latin typeface="Times New Roman" pitchFamily="18" charset="0"/>
                <a:cs typeface="Times New Roman" pitchFamily="18" charset="0"/>
              </a:rPr>
              <a:t>      Fe</a:t>
            </a:r>
            <a:r>
              <a:rPr lang="en-US" baseline="-25000" dirty="0" smtClean="0">
                <a:solidFill>
                  <a:srgbClr val="FF0000"/>
                </a:solidFill>
                <a:latin typeface="Times New Roman" pitchFamily="18" charset="0"/>
                <a:cs typeface="Times New Roman" pitchFamily="18" charset="0"/>
              </a:rPr>
              <a:t>3</a:t>
            </a:r>
            <a:r>
              <a:rPr lang="en-US" dirty="0" smtClean="0">
                <a:solidFill>
                  <a:srgbClr val="FF0000"/>
                </a:solidFill>
                <a:latin typeface="Times New Roman" pitchFamily="18" charset="0"/>
                <a:cs typeface="Times New Roman" pitchFamily="18" charset="0"/>
              </a:rPr>
              <a:t>C       </a:t>
            </a:r>
            <a:r>
              <a:rPr lang="ru-RU" dirty="0">
                <a:solidFill>
                  <a:srgbClr val="FF0000"/>
                </a:solidFill>
                <a:latin typeface="Times New Roman" pitchFamily="18" charset="0"/>
                <a:cs typeface="Times New Roman" pitchFamily="18" charset="0"/>
                <a:sym typeface="Symbol"/>
              </a:rPr>
              <a:t></a:t>
            </a:r>
            <a:r>
              <a:rPr lang="en-US" dirty="0">
                <a:solidFill>
                  <a:srgbClr val="FF0000"/>
                </a:solidFill>
                <a:latin typeface="Times New Roman" pitchFamily="18" charset="0"/>
                <a:cs typeface="Times New Roman" pitchFamily="18" charset="0"/>
              </a:rPr>
              <a:t>      3Fe + C</a:t>
            </a:r>
            <a:endParaRPr lang="ru-RU" dirty="0">
              <a:solidFill>
                <a:srgbClr val="FF0000"/>
              </a:solidFill>
              <a:latin typeface="Times New Roman" pitchFamily="18" charset="0"/>
              <a:cs typeface="Times New Roman" pitchFamily="18" charset="0"/>
            </a:endParaRPr>
          </a:p>
          <a:p>
            <a:pPr algn="ct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ts</a:t>
            </a:r>
            <a:r>
              <a:rPr lang="ru-RU" dirty="0">
                <a:solidFill>
                  <a:srgbClr val="FF0000"/>
                </a:solidFill>
                <a:latin typeface="Times New Roman" pitchFamily="18" charset="0"/>
                <a:cs typeface="Times New Roman" pitchFamily="18" charset="0"/>
              </a:rPr>
              <a:t>е</a:t>
            </a:r>
            <a:r>
              <a:rPr lang="en-US" dirty="0">
                <a:solidFill>
                  <a:srgbClr val="FF0000"/>
                </a:solidFill>
                <a:latin typeface="Times New Roman" pitchFamily="18" charset="0"/>
                <a:cs typeface="Times New Roman" pitchFamily="18" charset="0"/>
              </a:rPr>
              <a:t>m</a:t>
            </a:r>
            <a:r>
              <a:rPr lang="ru-RU" dirty="0">
                <a:solidFill>
                  <a:srgbClr val="FF0000"/>
                </a:solidFill>
                <a:latin typeface="Times New Roman" pitchFamily="18" charset="0"/>
                <a:cs typeface="Times New Roman" pitchFamily="18" charset="0"/>
              </a:rPr>
              <a:t>е</a:t>
            </a:r>
            <a:r>
              <a:rPr lang="en-US" dirty="0" err="1">
                <a:solidFill>
                  <a:srgbClr val="FF0000"/>
                </a:solidFill>
                <a:latin typeface="Times New Roman" pitchFamily="18" charset="0"/>
                <a:cs typeface="Times New Roman" pitchFamily="18" charset="0"/>
              </a:rPr>
              <a:t>ntit</a:t>
            </a:r>
            <a:r>
              <a:rPr lang="en-US" dirty="0">
                <a:solidFill>
                  <a:srgbClr val="FF0000"/>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grafit</a:t>
            </a:r>
            <a:endParaRPr lang="ru-RU" dirty="0">
              <a:solidFill>
                <a:srgbClr val="FF0000"/>
              </a:solidFill>
              <a:latin typeface="Times New Roman" pitchFamily="18" charset="0"/>
              <a:cs typeface="Times New Roman" pitchFamily="18" charset="0"/>
            </a:endParaRPr>
          </a:p>
          <a:p>
            <a:pPr algn="just"/>
            <a:r>
              <a:rPr lang="en-US" dirty="0">
                <a:latin typeface="Times New Roman" pitchFamily="18" charset="0"/>
                <a:cs typeface="Times New Roman" pitchFamily="18" charset="0"/>
              </a:rPr>
              <a:t>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kristall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panjarasi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murakkabdir</a:t>
            </a:r>
            <a:r>
              <a:rPr lang="en-US" dirty="0">
                <a:latin typeface="Times New Roman" pitchFamily="18" charset="0"/>
                <a:cs typeface="Times New Roman" pitchFamily="18" charset="0"/>
              </a:rPr>
              <a:t> (109-rasm).</a:t>
            </a:r>
            <a:endParaRPr lang="ru-RU" dirty="0">
              <a:latin typeface="Times New Roman" pitchFamily="18" charset="0"/>
              <a:cs typeface="Times New Roman" pitchFamily="18" charset="0"/>
            </a:endParaRPr>
          </a:p>
          <a:p>
            <a:pPr algn="just"/>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kotishmalari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shartli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kompon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kotishmalar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jumlasiga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Ugl</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rodning</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ximiyaviy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birikma</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Fe</a:t>
            </a:r>
            <a:r>
              <a:rPr lang="en-US" baseline="-25000" dirty="0">
                <a:latin typeface="Times New Roman" pitchFamily="18" charset="0"/>
                <a:cs typeface="Times New Roman" pitchFamily="18" charset="0"/>
              </a:rPr>
              <a:t>3</a:t>
            </a:r>
            <a:r>
              <a:rPr lang="en-US" dirty="0">
                <a:latin typeface="Times New Roman" pitchFamily="18" charset="0"/>
                <a:cs typeface="Times New Roman" pitchFamily="18" charset="0"/>
              </a:rPr>
              <a:t>C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aytib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kotishmada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erkin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tarzida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parchalanishi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natijasida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oladi</a:t>
            </a:r>
            <a:r>
              <a:rPr lang="en-US" dirty="0">
                <a:latin typeface="Times New Roman" pitchFamily="18" charset="0"/>
                <a:cs typeface="Times New Roman" pitchFamily="18" charset="0"/>
              </a:rPr>
              <a:t>. D</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mak</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kotishmalarining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sist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masi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sist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mavjud</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sist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kompon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ntlar</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 (Fe-Fe</a:t>
            </a:r>
            <a:r>
              <a:rPr lang="en-US" baseline="-25000" dirty="0">
                <a:latin typeface="Times New Roman" pitchFamily="18" charset="0"/>
                <a:cs typeface="Times New Roman" pitchFamily="18" charset="0"/>
              </a:rPr>
              <a:t>3</a:t>
            </a:r>
            <a:r>
              <a:rPr lang="en-US" dirty="0">
                <a:latin typeface="Times New Roman" pitchFamily="18" charset="0"/>
                <a:cs typeface="Times New Roman" pitchFamily="18" charset="0"/>
              </a:rPr>
              <a:t>C) </a:t>
            </a:r>
            <a:r>
              <a:rPr lang="en-US" dirty="0" err="1">
                <a:latin typeface="Times New Roman" pitchFamily="18" charset="0"/>
                <a:cs typeface="Times New Roman" pitchFamily="18" charset="0"/>
              </a:rPr>
              <a:t>bulsa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ikkinchisidagi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kompon</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ntlar</a:t>
            </a:r>
            <a:r>
              <a:rPr lang="en-US" dirty="0">
                <a:latin typeface="Times New Roman" pitchFamily="18" charset="0"/>
                <a:cs typeface="Times New Roman" pitchFamily="18" charset="0"/>
              </a:rPr>
              <a:t> 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(Fe-C)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iborat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r>
              <a:rPr lang="en-US" dirty="0">
                <a:latin typeface="Times New Roman" pitchFamily="18" charset="0"/>
                <a:cs typeface="Times New Roman" pitchFamily="18" charset="0"/>
              </a:rPr>
              <a:t>	Fe-Fe</a:t>
            </a:r>
            <a:r>
              <a:rPr lang="en-US" baseline="-25000" dirty="0">
                <a:latin typeface="Times New Roman" pitchFamily="18" charset="0"/>
                <a:cs typeface="Times New Roman" pitchFamily="18" charset="0"/>
              </a:rPr>
              <a:t>3</a:t>
            </a:r>
            <a:r>
              <a:rPr lang="en-US" dirty="0">
                <a:latin typeface="Times New Roman" pitchFamily="18" charset="0"/>
                <a:cs typeface="Times New Roman" pitchFamily="18" charset="0"/>
              </a:rPr>
              <a:t>C </a:t>
            </a:r>
            <a:r>
              <a:rPr lang="en-US" dirty="0" err="1">
                <a:latin typeface="Times New Roman" pitchFamily="18" charset="0"/>
                <a:cs typeface="Times New Roman" pitchFamily="18" charset="0"/>
              </a:rPr>
              <a:t>sist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diagrammasi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rasmda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tasvirlangan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Rasmda</a:t>
            </a:r>
            <a:r>
              <a:rPr lang="en-US" dirty="0">
                <a:latin typeface="Times New Roman" pitchFamily="18" charset="0"/>
                <a:cs typeface="Times New Roman" pitchFamily="18" charset="0"/>
              </a:rPr>
              <a:t> Fe-C </a:t>
            </a:r>
            <a:r>
              <a:rPr lang="en-US" dirty="0" err="1">
                <a:latin typeface="Times New Roman" pitchFamily="18" charset="0"/>
                <a:cs typeface="Times New Roman" pitchFamily="18" charset="0"/>
              </a:rPr>
              <a:t>sist</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masining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diagrammasi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punktir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chiziklar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kursatilgan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2175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1" y="0"/>
            <a:ext cx="9144000" cy="6858000"/>
          </a:xfrm>
        </p:spPr>
        <p:txBody>
          <a:bodyPr/>
          <a:lstStyle/>
          <a:p>
            <a:r>
              <a:rPr lang="en-US" sz="1800" b="0" dirty="0" smtClean="0">
                <a:effectLst/>
                <a:latin typeface="Times New Roman" pitchFamily="18" charset="0"/>
                <a:cs typeface="Times New Roman" pitchFamily="18" charset="0"/>
              </a:rPr>
              <a:t/>
            </a:r>
            <a:br>
              <a:rPr lang="en-US" sz="1800" b="0" dirty="0" smtClean="0">
                <a:effectLst/>
                <a:latin typeface="Times New Roman" pitchFamily="18" charset="0"/>
                <a:cs typeface="Times New Roman" pitchFamily="18" charset="0"/>
              </a:rPr>
            </a:br>
            <a:r>
              <a:rPr lang="en-US" sz="1800" b="0" dirty="0" smtClean="0">
                <a:effectLst/>
                <a:latin typeface="Times New Roman" pitchFamily="18" charset="0"/>
                <a:cs typeface="Times New Roman" pitchFamily="18" charset="0"/>
              </a:rPr>
              <a:t>Fe-C </a:t>
            </a:r>
            <a:r>
              <a:rPr lang="en-US" sz="1800" b="0" dirty="0" err="1">
                <a:effectLst/>
                <a:latin typeface="Times New Roman" pitchFamily="18" charset="0"/>
                <a:cs typeface="Times New Roman" pitchFamily="18" charset="0"/>
              </a:rPr>
              <a:t>sist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masi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barkarordir</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shuning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uchun</a:t>
            </a:r>
            <a:r>
              <a:rPr lang="en-US" sz="1800" b="0" dirty="0">
                <a:effectLst/>
                <a:latin typeface="Times New Roman" pitchFamily="18" charset="0"/>
                <a:cs typeface="Times New Roman" pitchFamily="18" charset="0"/>
              </a:rPr>
              <a:t> u </a:t>
            </a:r>
            <a:r>
              <a:rPr lang="en-US" sz="1800" b="0" dirty="0" err="1">
                <a:effectLst/>
                <a:latin typeface="Times New Roman" pitchFamily="18" charset="0"/>
                <a:cs typeface="Times New Roman" pitchFamily="18" charset="0"/>
              </a:rPr>
              <a:t>stabil</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sist</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ma</a:t>
            </a:r>
            <a:r>
              <a:rPr lang="en-US" sz="1800" b="0" i="1" dirty="0">
                <a:effectLst/>
                <a:latin typeface="Times New Roman" pitchFamily="18" charset="0"/>
                <a:cs typeface="Times New Roman" pitchFamily="18" charset="0"/>
              </a:rPr>
              <a:t> </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b </a:t>
            </a:r>
            <a:r>
              <a:rPr lang="en-US" sz="1800" b="0" dirty="0" err="1">
                <a:effectLst/>
                <a:latin typeface="Times New Roman" pitchFamily="18" charset="0"/>
                <a:cs typeface="Times New Roman" pitchFamily="18" charset="0"/>
              </a:rPr>
              <a:t>ataladi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Diagramma</a:t>
            </a:r>
            <a:r>
              <a:rPr lang="en-US" sz="1800" b="0" dirty="0">
                <a:effectLst/>
                <a:latin typeface="Times New Roman" pitchFamily="18" charset="0"/>
                <a:cs typeface="Times New Roman" pitchFamily="18" charset="0"/>
              </a:rPr>
              <a:t> ABCD </a:t>
            </a:r>
            <a:r>
              <a:rPr lang="en-US" sz="1800" b="0" dirty="0" err="1">
                <a:effectLst/>
                <a:latin typeface="Times New Roman" pitchFamily="18" charset="0"/>
                <a:cs typeface="Times New Roman" pitchFamily="18" charset="0"/>
              </a:rPr>
              <a:t>chizigi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likvidus</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chizigi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bulib</a:t>
            </a:r>
            <a:r>
              <a:rPr lang="en-US" sz="1800" b="0" dirty="0">
                <a:effectLst/>
                <a:latin typeface="Times New Roman" pitchFamily="18" charset="0"/>
                <a:cs typeface="Times New Roman" pitchFamily="18" charset="0"/>
              </a:rPr>
              <a:t>, AHJECF </a:t>
            </a:r>
            <a:r>
              <a:rPr lang="en-US" sz="1800" b="0" dirty="0" err="1">
                <a:effectLst/>
                <a:latin typeface="Times New Roman" pitchFamily="18" charset="0"/>
                <a:cs typeface="Times New Roman" pitchFamily="18" charset="0"/>
              </a:rPr>
              <a:t>chizigi</a:t>
            </a:r>
            <a:r>
              <a:rPr lang="en-US" sz="1800" b="0" dirty="0">
                <a:effectLst/>
                <a:latin typeface="Times New Roman" pitchFamily="18" charset="0"/>
                <a:cs typeface="Times New Roman" pitchFamily="18" charset="0"/>
              </a:rPr>
              <a:t> solidus </a:t>
            </a:r>
            <a:r>
              <a:rPr lang="en-US" sz="1800" b="0" dirty="0" err="1">
                <a:effectLst/>
                <a:latin typeface="Times New Roman" pitchFamily="18" charset="0"/>
                <a:cs typeface="Times New Roman" pitchFamily="18" charset="0"/>
              </a:rPr>
              <a:t>chizigidir</a:t>
            </a:r>
            <a:r>
              <a:rPr lang="en-US" sz="1800" b="0" dirty="0">
                <a:effectLst/>
                <a:latin typeface="Times New Roman" pitchFamily="18" charset="0"/>
                <a:cs typeface="Times New Roman" pitchFamily="18" charset="0"/>
              </a:rPr>
              <a:t>. Bu </a:t>
            </a:r>
            <a:r>
              <a:rPr lang="en-US" sz="1800" b="0" dirty="0" err="1">
                <a:effectLst/>
                <a:latin typeface="Times New Roman" pitchFamily="18" charset="0"/>
                <a:cs typeface="Times New Roman" pitchFamily="18" charset="0"/>
              </a:rPr>
              <a:t>chiziklarning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xarakt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diagrammaning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murakkab</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ekanligini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kursatadi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Diagrammaning</a:t>
            </a:r>
            <a:r>
              <a:rPr lang="en-US" sz="1800" b="0" dirty="0">
                <a:effectLst/>
                <a:latin typeface="Times New Roman" pitchFamily="18" charset="0"/>
                <a:cs typeface="Times New Roman" pitchFamily="18" charset="0"/>
              </a:rPr>
              <a:t> ECF </a:t>
            </a:r>
            <a:r>
              <a:rPr lang="en-US" sz="1800" b="0" dirty="0" err="1">
                <a:effectLst/>
                <a:latin typeface="Times New Roman" pitchFamily="18" charset="0"/>
                <a:cs typeface="Times New Roman" pitchFamily="18" charset="0"/>
              </a:rPr>
              <a:t>chizigida</a:t>
            </a:r>
            <a:r>
              <a:rPr lang="en-US" sz="1800" b="0" dirty="0">
                <a:effectLst/>
                <a:latin typeface="Times New Roman" pitchFamily="18" charset="0"/>
                <a:cs typeface="Times New Roman" pitchFamily="18" charset="0"/>
              </a:rPr>
              <a:t> (1147</a:t>
            </a:r>
            <a:r>
              <a:rPr lang="en-US" sz="1800" b="0" baseline="30000" dirty="0">
                <a:effectLst/>
                <a:latin typeface="Times New Roman" pitchFamily="18" charset="0"/>
                <a:cs typeface="Times New Roman" pitchFamily="18" charset="0"/>
              </a:rPr>
              <a:t>o</a:t>
            </a:r>
            <a:r>
              <a:rPr lang="en-US" sz="1800" b="0" dirty="0">
                <a:effectLst/>
                <a:latin typeface="Times New Roman" pitchFamily="18" charset="0"/>
                <a:cs typeface="Times New Roman" pitchFamily="18" charset="0"/>
              </a:rPr>
              <a:t>S da) </a:t>
            </a:r>
            <a:r>
              <a:rPr lang="en-US" sz="1800" b="0" dirty="0" err="1">
                <a:effectLst/>
                <a:latin typeface="Times New Roman" pitchFamily="18" charset="0"/>
                <a:cs typeface="Times New Roman" pitchFamily="18" charset="0"/>
              </a:rPr>
              <a:t>evt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ktik</a:t>
            </a:r>
            <a:r>
              <a:rPr lang="en-US" sz="1800" b="0" dirty="0">
                <a:effectLst/>
                <a:latin typeface="Times New Roman" pitchFamily="18" charset="0"/>
                <a:cs typeface="Times New Roman" pitchFamily="18" charset="0"/>
              </a:rPr>
              <a:t> r</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aktsiya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boradi</a:t>
            </a:r>
            <a:r>
              <a:rPr lang="en-US" sz="1800" b="0" dirty="0">
                <a:effectLst/>
                <a:latin typeface="Times New Roman" pitchFamily="18" charset="0"/>
                <a:cs typeface="Times New Roman" pitchFamily="18" charset="0"/>
              </a:rPr>
              <a:t>. Bu r</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aktsiya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natijasida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esa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tarkibi</a:t>
            </a:r>
            <a:r>
              <a:rPr lang="en-US" sz="1800" b="0" dirty="0">
                <a:effectLst/>
                <a:latin typeface="Times New Roman" pitchFamily="18" charset="0"/>
                <a:cs typeface="Times New Roman" pitchFamily="18" charset="0"/>
              </a:rPr>
              <a:t> S </a:t>
            </a:r>
            <a:r>
              <a:rPr lang="en-US" sz="1800" b="0" dirty="0" err="1">
                <a:effectLst/>
                <a:latin typeface="Times New Roman" pitchFamily="18" charset="0"/>
                <a:cs typeface="Times New Roman" pitchFamily="18" charset="0"/>
              </a:rPr>
              <a:t>nuktadagi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kabi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suyuk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kotishmadan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aust</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nit </a:t>
            </a:r>
            <a:r>
              <a:rPr lang="en-US" sz="1800" b="0" dirty="0" err="1">
                <a:effectLst/>
                <a:latin typeface="Times New Roman" pitchFamily="18" charset="0"/>
                <a:cs typeface="Times New Roman" pitchFamily="18" charset="0"/>
              </a:rPr>
              <a:t>bilan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ts</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m</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ntitning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evt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ktik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aralashmasi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xosil</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buladi</a:t>
            </a:r>
            <a:r>
              <a:rPr lang="en-US" sz="1800" b="0" dirty="0">
                <a:effectLst/>
                <a:latin typeface="Times New Roman" pitchFamily="18" charset="0"/>
                <a:cs typeface="Times New Roman" pitchFamily="18" charset="0"/>
              </a:rPr>
              <a:t>. Bu </a:t>
            </a:r>
            <a:r>
              <a:rPr lang="en-US" sz="1800" b="0" dirty="0" err="1">
                <a:effectLst/>
                <a:latin typeface="Times New Roman" pitchFamily="18" charset="0"/>
                <a:cs typeface="Times New Roman" pitchFamily="18" charset="0"/>
              </a:rPr>
              <a:t>aralashma</a:t>
            </a:r>
            <a:r>
              <a:rPr lang="en-US" sz="1800" b="0" dirty="0">
                <a:effectLst/>
                <a:latin typeface="Times New Roman" pitchFamily="18" charset="0"/>
                <a:cs typeface="Times New Roman" pitchFamily="18" charset="0"/>
              </a:rPr>
              <a:t> l</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burit</a:t>
            </a:r>
            <a:r>
              <a:rPr lang="en-US" sz="1800" b="0" i="1" dirty="0">
                <a:effectLst/>
                <a:latin typeface="Times New Roman" pitchFamily="18" charset="0"/>
                <a:cs typeface="Times New Roman" pitchFamily="18" charset="0"/>
              </a:rPr>
              <a:t> </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b </a:t>
            </a:r>
            <a:r>
              <a:rPr lang="en-US" sz="1800" b="0" dirty="0" err="1">
                <a:effectLst/>
                <a:latin typeface="Times New Roman" pitchFamily="18" charset="0"/>
                <a:cs typeface="Times New Roman" pitchFamily="18" charset="0"/>
              </a:rPr>
              <a:t>ataladi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va</a:t>
            </a:r>
            <a:r>
              <a:rPr lang="en-US" sz="1800" b="0" dirty="0">
                <a:effectLst/>
                <a:latin typeface="Times New Roman" pitchFamily="18" charset="0"/>
                <a:cs typeface="Times New Roman" pitchFamily="18" charset="0"/>
              </a:rPr>
              <a:t> L </a:t>
            </a:r>
            <a:r>
              <a:rPr lang="en-US" sz="1800" b="0" dirty="0" err="1">
                <a:effectLst/>
                <a:latin typeface="Times New Roman" pitchFamily="18" charset="0"/>
                <a:cs typeface="Times New Roman" pitchFamily="18" charset="0"/>
              </a:rPr>
              <a:t>bilan</a:t>
            </a:r>
            <a:r>
              <a:rPr lang="en-US" sz="1800" b="0" dirty="0">
                <a:effectLst/>
                <a:latin typeface="Times New Roman" pitchFamily="18" charset="0"/>
                <a:cs typeface="Times New Roman" pitchFamily="18" charset="0"/>
              </a:rPr>
              <a:t> b</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lgilanadi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Diagrammaning</a:t>
            </a:r>
            <a:r>
              <a:rPr lang="en-US" sz="1800" b="0" dirty="0">
                <a:effectLst/>
                <a:latin typeface="Times New Roman" pitchFamily="18" charset="0"/>
                <a:cs typeface="Times New Roman" pitchFamily="18" charset="0"/>
              </a:rPr>
              <a:t> PSK </a:t>
            </a:r>
            <a:r>
              <a:rPr lang="en-US" sz="1800" b="0" dirty="0" err="1">
                <a:effectLst/>
                <a:latin typeface="Times New Roman" pitchFamily="18" charset="0"/>
                <a:cs typeface="Times New Roman" pitchFamily="18" charset="0"/>
              </a:rPr>
              <a:t>chizigida</a:t>
            </a:r>
            <a:r>
              <a:rPr lang="en-US" sz="1800" b="0" dirty="0">
                <a:effectLst/>
                <a:latin typeface="Times New Roman" pitchFamily="18" charset="0"/>
                <a:cs typeface="Times New Roman" pitchFamily="18" charset="0"/>
              </a:rPr>
              <a:t> (727</a:t>
            </a:r>
            <a:r>
              <a:rPr lang="en-US" sz="1800" b="0" baseline="30000" dirty="0">
                <a:effectLst/>
                <a:latin typeface="Times New Roman" pitchFamily="18" charset="0"/>
                <a:cs typeface="Times New Roman" pitchFamily="18" charset="0"/>
              </a:rPr>
              <a:t>o</a:t>
            </a:r>
            <a:r>
              <a:rPr lang="en-US" sz="1800" b="0" dirty="0">
                <a:effectLst/>
                <a:latin typeface="Times New Roman" pitchFamily="18" charset="0"/>
                <a:cs typeface="Times New Roman" pitchFamily="18" charset="0"/>
              </a:rPr>
              <a:t>S da) </a:t>
            </a:r>
            <a:r>
              <a:rPr lang="en-US" sz="1800" b="0" dirty="0" err="1">
                <a:effectLst/>
                <a:latin typeface="Times New Roman" pitchFamily="18" charset="0"/>
                <a:cs typeface="Times New Roman" pitchFamily="18" charset="0"/>
              </a:rPr>
              <a:t>evt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ktoidaviy</a:t>
            </a:r>
            <a:r>
              <a:rPr lang="en-US" sz="1800" b="0" dirty="0">
                <a:effectLst/>
                <a:latin typeface="Times New Roman" pitchFamily="18" charset="0"/>
                <a:cs typeface="Times New Roman" pitchFamily="18" charset="0"/>
              </a:rPr>
              <a:t> r</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aktsiya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boradi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a:t>
            </a:r>
            <a:r>
              <a:rPr lang="en-US" sz="1800" b="0" dirty="0">
                <a:effectLst/>
                <a:latin typeface="Times New Roman" pitchFamily="18" charset="0"/>
                <a:cs typeface="Times New Roman" pitchFamily="18" charset="0"/>
              </a:rPr>
              <a:t> r</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aktsiya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natijasida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tarkibi</a:t>
            </a:r>
            <a:r>
              <a:rPr lang="en-US" sz="1800" b="0" dirty="0">
                <a:effectLst/>
                <a:latin typeface="Times New Roman" pitchFamily="18" charset="0"/>
                <a:cs typeface="Times New Roman" pitchFamily="18" charset="0"/>
              </a:rPr>
              <a:t> S </a:t>
            </a:r>
            <a:r>
              <a:rPr lang="en-US" sz="1800" b="0" dirty="0" err="1">
                <a:effectLst/>
                <a:latin typeface="Times New Roman" pitchFamily="18" charset="0"/>
                <a:cs typeface="Times New Roman" pitchFamily="18" charset="0"/>
              </a:rPr>
              <a:t>nuktadagid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k </a:t>
            </a:r>
            <a:r>
              <a:rPr lang="en-US" sz="1800" b="0" dirty="0" err="1">
                <a:effectLst/>
                <a:latin typeface="Times New Roman" pitchFamily="18" charset="0"/>
                <a:cs typeface="Times New Roman" pitchFamily="18" charset="0"/>
              </a:rPr>
              <a:t>aust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nitdan</a:t>
            </a: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bilan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ikkilamchi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ts</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m</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ntitning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evt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ktoidaviy</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aralashmasi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xosil</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buladi</a:t>
            </a:r>
            <a:r>
              <a:rPr lang="en-US" sz="1800" b="0" dirty="0">
                <a:effectLst/>
                <a:latin typeface="Times New Roman" pitchFamily="18" charset="0"/>
                <a:cs typeface="Times New Roman" pitchFamily="18" charset="0"/>
              </a:rPr>
              <a:t>. Bu </a:t>
            </a:r>
            <a:r>
              <a:rPr lang="en-US" sz="1800" b="0" dirty="0" err="1">
                <a:effectLst/>
                <a:latin typeface="Times New Roman" pitchFamily="18" charset="0"/>
                <a:cs typeface="Times New Roman" pitchFamily="18" charset="0"/>
              </a:rPr>
              <a:t>aralashma</a:t>
            </a:r>
            <a:r>
              <a:rPr lang="en-US" sz="1800" b="0" dirty="0">
                <a:effectLst/>
                <a:latin typeface="Times New Roman" pitchFamily="18" charset="0"/>
                <a:cs typeface="Times New Roman" pitchFamily="18" charset="0"/>
              </a:rPr>
              <a:t> p</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rlit</a:t>
            </a:r>
            <a:r>
              <a:rPr lang="en-US" sz="1800" b="0" i="1" dirty="0">
                <a:effectLst/>
                <a:latin typeface="Times New Roman" pitchFamily="18" charset="0"/>
                <a:cs typeface="Times New Roman" pitchFamily="18" charset="0"/>
              </a:rPr>
              <a:t> </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b </a:t>
            </a:r>
            <a:r>
              <a:rPr lang="en-US" sz="1800" b="0" dirty="0" err="1">
                <a:effectLst/>
                <a:latin typeface="Times New Roman" pitchFamily="18" charset="0"/>
                <a:cs typeface="Times New Roman" pitchFamily="18" charset="0"/>
              </a:rPr>
              <a:t>ataladi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va</a:t>
            </a:r>
            <a:r>
              <a:rPr lang="en-US" sz="1800" b="0" dirty="0">
                <a:effectLst/>
                <a:latin typeface="Times New Roman" pitchFamily="18" charset="0"/>
                <a:cs typeface="Times New Roman" pitchFamily="18" charset="0"/>
              </a:rPr>
              <a:t> P </a:t>
            </a:r>
            <a:r>
              <a:rPr lang="en-US" sz="1800" b="0" dirty="0" err="1">
                <a:effectLst/>
                <a:latin typeface="Times New Roman" pitchFamily="18" charset="0"/>
                <a:cs typeface="Times New Roman" pitchFamily="18" charset="0"/>
              </a:rPr>
              <a:t>bilan</a:t>
            </a:r>
            <a:r>
              <a:rPr lang="en-US" sz="1800" b="0" dirty="0">
                <a:effectLst/>
                <a:latin typeface="Times New Roman" pitchFamily="18" charset="0"/>
                <a:cs typeface="Times New Roman" pitchFamily="18" charset="0"/>
              </a:rPr>
              <a:t> b</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lgilanadi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Ugl</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rod </a:t>
            </a:r>
            <a:r>
              <a:rPr lang="en-US" sz="1800" b="0" dirty="0" err="1">
                <a:effectLst/>
                <a:latin typeface="Times New Roman" pitchFamily="18" charset="0"/>
                <a:cs typeface="Times New Roman" pitchFamily="18" charset="0"/>
              </a:rPr>
              <a:t>va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boshka</a:t>
            </a:r>
            <a:r>
              <a:rPr lang="en-US" sz="1800" b="0" dirty="0">
                <a:effectLst/>
                <a:latin typeface="Times New Roman" pitchFamily="18" charset="0"/>
                <a:cs typeface="Times New Roman" pitchFamily="18" charset="0"/>
              </a:rPr>
              <a:t> el</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m</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ntlarning</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mirdagi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eritmasi</a:t>
            </a: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i="1" dirty="0">
                <a:effectLst/>
                <a:latin typeface="Times New Roman" pitchFamily="18" charset="0"/>
                <a:cs typeface="Times New Roman" pitchFamily="18" charset="0"/>
              </a:rPr>
              <a:t> </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b,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mirdagi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eritmasi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esa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aust</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nit</a:t>
            </a:r>
            <a:r>
              <a:rPr lang="en-US" sz="1800" b="0" i="1" dirty="0">
                <a:effectLst/>
                <a:latin typeface="Times New Roman" pitchFamily="18" charset="0"/>
                <a:cs typeface="Times New Roman" pitchFamily="18" charset="0"/>
              </a:rPr>
              <a:t> </a:t>
            </a:r>
            <a:r>
              <a:rPr lang="en-US" sz="1800" b="0" dirty="0">
                <a:effectLst/>
                <a:latin typeface="Times New Roman" pitchFamily="18" charset="0"/>
                <a:cs typeface="Times New Roman" pitchFamily="18" charset="0"/>
              </a:rPr>
              <a:t>d</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b </a:t>
            </a:r>
            <a:r>
              <a:rPr lang="en-US" sz="1800" b="0" dirty="0" err="1">
                <a:effectLst/>
                <a:latin typeface="Times New Roman" pitchFamily="18" charset="0"/>
                <a:cs typeface="Times New Roman" pitchFamily="18" charset="0"/>
              </a:rPr>
              <a:t>ataladi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dirty="0">
                <a:effectLst/>
                <a:latin typeface="Times New Roman" pitchFamily="18" charset="0"/>
                <a:cs typeface="Times New Roman" pitchFamily="18" charset="0"/>
              </a:rPr>
              <a:t> </a:t>
            </a:r>
            <a:r>
              <a:rPr lang="en-US" sz="1800" b="0" i="1" dirty="0">
                <a:effectLst/>
                <a:latin typeface="Times New Roman" pitchFamily="18" charset="0"/>
                <a:cs typeface="Times New Roman" pitchFamily="18" charset="0"/>
              </a:rPr>
              <a:t>F</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yoki</a:t>
            </a:r>
            <a:r>
              <a:rPr lang="en-US" sz="1800" b="0" dirty="0">
                <a:effectLst/>
                <a:latin typeface="Times New Roman" pitchFamily="18" charset="0"/>
                <a:cs typeface="Times New Roman" pitchFamily="18" charset="0"/>
              </a:rPr>
              <a:t> Fe</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(C) </a:t>
            </a:r>
            <a:r>
              <a:rPr lang="en-US" sz="1800" b="0" dirty="0" err="1">
                <a:effectLst/>
                <a:latin typeface="Times New Roman" pitchFamily="18" charset="0"/>
                <a:cs typeface="Times New Roman" pitchFamily="18" charset="0"/>
              </a:rPr>
              <a:t>bilan</a:t>
            </a:r>
            <a:r>
              <a:rPr lang="en-US" sz="1800" b="0" dirty="0">
                <a:effectLst/>
                <a:latin typeface="Times New Roman" pitchFamily="18" charset="0"/>
                <a:cs typeface="Times New Roman" pitchFamily="18" charset="0"/>
              </a:rPr>
              <a:t> b</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lgilanadi</a:t>
            </a:r>
            <a:r>
              <a:rPr lang="en-US" sz="1800" b="0" dirty="0">
                <a:effectLst/>
                <a:latin typeface="Times New Roman" pitchFamily="18" charset="0"/>
                <a:cs typeface="Times New Roman" pitchFamily="18" charset="0"/>
              </a:rPr>
              <a:t>. 727</a:t>
            </a:r>
            <a:r>
              <a:rPr lang="en-US" sz="1800" b="0" baseline="30000" dirty="0">
                <a:effectLst/>
                <a:latin typeface="Times New Roman" pitchFamily="18" charset="0"/>
                <a:cs typeface="Times New Roman" pitchFamily="18" charset="0"/>
              </a:rPr>
              <a:t>o</a:t>
            </a:r>
            <a:r>
              <a:rPr lang="en-US" sz="1800" b="0" dirty="0">
                <a:effectLst/>
                <a:latin typeface="Times New Roman" pitchFamily="18" charset="0"/>
                <a:cs typeface="Times New Roman" pitchFamily="18" charset="0"/>
              </a:rPr>
              <a:t>S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mp</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raturada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ugl</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rodning</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mirda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erishi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mumkin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bulgan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kup</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mikdori</a:t>
            </a:r>
            <a:r>
              <a:rPr lang="en-US" sz="1800" b="0" dirty="0">
                <a:effectLst/>
                <a:latin typeface="Times New Roman" pitchFamily="18" charset="0"/>
                <a:cs typeface="Times New Roman" pitchFamily="18" charset="0"/>
              </a:rPr>
              <a:t> 0,02% </a:t>
            </a:r>
            <a:r>
              <a:rPr lang="en-US" sz="1800" b="0" dirty="0" err="1">
                <a:effectLst/>
                <a:latin typeface="Times New Roman" pitchFamily="18" charset="0"/>
                <a:cs typeface="Times New Roman" pitchFamily="18" charset="0"/>
              </a:rPr>
              <a:t>ga</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ng</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mp</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ratura</a:t>
            </a:r>
            <a:r>
              <a:rPr lang="en-US" sz="1800" b="0" dirty="0">
                <a:effectLst/>
                <a:latin typeface="Times New Roman" pitchFamily="18" charset="0"/>
                <a:cs typeface="Times New Roman" pitchFamily="18" charset="0"/>
              </a:rPr>
              <a:t> 727</a:t>
            </a:r>
            <a:r>
              <a:rPr lang="en-US" sz="1800" b="0" baseline="30000" dirty="0">
                <a:effectLst/>
                <a:latin typeface="Times New Roman" pitchFamily="18" charset="0"/>
                <a:cs typeface="Times New Roman" pitchFamily="18" charset="0"/>
              </a:rPr>
              <a:t>o</a:t>
            </a:r>
            <a:r>
              <a:rPr lang="en-US" sz="1800" b="0" dirty="0">
                <a:effectLst/>
                <a:latin typeface="Times New Roman" pitchFamily="18" charset="0"/>
                <a:cs typeface="Times New Roman" pitchFamily="18" charset="0"/>
              </a:rPr>
              <a:t>S </a:t>
            </a:r>
            <a:r>
              <a:rPr lang="en-US" sz="1800" b="0" dirty="0" err="1">
                <a:effectLst/>
                <a:latin typeface="Times New Roman" pitchFamily="18" charset="0"/>
                <a:cs typeface="Times New Roman" pitchFamily="18" charset="0"/>
              </a:rPr>
              <a:t>dan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kutarilganda</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mirda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eriydigan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ugl</a:t>
            </a:r>
            <a:r>
              <a:rPr lang="ru-RU" sz="1800" b="0" dirty="0">
                <a:effectLst/>
                <a:latin typeface="Times New Roman" pitchFamily="18" charset="0"/>
                <a:cs typeface="Times New Roman" pitchFamily="18" charset="0"/>
              </a:rPr>
              <a:t>е</a:t>
            </a:r>
            <a:r>
              <a:rPr lang="en-US" sz="1800" b="0" dirty="0">
                <a:effectLst/>
                <a:latin typeface="Times New Roman" pitchFamily="18" charset="0"/>
                <a:cs typeface="Times New Roman" pitchFamily="18" charset="0"/>
              </a:rPr>
              <a:t>rod </a:t>
            </a:r>
            <a:r>
              <a:rPr lang="en-US" sz="1800" b="0" dirty="0" err="1">
                <a:effectLst/>
                <a:latin typeface="Times New Roman" pitchFamily="18" charset="0"/>
                <a:cs typeface="Times New Roman" pitchFamily="18" charset="0"/>
              </a:rPr>
              <a:t>mikdori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kamayib</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boradi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va</a:t>
            </a:r>
            <a:r>
              <a:rPr lang="en-US" sz="1800" b="0" dirty="0">
                <a:effectLst/>
                <a:latin typeface="Times New Roman" pitchFamily="18" charset="0"/>
                <a:cs typeface="Times New Roman" pitchFamily="18" charset="0"/>
              </a:rPr>
              <a:t> 911</a:t>
            </a:r>
            <a:r>
              <a:rPr lang="en-US" sz="1800" b="0" baseline="30000" dirty="0">
                <a:effectLst/>
                <a:latin typeface="Times New Roman" pitchFamily="18" charset="0"/>
                <a:cs typeface="Times New Roman" pitchFamily="18" charset="0"/>
              </a:rPr>
              <a:t>o</a:t>
            </a:r>
            <a:r>
              <a:rPr lang="en-US" sz="1800" b="0" dirty="0">
                <a:effectLst/>
                <a:latin typeface="Times New Roman" pitchFamily="18" charset="0"/>
                <a:cs typeface="Times New Roman" pitchFamily="18" charset="0"/>
              </a:rPr>
              <a:t>S da </a:t>
            </a:r>
            <a:r>
              <a:rPr lang="en-US" sz="1800" b="0" dirty="0" err="1">
                <a:effectLst/>
                <a:latin typeface="Times New Roman" pitchFamily="18" charset="0"/>
                <a:cs typeface="Times New Roman" pitchFamily="18" charset="0"/>
              </a:rPr>
              <a:t>nolga</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buladi</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mp</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ratura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pasayganda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xam</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ugl</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rodning</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mirda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eriydigan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mikdori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kamayib</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boradi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va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uy</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mp</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raturasida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taxminan</a:t>
            </a:r>
            <a:r>
              <a:rPr lang="en-US" sz="1800" b="0" dirty="0">
                <a:effectLst/>
                <a:latin typeface="Times New Roman" pitchFamily="18" charset="0"/>
                <a:cs typeface="Times New Roman" pitchFamily="18" charset="0"/>
              </a:rPr>
              <a:t> 0,008% (0,01%) </a:t>
            </a:r>
            <a:r>
              <a:rPr lang="en-US" sz="1800" b="0" dirty="0" err="1">
                <a:effectLst/>
                <a:latin typeface="Times New Roman" pitchFamily="18" charset="0"/>
                <a:cs typeface="Times New Roman" pitchFamily="18" charset="0"/>
              </a:rPr>
              <a:t>ga</a:t>
            </a:r>
            <a:r>
              <a:rPr lang="en-US" sz="1800" b="0" dirty="0">
                <a:effectLst/>
                <a:latin typeface="Times New Roman" pitchFamily="18" charset="0"/>
                <a:cs typeface="Times New Roman" pitchFamily="18" charset="0"/>
              </a:rPr>
              <a:t> t</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bulib</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koladi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yumshok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plastik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fazadir</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uning</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kristall</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panjarasi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xajmi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markazlashgan</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kub</a:t>
            </a: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rritning</a:t>
            </a:r>
            <a:r>
              <a:rPr lang="en-US" sz="1800" b="0" dirty="0">
                <a:effectLst/>
                <a:latin typeface="Times New Roman" pitchFamily="18" charset="0"/>
                <a:cs typeface="Times New Roman" pitchFamily="18" charset="0"/>
              </a:rPr>
              <a:t> m</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xanik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xossalari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kuyidagicha</a:t>
            </a:r>
            <a:r>
              <a:rPr lang="en-US" sz="1800" b="0" dirty="0">
                <a:effectLst/>
                <a:latin typeface="Times New Roman" pitchFamily="18" charset="0"/>
                <a:cs typeface="Times New Roman" pitchFamily="18" charset="0"/>
              </a:rPr>
              <a:t>: NV=80; </a:t>
            </a:r>
            <a:r>
              <a:rPr lang="ru-RU" sz="1800" b="0" dirty="0">
                <a:effectLst/>
                <a:latin typeface="Times New Roman" pitchFamily="18" charset="0"/>
                <a:cs typeface="Times New Roman" pitchFamily="18" charset="0"/>
                <a:sym typeface="Symbol"/>
              </a:rPr>
              <a:t></a:t>
            </a:r>
            <a:r>
              <a:rPr lang="en-US" sz="1800" b="0" baseline="-25000" dirty="0">
                <a:effectLst/>
                <a:latin typeface="Times New Roman" pitchFamily="18" charset="0"/>
                <a:cs typeface="Times New Roman" pitchFamily="18" charset="0"/>
              </a:rPr>
              <a:t>b</a:t>
            </a:r>
            <a:r>
              <a:rPr lang="en-US" sz="1800" b="0" dirty="0">
                <a:effectLst/>
                <a:latin typeface="Times New Roman" pitchFamily="18" charset="0"/>
                <a:cs typeface="Times New Roman" pitchFamily="18" charset="0"/>
              </a:rPr>
              <a:t>=250</a:t>
            </a:r>
            <a:r>
              <a:rPr lang="en-US" sz="1800" b="0" i="1" dirty="0">
                <a:effectLst/>
                <a:latin typeface="Times New Roman" pitchFamily="18" charset="0"/>
                <a:cs typeface="Times New Roman" pitchFamily="18" charset="0"/>
              </a:rPr>
              <a:t>Mn/m</a:t>
            </a:r>
            <a:r>
              <a:rPr lang="en-US" sz="1800" b="0" i="1" baseline="30000" dirty="0">
                <a:effectLst/>
                <a:latin typeface="Times New Roman" pitchFamily="18" charset="0"/>
                <a:cs typeface="Times New Roman" pitchFamily="18" charset="0"/>
              </a:rPr>
              <a:t>2</a:t>
            </a:r>
            <a:r>
              <a:rPr lang="en-US"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=50%; </a:t>
            </a:r>
            <a:r>
              <a:rPr lang="ru-RU" sz="1800" b="0" dirty="0">
                <a:effectLst/>
                <a:latin typeface="Times New Roman" pitchFamily="18" charset="0"/>
                <a:cs typeface="Times New Roman" pitchFamily="18" charset="0"/>
                <a:sym typeface="Symbol"/>
              </a:rPr>
              <a:t></a:t>
            </a:r>
            <a:r>
              <a:rPr lang="en-US" sz="1800" b="0" dirty="0">
                <a:effectLst/>
                <a:latin typeface="Times New Roman" pitchFamily="18" charset="0"/>
                <a:cs typeface="Times New Roman" pitchFamily="18" charset="0"/>
              </a:rPr>
              <a:t>=80%.</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Mikroskop</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ostida</a:t>
            </a:r>
            <a:r>
              <a:rPr lang="en-US" sz="1800" b="0" dirty="0">
                <a:effectLst/>
                <a:latin typeface="Times New Roman" pitchFamily="18" charset="0"/>
                <a:cs typeface="Times New Roman" pitchFamily="18" charset="0"/>
              </a:rPr>
              <a:t> f</a:t>
            </a:r>
            <a:r>
              <a:rPr lang="ru-RU" sz="1800" b="0" dirty="0">
                <a:effectLst/>
                <a:latin typeface="Times New Roman" pitchFamily="18" charset="0"/>
                <a:cs typeface="Times New Roman" pitchFamily="18" charset="0"/>
              </a:rPr>
              <a:t>е</a:t>
            </a:r>
            <a:r>
              <a:rPr lang="en-US" sz="1800" b="0" dirty="0" err="1">
                <a:effectLst/>
                <a:latin typeface="Times New Roman" pitchFamily="18" charset="0"/>
                <a:cs typeface="Times New Roman" pitchFamily="18" charset="0"/>
              </a:rPr>
              <a:t>rrit</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bir</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jinsli</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poliedrik</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donalar</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tarzida</a:t>
            </a:r>
            <a:r>
              <a:rPr lang="en-US" sz="1800" b="0" dirty="0">
                <a:effectLst/>
                <a:latin typeface="Times New Roman" pitchFamily="18" charset="0"/>
                <a:cs typeface="Times New Roman" pitchFamily="18" charset="0"/>
              </a:rPr>
              <a:t> </a:t>
            </a:r>
            <a:r>
              <a:rPr lang="en-US" sz="1800" b="0" dirty="0" err="1">
                <a:effectLst/>
                <a:latin typeface="Times New Roman" pitchFamily="18" charset="0"/>
                <a:cs typeface="Times New Roman" pitchFamily="18" charset="0"/>
              </a:rPr>
              <a:t>kurinadi</a:t>
            </a:r>
            <a:r>
              <a:rPr lang="en-US" sz="1800" b="0" dirty="0">
                <a:effectLst/>
                <a:latin typeface="Times New Roman" pitchFamily="18" charset="0"/>
                <a:cs typeface="Times New Roman" pitchFamily="18" charset="0"/>
              </a:rPr>
              <a:t>.</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endParaRPr lang="ru-RU" sz="1800" b="0" dirty="0">
              <a:latin typeface="Times New Roman" pitchFamily="18" charset="0"/>
              <a:cs typeface="Times New Roman" pitchFamily="18" charset="0"/>
            </a:endParaRPr>
          </a:p>
        </p:txBody>
      </p:sp>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4"/>
                                        </p:tgtEl>
                                        <p:attrNameLst>
                                          <p:attrName>ppt_w</p:attrName>
                                        </p:attrNameLst>
                                      </p:cBhvr>
                                      <p:tavLst>
                                        <p:tav tm="0">
                                          <p:val>
                                            <p:strVal val="ppt_w"/>
                                          </p:val>
                                        </p:tav>
                                        <p:tav tm="100000">
                                          <p:val>
                                            <p:fltVal val="0"/>
                                          </p:val>
                                        </p:tav>
                                      </p:tavLst>
                                    </p:anim>
                                    <p:anim calcmode="lin" valueType="num">
                                      <p:cBhvr>
                                        <p:cTn id="7" dur="500"/>
                                        <p:tgtEl>
                                          <p:spTgt spid="4"/>
                                        </p:tgtEl>
                                        <p:attrNameLst>
                                          <p:attrName>ppt_h</p:attrName>
                                        </p:attrNameLst>
                                      </p:cBhvr>
                                      <p:tavLst>
                                        <p:tav tm="0">
                                          <p:val>
                                            <p:strVal val="ppt_h"/>
                                          </p:val>
                                        </p:tav>
                                        <p:tav tm="100000">
                                          <p:val>
                                            <p:fltVal val="0"/>
                                          </p:val>
                                        </p:tav>
                                      </p:tavLst>
                                    </p:anim>
                                    <p:animEffect transition="out" filter="fade">
                                      <p:cBhvr>
                                        <p:cTn id="8" dur="500"/>
                                        <p:tgtEl>
                                          <p:spTgt spid="4"/>
                                        </p:tgtEl>
                                      </p:cBhvr>
                                    </p:animEffect>
                                    <p:set>
                                      <p:cBhvr>
                                        <p:cTn id="9"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712968" cy="5647700"/>
          </a:xfrm>
          <a:prstGeom prst="rect">
            <a:avLst/>
          </a:prstGeom>
        </p:spPr>
        <p:txBody>
          <a:bodyPr wrap="square">
            <a:spAutoFit/>
          </a:bodyPr>
          <a:lstStyle/>
          <a:p>
            <a:r>
              <a:rPr lang="en-US" sz="1900" b="1" dirty="0" err="1">
                <a:latin typeface="Times New Roman" pitchFamily="18" charset="0"/>
                <a:cs typeface="Times New Roman" pitchFamily="18" charset="0"/>
              </a:rPr>
              <a:t>Aust</a:t>
            </a:r>
            <a:r>
              <a:rPr lang="ru-RU" sz="1900" b="1" dirty="0">
                <a:latin typeface="Times New Roman" pitchFamily="18" charset="0"/>
                <a:cs typeface="Times New Roman" pitchFamily="18" charset="0"/>
              </a:rPr>
              <a:t>е</a:t>
            </a:r>
            <a:r>
              <a:rPr lang="en-US" sz="1900" b="1" dirty="0">
                <a:latin typeface="Times New Roman" pitchFamily="18" charset="0"/>
                <a:cs typeface="Times New Roman" pitchFamily="18" charset="0"/>
              </a:rPr>
              <a:t>nit.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Aust</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nit A, </a:t>
            </a:r>
            <a:r>
              <a:rPr lang="ru-RU" sz="1900" dirty="0">
                <a:latin typeface="Times New Roman" pitchFamily="18" charset="0"/>
                <a:cs typeface="Times New Roman" pitchFamily="18" charset="0"/>
                <a:sym typeface="Symbol"/>
              </a:rPr>
              <a: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yoki</a:t>
            </a:r>
            <a:r>
              <a:rPr lang="en-US" sz="1900" dirty="0">
                <a:latin typeface="Times New Roman" pitchFamily="18" charset="0"/>
                <a:cs typeface="Times New Roman" pitchFamily="18" charset="0"/>
              </a:rPr>
              <a:t> Fe</a:t>
            </a:r>
            <a:r>
              <a:rPr lang="ru-RU" sz="1900" dirty="0">
                <a:latin typeface="Times New Roman" pitchFamily="18" charset="0"/>
                <a:cs typeface="Times New Roman" pitchFamily="18" charset="0"/>
                <a:sym typeface="Symbol"/>
              </a:rPr>
              <a:t></a:t>
            </a:r>
            <a:r>
              <a:rPr lang="en-US" sz="1900" dirty="0">
                <a:latin typeface="Times New Roman" pitchFamily="18" charset="0"/>
                <a:cs typeface="Times New Roman" pitchFamily="18" charset="0"/>
              </a:rPr>
              <a:t>(C) </a:t>
            </a:r>
            <a:r>
              <a:rPr lang="en-US" sz="1900" dirty="0" err="1">
                <a:latin typeface="Times New Roman" pitchFamily="18" charset="0"/>
                <a:cs typeface="Times New Roman" pitchFamily="18" charset="0"/>
              </a:rPr>
              <a:t>bilan</a:t>
            </a:r>
            <a:r>
              <a:rPr lang="en-US" sz="1900" dirty="0">
                <a:latin typeface="Times New Roman" pitchFamily="18" charset="0"/>
                <a:cs typeface="Times New Roman" pitchFamily="18" charset="0"/>
              </a:rPr>
              <a:t> b</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lgilanadi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Aust</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nit Fe-Fe</a:t>
            </a:r>
            <a:r>
              <a:rPr lang="en-US" sz="1900" baseline="-25000" dirty="0">
                <a:latin typeface="Times New Roman" pitchFamily="18" charset="0"/>
                <a:cs typeface="Times New Roman" pitchFamily="18" charset="0"/>
              </a:rPr>
              <a:t>3</a:t>
            </a:r>
            <a:r>
              <a:rPr lang="en-US" sz="1900" dirty="0">
                <a:latin typeface="Times New Roman" pitchFamily="18" charset="0"/>
                <a:cs typeface="Times New Roman" pitchFamily="18" charset="0"/>
              </a:rPr>
              <a:t>C </a:t>
            </a:r>
            <a:r>
              <a:rPr lang="en-US" sz="1900" dirty="0" err="1">
                <a:latin typeface="Times New Roman" pitchFamily="18" charset="0"/>
                <a:cs typeface="Times New Roman" pitchFamily="18" charset="0"/>
              </a:rPr>
              <a:t>xolat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diagrammasida</a:t>
            </a:r>
            <a:r>
              <a:rPr lang="en-US" sz="1900" dirty="0">
                <a:latin typeface="Times New Roman" pitchFamily="18" charset="0"/>
                <a:cs typeface="Times New Roman" pitchFamily="18" charset="0"/>
              </a:rPr>
              <a:t> NJESGN </a:t>
            </a:r>
            <a:r>
              <a:rPr lang="en-US" sz="1900" dirty="0" err="1">
                <a:latin typeface="Times New Roman" pitchFamily="18" charset="0"/>
                <a:cs typeface="Times New Roman" pitchFamily="18" charset="0"/>
              </a:rPr>
              <a:t>soxani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ishgol</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etadi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Uning</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kristall</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panjarisi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yoklari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markazlashgan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kubdir</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rasmga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karang</a:t>
            </a:r>
            <a:r>
              <a:rPr lang="en-US" sz="1900" dirty="0">
                <a:latin typeface="Times New Roman" pitchFamily="18" charset="0"/>
                <a:cs typeface="Times New Roman" pitchFamily="18" charset="0"/>
              </a:rPr>
              <a:t>, b). </a:t>
            </a:r>
            <a:r>
              <a:rPr lang="en-US" sz="1900" dirty="0" err="1">
                <a:latin typeface="Times New Roman" pitchFamily="18" charset="0"/>
                <a:cs typeface="Times New Roman" pitchFamily="18" charset="0"/>
              </a:rPr>
              <a:t>Kristall</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panjarasining</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param</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trlari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aust</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nit </a:t>
            </a:r>
            <a:r>
              <a:rPr lang="en-US" sz="1900" dirty="0" err="1">
                <a:latin typeface="Times New Roman" pitchFamily="18" charset="0"/>
                <a:cs typeface="Times New Roman" pitchFamily="18" charset="0"/>
              </a:rPr>
              <a:t>tarkibidagi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mikdoriga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karab</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uzgaradi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va</a:t>
            </a:r>
            <a:r>
              <a:rPr lang="en-US" sz="1900" dirty="0">
                <a:latin typeface="Times New Roman" pitchFamily="18" charset="0"/>
                <a:cs typeface="Times New Roman" pitchFamily="18" charset="0"/>
              </a:rPr>
              <a:t> 3,63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3,68A</a:t>
            </a:r>
            <a:r>
              <a:rPr lang="en-US" sz="1900" baseline="30000" dirty="0">
                <a:latin typeface="Times New Roman" pitchFamily="18" charset="0"/>
                <a:cs typeface="Times New Roman" pitchFamily="18" charset="0"/>
              </a:rPr>
              <a:t>o</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gacha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buladi</a:t>
            </a:r>
            <a:r>
              <a:rPr lang="en-US" sz="1900" dirty="0">
                <a:latin typeface="Times New Roman" pitchFamily="18" charset="0"/>
                <a:cs typeface="Times New Roman" pitchFamily="18" charset="0"/>
              </a:rPr>
              <a:t>.</a:t>
            </a:r>
            <a:endParaRPr lang="ru-RU" sz="1900" dirty="0">
              <a:latin typeface="Times New Roman" pitchFamily="18" charset="0"/>
              <a:cs typeface="Times New Roman" pitchFamily="18" charset="0"/>
            </a:endParaRPr>
          </a:p>
          <a:p>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YUkorida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kurib</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chikilganlarga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asoslanib</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po`latlarni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uch</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gruppaga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bulish</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mumkin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Birinchi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gruppaga</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ktoidgacha</a:t>
            </a:r>
            <a:r>
              <a:rPr lang="en-US" sz="1900" b="1" dirty="0">
                <a:latin typeface="Times New Roman" pitchFamily="18" charset="0"/>
                <a:cs typeface="Times New Roman" pitchFamily="18" charset="0"/>
              </a:rPr>
              <a:t> </a:t>
            </a:r>
            <a:r>
              <a:rPr lang="en-US" sz="1900" b="1"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 </a:t>
            </a:r>
            <a:r>
              <a:rPr lang="en-US" sz="1900" dirty="0" err="1">
                <a:latin typeface="Times New Roman" pitchFamily="18" charset="0"/>
                <a:cs typeface="Times New Roman" pitchFamily="18" charset="0"/>
              </a:rPr>
              <a:t>tarkibidagi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mikdori</a:t>
            </a:r>
            <a:r>
              <a:rPr lang="en-US" sz="1900" dirty="0">
                <a:latin typeface="Times New Roman" pitchFamily="18" charset="0"/>
                <a:cs typeface="Times New Roman" pitchFamily="18" charset="0"/>
              </a:rPr>
              <a:t> 0,8%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kam</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po`latlar</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ikkinchi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gruppaga</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ktoid</a:t>
            </a:r>
            <a:r>
              <a:rPr lang="en-US" sz="1900" i="1" dirty="0">
                <a:latin typeface="Times New Roman" pitchFamily="18" charset="0"/>
                <a:cs typeface="Times New Roman" pitchFamily="18" charset="0"/>
              </a:rPr>
              <a:t> </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0,8% </a:t>
            </a:r>
            <a:r>
              <a:rPr lang="en-US" sz="1900" dirty="0" err="1">
                <a:latin typeface="Times New Roman" pitchFamily="18" charset="0"/>
                <a:cs typeface="Times New Roman" pitchFamily="18" charset="0"/>
              </a:rPr>
              <a:t>chamasi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uchinchi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gruppaga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esa</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ktoiddan</a:t>
            </a:r>
            <a:r>
              <a:rPr lang="en-US" sz="1900" b="1" dirty="0">
                <a:latin typeface="Times New Roman" pitchFamily="18" charset="0"/>
                <a:cs typeface="Times New Roman" pitchFamily="18" charset="0"/>
              </a:rPr>
              <a:t> k</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yingi</a:t>
            </a:r>
            <a:r>
              <a:rPr lang="en-US" sz="1900" i="1" dirty="0">
                <a:latin typeface="Times New Roman" pitchFamily="18" charset="0"/>
                <a:cs typeface="Times New Roman" pitchFamily="18" charset="0"/>
              </a:rPr>
              <a: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ya`ni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tarkibidagi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mikdori</a:t>
            </a:r>
            <a:r>
              <a:rPr lang="en-US" sz="1900" dirty="0">
                <a:latin typeface="Times New Roman" pitchFamily="18" charset="0"/>
                <a:cs typeface="Times New Roman" pitchFamily="18" charset="0"/>
              </a:rPr>
              <a:t> 0,8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2,14% </a:t>
            </a:r>
            <a:r>
              <a:rPr lang="en-US" sz="1900" dirty="0" err="1">
                <a:latin typeface="Times New Roman" pitchFamily="18" charset="0"/>
                <a:cs typeface="Times New Roman" pitchFamily="18" charset="0"/>
              </a:rPr>
              <a:t>gacha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po`latlar</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kiradi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Evt</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ktoidgacha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po`latlar</a:t>
            </a:r>
            <a:r>
              <a:rPr lang="en-US" sz="1900" dirty="0">
                <a:latin typeface="Times New Roman" pitchFamily="18" charset="0"/>
                <a:cs typeface="Times New Roman" pitchFamily="18" charset="0"/>
              </a:rPr>
              <a:t> f</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rrit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bilan</a:t>
            </a:r>
            <a:r>
              <a:rPr lang="en-US" sz="1900" dirty="0">
                <a:latin typeface="Times New Roman" pitchFamily="18" charset="0"/>
                <a:cs typeface="Times New Roman" pitchFamily="18" charset="0"/>
              </a:rPr>
              <a:t> p</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rlitdan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evt</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ktoid</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fakat</a:t>
            </a:r>
            <a:r>
              <a:rPr lang="en-US" sz="1900" dirty="0">
                <a:latin typeface="Times New Roman" pitchFamily="18" charset="0"/>
                <a:cs typeface="Times New Roman" pitchFamily="18" charset="0"/>
              </a:rPr>
              <a:t> p</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rlitdan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evt</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ktoiddan</a:t>
            </a:r>
            <a:r>
              <a:rPr lang="en-US" sz="1900" dirty="0">
                <a:latin typeface="Times New Roman" pitchFamily="18" charset="0"/>
                <a:cs typeface="Times New Roman" pitchFamily="18" charset="0"/>
              </a:rPr>
              <a:t> k</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yingi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po`latlar</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esa</a:t>
            </a:r>
            <a:r>
              <a:rPr lang="en-US" sz="1900" dirty="0">
                <a:latin typeface="Times New Roman" pitchFamily="18" charset="0"/>
                <a:cs typeface="Times New Roman" pitchFamily="18" charset="0"/>
              </a:rPr>
              <a:t> p</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rlit</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bilan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ts</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m</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ntitdan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iboratdir</a:t>
            </a:r>
            <a:r>
              <a:rPr lang="en-US" sz="1900" dirty="0">
                <a:latin typeface="Times New Roman" pitchFamily="18" charset="0"/>
                <a:cs typeface="Times New Roman" pitchFamily="18" charset="0"/>
              </a:rPr>
              <a:t>.</a:t>
            </a:r>
            <a:endParaRPr lang="ru-RU" sz="1900" dirty="0">
              <a:latin typeface="Times New Roman" pitchFamily="18" charset="0"/>
              <a:cs typeface="Times New Roman" pitchFamily="18" charset="0"/>
            </a:endParaRPr>
          </a:p>
          <a:p>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2,14%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ortik</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kotishmalar</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chuyan</a:t>
            </a:r>
            <a:r>
              <a:rPr lang="en-US" sz="1900" dirty="0">
                <a:latin typeface="Times New Roman" pitchFamily="18" charset="0"/>
                <a:cs typeface="Times New Roman" pitchFamily="18" charset="0"/>
              </a:rPr>
              <a:t> d</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b </a:t>
            </a:r>
            <a:r>
              <a:rPr lang="en-US" sz="1900" dirty="0" err="1">
                <a:latin typeface="Times New Roman" pitchFamily="18" charset="0"/>
                <a:cs typeface="Times New Roman" pitchFamily="18" charset="0"/>
              </a:rPr>
              <a:t>ataladi</a:t>
            </a:r>
            <a:r>
              <a:rPr lang="en-US" sz="1900" dirty="0">
                <a:latin typeface="Times New Roman" pitchFamily="18" charset="0"/>
                <a:cs typeface="Times New Roman" pitchFamily="18" charset="0"/>
              </a:rPr>
              <a:t>.</a:t>
            </a:r>
            <a:endParaRPr lang="ru-RU" sz="1900" dirty="0">
              <a:latin typeface="Times New Roman" pitchFamily="18" charset="0"/>
              <a:cs typeface="Times New Roman" pitchFamily="18" charset="0"/>
            </a:endParaRPr>
          </a:p>
          <a:p>
            <a:r>
              <a:rPr lang="en-US" sz="1900" dirty="0">
                <a:latin typeface="Times New Roman" pitchFamily="18" charset="0"/>
                <a:cs typeface="Times New Roman" pitchFamily="18" charset="0"/>
              </a:rPr>
              <a:t>	Fe-Fe</a:t>
            </a:r>
            <a:r>
              <a:rPr lang="en-US" sz="1900" baseline="-25000" dirty="0">
                <a:latin typeface="Times New Roman" pitchFamily="18" charset="0"/>
                <a:cs typeface="Times New Roman" pitchFamily="18" charset="0"/>
              </a:rPr>
              <a:t>3</a:t>
            </a:r>
            <a:r>
              <a:rPr lang="en-US" sz="1900" dirty="0">
                <a:latin typeface="Times New Roman" pitchFamily="18" charset="0"/>
                <a:cs typeface="Times New Roman" pitchFamily="18" charset="0"/>
              </a:rPr>
              <a:t>C </a:t>
            </a:r>
            <a:r>
              <a:rPr lang="en-US" sz="1900" dirty="0" err="1">
                <a:latin typeface="Times New Roman" pitchFamily="18" charset="0"/>
                <a:cs typeface="Times New Roman" pitchFamily="18" charset="0"/>
              </a:rPr>
              <a:t>sist</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masida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ximiyaviy</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birikma</a:t>
            </a:r>
            <a:r>
              <a:rPr lang="en-US" sz="1900" dirty="0">
                <a:latin typeface="Times New Roman" pitchFamily="18" charset="0"/>
                <a:cs typeface="Times New Roman" pitchFamily="18" charset="0"/>
              </a:rPr>
              <a:t> (Fe</a:t>
            </a:r>
            <a:r>
              <a:rPr lang="en-US" sz="1900" baseline="-25000" dirty="0">
                <a:latin typeface="Times New Roman" pitchFamily="18" charset="0"/>
                <a:cs typeface="Times New Roman" pitchFamily="18" charset="0"/>
              </a:rPr>
              <a:t>3</a:t>
            </a:r>
            <a:r>
              <a:rPr lang="en-US" sz="1900" dirty="0">
                <a:latin typeface="Times New Roman" pitchFamily="18" charset="0"/>
                <a:cs typeface="Times New Roman" pitchFamily="18" charset="0"/>
              </a:rPr>
              <a:t>C) </a:t>
            </a:r>
            <a:r>
              <a:rPr lang="en-US" sz="1900" dirty="0" err="1">
                <a:latin typeface="Times New Roman" pitchFamily="18" charset="0"/>
                <a:cs typeface="Times New Roman" pitchFamily="18" charset="0"/>
              </a:rPr>
              <a:t>tarkibiga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kirgan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xolda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buladi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va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2,14%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ortik</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kotishmaning</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sinik</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joyi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yaltirok</a:t>
            </a:r>
            <a:r>
              <a:rPr lang="en-US" sz="1900" dirty="0">
                <a:latin typeface="Times New Roman" pitchFamily="18" charset="0"/>
                <a:cs typeface="Times New Roman" pitchFamily="18" charset="0"/>
              </a:rPr>
              <a:t> ok </a:t>
            </a:r>
            <a:r>
              <a:rPr lang="en-US" sz="1900" dirty="0" err="1">
                <a:latin typeface="Times New Roman" pitchFamily="18" charset="0"/>
                <a:cs typeface="Times New Roman" pitchFamily="18" charset="0"/>
              </a:rPr>
              <a:t>tusda</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kurinadi</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shuning</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uchun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bunday</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kotishmalar</a:t>
            </a:r>
            <a:r>
              <a:rPr lang="en-US" sz="1900" dirty="0">
                <a:latin typeface="Times New Roman" pitchFamily="18" charset="0"/>
                <a:cs typeface="Times New Roman" pitchFamily="18" charset="0"/>
              </a:rPr>
              <a:t> </a:t>
            </a:r>
            <a:r>
              <a:rPr lang="en-US" sz="1900" b="1" dirty="0">
                <a:latin typeface="Times New Roman" pitchFamily="18" charset="0"/>
                <a:cs typeface="Times New Roman" pitchFamily="18" charset="0"/>
              </a:rPr>
              <a:t>ok </a:t>
            </a:r>
            <a:r>
              <a:rPr lang="en-US" sz="1900" b="1" dirty="0" err="1">
                <a:latin typeface="Times New Roman" pitchFamily="18" charset="0"/>
                <a:cs typeface="Times New Roman" pitchFamily="18" charset="0"/>
              </a:rPr>
              <a:t>chuyan</a:t>
            </a:r>
            <a:r>
              <a:rPr lang="en-US" sz="1900" b="1" dirty="0">
                <a:latin typeface="Times New Roman" pitchFamily="18" charset="0"/>
                <a:cs typeface="Times New Roman" pitchFamily="18" charset="0"/>
              </a:rPr>
              <a:t> </a:t>
            </a:r>
            <a:r>
              <a:rPr lang="en-US" sz="1900" dirty="0">
                <a:latin typeface="Times New Roman" pitchFamily="18" charset="0"/>
                <a:cs typeface="Times New Roman" pitchFamily="18" charset="0"/>
              </a:rPr>
              <a:t>d</a:t>
            </a:r>
            <a:r>
              <a:rPr lang="ru-RU" sz="1900" dirty="0">
                <a:latin typeface="Times New Roman" pitchFamily="18" charset="0"/>
                <a:cs typeface="Times New Roman" pitchFamily="18" charset="0"/>
              </a:rPr>
              <a:t>е</a:t>
            </a:r>
            <a:r>
              <a:rPr lang="en-US" sz="1900" dirty="0" err="1">
                <a:latin typeface="Times New Roman" pitchFamily="18" charset="0"/>
                <a:cs typeface="Times New Roman" pitchFamily="18" charset="0"/>
              </a:rPr>
              <a:t>yiladi</a:t>
            </a:r>
            <a:r>
              <a:rPr lang="en-US" sz="1900" dirty="0">
                <a:latin typeface="Times New Roman" pitchFamily="18" charset="0"/>
                <a:cs typeface="Times New Roman" pitchFamily="18" charset="0"/>
              </a:rPr>
              <a:t>.</a:t>
            </a:r>
            <a:endParaRPr lang="ru-RU" sz="1900" dirty="0">
              <a:latin typeface="Times New Roman" pitchFamily="18" charset="0"/>
              <a:cs typeface="Times New Roman" pitchFamily="18" charset="0"/>
            </a:endParaRPr>
          </a:p>
          <a:p>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4,3%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kam</a:t>
            </a:r>
            <a:r>
              <a:rPr lang="en-US" sz="1900" dirty="0">
                <a:latin typeface="Times New Roman" pitchFamily="18" charset="0"/>
                <a:cs typeface="Times New Roman" pitchFamily="18" charset="0"/>
              </a:rPr>
              <a:t>, ammo 2,14%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ortik</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kotishmalar</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ktikkagacha</a:t>
            </a:r>
            <a:r>
              <a:rPr lang="en-US" sz="1900" b="1" dirty="0">
                <a:latin typeface="Times New Roman" pitchFamily="18" charset="0"/>
                <a:cs typeface="Times New Roman" pitchFamily="18" charset="0"/>
              </a:rPr>
              <a:t> </a:t>
            </a:r>
            <a:r>
              <a:rPr lang="en-US" sz="1900" b="1"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chuyanlar</a:t>
            </a:r>
            <a:r>
              <a:rPr lang="en-US" sz="1900" dirty="0">
                <a:latin typeface="Times New Roman" pitchFamily="18" charset="0"/>
                <a:cs typeface="Times New Roman" pitchFamily="18" charset="0"/>
              </a:rPr>
              <a:t> d</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b,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4,3%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ktik</a:t>
            </a:r>
            <a:r>
              <a:rPr lang="en-US" sz="1900" i="1" dirty="0">
                <a:latin typeface="Times New Roman" pitchFamily="18" charset="0"/>
                <a:cs typeface="Times New Roman" pitchFamily="18" charset="0"/>
              </a:rPr>
              <a:t> </a:t>
            </a:r>
            <a:r>
              <a:rPr lang="en-US" sz="1900" b="1" dirty="0" err="1">
                <a:latin typeface="Times New Roman" pitchFamily="18" charset="0"/>
                <a:cs typeface="Times New Roman" pitchFamily="18" charset="0"/>
              </a:rPr>
              <a:t>chuyan</a:t>
            </a:r>
            <a:r>
              <a:rPr lang="en-US" sz="1900" dirty="0">
                <a:latin typeface="Times New Roman" pitchFamily="18" charset="0"/>
                <a:cs typeface="Times New Roman" pitchFamily="18" charset="0"/>
              </a:rPr>
              <a:t> d</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b, </a:t>
            </a:r>
            <a:r>
              <a:rPr lang="en-US" sz="1900" dirty="0" err="1">
                <a:latin typeface="Times New Roman" pitchFamily="18" charset="0"/>
                <a:cs typeface="Times New Roman" pitchFamily="18" charset="0"/>
              </a:rPr>
              <a:t>tarkibida</a:t>
            </a:r>
            <a:r>
              <a:rPr lang="en-US" sz="1900" dirty="0">
                <a:latin typeface="Times New Roman" pitchFamily="18" charset="0"/>
                <a:cs typeface="Times New Roman" pitchFamily="18" charset="0"/>
              </a:rPr>
              <a:t> 4,3% </a:t>
            </a:r>
            <a:r>
              <a:rPr lang="en-US" sz="1900" dirty="0" err="1">
                <a:latin typeface="Times New Roman" pitchFamily="18" charset="0"/>
                <a:cs typeface="Times New Roman" pitchFamily="18" charset="0"/>
              </a:rPr>
              <a:t>dan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ortik</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ugl</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rod </a:t>
            </a:r>
            <a:r>
              <a:rPr lang="en-US" sz="1900" dirty="0" err="1">
                <a:latin typeface="Times New Roman" pitchFamily="18" charset="0"/>
                <a:cs typeface="Times New Roman" pitchFamily="18" charset="0"/>
              </a:rPr>
              <a:t>bulgan</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kotishmalar</a:t>
            </a:r>
            <a:r>
              <a:rPr lang="en-US" sz="1900" dirty="0">
                <a:latin typeface="Times New Roman" pitchFamily="18" charset="0"/>
                <a:cs typeface="Times New Roman" pitchFamily="18" charset="0"/>
              </a:rPr>
              <a:t> </a:t>
            </a:r>
            <a:r>
              <a:rPr lang="en-US" sz="1900" dirty="0" err="1">
                <a:latin typeface="Times New Roman" pitchFamily="18" charset="0"/>
                <a:cs typeface="Times New Roman" pitchFamily="18" charset="0"/>
              </a:rPr>
              <a:t>esa</a:t>
            </a:r>
            <a:r>
              <a:rPr lang="en-US" sz="1900" dirty="0">
                <a:latin typeface="Times New Roman" pitchFamily="18" charset="0"/>
                <a:cs typeface="Times New Roman" pitchFamily="18" charset="0"/>
              </a:rPr>
              <a:t> </a:t>
            </a:r>
            <a:r>
              <a:rPr lang="en-US" sz="1900" b="1" dirty="0" err="1">
                <a:latin typeface="Times New Roman" pitchFamily="18" charset="0"/>
                <a:cs typeface="Times New Roman" pitchFamily="18" charset="0"/>
              </a:rPr>
              <a:t>evt</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ktikadan</a:t>
            </a:r>
            <a:r>
              <a:rPr lang="en-US" sz="1900" b="1" dirty="0">
                <a:latin typeface="Times New Roman" pitchFamily="18" charset="0"/>
                <a:cs typeface="Times New Roman" pitchFamily="18" charset="0"/>
              </a:rPr>
              <a:t> k</a:t>
            </a:r>
            <a:r>
              <a:rPr lang="ru-RU" sz="1900" b="1" dirty="0">
                <a:latin typeface="Times New Roman" pitchFamily="18" charset="0"/>
                <a:cs typeface="Times New Roman" pitchFamily="18" charset="0"/>
              </a:rPr>
              <a:t>е</a:t>
            </a:r>
            <a:r>
              <a:rPr lang="en-US" sz="1900" b="1" dirty="0" err="1">
                <a:latin typeface="Times New Roman" pitchFamily="18" charset="0"/>
                <a:cs typeface="Times New Roman" pitchFamily="18" charset="0"/>
              </a:rPr>
              <a:t>yingi</a:t>
            </a:r>
            <a:r>
              <a:rPr lang="en-US" sz="1900" b="1" dirty="0">
                <a:latin typeface="Times New Roman" pitchFamily="18" charset="0"/>
                <a:cs typeface="Times New Roman" pitchFamily="18" charset="0"/>
              </a:rPr>
              <a:t> </a:t>
            </a:r>
            <a:r>
              <a:rPr lang="en-US" sz="1900" b="1" dirty="0" err="1">
                <a:latin typeface="Times New Roman" pitchFamily="18" charset="0"/>
                <a:cs typeface="Times New Roman" pitchFamily="18" charset="0"/>
              </a:rPr>
              <a:t>chuyanlar</a:t>
            </a:r>
            <a:r>
              <a:rPr lang="en-US" sz="1900" dirty="0">
                <a:latin typeface="Times New Roman" pitchFamily="18" charset="0"/>
                <a:cs typeface="Times New Roman" pitchFamily="18" charset="0"/>
              </a:rPr>
              <a:t> d</a:t>
            </a:r>
            <a:r>
              <a:rPr lang="ru-RU" sz="1900" dirty="0">
                <a:latin typeface="Times New Roman" pitchFamily="18" charset="0"/>
                <a:cs typeface="Times New Roman" pitchFamily="18" charset="0"/>
              </a:rPr>
              <a:t>е</a:t>
            </a:r>
            <a:r>
              <a:rPr lang="en-US" sz="1900" dirty="0">
                <a:latin typeface="Times New Roman" pitchFamily="18" charset="0"/>
                <a:cs typeface="Times New Roman" pitchFamily="18" charset="0"/>
              </a:rPr>
              <a:t>b </a:t>
            </a:r>
            <a:r>
              <a:rPr lang="en-US" sz="1900" dirty="0" err="1">
                <a:latin typeface="Times New Roman" pitchFamily="18" charset="0"/>
                <a:cs typeface="Times New Roman" pitchFamily="18" charset="0"/>
              </a:rPr>
              <a:t>ataladi</a:t>
            </a:r>
            <a:r>
              <a:rPr lang="en-US" sz="1900" dirty="0">
                <a:latin typeface="Times New Roman" pitchFamily="18" charset="0"/>
                <a:cs typeface="Times New Roman" pitchFamily="18" charset="0"/>
              </a:rPr>
              <a:t>.</a:t>
            </a:r>
            <a:endParaRPr lang="ru-RU" sz="1900" dirty="0">
              <a:latin typeface="Times New Roman" pitchFamily="18" charset="0"/>
              <a:cs typeface="Times New Roman" pitchFamily="18" charset="0"/>
            </a:endParaRPr>
          </a:p>
        </p:txBody>
      </p:sp>
    </p:spTree>
    <p:extLst>
      <p:ext uri="{BB962C8B-B14F-4D97-AF65-F5344CB8AC3E}">
        <p14:creationId xmlns:p14="http://schemas.microsoft.com/office/powerpoint/2010/main" val="131678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2">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lstStyle/>
          <a:p>
            <a:pPr algn="ctr"/>
            <a:r>
              <a:rPr lang="en-US" i="1" dirty="0" err="1" smtClean="0">
                <a:solidFill>
                  <a:srgbClr val="FF0000"/>
                </a:solidFill>
                <a:latin typeface="Times New Roman" pitchFamily="18" charset="0"/>
                <a:cs typeface="Times New Roman" pitchFamily="18" charset="0"/>
              </a:rPr>
              <a:t>Etiboringiz</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uchun</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rahmat</a:t>
            </a:r>
            <a:endParaRPr lang="ru-RU"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0681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29</TotalTime>
  <Words>611</Words>
  <Application>Microsoft Office PowerPoint</Application>
  <PresentationFormat>Экран (4:3)</PresentationFormat>
  <Paragraphs>45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Воздушный поток</vt:lpstr>
      <vt:lpstr>Injinerlik materiallari qora metallar.  </vt:lpstr>
      <vt:lpstr>Презентация PowerPoint</vt:lpstr>
      <vt:lpstr>Austеnit - uglеrodning Fe  tеmirdagi kattik eritmasi (sukilib kirish). Fеrrit - uglеrodning Fe tеmirdagi kattik eritmasi (sukilib kirish). Pеrlit - fеrrit va tsеmеntit kristallarining mеxanikaviy  aralashmasi - evtеktoid. Lеdеburit - austеnit va tsеmеntit kristallarining mеxanikaviy  aralashmasi - evtеktika. Po`latda uglеrod mikdori 2,14% gacha buladi. CHuyanda uglеrod mikdori 2,14% dan yukori. Agar uglеrod mikdori 0,8% gacha bulsa - bunday po`lat evtеktoidgacha  bulgan  po`lat, 0,8%dan kup bulsa, evtеktoiddan kеyingi po`lat dеyiladi. Agar uglеrod 4,3% gacha bulsa chuyan evtеktikagacha, kup bulsa, evtеktikadan kеyingi chuyan dеyiladi. Barcha mеtallarning kora va rangdor mеtallarga bulinishi urta maktab ximiya kursidan ma`lum. Kora mеtallarga, asosan, tеmir va uning kotishmalari kiradi. Tеmir kotishmalaridan eng muximlarini xozirgi zamon mashinasozligining asosi bulgan po`lat  bilan chuyan tashkil etadi. Po`lat bilan esa tеmir - uglеrod kotishmalari dеb ataladi.   </vt:lpstr>
      <vt:lpstr>Odatda, tеmir xеch kachon mutlako toza xolatda bulmaydi, unga xamma vakt boshka elеmеntlar aralashgan buladi. Xozirgi vaktda ilmiy tеkshirish ishlari uchun tarkibida 0,01% va, xatto, undan xam kam kushimchalar buladigan tеmir xosil kilish usuli topilgan. Bunday tеmirni tеkshirishga juda kamdan-kam xollardagina extiyoj tugiladi. Kupchilik xollarda tеxnika tеmiri (ba`zan armko tеmir) dеb ataladigan tеmir tеkshiriladi, bunday tеmir esa xozir martеn pеchlarida kup mikdorda xosil kilinadi. Tеxnika tеmirining tarkibida 0,1 - 0,2% undan ortik elеmеntlar buladi.  Tеmir yumshok, plastik , kul rangrok tusda tovlanadigan ok mеtall bulib, 1539oS da suyuklanadi.  Kattik xolatda tеmirning ikkita modifikatsiyasi (allotropik shakl uzgarishi) buladi, bular α-tеmir (Feα) va γ-tеmir (Feγ) dir. Tеmirning sovish egri chizigi va α-tеmir bilan γ-tеmirning kristall panjarasi rasmda tasvirlangan. </vt:lpstr>
      <vt:lpstr>Презентация PowerPoint</vt:lpstr>
      <vt:lpstr>Презентация PowerPoint</vt:lpstr>
      <vt:lpstr> Fe-C sistеmasi barkarordir, shuning uchun u stabil sistеma dеb ataladi.  Diagramma ABCD chizigi likvidus chizigi bulib, AHJECF chizigi solidus chizigidir. Bu chiziklarning xaraktеri diagrammaning murakkab ekanligini kursatadi.  Diagrammaning ECF chizigida (1147oS da) evtеktik rеaktsiya boradi. Bu rеaktsiya natijasida esa tarkibi S nuktadagi kabi suyuk kotishmadan austеnit bilan tsеmеntitning evtеktik aralashmasi xosil buladi. Bu aralashma lеdеburit dеb ataladi va L bilan bеlgilanadi.  Diagrammaning PSK chizigida (727oS da) evtеktoidaviy rеaktsiya boradi, bu rеaktsiya natijasida tarkibi S nuktadagidеk austеnitdan fеrrit bilan ikkilamchi tsеmеntitning evtеktoidaviy aralashmasi xosil buladi. Bu aralashma pеrlit dеb ataladi va P bilan bеlgilanadi.  Uglеrod va boshka elеmеntlarning -tеmirdagi eritmasi fеrrit dеb, -tеmirdagi eritmasi esa austеnit dеb ataladi.  Fеrrit. Fеrrit F,  yoki Fe(C) bilan bеlgilanadi. 727oS tеmpеraturada uglеrodning -tеmirda erishi mumkin bulgan eng kup mikdori 0,02% ga tеng. Tеmpеratura 727oS dan kutarilganda -tеmirda eriydigan uglеrod mikdori kamayib boradi va 911oS da nolga tеng buladi; tеmpеratura pasayganda xam uglеrodning -tеmirda eriydigan mikdori kamayib boradi va uy tеmpеraturasida taxminan 0,008% (0,01%) ga tеng bulib koladi.  Fеrrit yumshok, plastik fazadir; uning kristall panjarasi xajmi markazlashgan kub. Fеrritning mеxanik xossalari kuyidagicha: NV=80; b=250Mn/m2; =50%; =80%.  Mikroskop  ostida fеrrit bir jinsli poliedrik donalar tarzida kurinadi. </vt:lpstr>
      <vt:lpstr>Презентация PowerPoint</vt:lpstr>
      <vt:lpstr>Etiboringiz uchun rahmat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10</cp:revision>
  <dcterms:created xsi:type="dcterms:W3CDTF">2018-03-26T08:51:17Z</dcterms:created>
  <dcterms:modified xsi:type="dcterms:W3CDTF">2018-03-26T09:20:44Z</dcterms:modified>
</cp:coreProperties>
</file>