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B911AF7D-76B0-479E-8F33-97EB2FFD625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5C102B6-8208-482C-8D46-8A4BF3FC53ED}" type="slidenum">
              <a:rPr lang="ru-RU" smtClean="0"/>
              <a:t>‹#›</a:t>
            </a:fld>
            <a:endParaRPr lang="ru-RU"/>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911AF7D-76B0-479E-8F33-97EB2FFD625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5C102B6-8208-482C-8D46-8A4BF3FC53ED}"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95" name="Title 94"/>
          <p:cNvSpPr>
            <a:spLocks noGrp="1"/>
          </p:cNvSpPr>
          <p:nvPr>
            <p:ph type="title"/>
          </p:nvPr>
        </p:nvSpPr>
        <p:spPr>
          <a:xfrm>
            <a:off x="457200" y="4463568"/>
            <a:ext cx="8305800" cy="1143000"/>
          </a:xfrm>
        </p:spPr>
        <p:txBody>
          <a:bodyPr/>
          <a:lstStyle/>
          <a:p>
            <a:r>
              <a:rPr lang="ru-RU" smtClean="0"/>
              <a:t>Образец заголовка</a:t>
            </a:r>
            <a:endParaRPr lang="en-US"/>
          </a:p>
        </p:txBody>
      </p:sp>
      <p:sp>
        <p:nvSpPr>
          <p:cNvPr id="2" name="Date Placeholder 1"/>
          <p:cNvSpPr>
            <a:spLocks noGrp="1"/>
          </p:cNvSpPr>
          <p:nvPr>
            <p:ph type="dt" sz="half" idx="10"/>
          </p:nvPr>
        </p:nvSpPr>
        <p:spPr/>
        <p:txBody>
          <a:bodyPr/>
          <a:lstStyle/>
          <a:p>
            <a:fld id="{B911AF7D-76B0-479E-8F33-97EB2FFD625D}" type="datetimeFigureOut">
              <a:rPr lang="ru-RU" smtClean="0"/>
              <a:t>26.03.2018</a:t>
            </a:fld>
            <a:endParaRPr lang="ru-RU"/>
          </a:p>
        </p:txBody>
      </p:sp>
      <p:sp>
        <p:nvSpPr>
          <p:cNvPr id="91" name="Footer Placeholder 90"/>
          <p:cNvSpPr>
            <a:spLocks noGrp="1"/>
          </p:cNvSpPr>
          <p:nvPr>
            <p:ph type="ftr" sz="quarter" idx="11"/>
          </p:nvPr>
        </p:nvSpPr>
        <p:spPr/>
        <p:txBody>
          <a:bodyPr/>
          <a:lstStyle/>
          <a:p>
            <a:endParaRPr lang="ru-RU"/>
          </a:p>
        </p:txBody>
      </p:sp>
      <p:sp>
        <p:nvSpPr>
          <p:cNvPr id="92" name="Slide Number Placeholder 91"/>
          <p:cNvSpPr>
            <a:spLocks noGrp="1"/>
          </p:cNvSpPr>
          <p:nvPr>
            <p:ph type="sldNum" sz="quarter" idx="12"/>
          </p:nvPr>
        </p:nvSpPr>
        <p:spPr/>
        <p:txBody>
          <a:bodyPr/>
          <a:lstStyle/>
          <a:p>
            <a:fld id="{65C102B6-8208-482C-8D46-8A4BF3FC53ED}"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4"/>
          <p:cNvSpPr>
            <a:spLocks noGrp="1"/>
          </p:cNvSpPr>
          <p:nvPr>
            <p:ph type="dt" sz="half" idx="10"/>
          </p:nvPr>
        </p:nvSpPr>
        <p:spPr/>
        <p:txBody>
          <a:bodyPr/>
          <a:lstStyle/>
          <a:p>
            <a:fld id="{B911AF7D-76B0-479E-8F33-97EB2FFD625D}"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5C102B6-8208-482C-8D46-8A4BF3FC53ED}"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B911AF7D-76B0-479E-8F33-97EB2FFD625D}" type="datetimeFigureOut">
              <a:rPr lang="ru-RU" smtClean="0"/>
              <a:t>26.03.2018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5C102B6-8208-482C-8D46-8A4BF3FC53ED}"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911AF7D-76B0-479E-8F33-97EB2FFD625D}" type="datetimeFigureOut">
              <a:rPr lang="ru-RU" smtClean="0"/>
              <a:t>26.03.2018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5C102B6-8208-482C-8D46-8A4BF3FC53ED}"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11AF7D-76B0-479E-8F33-97EB2FFD625D}" type="datetimeFigureOut">
              <a:rPr lang="ru-RU" smtClean="0"/>
              <a:t>26.03.2018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5C102B6-8208-482C-8D46-8A4BF3FC53ED}"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911AF7D-76B0-479E-8F33-97EB2FFD625D}"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5C102B6-8208-482C-8D46-8A4BF3FC53ED}" type="slidenum">
              <a:rPr lang="ru-RU" smtClean="0"/>
              <a:t>‹#›</a:t>
            </a:fld>
            <a:endParaRPr lang="ru-RU"/>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5" name="Date Placeholder 4"/>
          <p:cNvSpPr>
            <a:spLocks noGrp="1"/>
          </p:cNvSpPr>
          <p:nvPr>
            <p:ph type="dt" sz="half" idx="10"/>
          </p:nvPr>
        </p:nvSpPr>
        <p:spPr/>
        <p:txBody>
          <a:bodyPr/>
          <a:lstStyle/>
          <a:p>
            <a:fld id="{B911AF7D-76B0-479E-8F33-97EB2FFD625D}"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5C102B6-8208-482C-8D46-8A4BF3FC53ED}" type="slidenum">
              <a:rPr lang="ru-RU" smtClean="0"/>
              <a:t>‹#›</a:t>
            </a:fld>
            <a:endParaRPr lang="ru-RU"/>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911AF7D-76B0-479E-8F33-97EB2FFD625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5C102B6-8208-482C-8D46-8A4BF3FC53ED}"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911AF7D-76B0-479E-8F33-97EB2FFD625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5C102B6-8208-482C-8D46-8A4BF3FC53ED}"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B911AF7D-76B0-479E-8F33-97EB2FFD625D}" type="datetimeFigureOut">
              <a:rPr lang="ru-RU" smtClean="0"/>
              <a:t>26.03.2018</a:t>
            </a:fld>
            <a:endParaRPr lang="ru-RU"/>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65C102B6-8208-482C-8D46-8A4BF3FC53ED}"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023333" y="193860"/>
            <a:ext cx="6984776"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t>Nanotexnologiya</a:t>
            </a:r>
            <a:r>
              <a:rPr lang="en-US" sz="2000" b="1" dirty="0"/>
              <a:t> </a:t>
            </a:r>
            <a:r>
              <a:rPr lang="en-US" sz="2000" b="1" dirty="0" err="1"/>
              <a:t>asosida</a:t>
            </a:r>
            <a:r>
              <a:rPr lang="en-US" sz="2000" b="1" dirty="0"/>
              <a:t> </a:t>
            </a:r>
            <a:r>
              <a:rPr lang="en-US" sz="2000" b="1" dirty="0" err="1"/>
              <a:t>olingan</a:t>
            </a:r>
            <a:r>
              <a:rPr lang="en-US" sz="2000" b="1" dirty="0"/>
              <a:t> </a:t>
            </a:r>
            <a:r>
              <a:rPr lang="en-US" sz="2000" b="1" dirty="0" err="1"/>
              <a:t>materiallar</a:t>
            </a:r>
            <a:r>
              <a:rPr lang="en-US" sz="2000" b="1" dirty="0"/>
              <a:t>, </a:t>
            </a:r>
            <a:r>
              <a:rPr lang="en-US" sz="2000" b="1" dirty="0" err="1"/>
              <a:t>tarkibi</a:t>
            </a:r>
            <a:r>
              <a:rPr lang="en-US" sz="2000" b="1" dirty="0"/>
              <a:t>, </a:t>
            </a:r>
            <a:r>
              <a:rPr lang="en-US" sz="2000" b="1" dirty="0" err="1"/>
              <a:t>tuzilishi</a:t>
            </a:r>
            <a:r>
              <a:rPr lang="en-US" sz="2000" b="1" dirty="0"/>
              <a:t>, </a:t>
            </a:r>
            <a:r>
              <a:rPr lang="en-US" sz="2000" b="1" dirty="0" err="1"/>
              <a:t>xossalari</a:t>
            </a:r>
            <a:endParaRPr lang="ru-RU" sz="2000" dirty="0"/>
          </a:p>
        </p:txBody>
      </p:sp>
      <p:sp>
        <p:nvSpPr>
          <p:cNvPr id="7" name="Прямоугольник 6"/>
          <p:cNvSpPr/>
          <p:nvPr/>
        </p:nvSpPr>
        <p:spPr>
          <a:xfrm>
            <a:off x="0" y="2204864"/>
            <a:ext cx="4788024" cy="1631216"/>
          </a:xfrm>
          <a:prstGeom prst="rect">
            <a:avLst/>
          </a:prstGeom>
        </p:spPr>
        <p:txBody>
          <a:bodyPr wrap="square">
            <a:spAutoFit/>
          </a:bodyPr>
          <a:lstStyle/>
          <a:p>
            <a:r>
              <a:rPr lang="ru-RU" sz="2000" b="1" dirty="0" smtClean="0"/>
              <a:t>                                 </a:t>
            </a:r>
            <a:r>
              <a:rPr lang="en-US" sz="2000" b="1" dirty="0" err="1" smtClean="0"/>
              <a:t>Reja</a:t>
            </a:r>
            <a:r>
              <a:rPr lang="en-US" sz="2000" b="1" dirty="0" smtClean="0"/>
              <a:t>:</a:t>
            </a:r>
            <a:endParaRPr lang="ru-RU" sz="2000" b="1" dirty="0" smtClean="0"/>
          </a:p>
          <a:p>
            <a:endParaRPr lang="ru-RU" sz="2000" dirty="0"/>
          </a:p>
          <a:p>
            <a:pPr lvl="0"/>
            <a:r>
              <a:rPr lang="ru-RU" sz="2000" dirty="0" smtClean="0"/>
              <a:t>1.</a:t>
            </a:r>
            <a:r>
              <a:rPr lang="en-US" sz="2000" dirty="0" err="1" smtClean="0"/>
              <a:t>Nanomateriallarni</a:t>
            </a:r>
            <a:r>
              <a:rPr lang="en-US" sz="2000" dirty="0" smtClean="0"/>
              <a:t> </a:t>
            </a:r>
            <a:r>
              <a:rPr lang="en-US" sz="2000" dirty="0" err="1"/>
              <a:t>olinish</a:t>
            </a:r>
            <a:r>
              <a:rPr lang="en-US" sz="2000" dirty="0"/>
              <a:t> </a:t>
            </a:r>
            <a:r>
              <a:rPr lang="en-US" sz="2000" dirty="0" err="1"/>
              <a:t>soxalari</a:t>
            </a:r>
            <a:r>
              <a:rPr lang="en-US" sz="2000" dirty="0" smtClean="0"/>
              <a:t>.</a:t>
            </a:r>
            <a:endParaRPr lang="ru-RU" sz="2000" dirty="0" smtClean="0"/>
          </a:p>
          <a:p>
            <a:pPr lvl="0"/>
            <a:endParaRPr lang="ru-RU" sz="2000" dirty="0"/>
          </a:p>
          <a:p>
            <a:pPr lvl="0"/>
            <a:r>
              <a:rPr lang="ru-RU" sz="2000" dirty="0" smtClean="0"/>
              <a:t>2.</a:t>
            </a:r>
            <a:r>
              <a:rPr lang="en-US" sz="2000" dirty="0" err="1" smtClean="0"/>
              <a:t>Nanomateriallarni</a:t>
            </a:r>
            <a:r>
              <a:rPr lang="en-US" sz="2000" dirty="0" smtClean="0"/>
              <a:t> </a:t>
            </a:r>
            <a:r>
              <a:rPr lang="en-US" sz="2000" dirty="0" err="1"/>
              <a:t>qo’llanilish</a:t>
            </a:r>
            <a:r>
              <a:rPr lang="en-US" sz="2000" dirty="0"/>
              <a:t> </a:t>
            </a:r>
            <a:r>
              <a:rPr lang="en-US" sz="2000" dirty="0" err="1"/>
              <a:t>sohalari</a:t>
            </a:r>
            <a:r>
              <a:rPr lang="en-US" dirty="0"/>
              <a:t>.</a:t>
            </a:r>
            <a:endParaRPr lang="ru-RU" dirty="0"/>
          </a:p>
        </p:txBody>
      </p:sp>
    </p:spTree>
    <p:extLst>
      <p:ext uri="{BB962C8B-B14F-4D97-AF65-F5344CB8AC3E}">
        <p14:creationId xmlns:p14="http://schemas.microsoft.com/office/powerpoint/2010/main" val="27448207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8229600" cy="6336704"/>
          </a:xfrm>
        </p:spPr>
        <p:txBody>
          <a:bodyPr>
            <a:normAutofit fontScale="85000" lnSpcReduction="10000"/>
          </a:bodyPr>
          <a:lstStyle/>
          <a:p>
            <a:r>
              <a:rPr lang="en-US" dirty="0"/>
              <a:t>“</a:t>
            </a:r>
            <a:r>
              <a:rPr lang="en-US" dirty="0" err="1"/>
              <a:t>Nanotexnologiya</a:t>
            </a:r>
            <a:r>
              <a:rPr lang="en-US" dirty="0"/>
              <a:t>” termini </a:t>
            </a:r>
            <a:r>
              <a:rPr lang="en-US" dirty="0" err="1"/>
              <a:t>birinchi</a:t>
            </a:r>
            <a:r>
              <a:rPr lang="en-US" dirty="0"/>
              <a:t> </a:t>
            </a:r>
            <a:r>
              <a:rPr lang="en-US" dirty="0" err="1"/>
              <a:t>marta</a:t>
            </a:r>
            <a:r>
              <a:rPr lang="en-US" dirty="0"/>
              <a:t> </a:t>
            </a:r>
            <a:r>
              <a:rPr lang="en-US" dirty="0" err="1"/>
              <a:t>yapon</a:t>
            </a:r>
            <a:r>
              <a:rPr lang="en-US" dirty="0"/>
              <a:t> </a:t>
            </a:r>
            <a:r>
              <a:rPr lang="en-US" dirty="0" err="1"/>
              <a:t>olimi</a:t>
            </a:r>
            <a:r>
              <a:rPr lang="en-US" dirty="0"/>
              <a:t> N. </a:t>
            </a:r>
            <a:r>
              <a:rPr lang="en-US" dirty="0" err="1"/>
              <a:t>Tanituchi</a:t>
            </a:r>
            <a:r>
              <a:rPr lang="en-US" dirty="0"/>
              <a:t> </a:t>
            </a:r>
            <a:r>
              <a:rPr lang="en-US" dirty="0" err="1"/>
              <a:t>tomonidan</a:t>
            </a:r>
            <a:r>
              <a:rPr lang="en-US" dirty="0"/>
              <a:t> 1974 </a:t>
            </a:r>
            <a:r>
              <a:rPr lang="en-US" dirty="0" err="1"/>
              <a:t>yilda</a:t>
            </a:r>
            <a:r>
              <a:rPr lang="en-US" dirty="0"/>
              <a:t> </a:t>
            </a:r>
            <a:r>
              <a:rPr lang="en-US" dirty="0" err="1"/>
              <a:t>ishlatilgan</a:t>
            </a:r>
            <a:r>
              <a:rPr lang="en-US" dirty="0"/>
              <a:t>.</a:t>
            </a:r>
            <a:endParaRPr lang="ru-RU" dirty="0"/>
          </a:p>
          <a:p>
            <a:r>
              <a:rPr lang="en-US" dirty="0"/>
              <a:t>“Nano” </a:t>
            </a:r>
            <a:r>
              <a:rPr lang="en-US" dirty="0" err="1"/>
              <a:t>so‘zi</a:t>
            </a:r>
            <a:r>
              <a:rPr lang="en-US" dirty="0"/>
              <a:t> </a:t>
            </a:r>
            <a:r>
              <a:rPr lang="en-US" dirty="0" err="1"/>
              <a:t>milliarddan</a:t>
            </a:r>
            <a:r>
              <a:rPr lang="en-US" dirty="0"/>
              <a:t> </a:t>
            </a:r>
            <a:r>
              <a:rPr lang="en-US" dirty="0" err="1"/>
              <a:t>bir</a:t>
            </a:r>
            <a:r>
              <a:rPr lang="en-US" dirty="0"/>
              <a:t> </a:t>
            </a:r>
            <a:r>
              <a:rPr lang="en-US" dirty="0" err="1"/>
              <a:t>qism</a:t>
            </a:r>
            <a:r>
              <a:rPr lang="en-US" dirty="0"/>
              <a:t>, </a:t>
            </a:r>
            <a:r>
              <a:rPr lang="en-US" dirty="0" err="1"/>
              <a:t>milliardni</a:t>
            </a:r>
            <a:r>
              <a:rPr lang="en-US" dirty="0"/>
              <a:t> </a:t>
            </a:r>
            <a:r>
              <a:rPr lang="en-US" dirty="0" err="1"/>
              <a:t>bir</a:t>
            </a:r>
            <a:r>
              <a:rPr lang="en-US" dirty="0"/>
              <a:t> </a:t>
            </a:r>
            <a:r>
              <a:rPr lang="en-US" dirty="0" err="1"/>
              <a:t>qismi</a:t>
            </a:r>
            <a:r>
              <a:rPr lang="en-US" dirty="0"/>
              <a:t> </a:t>
            </a:r>
            <a:r>
              <a:rPr lang="en-US" dirty="0" err="1"/>
              <a:t>degani</a:t>
            </a:r>
            <a:r>
              <a:rPr lang="en-US" dirty="0"/>
              <a:t> </a:t>
            </a:r>
            <a:r>
              <a:rPr lang="en-US" dirty="0" err="1"/>
              <a:t>va</a:t>
            </a:r>
            <a:r>
              <a:rPr lang="en-US" dirty="0"/>
              <a:t> (NM)=10</a:t>
            </a:r>
            <a:r>
              <a:rPr lang="en-US" baseline="30000" dirty="0"/>
              <a:t>-9</a:t>
            </a:r>
            <a:r>
              <a:rPr lang="en-US" dirty="0"/>
              <a:t>m </a:t>
            </a:r>
            <a:r>
              <a:rPr lang="en-US" dirty="0" err="1"/>
              <a:t>degani</a:t>
            </a:r>
            <a:r>
              <a:rPr lang="en-US" dirty="0"/>
              <a:t>. </a:t>
            </a:r>
            <a:r>
              <a:rPr lang="en-US" dirty="0" err="1"/>
              <a:t>Eslatamiz</a:t>
            </a:r>
            <a:r>
              <a:rPr lang="en-US" dirty="0"/>
              <a:t>, </a:t>
            </a:r>
            <a:r>
              <a:rPr lang="en-US" dirty="0" err="1"/>
              <a:t>angstrem</a:t>
            </a:r>
            <a:r>
              <a:rPr lang="en-US" dirty="0"/>
              <a:t>=10</a:t>
            </a:r>
            <a:r>
              <a:rPr lang="en-US" baseline="30000" dirty="0"/>
              <a:t>-8</a:t>
            </a:r>
            <a:r>
              <a:rPr lang="en-US" dirty="0"/>
              <a:t>sm (1millimetr=10</a:t>
            </a:r>
            <a:r>
              <a:rPr lang="en-US" baseline="30000" dirty="0"/>
              <a:t>-3</a:t>
            </a:r>
            <a:r>
              <a:rPr lang="en-US" dirty="0"/>
              <a:t>m, 1 </a:t>
            </a:r>
            <a:r>
              <a:rPr lang="en-US" dirty="0" err="1"/>
              <a:t>mikrometr</a:t>
            </a:r>
            <a:r>
              <a:rPr lang="en-US" dirty="0"/>
              <a:t>=10</a:t>
            </a:r>
            <a:r>
              <a:rPr lang="en-US" baseline="30000" dirty="0"/>
              <a:t>-6</a:t>
            </a:r>
            <a:r>
              <a:rPr lang="en-US" dirty="0"/>
              <a:t>m). </a:t>
            </a:r>
            <a:r>
              <a:rPr lang="en-US" dirty="0" err="1"/>
              <a:t>Demak</a:t>
            </a:r>
            <a:r>
              <a:rPr lang="en-US" dirty="0"/>
              <a:t>, </a:t>
            </a:r>
            <a:r>
              <a:rPr lang="en-US" dirty="0" err="1"/>
              <a:t>nano</a:t>
            </a:r>
            <a:r>
              <a:rPr lang="en-US" dirty="0"/>
              <a:t> </a:t>
            </a:r>
            <a:r>
              <a:rPr lang="en-US" dirty="0" err="1"/>
              <a:t>bu</a:t>
            </a:r>
            <a:r>
              <a:rPr lang="en-US" dirty="0"/>
              <a:t> </a:t>
            </a:r>
            <a:r>
              <a:rPr lang="en-US" dirty="0" err="1"/>
              <a:t>uzunlik</a:t>
            </a:r>
            <a:r>
              <a:rPr lang="en-US" dirty="0"/>
              <a:t> </a:t>
            </a:r>
            <a:r>
              <a:rPr lang="en-US" dirty="0" err="1"/>
              <a:t>birligi</a:t>
            </a:r>
            <a:r>
              <a:rPr lang="en-US" dirty="0"/>
              <a:t>. </a:t>
            </a:r>
            <a:r>
              <a:rPr lang="en-US" dirty="0" err="1"/>
              <a:t>Buni</a:t>
            </a:r>
            <a:r>
              <a:rPr lang="en-US" dirty="0"/>
              <a:t> “</a:t>
            </a:r>
            <a:r>
              <a:rPr lang="en-US" dirty="0" err="1"/>
              <a:t>sezib</a:t>
            </a:r>
            <a:r>
              <a:rPr lang="en-US" dirty="0"/>
              <a:t>” </a:t>
            </a:r>
            <a:r>
              <a:rPr lang="en-US" dirty="0" err="1"/>
              <a:t>taqqoslash</a:t>
            </a:r>
            <a:r>
              <a:rPr lang="en-US" dirty="0"/>
              <a:t> </a:t>
            </a:r>
            <a:r>
              <a:rPr lang="en-US" dirty="0" err="1"/>
              <a:t>uchun</a:t>
            </a:r>
            <a:r>
              <a:rPr lang="en-US" dirty="0"/>
              <a:t>, </a:t>
            </a:r>
            <a:r>
              <a:rPr lang="en-US" dirty="0" err="1"/>
              <a:t>shuni</a:t>
            </a:r>
            <a:r>
              <a:rPr lang="en-US" dirty="0"/>
              <a:t> </a:t>
            </a:r>
            <a:r>
              <a:rPr lang="en-US" dirty="0" err="1"/>
              <a:t>aytish</a:t>
            </a:r>
            <a:r>
              <a:rPr lang="en-US" dirty="0"/>
              <a:t> </a:t>
            </a:r>
            <a:r>
              <a:rPr lang="en-US" dirty="0" err="1"/>
              <a:t>kerakki</a:t>
            </a:r>
            <a:r>
              <a:rPr lang="en-US" dirty="0"/>
              <a:t> </a:t>
            </a:r>
            <a:r>
              <a:rPr lang="en-US" dirty="0" err="1"/>
              <a:t>inson</a:t>
            </a:r>
            <a:r>
              <a:rPr lang="en-US" dirty="0"/>
              <a:t> </a:t>
            </a:r>
            <a:r>
              <a:rPr lang="en-US" dirty="0" err="1"/>
              <a:t>sochining</a:t>
            </a:r>
            <a:r>
              <a:rPr lang="en-US" dirty="0"/>
              <a:t> </a:t>
            </a:r>
            <a:r>
              <a:rPr lang="en-US" dirty="0" err="1"/>
              <a:t>qalinligi-diametri</a:t>
            </a:r>
            <a:r>
              <a:rPr lang="en-US" dirty="0"/>
              <a:t> </a:t>
            </a:r>
            <a:r>
              <a:rPr lang="en-US" dirty="0" err="1"/>
              <a:t>taxminan</a:t>
            </a:r>
            <a:r>
              <a:rPr lang="en-US" dirty="0"/>
              <a:t> 50000 </a:t>
            </a:r>
            <a:r>
              <a:rPr lang="en-US" dirty="0" err="1"/>
              <a:t>nanometrga</a:t>
            </a:r>
            <a:r>
              <a:rPr lang="en-US" dirty="0"/>
              <a:t> </a:t>
            </a:r>
            <a:r>
              <a:rPr lang="en-US" dirty="0" err="1"/>
              <a:t>teng</a:t>
            </a:r>
            <a:r>
              <a:rPr lang="en-US" dirty="0"/>
              <a:t>.</a:t>
            </a:r>
            <a:endParaRPr lang="ru-RU" dirty="0"/>
          </a:p>
          <a:p>
            <a:r>
              <a:rPr lang="en-US" dirty="0" err="1"/>
              <a:t>Nanotexnologiya</a:t>
            </a:r>
            <a:r>
              <a:rPr lang="en-US" dirty="0"/>
              <a:t> </a:t>
            </a:r>
            <a:r>
              <a:rPr lang="en-US" dirty="0" err="1"/>
              <a:t>asosida</a:t>
            </a:r>
            <a:r>
              <a:rPr lang="en-US" dirty="0"/>
              <a:t> </a:t>
            </a:r>
            <a:r>
              <a:rPr lang="en-US" dirty="0" err="1"/>
              <a:t>konstruktsion</a:t>
            </a:r>
            <a:r>
              <a:rPr lang="en-US" dirty="0"/>
              <a:t> </a:t>
            </a:r>
            <a:r>
              <a:rPr lang="en-US" dirty="0" err="1"/>
              <a:t>materiallarga</a:t>
            </a:r>
            <a:r>
              <a:rPr lang="en-US" dirty="0"/>
              <a:t> </a:t>
            </a:r>
            <a:r>
              <a:rPr lang="en-US" dirty="0" err="1"/>
              <a:t>miyaga</a:t>
            </a:r>
            <a:r>
              <a:rPr lang="en-US" dirty="0"/>
              <a:t> (</a:t>
            </a:r>
            <a:r>
              <a:rPr lang="en-US" dirty="0" err="1"/>
              <a:t>xayolga</a:t>
            </a:r>
            <a:r>
              <a:rPr lang="en-US" dirty="0"/>
              <a:t>) </a:t>
            </a:r>
            <a:r>
              <a:rPr lang="en-US" dirty="0" err="1"/>
              <a:t>kelgan</a:t>
            </a:r>
            <a:r>
              <a:rPr lang="en-US" dirty="0"/>
              <a:t> </a:t>
            </a:r>
            <a:r>
              <a:rPr lang="en-US" dirty="0" err="1"/>
              <a:t>xossalarni</a:t>
            </a:r>
            <a:r>
              <a:rPr lang="en-US" dirty="0"/>
              <a:t> </a:t>
            </a:r>
            <a:r>
              <a:rPr lang="en-US" dirty="0" err="1"/>
              <a:t>berish</a:t>
            </a:r>
            <a:r>
              <a:rPr lang="en-US" dirty="0"/>
              <a:t> </a:t>
            </a:r>
            <a:r>
              <a:rPr lang="en-US" dirty="0" err="1"/>
              <a:t>mumkin</a:t>
            </a:r>
            <a:r>
              <a:rPr lang="en-US" dirty="0"/>
              <a:t>. </a:t>
            </a:r>
            <a:r>
              <a:rPr lang="uz-Cyrl-UZ" dirty="0"/>
              <a:t>H</a:t>
            </a:r>
            <a:r>
              <a:rPr lang="en-US" dirty="0" err="1"/>
              <a:t>ozirda</a:t>
            </a:r>
            <a:r>
              <a:rPr lang="en-US" dirty="0"/>
              <a:t> </a:t>
            </a:r>
            <a:r>
              <a:rPr lang="en-US" dirty="0" err="1"/>
              <a:t>nanotexnologiyaga</a:t>
            </a:r>
            <a:r>
              <a:rPr lang="en-US" dirty="0"/>
              <a:t> </a:t>
            </a:r>
            <a:r>
              <a:rPr lang="en-US" dirty="0" err="1"/>
              <a:t>yiliga</a:t>
            </a:r>
            <a:r>
              <a:rPr lang="en-US" dirty="0"/>
              <a:t> 9-10milliard dollar </a:t>
            </a:r>
            <a:r>
              <a:rPr lang="en-US" dirty="0" err="1"/>
              <a:t>sarf</a:t>
            </a:r>
            <a:r>
              <a:rPr lang="en-US" dirty="0"/>
              <a:t> </a:t>
            </a:r>
            <a:r>
              <a:rPr lang="en-US" dirty="0" err="1"/>
              <a:t>qilinyapti</a:t>
            </a:r>
            <a:r>
              <a:rPr lang="en-US" dirty="0"/>
              <a:t> :</a:t>
            </a:r>
            <a:r>
              <a:rPr lang="en-US" dirty="0" err="1"/>
              <a:t>AQSh</a:t>
            </a:r>
            <a:r>
              <a:rPr lang="en-US" dirty="0"/>
              <a:t> da 4-5 milliard, </a:t>
            </a:r>
            <a:r>
              <a:rPr lang="en-US" dirty="0" err="1"/>
              <a:t>Yaponiyada</a:t>
            </a:r>
            <a:r>
              <a:rPr lang="en-US" dirty="0"/>
              <a:t> 2-3 milliard. </a:t>
            </a:r>
            <a:r>
              <a:rPr lang="en-US" dirty="0" err="1"/>
              <a:t>Lekin</a:t>
            </a:r>
            <a:r>
              <a:rPr lang="en-US" dirty="0"/>
              <a:t> </a:t>
            </a:r>
            <a:r>
              <a:rPr lang="en-US" dirty="0" err="1"/>
              <a:t>nanotexnologiyadan</a:t>
            </a:r>
            <a:r>
              <a:rPr lang="en-US" dirty="0"/>
              <a:t> </a:t>
            </a:r>
            <a:r>
              <a:rPr lang="en-US" dirty="0" err="1"/>
              <a:t>keladigan</a:t>
            </a:r>
            <a:r>
              <a:rPr lang="en-US" dirty="0"/>
              <a:t> </a:t>
            </a:r>
            <a:r>
              <a:rPr lang="en-US" dirty="0" err="1"/>
              <a:t>foydani</a:t>
            </a:r>
            <a:r>
              <a:rPr lang="en-US" dirty="0"/>
              <a:t> 2010-15yillir </a:t>
            </a:r>
            <a:r>
              <a:rPr lang="en-US" dirty="0" err="1"/>
              <a:t>davomida</a:t>
            </a:r>
            <a:r>
              <a:rPr lang="en-US" dirty="0"/>
              <a:t> </a:t>
            </a:r>
            <a:r>
              <a:rPr lang="en-US" dirty="0" err="1"/>
              <a:t>bir</a:t>
            </a:r>
            <a:r>
              <a:rPr lang="en-US" dirty="0"/>
              <a:t> </a:t>
            </a:r>
            <a:r>
              <a:rPr lang="en-US" dirty="0" err="1"/>
              <a:t>necha</a:t>
            </a:r>
            <a:r>
              <a:rPr lang="en-US" dirty="0"/>
              <a:t> trillion dollar </a:t>
            </a:r>
            <a:r>
              <a:rPr lang="en-US" dirty="0" err="1"/>
              <a:t>kutilyapti</a:t>
            </a:r>
            <a:r>
              <a:rPr lang="en-US" dirty="0"/>
              <a:t>.</a:t>
            </a:r>
            <a:endParaRPr lang="ru-RU" dirty="0"/>
          </a:p>
          <a:p>
            <a:r>
              <a:rPr lang="en-US" dirty="0" err="1"/>
              <a:t>Nanotexnologiya</a:t>
            </a:r>
            <a:r>
              <a:rPr lang="en-US" dirty="0"/>
              <a:t> </a:t>
            </a:r>
            <a:r>
              <a:rPr lang="en-US" dirty="0" err="1"/>
              <a:t>sanoatda</a:t>
            </a:r>
            <a:r>
              <a:rPr lang="en-US" dirty="0"/>
              <a:t> 1994 </a:t>
            </a:r>
            <a:r>
              <a:rPr lang="en-US" dirty="0" err="1"/>
              <a:t>yildan</a:t>
            </a:r>
            <a:r>
              <a:rPr lang="en-US" dirty="0"/>
              <a:t> </a:t>
            </a:r>
            <a:r>
              <a:rPr lang="en-US" dirty="0" err="1"/>
              <a:t>boshlab</a:t>
            </a:r>
            <a:r>
              <a:rPr lang="en-US" dirty="0"/>
              <a:t> </a:t>
            </a:r>
            <a:r>
              <a:rPr lang="en-US" dirty="0" err="1"/>
              <a:t>qo‘llanila</a:t>
            </a:r>
            <a:r>
              <a:rPr lang="en-US" dirty="0"/>
              <a:t> </a:t>
            </a:r>
            <a:r>
              <a:rPr lang="en-US" dirty="0" err="1"/>
              <a:t>boshlagan</a:t>
            </a:r>
            <a:r>
              <a:rPr lang="en-US" dirty="0"/>
              <a:t>.</a:t>
            </a:r>
            <a:endParaRPr lang="ru-RU" dirty="0"/>
          </a:p>
          <a:p>
            <a:r>
              <a:rPr lang="en-US" u="sng" dirty="0" err="1"/>
              <a:t>Nanomateriallar</a:t>
            </a:r>
            <a:r>
              <a:rPr lang="en-US" dirty="0"/>
              <a:t> – </a:t>
            </a:r>
            <a:r>
              <a:rPr lang="en-US" dirty="0" err="1"/>
              <a:t>bular</a:t>
            </a:r>
            <a:r>
              <a:rPr lang="en-US" dirty="0"/>
              <a:t> </a:t>
            </a:r>
            <a:r>
              <a:rPr lang="en-US" dirty="0" err="1"/>
              <a:t>moddalar</a:t>
            </a:r>
            <a:r>
              <a:rPr lang="en-US" dirty="0"/>
              <a:t> </a:t>
            </a:r>
            <a:r>
              <a:rPr lang="en-US" dirty="0" err="1"/>
              <a:t>va</a:t>
            </a:r>
            <a:r>
              <a:rPr lang="en-US" dirty="0"/>
              <a:t> </a:t>
            </a:r>
            <a:r>
              <a:rPr lang="en-US" dirty="0" err="1"/>
              <a:t>moddalar</a:t>
            </a:r>
            <a:r>
              <a:rPr lang="en-US" dirty="0"/>
              <a:t> </a:t>
            </a:r>
            <a:r>
              <a:rPr lang="en-US" dirty="0" err="1"/>
              <a:t>kompozitsiyasidir</a:t>
            </a:r>
            <a:r>
              <a:rPr lang="en-US" dirty="0"/>
              <a:t>, </a:t>
            </a:r>
            <a:r>
              <a:rPr lang="en-US" dirty="0" err="1"/>
              <a:t>qaysilarki</a:t>
            </a:r>
            <a:r>
              <a:rPr lang="en-US" dirty="0"/>
              <a:t>, sun</a:t>
            </a:r>
            <a:r>
              <a:rPr lang="uz-Cyrl-UZ" dirty="0"/>
              <a:t>’</a:t>
            </a:r>
            <a:r>
              <a:rPr lang="en-US" dirty="0" err="1"/>
              <a:t>iy</a:t>
            </a:r>
            <a:r>
              <a:rPr lang="en-US" dirty="0"/>
              <a:t> </a:t>
            </a:r>
            <a:r>
              <a:rPr lang="en-US" dirty="0" err="1"/>
              <a:t>yoki</a:t>
            </a:r>
            <a:r>
              <a:rPr lang="en-US" dirty="0"/>
              <a:t> </a:t>
            </a:r>
            <a:r>
              <a:rPr lang="en-US" dirty="0" err="1"/>
              <a:t>tabiy</a:t>
            </a:r>
            <a:r>
              <a:rPr lang="en-US" dirty="0"/>
              <a:t> </a:t>
            </a:r>
            <a:r>
              <a:rPr lang="en-US" dirty="0" err="1"/>
              <a:t>tartibga</a:t>
            </a:r>
            <a:r>
              <a:rPr lang="en-US" dirty="0"/>
              <a:t> </a:t>
            </a:r>
            <a:r>
              <a:rPr lang="en-US" dirty="0" err="1"/>
              <a:t>solingan</a:t>
            </a:r>
            <a:r>
              <a:rPr lang="en-US" dirty="0"/>
              <a:t> </a:t>
            </a:r>
            <a:r>
              <a:rPr lang="en-US" dirty="0" err="1"/>
              <a:t>yoki</a:t>
            </a:r>
            <a:r>
              <a:rPr lang="en-US" dirty="0"/>
              <a:t> </a:t>
            </a:r>
            <a:r>
              <a:rPr lang="en-US" dirty="0" err="1"/>
              <a:t>solinmagan</a:t>
            </a:r>
            <a:r>
              <a:rPr lang="en-US" dirty="0"/>
              <a:t> </a:t>
            </a:r>
            <a:r>
              <a:rPr lang="en-US" dirty="0" err="1"/>
              <a:t>nanometrik</a:t>
            </a:r>
            <a:r>
              <a:rPr lang="en-US" dirty="0"/>
              <a:t> </a:t>
            </a:r>
            <a:r>
              <a:rPr lang="en-US" dirty="0" err="1"/>
              <a:t>xarakteristikali</a:t>
            </a:r>
            <a:r>
              <a:rPr lang="en-US" dirty="0"/>
              <a:t> </a:t>
            </a:r>
            <a:r>
              <a:rPr lang="en-US" dirty="0" err="1"/>
              <a:t>o‘lchamli</a:t>
            </a:r>
            <a:r>
              <a:rPr lang="en-US" dirty="0"/>
              <a:t> </a:t>
            </a:r>
            <a:r>
              <a:rPr lang="en-US" dirty="0" err="1"/>
              <a:t>bazoviy</a:t>
            </a:r>
            <a:r>
              <a:rPr lang="en-US" dirty="0"/>
              <a:t> </a:t>
            </a:r>
            <a:r>
              <a:rPr lang="en-US" dirty="0" err="1"/>
              <a:t>elementlar</a:t>
            </a:r>
            <a:r>
              <a:rPr lang="en-US" dirty="0"/>
              <a:t> </a:t>
            </a:r>
            <a:r>
              <a:rPr lang="en-US" dirty="0" err="1"/>
              <a:t>tizimi</a:t>
            </a:r>
            <a:r>
              <a:rPr lang="en-US" dirty="0"/>
              <a:t> – </a:t>
            </a:r>
            <a:r>
              <a:rPr lang="en-US" dirty="0" err="1"/>
              <a:t>sistemasidir</a:t>
            </a:r>
            <a:r>
              <a:rPr lang="en-US" dirty="0"/>
              <a:t>. </a:t>
            </a:r>
            <a:r>
              <a:rPr lang="en-US" dirty="0" err="1"/>
              <a:t>Bularda</a:t>
            </a:r>
            <a:r>
              <a:rPr lang="en-US" dirty="0"/>
              <a:t> </a:t>
            </a:r>
            <a:r>
              <a:rPr lang="en-US" dirty="0" err="1"/>
              <a:t>nanometrik</a:t>
            </a:r>
            <a:r>
              <a:rPr lang="en-US" dirty="0"/>
              <a:t> </a:t>
            </a:r>
            <a:r>
              <a:rPr lang="en-US" dirty="0" err="1"/>
              <a:t>o‘lchamli</a:t>
            </a:r>
            <a:r>
              <a:rPr lang="en-US" dirty="0"/>
              <a:t> </a:t>
            </a:r>
            <a:r>
              <a:rPr lang="en-US" dirty="0" err="1"/>
              <a:t>elementlarni</a:t>
            </a:r>
            <a:r>
              <a:rPr lang="en-US" dirty="0"/>
              <a:t> </a:t>
            </a:r>
            <a:r>
              <a:rPr lang="en-US" dirty="0" err="1"/>
              <a:t>kooperatsiya</a:t>
            </a:r>
            <a:r>
              <a:rPr lang="en-US" dirty="0"/>
              <a:t> </a:t>
            </a:r>
            <a:r>
              <a:rPr lang="en-US" dirty="0" err="1"/>
              <a:t>qilganda</a:t>
            </a:r>
            <a:r>
              <a:rPr lang="en-US" dirty="0"/>
              <a:t> (</a:t>
            </a:r>
            <a:r>
              <a:rPr lang="en-US" dirty="0" err="1"/>
              <a:t>birlashtirganda-yiqqanda</a:t>
            </a:r>
            <a:r>
              <a:rPr lang="en-US" dirty="0"/>
              <a:t>) </a:t>
            </a:r>
            <a:r>
              <a:rPr lang="en-US" dirty="0" err="1"/>
              <a:t>ularni</a:t>
            </a:r>
            <a:r>
              <a:rPr lang="en-US" dirty="0"/>
              <a:t> </a:t>
            </a:r>
            <a:r>
              <a:rPr lang="en-US" dirty="0" err="1"/>
              <a:t>o‘zaro</a:t>
            </a:r>
            <a:r>
              <a:rPr lang="en-US" dirty="0"/>
              <a:t> </a:t>
            </a:r>
            <a:r>
              <a:rPr lang="en-US" dirty="0" err="1"/>
              <a:t>fizikaviy</a:t>
            </a:r>
            <a:r>
              <a:rPr lang="en-US" dirty="0"/>
              <a:t> </a:t>
            </a:r>
            <a:r>
              <a:rPr lang="en-US" dirty="0" err="1"/>
              <a:t>va</a:t>
            </a:r>
            <a:r>
              <a:rPr lang="en-US" dirty="0"/>
              <a:t> </a:t>
            </a:r>
            <a:r>
              <a:rPr lang="en-US" dirty="0" err="1"/>
              <a:t>kimyoviy</a:t>
            </a:r>
            <a:r>
              <a:rPr lang="en-US" dirty="0"/>
              <a:t> </a:t>
            </a:r>
            <a:r>
              <a:rPr lang="en-US" dirty="0" err="1"/>
              <a:t>ta’siri</a:t>
            </a:r>
            <a:r>
              <a:rPr lang="en-US" dirty="0"/>
              <a:t> </a:t>
            </a:r>
            <a:r>
              <a:rPr lang="en-US" dirty="0" err="1"/>
              <a:t>alohida</a:t>
            </a:r>
            <a:r>
              <a:rPr lang="en-US" dirty="0"/>
              <a:t> (</a:t>
            </a:r>
            <a:r>
              <a:rPr lang="en-US" dirty="0" err="1"/>
              <a:t>maxsus</a:t>
            </a:r>
            <a:r>
              <a:rPr lang="en-US" dirty="0"/>
              <a:t>) </a:t>
            </a:r>
            <a:r>
              <a:rPr lang="en-US" dirty="0" err="1"/>
              <a:t>namoyon</a:t>
            </a:r>
            <a:r>
              <a:rPr lang="en-US" dirty="0"/>
              <a:t> </a:t>
            </a:r>
            <a:r>
              <a:rPr lang="en-US" dirty="0" err="1"/>
              <a:t>bo‘ladi</a:t>
            </a:r>
            <a:r>
              <a:rPr lang="en-US" dirty="0"/>
              <a:t>. </a:t>
            </a:r>
            <a:r>
              <a:rPr lang="en-US" dirty="0" err="1"/>
              <a:t>Bularning</a:t>
            </a:r>
            <a:r>
              <a:rPr lang="en-US" dirty="0"/>
              <a:t> </a:t>
            </a:r>
            <a:r>
              <a:rPr lang="en-US" dirty="0" err="1"/>
              <a:t>hammasi</a:t>
            </a:r>
            <a:r>
              <a:rPr lang="en-US" dirty="0"/>
              <a:t> </a:t>
            </a:r>
            <a:r>
              <a:rPr lang="en-US" dirty="0" err="1"/>
              <a:t>materiallar</a:t>
            </a:r>
            <a:r>
              <a:rPr lang="en-US" dirty="0"/>
              <a:t> </a:t>
            </a:r>
            <a:r>
              <a:rPr lang="en-US" dirty="0" err="1"/>
              <a:t>va</a:t>
            </a:r>
            <a:r>
              <a:rPr lang="en-US" dirty="0"/>
              <a:t> </a:t>
            </a:r>
            <a:r>
              <a:rPr lang="en-US" dirty="0" err="1"/>
              <a:t>sistemalarda</a:t>
            </a:r>
            <a:r>
              <a:rPr lang="en-US" dirty="0"/>
              <a:t> </a:t>
            </a:r>
            <a:r>
              <a:rPr lang="en-US" dirty="0" err="1"/>
              <a:t>ilgari</a:t>
            </a:r>
            <a:r>
              <a:rPr lang="en-US" dirty="0"/>
              <a:t> </a:t>
            </a:r>
            <a:r>
              <a:rPr lang="en-US" dirty="0" err="1"/>
              <a:t>ma’lum</a:t>
            </a:r>
            <a:r>
              <a:rPr lang="en-US" dirty="0"/>
              <a:t> </a:t>
            </a:r>
            <a:r>
              <a:rPr lang="en-US" dirty="0" err="1"/>
              <a:t>bo‘lmagan</a:t>
            </a:r>
            <a:r>
              <a:rPr lang="en-US" dirty="0"/>
              <a:t> </a:t>
            </a:r>
            <a:r>
              <a:rPr lang="en-US" dirty="0" err="1"/>
              <a:t>xossalarni</a:t>
            </a:r>
            <a:r>
              <a:rPr lang="en-US" dirty="0"/>
              <a:t> </a:t>
            </a:r>
            <a:r>
              <a:rPr lang="en-US" dirty="0" err="1"/>
              <a:t>paydo</a:t>
            </a:r>
            <a:r>
              <a:rPr lang="en-US" dirty="0"/>
              <a:t> </a:t>
            </a:r>
            <a:r>
              <a:rPr lang="en-US" dirty="0" err="1"/>
              <a:t>bo‘lishini</a:t>
            </a:r>
            <a:r>
              <a:rPr lang="en-US" dirty="0"/>
              <a:t> </a:t>
            </a:r>
            <a:r>
              <a:rPr lang="en-US" dirty="0" err="1"/>
              <a:t>ta’minlaydi</a:t>
            </a:r>
            <a:r>
              <a:rPr lang="en-US" dirty="0"/>
              <a:t>: </a:t>
            </a:r>
            <a:r>
              <a:rPr lang="en-US" dirty="0" err="1"/>
              <a:t>mexanik</a:t>
            </a:r>
            <a:r>
              <a:rPr lang="en-US" dirty="0"/>
              <a:t>, </a:t>
            </a:r>
            <a:r>
              <a:rPr lang="en-US" dirty="0" err="1"/>
              <a:t>kimyoviy</a:t>
            </a:r>
            <a:r>
              <a:rPr lang="en-US" dirty="0"/>
              <a:t>, </a:t>
            </a:r>
            <a:r>
              <a:rPr lang="en-US" dirty="0" err="1"/>
              <a:t>elektrofizik</a:t>
            </a:r>
            <a:r>
              <a:rPr lang="en-US" dirty="0"/>
              <a:t>, </a:t>
            </a:r>
            <a:r>
              <a:rPr lang="en-US" dirty="0" err="1"/>
              <a:t>optik</a:t>
            </a:r>
            <a:r>
              <a:rPr lang="en-US" dirty="0"/>
              <a:t>, </a:t>
            </a:r>
            <a:r>
              <a:rPr lang="en-US" dirty="0" err="1"/>
              <a:t>teplofizik</a:t>
            </a:r>
            <a:r>
              <a:rPr lang="en-US" dirty="0"/>
              <a:t> </a:t>
            </a:r>
            <a:r>
              <a:rPr lang="en-US" dirty="0" err="1"/>
              <a:t>va</a:t>
            </a:r>
            <a:r>
              <a:rPr lang="en-US" dirty="0"/>
              <a:t> </a:t>
            </a:r>
            <a:r>
              <a:rPr lang="en-US" dirty="0" err="1"/>
              <a:t>h.k</a:t>
            </a:r>
            <a:r>
              <a:rPr lang="en-US" dirty="0"/>
              <a:t>.</a:t>
            </a:r>
            <a:endParaRPr lang="ru-RU" dirty="0"/>
          </a:p>
          <a:p>
            <a:endParaRPr lang="ru-RU" dirty="0"/>
          </a:p>
        </p:txBody>
      </p:sp>
    </p:spTree>
    <p:extLst>
      <p:ext uri="{BB962C8B-B14F-4D97-AF65-F5344CB8AC3E}">
        <p14:creationId xmlns:p14="http://schemas.microsoft.com/office/powerpoint/2010/main" val="1112458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640960" cy="1612775"/>
          </a:xfrm>
        </p:spPr>
        <p:txBody>
          <a:bodyPr>
            <a:normAutofit fontScale="92500"/>
          </a:bodyPr>
          <a:lstStyle/>
          <a:p>
            <a:r>
              <a:rPr lang="en-US" dirty="0" err="1"/>
              <a:t>Mersedes</a:t>
            </a:r>
            <a:r>
              <a:rPr lang="en-US" dirty="0"/>
              <a:t> – Benz </a:t>
            </a:r>
            <a:r>
              <a:rPr lang="en-US" dirty="0" err="1"/>
              <a:t>kontserni</a:t>
            </a:r>
            <a:r>
              <a:rPr lang="en-US" dirty="0"/>
              <a:t> 2004 </a:t>
            </a:r>
            <a:r>
              <a:rPr lang="en-US" dirty="0" err="1"/>
              <a:t>yildan</a:t>
            </a:r>
            <a:r>
              <a:rPr lang="en-US" dirty="0"/>
              <a:t> </a:t>
            </a:r>
            <a:r>
              <a:rPr lang="en-US" dirty="0" err="1"/>
              <a:t>avtomobillar</a:t>
            </a:r>
            <a:r>
              <a:rPr lang="en-US" dirty="0"/>
              <a:t> </a:t>
            </a:r>
            <a:r>
              <a:rPr lang="en-US" dirty="0" err="1"/>
              <a:t>korpusi</a:t>
            </a:r>
            <a:r>
              <a:rPr lang="en-US" dirty="0"/>
              <a:t> </a:t>
            </a:r>
            <a:r>
              <a:rPr lang="en-US" dirty="0" err="1"/>
              <a:t>uchun</a:t>
            </a:r>
            <a:r>
              <a:rPr lang="en-US" dirty="0"/>
              <a:t> </a:t>
            </a:r>
            <a:r>
              <a:rPr lang="en-US" dirty="0" err="1"/>
              <a:t>maxsus</a:t>
            </a:r>
            <a:r>
              <a:rPr lang="en-US" dirty="0"/>
              <a:t> </a:t>
            </a:r>
            <a:r>
              <a:rPr lang="en-US" dirty="0" err="1"/>
              <a:t>lak</a:t>
            </a:r>
            <a:r>
              <a:rPr lang="en-US" dirty="0"/>
              <a:t> </a:t>
            </a:r>
            <a:r>
              <a:rPr lang="en-US" dirty="0" err="1"/>
              <a:t>ishlata</a:t>
            </a:r>
            <a:r>
              <a:rPr lang="en-US" dirty="0"/>
              <a:t> </a:t>
            </a:r>
            <a:r>
              <a:rPr lang="en-US" dirty="0" err="1"/>
              <a:t>boshladi</a:t>
            </a:r>
            <a:r>
              <a:rPr lang="en-US" dirty="0"/>
              <a:t>. </a:t>
            </a:r>
            <a:r>
              <a:rPr lang="en-US" dirty="0" err="1"/>
              <a:t>Maxsus</a:t>
            </a:r>
            <a:r>
              <a:rPr lang="en-US" dirty="0"/>
              <a:t> </a:t>
            </a:r>
            <a:r>
              <a:rPr lang="en-US" dirty="0" err="1"/>
              <a:t>lakga</a:t>
            </a:r>
            <a:r>
              <a:rPr lang="en-US" dirty="0"/>
              <a:t> </a:t>
            </a:r>
            <a:r>
              <a:rPr lang="en-US" dirty="0" err="1"/>
              <a:t>keramik</a:t>
            </a:r>
            <a:r>
              <a:rPr lang="en-US" dirty="0"/>
              <a:t> </a:t>
            </a:r>
            <a:r>
              <a:rPr lang="en-US" dirty="0" err="1"/>
              <a:t>nanokukun</a:t>
            </a:r>
            <a:r>
              <a:rPr lang="en-US" dirty="0"/>
              <a:t> </a:t>
            </a:r>
            <a:r>
              <a:rPr lang="en-US" dirty="0" err="1"/>
              <a:t>qo‘shilgan</a:t>
            </a:r>
            <a:r>
              <a:rPr lang="en-US" dirty="0"/>
              <a:t>. Bu </a:t>
            </a:r>
            <a:r>
              <a:rPr lang="en-US" dirty="0" err="1"/>
              <a:t>bilan</a:t>
            </a:r>
            <a:r>
              <a:rPr lang="en-US" dirty="0"/>
              <a:t> </a:t>
            </a:r>
            <a:r>
              <a:rPr lang="en-US" dirty="0" err="1"/>
              <a:t>avtomobil</a:t>
            </a:r>
            <a:r>
              <a:rPr lang="en-US" dirty="0"/>
              <a:t> </a:t>
            </a:r>
            <a:r>
              <a:rPr lang="en-US" dirty="0" err="1"/>
              <a:t>korpusini</a:t>
            </a:r>
            <a:r>
              <a:rPr lang="en-US" dirty="0"/>
              <a:t> </a:t>
            </a:r>
            <a:r>
              <a:rPr lang="en-US" dirty="0" err="1"/>
              <a:t>tirnalishga-qirilishga</a:t>
            </a:r>
            <a:r>
              <a:rPr lang="en-US" dirty="0"/>
              <a:t> (“</a:t>
            </a:r>
            <a:r>
              <a:rPr lang="en-US" dirty="0" err="1"/>
              <a:t>tsaropanie</a:t>
            </a:r>
            <a:r>
              <a:rPr lang="en-US" dirty="0"/>
              <a:t>”) </a:t>
            </a:r>
            <a:r>
              <a:rPr lang="en-US" dirty="0" err="1"/>
              <a:t>qarshiligi</a:t>
            </a:r>
            <a:r>
              <a:rPr lang="en-US" dirty="0"/>
              <a:t> 3marta </a:t>
            </a:r>
            <a:r>
              <a:rPr lang="en-US" dirty="0" err="1"/>
              <a:t>oshgan</a:t>
            </a:r>
            <a:r>
              <a:rPr lang="en-US" dirty="0"/>
              <a:t>. </a:t>
            </a:r>
            <a:r>
              <a:rPr lang="ru-RU" dirty="0" err="1"/>
              <a:t>Maxsus</a:t>
            </a:r>
            <a:r>
              <a:rPr lang="ru-RU" dirty="0"/>
              <a:t> </a:t>
            </a:r>
            <a:r>
              <a:rPr lang="ru-RU" dirty="0" err="1"/>
              <a:t>lak</a:t>
            </a:r>
            <a:r>
              <a:rPr lang="ru-RU" dirty="0"/>
              <a:t> </a:t>
            </a:r>
            <a:r>
              <a:rPr lang="ru-RU" dirty="0" err="1"/>
              <a:t>berish</a:t>
            </a:r>
            <a:r>
              <a:rPr lang="ru-RU" dirty="0"/>
              <a:t> </a:t>
            </a:r>
            <a:r>
              <a:rPr lang="ru-RU" dirty="0" err="1"/>
              <a:t>jarayoni</a:t>
            </a:r>
            <a:r>
              <a:rPr lang="ru-RU" dirty="0"/>
              <a:t> </a:t>
            </a:r>
            <a:r>
              <a:rPr lang="ru-RU" dirty="0" err="1"/>
              <a:t>rasm</a:t>
            </a:r>
            <a:r>
              <a:rPr lang="ru-RU" dirty="0"/>
              <a:t> 19.1da </a:t>
            </a:r>
            <a:r>
              <a:rPr lang="ru-RU" dirty="0" err="1"/>
              <a:t>ko‘rsatilgan</a:t>
            </a:r>
            <a:r>
              <a:rPr lang="ru-RU" dirty="0"/>
              <a:t>.</a:t>
            </a:r>
          </a:p>
          <a:p>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014538"/>
            <a:ext cx="6336704" cy="3214662"/>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79512" y="5581176"/>
            <a:ext cx="8712968" cy="369332"/>
          </a:xfrm>
          <a:prstGeom prst="rect">
            <a:avLst/>
          </a:prstGeom>
        </p:spPr>
        <p:txBody>
          <a:bodyPr wrap="square">
            <a:spAutoFit/>
          </a:bodyPr>
          <a:lstStyle/>
          <a:p>
            <a:r>
              <a:rPr lang="ru-RU" dirty="0" err="1"/>
              <a:t>Rasm</a:t>
            </a:r>
            <a:r>
              <a:rPr lang="ru-RU" dirty="0"/>
              <a:t> 19.1 </a:t>
            </a:r>
            <a:r>
              <a:rPr lang="ru-RU" dirty="0" err="1"/>
              <a:t>Avtomobilь</a:t>
            </a:r>
            <a:r>
              <a:rPr lang="ru-RU" dirty="0"/>
              <a:t> </a:t>
            </a:r>
            <a:r>
              <a:rPr lang="ru-RU" dirty="0" err="1"/>
              <a:t>kuzoviga-korpusiga</a:t>
            </a:r>
            <a:r>
              <a:rPr lang="ru-RU" dirty="0"/>
              <a:t> </a:t>
            </a:r>
            <a:r>
              <a:rPr lang="ru-RU" dirty="0" err="1"/>
              <a:t>nanokukunli</a:t>
            </a:r>
            <a:r>
              <a:rPr lang="ru-RU" dirty="0"/>
              <a:t> (</a:t>
            </a:r>
            <a:r>
              <a:rPr lang="ru-RU" dirty="0" err="1"/>
              <a:t>zarrachali</a:t>
            </a:r>
            <a:r>
              <a:rPr lang="ru-RU" dirty="0"/>
              <a:t>) </a:t>
            </a:r>
            <a:r>
              <a:rPr lang="ru-RU" dirty="0" err="1"/>
              <a:t>himoya</a:t>
            </a:r>
            <a:r>
              <a:rPr lang="ru-RU" dirty="0"/>
              <a:t> </a:t>
            </a:r>
            <a:r>
              <a:rPr lang="ru-RU" dirty="0" err="1"/>
              <a:t>qatlamini</a:t>
            </a:r>
            <a:r>
              <a:rPr lang="ru-RU" dirty="0"/>
              <a:t> </a:t>
            </a:r>
            <a:r>
              <a:rPr lang="ru-RU" dirty="0" err="1"/>
              <a:t>berish</a:t>
            </a:r>
            <a:r>
              <a:rPr lang="ru-RU" dirty="0"/>
              <a:t>.</a:t>
            </a:r>
          </a:p>
        </p:txBody>
      </p:sp>
    </p:spTree>
    <p:extLst>
      <p:ext uri="{BB962C8B-B14F-4D97-AF65-F5344CB8AC3E}">
        <p14:creationId xmlns:p14="http://schemas.microsoft.com/office/powerpoint/2010/main" val="12772350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450818788"/>
              </p:ext>
            </p:extLst>
          </p:nvPr>
        </p:nvGraphicFramePr>
        <p:xfrm>
          <a:off x="679703" y="1628800"/>
          <a:ext cx="7928610" cy="4392236"/>
        </p:xfrm>
        <a:graphic>
          <a:graphicData uri="http://schemas.openxmlformats.org/drawingml/2006/table">
            <a:tbl>
              <a:tblPr firstRow="1" firstCol="1" bandRow="1">
                <a:effectLst>
                  <a:outerShdw blurRad="152400" dist="317500" dir="5400000" sx="90000" sy="-19000" rotWithShape="0">
                    <a:prstClr val="black">
                      <a:alpha val="15000"/>
                    </a:prstClr>
                  </a:outerShdw>
                </a:effectLst>
                <a:tableStyleId>{5C22544A-7EE6-4342-B048-85BDC9FD1C3A}</a:tableStyleId>
              </a:tblPr>
              <a:tblGrid>
                <a:gridCol w="2456815"/>
                <a:gridCol w="2456815"/>
                <a:gridCol w="1507490"/>
                <a:gridCol w="1507490"/>
              </a:tblGrid>
              <a:tr h="214588">
                <a:tc rowSpan="2">
                  <a:txBody>
                    <a:bodyPr/>
                    <a:lstStyle/>
                    <a:p>
                      <a:pPr indent="450215" algn="ctr">
                        <a:lnSpc>
                          <a:spcPct val="115000"/>
                        </a:lnSpc>
                        <a:spcAft>
                          <a:spcPts val="1000"/>
                        </a:spcAft>
                      </a:pPr>
                      <a:r>
                        <a:rPr lang="ru-RU" sz="1200" dirty="0" err="1">
                          <a:effectLst/>
                        </a:rPr>
                        <a:t>Dispertsion</a:t>
                      </a:r>
                      <a:r>
                        <a:rPr lang="ru-RU" sz="1200" dirty="0">
                          <a:effectLst/>
                        </a:rPr>
                        <a:t> </a:t>
                      </a:r>
                      <a:r>
                        <a:rPr lang="ru-RU" sz="1200" dirty="0" err="1">
                          <a:effectLst/>
                        </a:rPr>
                        <a:t>muhit</a:t>
                      </a:r>
                      <a:endParaRPr lang="ru-RU" sz="1100" dirty="0">
                        <a:effectLst/>
                        <a:latin typeface="Calibri"/>
                        <a:ea typeface="Calibri"/>
                        <a:cs typeface="Times New Roman"/>
                      </a:endParaRPr>
                    </a:p>
                  </a:txBody>
                  <a:tcPr marL="68580" marR="68580" marT="0" marB="0"/>
                </a:tc>
                <a:tc gridSpan="3">
                  <a:txBody>
                    <a:bodyPr/>
                    <a:lstStyle/>
                    <a:p>
                      <a:pPr indent="450215" algn="ctr">
                        <a:lnSpc>
                          <a:spcPct val="115000"/>
                        </a:lnSpc>
                        <a:spcAft>
                          <a:spcPts val="1000"/>
                        </a:spcAft>
                      </a:pPr>
                      <a:r>
                        <a:rPr lang="ru-RU" sz="1200">
                          <a:effectLst/>
                        </a:rPr>
                        <a:t>Dispersli faza</a:t>
                      </a:r>
                      <a:endParaRPr lang="ru-RU" sz="1100">
                        <a:effectLst/>
                        <a:latin typeface="Calibri"/>
                        <a:ea typeface="Calibri"/>
                        <a:cs typeface="Times New Roman"/>
                      </a:endParaRPr>
                    </a:p>
                  </a:txBody>
                  <a:tcPr marL="68580" marR="68580" marT="0" marB="0"/>
                </a:tc>
                <a:tc hMerge="1">
                  <a:txBody>
                    <a:bodyPr/>
                    <a:lstStyle/>
                    <a:p>
                      <a:endParaRPr lang="ru-RU"/>
                    </a:p>
                  </a:txBody>
                  <a:tcPr/>
                </a:tc>
                <a:tc hMerge="1">
                  <a:txBody>
                    <a:bodyPr/>
                    <a:lstStyle/>
                    <a:p>
                      <a:endParaRPr lang="ru-RU"/>
                    </a:p>
                  </a:txBody>
                  <a:tcPr/>
                </a:tc>
              </a:tr>
              <a:tr h="551954">
                <a:tc vMerge="1">
                  <a:txBody>
                    <a:bodyPr/>
                    <a:lstStyle/>
                    <a:p>
                      <a:endParaRPr lang="ru-RU"/>
                    </a:p>
                  </a:txBody>
                  <a:tcPr/>
                </a:tc>
                <a:tc>
                  <a:txBody>
                    <a:bodyPr/>
                    <a:lstStyle/>
                    <a:p>
                      <a:pPr indent="450215" algn="ctr">
                        <a:lnSpc>
                          <a:spcPct val="115000"/>
                        </a:lnSpc>
                        <a:spcAft>
                          <a:spcPts val="1000"/>
                        </a:spcAft>
                      </a:pPr>
                      <a:r>
                        <a:rPr lang="ru-RU" sz="1200">
                          <a:effectLst/>
                        </a:rPr>
                        <a:t>Gaz</a:t>
                      </a:r>
                      <a:endParaRPr lang="ru-RU" sz="1100">
                        <a:effectLst/>
                        <a:latin typeface="Calibri"/>
                        <a:ea typeface="Calibri"/>
                        <a:cs typeface="Times New Roman"/>
                      </a:endParaRPr>
                    </a:p>
                  </a:txBody>
                  <a:tcPr marL="68580" marR="68580" marT="0" marB="0"/>
                </a:tc>
                <a:tc>
                  <a:txBody>
                    <a:bodyPr/>
                    <a:lstStyle/>
                    <a:p>
                      <a:pPr indent="450215" algn="ctr">
                        <a:lnSpc>
                          <a:spcPct val="115000"/>
                        </a:lnSpc>
                        <a:spcAft>
                          <a:spcPts val="1000"/>
                        </a:spcAft>
                      </a:pPr>
                      <a:r>
                        <a:rPr lang="ru-RU" sz="1200">
                          <a:effectLst/>
                        </a:rPr>
                        <a:t>Suyuqlik</a:t>
                      </a:r>
                      <a:endParaRPr lang="ru-RU" sz="1100">
                        <a:effectLst/>
                        <a:latin typeface="Calibri"/>
                        <a:ea typeface="Calibri"/>
                        <a:cs typeface="Times New Roman"/>
                      </a:endParaRPr>
                    </a:p>
                  </a:txBody>
                  <a:tcPr marL="68580" marR="68580" marT="0" marB="0"/>
                </a:tc>
                <a:tc>
                  <a:txBody>
                    <a:bodyPr/>
                    <a:lstStyle/>
                    <a:p>
                      <a:pPr indent="450215" algn="ctr">
                        <a:lnSpc>
                          <a:spcPct val="115000"/>
                        </a:lnSpc>
                        <a:spcAft>
                          <a:spcPts val="1000"/>
                        </a:spcAft>
                      </a:pPr>
                      <a:r>
                        <a:rPr lang="ru-RU" sz="1200">
                          <a:effectLst/>
                        </a:rPr>
                        <a:t>Qattiq</a:t>
                      </a:r>
                      <a:endParaRPr lang="ru-RU" sz="1100">
                        <a:effectLst/>
                        <a:latin typeface="Calibri"/>
                        <a:ea typeface="Calibri"/>
                        <a:cs typeface="Times New Roman"/>
                      </a:endParaRPr>
                    </a:p>
                  </a:txBody>
                  <a:tcPr marL="68580" marR="68580" marT="0" marB="0"/>
                </a:tc>
              </a:tr>
              <a:tr h="1189248">
                <a:tc>
                  <a:txBody>
                    <a:bodyPr/>
                    <a:lstStyle/>
                    <a:p>
                      <a:pPr indent="450215" algn="ctr">
                        <a:lnSpc>
                          <a:spcPct val="115000"/>
                        </a:lnSpc>
                        <a:spcAft>
                          <a:spcPts val="1000"/>
                        </a:spcAft>
                      </a:pPr>
                      <a:r>
                        <a:rPr lang="ru-RU" sz="1200">
                          <a:effectLst/>
                        </a:rPr>
                        <a:t>Gaz</a:t>
                      </a:r>
                      <a:endParaRPr lang="ru-RU" sz="1100">
                        <a:effectLst/>
                        <a:latin typeface="Calibri"/>
                        <a:ea typeface="Calibri"/>
                        <a:cs typeface="Times New Roman"/>
                      </a:endParaRPr>
                    </a:p>
                  </a:txBody>
                  <a:tcPr marL="68580" marR="68580" marT="0" marB="0"/>
                </a:tc>
                <a:tc>
                  <a:txBody>
                    <a:bodyPr/>
                    <a:lstStyle/>
                    <a:p>
                      <a:pPr indent="450215" algn="ctr">
                        <a:lnSpc>
                          <a:spcPct val="115000"/>
                        </a:lnSpc>
                        <a:spcAft>
                          <a:spcPts val="1000"/>
                        </a:spcAft>
                      </a:pPr>
                      <a:r>
                        <a:rPr lang="ru-RU" sz="1200">
                          <a:effectLst/>
                        </a:rPr>
                        <a:t> </a:t>
                      </a:r>
                      <a:endParaRPr lang="ru-RU" sz="1100">
                        <a:effectLst/>
                        <a:latin typeface="Calibri"/>
                        <a:ea typeface="Calibri"/>
                        <a:cs typeface="Times New Roman"/>
                      </a:endParaRPr>
                    </a:p>
                  </a:txBody>
                  <a:tcPr marL="68580" marR="68580" marT="0" marB="0"/>
                </a:tc>
                <a:tc>
                  <a:txBody>
                    <a:bodyPr/>
                    <a:lstStyle/>
                    <a:p>
                      <a:pPr indent="450215" algn="ctr">
                        <a:lnSpc>
                          <a:spcPct val="115000"/>
                        </a:lnSpc>
                        <a:spcAft>
                          <a:spcPts val="1000"/>
                        </a:spcAft>
                      </a:pPr>
                      <a:r>
                        <a:rPr lang="ru-RU" sz="1200">
                          <a:effectLst/>
                        </a:rPr>
                        <a:t>Aerozollar</a:t>
                      </a:r>
                      <a:endParaRPr lang="ru-RU" sz="1100">
                        <a:effectLst/>
                      </a:endParaRPr>
                    </a:p>
                    <a:p>
                      <a:pPr indent="450215" algn="ctr">
                        <a:lnSpc>
                          <a:spcPct val="115000"/>
                        </a:lnSpc>
                        <a:spcAft>
                          <a:spcPts val="1000"/>
                        </a:spcAft>
                      </a:pPr>
                      <a:r>
                        <a:rPr lang="ru-RU" sz="1200">
                          <a:effectLst/>
                        </a:rPr>
                        <a:t>Tumanlar</a:t>
                      </a:r>
                      <a:endParaRPr lang="ru-RU" sz="1100">
                        <a:effectLst/>
                      </a:endParaRPr>
                    </a:p>
                    <a:p>
                      <a:pPr indent="450215" algn="ctr">
                        <a:lnSpc>
                          <a:spcPct val="115000"/>
                        </a:lnSpc>
                        <a:spcAft>
                          <a:spcPts val="1000"/>
                        </a:spcAft>
                      </a:pPr>
                      <a:r>
                        <a:rPr lang="ru-RU" sz="1200">
                          <a:effectLst/>
                        </a:rPr>
                        <a:t>Tomchi</a:t>
                      </a:r>
                      <a:endParaRPr lang="ru-RU" sz="1100">
                        <a:effectLst/>
                        <a:latin typeface="Calibri"/>
                        <a:ea typeface="Calibri"/>
                        <a:cs typeface="Times New Roman"/>
                      </a:endParaRPr>
                    </a:p>
                  </a:txBody>
                  <a:tcPr marL="68580" marR="68580" marT="0" marB="0"/>
                </a:tc>
                <a:tc>
                  <a:txBody>
                    <a:bodyPr/>
                    <a:lstStyle/>
                    <a:p>
                      <a:pPr indent="450215" algn="ctr">
                        <a:lnSpc>
                          <a:spcPct val="115000"/>
                        </a:lnSpc>
                        <a:spcAft>
                          <a:spcPts val="1000"/>
                        </a:spcAft>
                      </a:pPr>
                      <a:r>
                        <a:rPr lang="en-US" sz="1200">
                          <a:effectLst/>
                        </a:rPr>
                        <a:t>Aerogellar, aerozollar,</a:t>
                      </a:r>
                      <a:endParaRPr lang="ru-RU" sz="1100">
                        <a:effectLst/>
                      </a:endParaRPr>
                    </a:p>
                    <a:p>
                      <a:pPr indent="450215" algn="ctr">
                        <a:lnSpc>
                          <a:spcPct val="115000"/>
                        </a:lnSpc>
                        <a:spcAft>
                          <a:spcPts val="1000"/>
                        </a:spcAft>
                      </a:pPr>
                      <a:r>
                        <a:rPr lang="en-US" sz="1200">
                          <a:effectLst/>
                        </a:rPr>
                        <a:t>kukunlar, tutunlar, chang</a:t>
                      </a:r>
                      <a:endParaRPr lang="ru-RU" sz="1100">
                        <a:effectLst/>
                        <a:latin typeface="Calibri"/>
                        <a:ea typeface="Calibri"/>
                        <a:cs typeface="Times New Roman"/>
                      </a:endParaRPr>
                    </a:p>
                  </a:txBody>
                  <a:tcPr marL="68580" marR="68580" marT="0" marB="0"/>
                </a:tc>
              </a:tr>
              <a:tr h="1035087">
                <a:tc>
                  <a:txBody>
                    <a:bodyPr/>
                    <a:lstStyle/>
                    <a:p>
                      <a:pPr indent="450215" algn="ctr">
                        <a:lnSpc>
                          <a:spcPct val="115000"/>
                        </a:lnSpc>
                        <a:spcAft>
                          <a:spcPts val="1000"/>
                        </a:spcAft>
                      </a:pPr>
                      <a:r>
                        <a:rPr lang="ru-RU" sz="1200">
                          <a:effectLst/>
                        </a:rPr>
                        <a:t>Suyuq</a:t>
                      </a:r>
                      <a:endParaRPr lang="ru-RU" sz="1100">
                        <a:effectLst/>
                        <a:latin typeface="Calibri"/>
                        <a:ea typeface="Calibri"/>
                        <a:cs typeface="Times New Roman"/>
                      </a:endParaRPr>
                    </a:p>
                  </a:txBody>
                  <a:tcPr marL="68580" marR="68580" marT="0" marB="0"/>
                </a:tc>
                <a:tc>
                  <a:txBody>
                    <a:bodyPr/>
                    <a:lstStyle/>
                    <a:p>
                      <a:pPr indent="450215" algn="ctr">
                        <a:lnSpc>
                          <a:spcPct val="115000"/>
                        </a:lnSpc>
                        <a:spcAft>
                          <a:spcPts val="1000"/>
                        </a:spcAft>
                      </a:pPr>
                      <a:r>
                        <a:rPr lang="ru-RU" sz="1200">
                          <a:effectLst/>
                        </a:rPr>
                        <a:t>Ko‘piklar,gazli</a:t>
                      </a:r>
                      <a:endParaRPr lang="ru-RU" sz="1100">
                        <a:effectLst/>
                      </a:endParaRPr>
                    </a:p>
                    <a:p>
                      <a:pPr indent="450215" algn="ctr">
                        <a:lnSpc>
                          <a:spcPct val="115000"/>
                        </a:lnSpc>
                        <a:spcAft>
                          <a:spcPts val="1000"/>
                        </a:spcAft>
                      </a:pPr>
                      <a:r>
                        <a:rPr lang="ru-RU" sz="1200">
                          <a:effectLst/>
                        </a:rPr>
                        <a:t>emulsiya</a:t>
                      </a:r>
                      <a:endParaRPr lang="ru-RU" sz="1100">
                        <a:effectLst/>
                        <a:latin typeface="Calibri"/>
                        <a:ea typeface="Calibri"/>
                        <a:cs typeface="Times New Roman"/>
                      </a:endParaRPr>
                    </a:p>
                  </a:txBody>
                  <a:tcPr marL="68580" marR="68580" marT="0" marB="0"/>
                </a:tc>
                <a:tc>
                  <a:txBody>
                    <a:bodyPr/>
                    <a:lstStyle/>
                    <a:p>
                      <a:pPr indent="450215" algn="ctr">
                        <a:lnSpc>
                          <a:spcPct val="115000"/>
                        </a:lnSpc>
                        <a:spcAft>
                          <a:spcPts val="1000"/>
                        </a:spcAft>
                      </a:pPr>
                      <a:r>
                        <a:rPr lang="ru-RU" sz="1200" dirty="0" err="1">
                          <a:effectLst/>
                        </a:rPr>
                        <a:t>Emulsiyalar</a:t>
                      </a:r>
                      <a:r>
                        <a:rPr lang="ru-RU" sz="1200" dirty="0">
                          <a:effectLst/>
                        </a:rPr>
                        <a:t>, </a:t>
                      </a:r>
                      <a:r>
                        <a:rPr lang="ru-RU" sz="1200" dirty="0" err="1">
                          <a:effectLst/>
                        </a:rPr>
                        <a:t>kremlar</a:t>
                      </a:r>
                      <a:endParaRPr lang="ru-RU" sz="1100" dirty="0">
                        <a:effectLst/>
                        <a:latin typeface="Calibri"/>
                        <a:ea typeface="Calibri"/>
                        <a:cs typeface="Times New Roman"/>
                      </a:endParaRPr>
                    </a:p>
                  </a:txBody>
                  <a:tcPr marL="68580" marR="68580" marT="0" marB="0"/>
                </a:tc>
                <a:tc>
                  <a:txBody>
                    <a:bodyPr/>
                    <a:lstStyle/>
                    <a:p>
                      <a:pPr indent="450215" algn="ctr">
                        <a:lnSpc>
                          <a:spcPct val="115000"/>
                        </a:lnSpc>
                        <a:spcAft>
                          <a:spcPts val="1000"/>
                        </a:spcAft>
                      </a:pPr>
                      <a:r>
                        <a:rPr lang="ru-RU" sz="1200">
                          <a:effectLst/>
                        </a:rPr>
                        <a:t>Kul, gellar, emulsiyalar,</a:t>
                      </a:r>
                      <a:endParaRPr lang="ru-RU" sz="1100">
                        <a:effectLst/>
                      </a:endParaRPr>
                    </a:p>
                    <a:p>
                      <a:pPr indent="450215" algn="ctr">
                        <a:lnSpc>
                          <a:spcPct val="115000"/>
                        </a:lnSpc>
                        <a:spcAft>
                          <a:spcPts val="1000"/>
                        </a:spcAft>
                      </a:pPr>
                      <a:r>
                        <a:rPr lang="ru-RU" sz="1200">
                          <a:effectLst/>
                        </a:rPr>
                        <a:t>pastalar</a:t>
                      </a:r>
                      <a:endParaRPr lang="ru-RU" sz="1100">
                        <a:effectLst/>
                        <a:latin typeface="Calibri"/>
                        <a:ea typeface="Calibri"/>
                        <a:cs typeface="Times New Roman"/>
                      </a:endParaRPr>
                    </a:p>
                  </a:txBody>
                  <a:tcPr marL="68580" marR="68580" marT="0" marB="0"/>
                </a:tc>
              </a:tr>
              <a:tr h="1401359">
                <a:tc>
                  <a:txBody>
                    <a:bodyPr/>
                    <a:lstStyle/>
                    <a:p>
                      <a:pPr indent="450215" algn="ctr">
                        <a:lnSpc>
                          <a:spcPct val="115000"/>
                        </a:lnSpc>
                        <a:spcAft>
                          <a:spcPts val="1000"/>
                        </a:spcAft>
                      </a:pPr>
                      <a:r>
                        <a:rPr lang="ru-RU" sz="1200">
                          <a:effectLst/>
                        </a:rPr>
                        <a:t>Qattiq</a:t>
                      </a:r>
                      <a:endParaRPr lang="ru-RU" sz="1100">
                        <a:effectLst/>
                        <a:latin typeface="Calibri"/>
                        <a:ea typeface="Calibri"/>
                        <a:cs typeface="Times New Roman"/>
                      </a:endParaRPr>
                    </a:p>
                  </a:txBody>
                  <a:tcPr marL="68580" marR="68580" marT="0" marB="0"/>
                </a:tc>
                <a:tc>
                  <a:txBody>
                    <a:bodyPr/>
                    <a:lstStyle/>
                    <a:p>
                      <a:pPr indent="450215" algn="ctr">
                        <a:lnSpc>
                          <a:spcPct val="115000"/>
                        </a:lnSpc>
                        <a:spcAft>
                          <a:spcPts val="1000"/>
                        </a:spcAft>
                      </a:pPr>
                      <a:r>
                        <a:rPr lang="en-US" sz="1200">
                          <a:effectLst/>
                        </a:rPr>
                        <a:t>Qattiq</a:t>
                      </a:r>
                      <a:endParaRPr lang="ru-RU" sz="1100">
                        <a:effectLst/>
                      </a:endParaRPr>
                    </a:p>
                    <a:p>
                      <a:pPr indent="450215" algn="ctr">
                        <a:lnSpc>
                          <a:spcPct val="115000"/>
                        </a:lnSpc>
                        <a:spcAft>
                          <a:spcPts val="1000"/>
                        </a:spcAft>
                      </a:pPr>
                      <a:r>
                        <a:rPr lang="en-US" sz="1200">
                          <a:effectLst/>
                        </a:rPr>
                        <a:t>ko‘piklar, fil</a:t>
                      </a:r>
                      <a:r>
                        <a:rPr lang="ru-RU" sz="1200">
                          <a:effectLst/>
                        </a:rPr>
                        <a:t>ь</a:t>
                      </a:r>
                      <a:r>
                        <a:rPr lang="en-US" sz="1200">
                          <a:effectLst/>
                        </a:rPr>
                        <a:t>trlar, sorbentlar, membranalar</a:t>
                      </a:r>
                      <a:endParaRPr lang="ru-RU" sz="1100">
                        <a:effectLst/>
                        <a:latin typeface="Calibri"/>
                        <a:ea typeface="Calibri"/>
                        <a:cs typeface="Times New Roman"/>
                      </a:endParaRPr>
                    </a:p>
                  </a:txBody>
                  <a:tcPr marL="68580" marR="68580" marT="0" marB="0"/>
                </a:tc>
                <a:tc>
                  <a:txBody>
                    <a:bodyPr/>
                    <a:lstStyle/>
                    <a:p>
                      <a:pPr indent="450215" algn="ctr">
                        <a:lnSpc>
                          <a:spcPct val="115000"/>
                        </a:lnSpc>
                        <a:spcAft>
                          <a:spcPts val="1000"/>
                        </a:spcAft>
                      </a:pPr>
                      <a:r>
                        <a:rPr lang="ru-RU" sz="1200">
                          <a:effectLst/>
                        </a:rPr>
                        <a:t>Qattiq</a:t>
                      </a:r>
                      <a:endParaRPr lang="ru-RU" sz="1100">
                        <a:effectLst/>
                      </a:endParaRPr>
                    </a:p>
                    <a:p>
                      <a:pPr indent="450215" algn="ctr">
                        <a:lnSpc>
                          <a:spcPct val="115000"/>
                        </a:lnSpc>
                        <a:spcAft>
                          <a:spcPts val="1000"/>
                        </a:spcAft>
                      </a:pPr>
                      <a:r>
                        <a:rPr lang="ru-RU" sz="1200">
                          <a:effectLst/>
                        </a:rPr>
                        <a:t>emulsiyalar</a:t>
                      </a:r>
                      <a:endParaRPr lang="ru-RU" sz="1100">
                        <a:effectLst/>
                        <a:latin typeface="Calibri"/>
                        <a:ea typeface="Calibri"/>
                        <a:cs typeface="Times New Roman"/>
                      </a:endParaRPr>
                    </a:p>
                  </a:txBody>
                  <a:tcPr marL="68580" marR="68580" marT="0" marB="0"/>
                </a:tc>
                <a:tc>
                  <a:txBody>
                    <a:bodyPr/>
                    <a:lstStyle/>
                    <a:p>
                      <a:pPr indent="450215" algn="ctr">
                        <a:lnSpc>
                          <a:spcPct val="115000"/>
                        </a:lnSpc>
                        <a:spcAft>
                          <a:spcPts val="1000"/>
                        </a:spcAft>
                      </a:pPr>
                      <a:r>
                        <a:rPr lang="en-US" sz="1200" dirty="0" err="1">
                          <a:effectLst/>
                        </a:rPr>
                        <a:t>Qattiq</a:t>
                      </a:r>
                      <a:r>
                        <a:rPr lang="en-US" sz="1200" dirty="0">
                          <a:effectLst/>
                        </a:rPr>
                        <a:t> </a:t>
                      </a:r>
                      <a:r>
                        <a:rPr lang="en-US" sz="1200" dirty="0" err="1">
                          <a:effectLst/>
                        </a:rPr>
                        <a:t>kullar</a:t>
                      </a:r>
                      <a:r>
                        <a:rPr lang="en-US" sz="1200" dirty="0">
                          <a:effectLst/>
                        </a:rPr>
                        <a:t>, </a:t>
                      </a:r>
                      <a:r>
                        <a:rPr lang="en-US" sz="1200" dirty="0" err="1">
                          <a:effectLst/>
                        </a:rPr>
                        <a:t>qotishmalar</a:t>
                      </a:r>
                      <a:r>
                        <a:rPr lang="en-US" sz="1200" dirty="0">
                          <a:effectLst/>
                        </a:rPr>
                        <a:t>,</a:t>
                      </a:r>
                      <a:endParaRPr lang="ru-RU" sz="1100" dirty="0">
                        <a:effectLst/>
                      </a:endParaRPr>
                    </a:p>
                    <a:p>
                      <a:pPr indent="450215" algn="ctr">
                        <a:lnSpc>
                          <a:spcPct val="115000"/>
                        </a:lnSpc>
                        <a:spcAft>
                          <a:spcPts val="1000"/>
                        </a:spcAft>
                      </a:pPr>
                      <a:r>
                        <a:rPr lang="en-US" sz="1200" dirty="0" err="1">
                          <a:effectLst/>
                        </a:rPr>
                        <a:t>kompozitlar</a:t>
                      </a:r>
                      <a:r>
                        <a:rPr lang="en-US" sz="1200" dirty="0">
                          <a:effectLst/>
                        </a:rPr>
                        <a:t>,</a:t>
                      </a:r>
                      <a:endParaRPr lang="ru-RU" sz="1100" dirty="0">
                        <a:effectLst/>
                      </a:endParaRPr>
                    </a:p>
                    <a:p>
                      <a:pPr indent="450215" algn="ctr">
                        <a:lnSpc>
                          <a:spcPct val="115000"/>
                        </a:lnSpc>
                        <a:spcAft>
                          <a:spcPts val="1000"/>
                        </a:spcAft>
                      </a:pPr>
                      <a:r>
                        <a:rPr lang="en-US" sz="1200" dirty="0" err="1">
                          <a:effectLst/>
                        </a:rPr>
                        <a:t>qoplamalar</a:t>
                      </a:r>
                      <a:r>
                        <a:rPr lang="en-US" sz="1200" dirty="0">
                          <a:effectLst/>
                        </a:rPr>
                        <a:t>, </a:t>
                      </a:r>
                      <a:r>
                        <a:rPr lang="en-US" sz="1200" dirty="0" err="1">
                          <a:effectLst/>
                        </a:rPr>
                        <a:t>plyonkalar</a:t>
                      </a:r>
                      <a:r>
                        <a:rPr lang="en-US" sz="1200" dirty="0">
                          <a:effectLst/>
                        </a:rPr>
                        <a:t>.</a:t>
                      </a:r>
                      <a:endParaRPr lang="ru-RU" sz="1100" dirty="0">
                        <a:effectLst/>
                        <a:latin typeface="Calibri"/>
                        <a:ea typeface="Calibri"/>
                        <a:cs typeface="Times New Roman"/>
                      </a:endParaRPr>
                    </a:p>
                  </a:txBody>
                  <a:tcPr marL="68580" marR="68580" marT="0" marB="0"/>
                </a:tc>
              </a:tr>
            </a:tbl>
          </a:graphicData>
        </a:graphic>
      </p:graphicFrame>
      <p:sp>
        <p:nvSpPr>
          <p:cNvPr id="4" name="Прямоугольник 3"/>
          <p:cNvSpPr/>
          <p:nvPr/>
        </p:nvSpPr>
        <p:spPr>
          <a:xfrm>
            <a:off x="395536" y="332656"/>
            <a:ext cx="8496944" cy="923330"/>
          </a:xfrm>
          <a:prstGeom prst="rect">
            <a:avLst/>
          </a:prstGeom>
        </p:spPr>
        <p:txBody>
          <a:bodyPr wrap="square">
            <a:spAutoFit/>
          </a:bodyPr>
          <a:lstStyle/>
          <a:p>
            <a:r>
              <a:rPr lang="en-US" dirty="0"/>
              <a:t>.</a:t>
            </a:r>
            <a:r>
              <a:rPr lang="en-US" dirty="0" err="1"/>
              <a:t>Agregat</a:t>
            </a:r>
            <a:r>
              <a:rPr lang="en-US" dirty="0"/>
              <a:t> </a:t>
            </a:r>
            <a:r>
              <a:rPr lang="en-US" dirty="0" err="1"/>
              <a:t>holatiga</a:t>
            </a:r>
            <a:r>
              <a:rPr lang="en-US" dirty="0"/>
              <a:t> </a:t>
            </a:r>
            <a:r>
              <a:rPr lang="en-US" dirty="0" err="1"/>
              <a:t>qarab</a:t>
            </a:r>
            <a:r>
              <a:rPr lang="en-US" dirty="0"/>
              <a:t> </a:t>
            </a:r>
            <a:r>
              <a:rPr lang="en-US" dirty="0" err="1"/>
              <a:t>klassifikatsiyalash</a:t>
            </a:r>
            <a:endParaRPr lang="ru-RU" dirty="0"/>
          </a:p>
          <a:p>
            <a:r>
              <a:rPr lang="en-US" dirty="0" err="1"/>
              <a:t>Dispersli</a:t>
            </a:r>
            <a:r>
              <a:rPr lang="en-US" dirty="0"/>
              <a:t> </a:t>
            </a:r>
            <a:r>
              <a:rPr lang="en-US" dirty="0" err="1"/>
              <a:t>tizimlarini</a:t>
            </a:r>
            <a:r>
              <a:rPr lang="en-US" dirty="0"/>
              <a:t> </a:t>
            </a:r>
            <a:r>
              <a:rPr lang="en-US" dirty="0" err="1"/>
              <a:t>dispersli</a:t>
            </a:r>
            <a:r>
              <a:rPr lang="en-US" dirty="0"/>
              <a:t> </a:t>
            </a:r>
            <a:r>
              <a:rPr lang="en-US" dirty="0" err="1"/>
              <a:t>fazalari</a:t>
            </a:r>
            <a:r>
              <a:rPr lang="en-US" dirty="0"/>
              <a:t> </a:t>
            </a:r>
            <a:r>
              <a:rPr lang="en-US" dirty="0" err="1"/>
              <a:t>va</a:t>
            </a:r>
            <a:r>
              <a:rPr lang="en-US" dirty="0"/>
              <a:t> dispersion </a:t>
            </a:r>
            <a:r>
              <a:rPr lang="en-US" dirty="0" err="1"/>
              <a:t>muhitlari</a:t>
            </a:r>
            <a:r>
              <a:rPr lang="en-US" dirty="0"/>
              <a:t> </a:t>
            </a:r>
            <a:r>
              <a:rPr lang="en-US" dirty="0" err="1"/>
              <a:t>agregat</a:t>
            </a:r>
            <a:r>
              <a:rPr lang="en-US" dirty="0"/>
              <a:t> </a:t>
            </a:r>
            <a:r>
              <a:rPr lang="en-US" dirty="0" err="1"/>
              <a:t>holatiga</a:t>
            </a:r>
            <a:r>
              <a:rPr lang="en-US" dirty="0"/>
              <a:t> </a:t>
            </a:r>
            <a:r>
              <a:rPr lang="en-US" dirty="0" err="1"/>
              <a:t>qarab</a:t>
            </a:r>
            <a:r>
              <a:rPr lang="en-US" dirty="0"/>
              <a:t> </a:t>
            </a:r>
            <a:r>
              <a:rPr lang="en-US" dirty="0" err="1"/>
              <a:t>klassifikatsiyasi</a:t>
            </a:r>
            <a:r>
              <a:rPr lang="en-US" dirty="0"/>
              <a:t> </a:t>
            </a:r>
            <a:r>
              <a:rPr lang="en-US" dirty="0" err="1"/>
              <a:t>quyidagi</a:t>
            </a:r>
            <a:r>
              <a:rPr lang="en-US" dirty="0"/>
              <a:t> </a:t>
            </a:r>
            <a:r>
              <a:rPr lang="en-US" dirty="0" err="1"/>
              <a:t>jadvalda</a:t>
            </a:r>
            <a:r>
              <a:rPr lang="en-US" dirty="0"/>
              <a:t> </a:t>
            </a:r>
            <a:r>
              <a:rPr lang="en-US" dirty="0" err="1"/>
              <a:t>berilgan</a:t>
            </a:r>
            <a:r>
              <a:rPr lang="en-US" dirty="0"/>
              <a:t>.</a:t>
            </a:r>
            <a:endParaRPr lang="ru-RU" dirty="0"/>
          </a:p>
        </p:txBody>
      </p:sp>
    </p:spTree>
    <p:extLst>
      <p:ext uri="{BB962C8B-B14F-4D97-AF65-F5344CB8AC3E}">
        <p14:creationId xmlns:p14="http://schemas.microsoft.com/office/powerpoint/2010/main" val="25500691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5536" y="260648"/>
            <a:ext cx="8496944" cy="923330"/>
          </a:xfrm>
          <a:prstGeom prst="rect">
            <a:avLst/>
          </a:prstGeom>
        </p:spPr>
        <p:txBody>
          <a:bodyPr wrap="square">
            <a:spAutoFit/>
          </a:bodyPr>
          <a:lstStyle/>
          <a:p>
            <a:r>
              <a:rPr lang="en-US" dirty="0" err="1"/>
              <a:t>Aglomerat</a:t>
            </a:r>
            <a:r>
              <a:rPr lang="en-US" dirty="0"/>
              <a:t> (</a:t>
            </a:r>
            <a:r>
              <a:rPr lang="en-US" dirty="0" err="1"/>
              <a:t>agregat</a:t>
            </a:r>
            <a:r>
              <a:rPr lang="en-US" dirty="0"/>
              <a:t>)-</a:t>
            </a:r>
            <a:r>
              <a:rPr lang="en-US" dirty="0" err="1"/>
              <a:t>bir</a:t>
            </a:r>
            <a:r>
              <a:rPr lang="en-US" dirty="0"/>
              <a:t> </a:t>
            </a:r>
            <a:r>
              <a:rPr lang="en-US" dirty="0" err="1"/>
              <a:t>nechta</a:t>
            </a:r>
            <a:r>
              <a:rPr lang="en-US" dirty="0"/>
              <a:t> </a:t>
            </a:r>
            <a:r>
              <a:rPr lang="en-US" dirty="0" err="1"/>
              <a:t>zarrachalarni</a:t>
            </a:r>
            <a:r>
              <a:rPr lang="en-US" dirty="0"/>
              <a:t> </a:t>
            </a:r>
            <a:r>
              <a:rPr lang="en-US" dirty="0" err="1"/>
              <a:t>kattaroq</a:t>
            </a:r>
            <a:r>
              <a:rPr lang="en-US" dirty="0"/>
              <a:t> </a:t>
            </a:r>
            <a:r>
              <a:rPr lang="en-US" dirty="0" err="1"/>
              <a:t>hosilga</a:t>
            </a:r>
            <a:r>
              <a:rPr lang="en-US" dirty="0"/>
              <a:t> </a:t>
            </a:r>
            <a:r>
              <a:rPr lang="en-US" dirty="0" err="1"/>
              <a:t>birlashishi</a:t>
            </a:r>
            <a:r>
              <a:rPr lang="en-US" dirty="0"/>
              <a:t>. </a:t>
            </a:r>
            <a:r>
              <a:rPr lang="en-US" dirty="0" err="1"/>
              <a:t>Agregat</a:t>
            </a:r>
            <a:r>
              <a:rPr lang="en-US" dirty="0"/>
              <a:t> </a:t>
            </a:r>
            <a:r>
              <a:rPr lang="en-US" dirty="0" err="1"/>
              <a:t>va</a:t>
            </a:r>
            <a:r>
              <a:rPr lang="en-US" dirty="0"/>
              <a:t> </a:t>
            </a:r>
            <a:r>
              <a:rPr lang="en-US" dirty="0" err="1"/>
              <a:t>aglomeratlar</a:t>
            </a:r>
            <a:r>
              <a:rPr lang="en-US" dirty="0"/>
              <a:t> </a:t>
            </a:r>
            <a:r>
              <a:rPr lang="en-US" dirty="0" err="1"/>
              <a:t>ichki</a:t>
            </a:r>
            <a:r>
              <a:rPr lang="en-US" dirty="0"/>
              <a:t> </a:t>
            </a:r>
            <a:r>
              <a:rPr lang="en-US" dirty="0" err="1"/>
              <a:t>g‘ovakliklari</a:t>
            </a:r>
            <a:r>
              <a:rPr lang="en-US" dirty="0"/>
              <a:t> </a:t>
            </a:r>
            <a:r>
              <a:rPr lang="en-US" dirty="0" err="1"/>
              <a:t>bor-yo‘qligi</a:t>
            </a:r>
            <a:r>
              <a:rPr lang="en-US" dirty="0"/>
              <a:t> </a:t>
            </a:r>
            <a:r>
              <a:rPr lang="en-US" dirty="0" err="1"/>
              <a:t>bilan</a:t>
            </a:r>
            <a:r>
              <a:rPr lang="en-US" dirty="0"/>
              <a:t> </a:t>
            </a:r>
            <a:r>
              <a:rPr lang="en-US" dirty="0" err="1"/>
              <a:t>bir-biridan</a:t>
            </a:r>
            <a:r>
              <a:rPr lang="en-US" dirty="0"/>
              <a:t> </a:t>
            </a:r>
            <a:r>
              <a:rPr lang="en-US" dirty="0" err="1"/>
              <a:t>farq</a:t>
            </a:r>
            <a:r>
              <a:rPr lang="en-US" dirty="0"/>
              <a:t> </a:t>
            </a:r>
            <a:r>
              <a:rPr lang="en-US" dirty="0" err="1"/>
              <a:t>qiladi</a:t>
            </a:r>
            <a:r>
              <a:rPr lang="en-US" dirty="0"/>
              <a:t>.</a:t>
            </a:r>
            <a:r>
              <a:rPr lang="uz-Cyrl-UZ" dirty="0"/>
              <a:t> Aglomeratlarda zarrachalararo bo‘shliq bo‘ladi (rasm 19.3.a), agregatlarda bo‘shliq yo‘q </a:t>
            </a:r>
            <a:endParaRPr lang="ru-RU"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91680" y="1556792"/>
            <a:ext cx="5904656" cy="329063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395536" y="5373216"/>
            <a:ext cx="8496944" cy="923330"/>
          </a:xfrm>
          <a:prstGeom prst="rect">
            <a:avLst/>
          </a:prstGeom>
        </p:spPr>
        <p:txBody>
          <a:bodyPr wrap="square">
            <a:spAutoFit/>
          </a:bodyPr>
          <a:lstStyle/>
          <a:p>
            <a:r>
              <a:rPr lang="en-US" dirty="0" err="1"/>
              <a:t>Rasm</a:t>
            </a:r>
            <a:r>
              <a:rPr lang="en-US" dirty="0"/>
              <a:t> 19.3 </a:t>
            </a:r>
            <a:r>
              <a:rPr lang="en-US" dirty="0" err="1"/>
              <a:t>Aglomerlashtirilgan</a:t>
            </a:r>
            <a:r>
              <a:rPr lang="en-US" dirty="0"/>
              <a:t> (a) </a:t>
            </a:r>
            <a:r>
              <a:rPr lang="en-US" dirty="0" err="1"/>
              <a:t>va</a:t>
            </a:r>
            <a:r>
              <a:rPr lang="en-US" dirty="0"/>
              <a:t> </a:t>
            </a:r>
            <a:r>
              <a:rPr lang="en-US" dirty="0" err="1"/>
              <a:t>agregatlashtirilgan</a:t>
            </a:r>
            <a:r>
              <a:rPr lang="en-US" dirty="0"/>
              <a:t> (b) </a:t>
            </a:r>
            <a:r>
              <a:rPr lang="en-US" dirty="0" err="1"/>
              <a:t>paroshoklarning</a:t>
            </a:r>
            <a:r>
              <a:rPr lang="en-US" dirty="0"/>
              <a:t> </a:t>
            </a:r>
            <a:r>
              <a:rPr lang="en-US" dirty="0" err="1"/>
              <a:t>sxematik</a:t>
            </a:r>
            <a:r>
              <a:rPr lang="en-US" dirty="0"/>
              <a:t> ko‘rinishi:1-aglomerat; 2- </a:t>
            </a:r>
            <a:r>
              <a:rPr lang="en-US" dirty="0" err="1"/>
              <a:t>birlamchi</a:t>
            </a:r>
            <a:r>
              <a:rPr lang="en-US" dirty="0"/>
              <a:t> </a:t>
            </a:r>
            <a:r>
              <a:rPr lang="en-US" dirty="0" err="1"/>
              <a:t>zarracha</a:t>
            </a:r>
            <a:r>
              <a:rPr lang="en-US" dirty="0"/>
              <a:t>; 3-aglomerat </a:t>
            </a:r>
            <a:r>
              <a:rPr lang="en-US" dirty="0" err="1"/>
              <a:t>ichidagi</a:t>
            </a:r>
            <a:r>
              <a:rPr lang="en-US" dirty="0"/>
              <a:t> </a:t>
            </a:r>
            <a:r>
              <a:rPr lang="en-US" dirty="0" err="1"/>
              <a:t>g‘ovak</a:t>
            </a:r>
            <a:r>
              <a:rPr lang="en-US" dirty="0"/>
              <a:t>; 4-aglomeratlar </a:t>
            </a:r>
            <a:r>
              <a:rPr lang="en-US" dirty="0" err="1"/>
              <a:t>orasidagi</a:t>
            </a:r>
            <a:r>
              <a:rPr lang="en-US" dirty="0"/>
              <a:t> </a:t>
            </a:r>
            <a:r>
              <a:rPr lang="en-US" dirty="0" err="1"/>
              <a:t>g‘ovak</a:t>
            </a:r>
            <a:r>
              <a:rPr lang="en-US" dirty="0"/>
              <a:t>; 5-agregat; 6-agregataro </a:t>
            </a:r>
            <a:r>
              <a:rPr lang="en-US" dirty="0" err="1"/>
              <a:t>g‘ovak</a:t>
            </a:r>
            <a:r>
              <a:rPr lang="en-US" dirty="0"/>
              <a:t>.</a:t>
            </a:r>
            <a:endParaRPr lang="ru-RU" dirty="0"/>
          </a:p>
        </p:txBody>
      </p:sp>
    </p:spTree>
    <p:extLst>
      <p:ext uri="{BB962C8B-B14F-4D97-AF65-F5344CB8AC3E}">
        <p14:creationId xmlns:p14="http://schemas.microsoft.com/office/powerpoint/2010/main" val="3416845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48680"/>
            <a:ext cx="8229600" cy="5577483"/>
          </a:xfrm>
        </p:spPr>
        <p:txBody>
          <a:bodyPr>
            <a:normAutofit fontScale="92500" lnSpcReduction="20000"/>
          </a:bodyPr>
          <a:lstStyle/>
          <a:p>
            <a:r>
              <a:rPr lang="en-US" dirty="0"/>
              <a:t>19.2.2 </a:t>
            </a:r>
            <a:r>
              <a:rPr lang="en-US" dirty="0" err="1"/>
              <a:t>O‘lchamiga</a:t>
            </a:r>
            <a:r>
              <a:rPr lang="en-US" dirty="0"/>
              <a:t> </a:t>
            </a:r>
            <a:r>
              <a:rPr lang="en-US" dirty="0" err="1"/>
              <a:t>qarab</a:t>
            </a:r>
            <a:r>
              <a:rPr lang="en-US" dirty="0"/>
              <a:t> </a:t>
            </a:r>
            <a:r>
              <a:rPr lang="en-US" dirty="0" err="1"/>
              <a:t>klassifikatsiyalash</a:t>
            </a:r>
            <a:endParaRPr lang="ru-RU" dirty="0"/>
          </a:p>
          <a:p>
            <a:r>
              <a:rPr lang="uz-Cyrl-UZ" dirty="0"/>
              <a:t>Klassifikatsiyalash me’zonlari kriteriylari ko‘p. Birinchi navbatda, dag‘al dispersli va yuqori (mayda) dispersli. </a:t>
            </a:r>
            <a:r>
              <a:rPr lang="en-US" dirty="0" err="1"/>
              <a:t>Dag‘al</a:t>
            </a:r>
            <a:r>
              <a:rPr lang="en-US" dirty="0"/>
              <a:t> </a:t>
            </a:r>
            <a:r>
              <a:rPr lang="en-US" dirty="0" err="1"/>
              <a:t>disperslida</a:t>
            </a:r>
            <a:r>
              <a:rPr lang="en-US" dirty="0"/>
              <a:t> </a:t>
            </a:r>
            <a:r>
              <a:rPr lang="en-US" dirty="0" err="1"/>
              <a:t>zarracha</a:t>
            </a:r>
            <a:r>
              <a:rPr lang="en-US" dirty="0"/>
              <a:t> </a:t>
            </a:r>
            <a:r>
              <a:rPr lang="en-US" dirty="0" err="1"/>
              <a:t>o‘lchami</a:t>
            </a:r>
            <a:r>
              <a:rPr lang="en-US" dirty="0"/>
              <a:t> 1mkm </a:t>
            </a:r>
            <a:r>
              <a:rPr lang="en-US" dirty="0" err="1"/>
              <a:t>dan</a:t>
            </a:r>
            <a:r>
              <a:rPr lang="en-US" dirty="0"/>
              <a:t> </a:t>
            </a:r>
            <a:r>
              <a:rPr lang="en-US" dirty="0" err="1"/>
              <a:t>yuqori</a:t>
            </a:r>
            <a:r>
              <a:rPr lang="en-US" dirty="0"/>
              <a:t> </a:t>
            </a:r>
            <a:r>
              <a:rPr lang="en-US" dirty="0" err="1"/>
              <a:t>bo‘ladi</a:t>
            </a:r>
            <a:r>
              <a:rPr lang="en-US" dirty="0"/>
              <a:t>. </a:t>
            </a:r>
            <a:r>
              <a:rPr lang="en-US" dirty="0" err="1"/>
              <a:t>Yuqori</a:t>
            </a:r>
            <a:r>
              <a:rPr lang="en-US" dirty="0"/>
              <a:t> </a:t>
            </a:r>
            <a:r>
              <a:rPr lang="en-US" dirty="0" err="1"/>
              <a:t>disperslini</a:t>
            </a:r>
            <a:r>
              <a:rPr lang="en-US" dirty="0"/>
              <a:t> </a:t>
            </a:r>
            <a:r>
              <a:rPr lang="en-US" dirty="0" err="1"/>
              <a:t>kalloidli</a:t>
            </a:r>
            <a:r>
              <a:rPr lang="en-US" dirty="0"/>
              <a:t> </a:t>
            </a:r>
            <a:r>
              <a:rPr lang="en-US" dirty="0" err="1"/>
              <a:t>dispersli</a:t>
            </a:r>
            <a:r>
              <a:rPr lang="en-US" dirty="0"/>
              <a:t> deb </a:t>
            </a:r>
            <a:r>
              <a:rPr lang="en-US" dirty="0" err="1"/>
              <a:t>ataladi</a:t>
            </a:r>
            <a:r>
              <a:rPr lang="en-US" dirty="0"/>
              <a:t>: </a:t>
            </a:r>
            <a:r>
              <a:rPr lang="en-US" dirty="0" err="1"/>
              <a:t>zarracha</a:t>
            </a:r>
            <a:r>
              <a:rPr lang="en-US" dirty="0"/>
              <a:t> </a:t>
            </a:r>
            <a:r>
              <a:rPr lang="en-US" dirty="0" err="1"/>
              <a:t>o‘lchami</a:t>
            </a:r>
            <a:r>
              <a:rPr lang="en-US" dirty="0"/>
              <a:t> 1nm </a:t>
            </a:r>
            <a:r>
              <a:rPr lang="en-US" dirty="0" err="1"/>
              <a:t>dan</a:t>
            </a:r>
            <a:r>
              <a:rPr lang="en-US" dirty="0"/>
              <a:t> 1mkm </a:t>
            </a:r>
            <a:r>
              <a:rPr lang="en-US" dirty="0" err="1"/>
              <a:t>gacha</a:t>
            </a:r>
            <a:r>
              <a:rPr lang="en-US" dirty="0"/>
              <a:t> </a:t>
            </a:r>
            <a:r>
              <a:rPr lang="en-US" dirty="0" err="1"/>
              <a:t>bo‘ladi</a:t>
            </a:r>
            <a:r>
              <a:rPr lang="en-US" dirty="0"/>
              <a:t>.</a:t>
            </a:r>
            <a:endParaRPr lang="ru-RU" dirty="0"/>
          </a:p>
          <a:p>
            <a:r>
              <a:rPr lang="en-US" dirty="0" err="1"/>
              <a:t>Metallurgiyada</a:t>
            </a:r>
            <a:r>
              <a:rPr lang="en-US" dirty="0"/>
              <a:t> (</a:t>
            </a:r>
            <a:r>
              <a:rPr lang="en-US" dirty="0" err="1"/>
              <a:t>mashinasozlikda</a:t>
            </a:r>
            <a:r>
              <a:rPr lang="en-US" dirty="0"/>
              <a:t>) </a:t>
            </a:r>
            <a:r>
              <a:rPr lang="en-US" dirty="0" err="1"/>
              <a:t>quyidagicha</a:t>
            </a:r>
            <a:r>
              <a:rPr lang="en-US" dirty="0"/>
              <a:t>: </a:t>
            </a:r>
            <a:r>
              <a:rPr lang="en-US" dirty="0" err="1"/>
              <a:t>ul</a:t>
            </a:r>
            <a:r>
              <a:rPr lang="ru-RU" dirty="0"/>
              <a:t>ь</a:t>
            </a:r>
            <a:r>
              <a:rPr lang="en-US" dirty="0" err="1"/>
              <a:t>trayupqa</a:t>
            </a:r>
            <a:r>
              <a:rPr lang="en-US" dirty="0"/>
              <a:t> </a:t>
            </a:r>
            <a:r>
              <a:rPr lang="en-US" dirty="0" err="1"/>
              <a:t>paroshoklar-zarracha</a:t>
            </a:r>
            <a:r>
              <a:rPr lang="en-US" dirty="0"/>
              <a:t> </a:t>
            </a:r>
            <a:r>
              <a:rPr lang="en-US" dirty="0" err="1"/>
              <a:t>o‘lchamlari</a:t>
            </a:r>
            <a:r>
              <a:rPr lang="en-US" dirty="0"/>
              <a:t> 500 nm </a:t>
            </a:r>
            <a:r>
              <a:rPr lang="en-US" dirty="0" err="1"/>
              <a:t>dan</a:t>
            </a:r>
            <a:r>
              <a:rPr lang="en-US" dirty="0"/>
              <a:t> </a:t>
            </a:r>
            <a:r>
              <a:rPr lang="en-US" dirty="0" err="1"/>
              <a:t>kam;o‘ta</a:t>
            </a:r>
            <a:r>
              <a:rPr lang="en-US" dirty="0"/>
              <a:t> </a:t>
            </a:r>
            <a:r>
              <a:rPr lang="en-US" dirty="0" err="1"/>
              <a:t>yupqa</a:t>
            </a:r>
            <a:r>
              <a:rPr lang="en-US" dirty="0"/>
              <a:t> </a:t>
            </a:r>
            <a:r>
              <a:rPr lang="en-US" dirty="0" err="1"/>
              <a:t>paroshok</a:t>
            </a:r>
            <a:r>
              <a:rPr lang="en-US" dirty="0"/>
              <a:t>, </a:t>
            </a:r>
            <a:r>
              <a:rPr lang="en-US" dirty="0" err="1"/>
              <a:t>o‘lchami</a:t>
            </a:r>
            <a:r>
              <a:rPr lang="en-US" dirty="0"/>
              <a:t> 500nm </a:t>
            </a:r>
            <a:r>
              <a:rPr lang="en-US" dirty="0" err="1"/>
              <a:t>dan</a:t>
            </a:r>
            <a:r>
              <a:rPr lang="en-US" dirty="0"/>
              <a:t> 10mkm </a:t>
            </a:r>
            <a:r>
              <a:rPr lang="en-US" dirty="0" err="1"/>
              <a:t>gacha</a:t>
            </a:r>
            <a:r>
              <a:rPr lang="en-US" dirty="0"/>
              <a:t>; </a:t>
            </a:r>
            <a:r>
              <a:rPr lang="en-US" dirty="0" err="1"/>
              <a:t>yupqa</a:t>
            </a:r>
            <a:r>
              <a:rPr lang="en-US" dirty="0"/>
              <a:t> </a:t>
            </a:r>
            <a:r>
              <a:rPr lang="en-US" dirty="0" err="1"/>
              <a:t>paroshok</a:t>
            </a:r>
            <a:r>
              <a:rPr lang="en-US" dirty="0"/>
              <a:t>, </a:t>
            </a:r>
            <a:r>
              <a:rPr lang="en-US" dirty="0" err="1"/>
              <a:t>o‘lchami</a:t>
            </a:r>
            <a:r>
              <a:rPr lang="en-US" dirty="0"/>
              <a:t> 10-40 </a:t>
            </a:r>
            <a:r>
              <a:rPr lang="en-US" dirty="0" err="1"/>
              <a:t>mkm;o‘rta</a:t>
            </a:r>
            <a:r>
              <a:rPr lang="en-US" dirty="0"/>
              <a:t> </a:t>
            </a:r>
            <a:r>
              <a:rPr lang="en-US" dirty="0" err="1"/>
              <a:t>yirikli</a:t>
            </a:r>
            <a:r>
              <a:rPr lang="en-US" dirty="0"/>
              <a:t> </a:t>
            </a:r>
            <a:r>
              <a:rPr lang="en-US" dirty="0" err="1"/>
              <a:t>paroshok,o‘lchami</a:t>
            </a:r>
            <a:r>
              <a:rPr lang="en-US" dirty="0"/>
              <a:t> 40-150mkm; </a:t>
            </a:r>
            <a:r>
              <a:rPr lang="en-US" dirty="0" err="1"/>
              <a:t>dag‘al</a:t>
            </a:r>
            <a:r>
              <a:rPr lang="en-US" dirty="0"/>
              <a:t>(</a:t>
            </a:r>
            <a:r>
              <a:rPr lang="en-US" dirty="0" err="1"/>
              <a:t>yirik</a:t>
            </a:r>
            <a:r>
              <a:rPr lang="en-US" dirty="0"/>
              <a:t>)</a:t>
            </a:r>
            <a:r>
              <a:rPr lang="en-US" dirty="0" err="1"/>
              <a:t>paroshok</a:t>
            </a:r>
            <a:r>
              <a:rPr lang="en-US" dirty="0"/>
              <a:t>, </a:t>
            </a:r>
            <a:r>
              <a:rPr lang="en-US" dirty="0" err="1"/>
              <a:t>zarracha</a:t>
            </a:r>
            <a:r>
              <a:rPr lang="en-US" dirty="0"/>
              <a:t> </a:t>
            </a:r>
            <a:r>
              <a:rPr lang="en-US" dirty="0" err="1"/>
              <a:t>o‘lchami</a:t>
            </a:r>
            <a:r>
              <a:rPr lang="en-US" dirty="0"/>
              <a:t> 150-500mkm. </a:t>
            </a:r>
            <a:r>
              <a:rPr lang="en-US" dirty="0" err="1"/>
              <a:t>Oxirgi</a:t>
            </a:r>
            <a:r>
              <a:rPr lang="en-US" dirty="0"/>
              <a:t> </a:t>
            </a:r>
            <a:r>
              <a:rPr lang="en-US" dirty="0" err="1"/>
              <a:t>vaqtda</a:t>
            </a:r>
            <a:r>
              <a:rPr lang="en-US" dirty="0"/>
              <a:t> </a:t>
            </a:r>
            <a:r>
              <a:rPr lang="en-US" dirty="0" err="1"/>
              <a:t>o‘lchami</a:t>
            </a:r>
            <a:r>
              <a:rPr lang="en-US" dirty="0"/>
              <a:t> 1-10nm </a:t>
            </a:r>
            <a:r>
              <a:rPr lang="en-US" dirty="0" err="1"/>
              <a:t>bo‘lgan</a:t>
            </a:r>
            <a:r>
              <a:rPr lang="en-US" dirty="0"/>
              <a:t> </a:t>
            </a:r>
            <a:r>
              <a:rPr lang="en-US" dirty="0" err="1"/>
              <a:t>ob’ektlar</a:t>
            </a:r>
            <a:r>
              <a:rPr lang="en-US" dirty="0"/>
              <a:t> </a:t>
            </a:r>
            <a:r>
              <a:rPr lang="en-US" dirty="0" err="1"/>
              <a:t>nanozarrachalar</a:t>
            </a:r>
            <a:r>
              <a:rPr lang="en-US" dirty="0"/>
              <a:t> deb </a:t>
            </a:r>
            <a:r>
              <a:rPr lang="en-US" dirty="0" err="1"/>
              <a:t>atala</a:t>
            </a:r>
            <a:r>
              <a:rPr lang="en-US" dirty="0"/>
              <a:t> </a:t>
            </a:r>
            <a:r>
              <a:rPr lang="en-US" dirty="0" err="1"/>
              <a:t>boshlandi</a:t>
            </a:r>
            <a:r>
              <a:rPr lang="en-US" dirty="0"/>
              <a:t>.</a:t>
            </a:r>
            <a:endParaRPr lang="ru-RU" dirty="0"/>
          </a:p>
          <a:p>
            <a:r>
              <a:rPr lang="en-US" dirty="0" err="1"/>
              <a:t>Atomlar</a:t>
            </a:r>
            <a:r>
              <a:rPr lang="en-US" dirty="0"/>
              <a:t>, </a:t>
            </a:r>
            <a:r>
              <a:rPr lang="en-US" dirty="0" err="1"/>
              <a:t>molekulalar</a:t>
            </a:r>
            <a:r>
              <a:rPr lang="en-US" dirty="0"/>
              <a:t> </a:t>
            </a:r>
            <a:r>
              <a:rPr lang="en-US" dirty="0" err="1"/>
              <a:t>va</a:t>
            </a:r>
            <a:r>
              <a:rPr lang="en-US" dirty="0"/>
              <a:t> </a:t>
            </a:r>
            <a:r>
              <a:rPr lang="en-US" dirty="0" err="1"/>
              <a:t>ionlarning</a:t>
            </a:r>
            <a:r>
              <a:rPr lang="en-US" dirty="0"/>
              <a:t> </a:t>
            </a:r>
            <a:r>
              <a:rPr lang="en-US" dirty="0" err="1"/>
              <a:t>bir-biriga</a:t>
            </a:r>
            <a:r>
              <a:rPr lang="en-US" dirty="0"/>
              <a:t> </a:t>
            </a:r>
            <a:r>
              <a:rPr lang="en-US" dirty="0" err="1"/>
              <a:t>yaqin</a:t>
            </a:r>
            <a:r>
              <a:rPr lang="en-US" dirty="0"/>
              <a:t> </a:t>
            </a:r>
            <a:r>
              <a:rPr lang="en-US" dirty="0" err="1"/>
              <a:t>joylashgan</a:t>
            </a:r>
            <a:r>
              <a:rPr lang="en-US" dirty="0"/>
              <a:t> </a:t>
            </a:r>
            <a:r>
              <a:rPr lang="en-US" dirty="0" err="1"/>
              <a:t>va</a:t>
            </a:r>
            <a:r>
              <a:rPr lang="en-US" dirty="0"/>
              <a:t> </a:t>
            </a:r>
            <a:r>
              <a:rPr lang="en-US" dirty="0" err="1"/>
              <a:t>maxkam</a:t>
            </a:r>
            <a:r>
              <a:rPr lang="en-US" dirty="0"/>
              <a:t> </a:t>
            </a:r>
            <a:r>
              <a:rPr lang="en-US" dirty="0" err="1"/>
              <a:t>bog‘langan</a:t>
            </a:r>
            <a:r>
              <a:rPr lang="en-US" dirty="0"/>
              <a:t> </a:t>
            </a:r>
            <a:r>
              <a:rPr lang="en-US" dirty="0" err="1"/>
              <a:t>gruppasiga</a:t>
            </a:r>
            <a:r>
              <a:rPr lang="en-US" dirty="0"/>
              <a:t> </a:t>
            </a:r>
            <a:r>
              <a:rPr lang="en-US" dirty="0" err="1"/>
              <a:t>klaster</a:t>
            </a:r>
            <a:r>
              <a:rPr lang="en-US" dirty="0"/>
              <a:t> </a:t>
            </a:r>
            <a:r>
              <a:rPr lang="en-US" dirty="0" err="1"/>
              <a:t>deyiladi</a:t>
            </a:r>
            <a:r>
              <a:rPr lang="en-US" dirty="0"/>
              <a:t>.</a:t>
            </a:r>
            <a:endParaRPr lang="ru-RU" dirty="0"/>
          </a:p>
          <a:p>
            <a:r>
              <a:rPr lang="en-US" dirty="0" err="1"/>
              <a:t>Xulosa</a:t>
            </a:r>
            <a:r>
              <a:rPr lang="en-US" dirty="0"/>
              <a:t> </a:t>
            </a:r>
            <a:r>
              <a:rPr lang="en-US" dirty="0" err="1"/>
              <a:t>qilib</a:t>
            </a:r>
            <a:r>
              <a:rPr lang="en-US" dirty="0"/>
              <a:t> </a:t>
            </a:r>
            <a:r>
              <a:rPr lang="en-US" dirty="0" err="1"/>
              <a:t>aytganda</a:t>
            </a:r>
            <a:r>
              <a:rPr lang="en-US" dirty="0"/>
              <a:t>, </a:t>
            </a:r>
            <a:r>
              <a:rPr lang="en-US" dirty="0" err="1"/>
              <a:t>o‘lchamlar</a:t>
            </a:r>
            <a:r>
              <a:rPr lang="en-US" dirty="0"/>
              <a:t> atom </a:t>
            </a:r>
            <a:r>
              <a:rPr lang="en-US" dirty="0" err="1"/>
              <a:t>birligidan</a:t>
            </a:r>
            <a:r>
              <a:rPr lang="en-US" dirty="0"/>
              <a:t> </a:t>
            </a:r>
            <a:r>
              <a:rPr lang="en-US" dirty="0" err="1"/>
              <a:t>boshlab</a:t>
            </a:r>
            <a:r>
              <a:rPr lang="en-US" dirty="0"/>
              <a:t> </a:t>
            </a:r>
            <a:r>
              <a:rPr lang="en-US" dirty="0" err="1"/>
              <a:t>massiv</a:t>
            </a:r>
            <a:r>
              <a:rPr lang="en-US" dirty="0"/>
              <a:t> </a:t>
            </a:r>
            <a:r>
              <a:rPr lang="en-US" dirty="0" err="1"/>
              <a:t>materialga</a:t>
            </a:r>
            <a:r>
              <a:rPr lang="en-US" dirty="0"/>
              <a:t> </a:t>
            </a:r>
            <a:r>
              <a:rPr lang="en-US" dirty="0" err="1"/>
              <a:t>o‘tguncha</a:t>
            </a:r>
            <a:r>
              <a:rPr lang="en-US" dirty="0"/>
              <a:t> </a:t>
            </a:r>
            <a:r>
              <a:rPr lang="en-US" dirty="0" err="1"/>
              <a:t>bir</a:t>
            </a:r>
            <a:r>
              <a:rPr lang="en-US" dirty="0"/>
              <a:t> </a:t>
            </a:r>
            <a:r>
              <a:rPr lang="en-US" dirty="0" err="1"/>
              <a:t>necha</a:t>
            </a:r>
            <a:r>
              <a:rPr lang="en-US" dirty="0"/>
              <a:t> </a:t>
            </a:r>
            <a:r>
              <a:rPr lang="en-US" dirty="0" err="1"/>
              <a:t>o‘lchamlarni</a:t>
            </a:r>
            <a:r>
              <a:rPr lang="en-US" dirty="0"/>
              <a:t> </a:t>
            </a:r>
            <a:r>
              <a:rPr lang="en-US" dirty="0" err="1"/>
              <a:t>o‘tadi</a:t>
            </a:r>
            <a:r>
              <a:rPr lang="en-US" dirty="0"/>
              <a:t>. </a:t>
            </a:r>
            <a:r>
              <a:rPr lang="en-US" dirty="0" err="1"/>
              <a:t>Sxemaga</a:t>
            </a:r>
            <a:r>
              <a:rPr lang="en-US" dirty="0"/>
              <a:t> </a:t>
            </a:r>
            <a:r>
              <a:rPr lang="en-US" dirty="0" err="1"/>
              <a:t>qarang</a:t>
            </a:r>
            <a:r>
              <a:rPr lang="en-US" dirty="0"/>
              <a:t>. </a:t>
            </a:r>
            <a:r>
              <a:rPr lang="en-US" dirty="0" err="1"/>
              <a:t>Quyida</a:t>
            </a:r>
            <a:r>
              <a:rPr lang="en-US" dirty="0"/>
              <a:t> </a:t>
            </a:r>
            <a:r>
              <a:rPr lang="en-US" dirty="0" err="1"/>
              <a:t>dispersli</a:t>
            </a:r>
            <a:r>
              <a:rPr lang="en-US" dirty="0"/>
              <a:t> </a:t>
            </a:r>
            <a:r>
              <a:rPr lang="en-US" dirty="0" err="1"/>
              <a:t>materiallarni</a:t>
            </a:r>
            <a:r>
              <a:rPr lang="en-US" dirty="0"/>
              <a:t> </a:t>
            </a:r>
            <a:r>
              <a:rPr lang="en-US" dirty="0" err="1"/>
              <a:t>dispers</a:t>
            </a:r>
            <a:r>
              <a:rPr lang="en-US" dirty="0"/>
              <a:t> </a:t>
            </a:r>
            <a:r>
              <a:rPr lang="en-US" dirty="0" err="1"/>
              <a:t>fazalari</a:t>
            </a:r>
            <a:r>
              <a:rPr lang="en-US" dirty="0"/>
              <a:t> </a:t>
            </a:r>
            <a:r>
              <a:rPr lang="en-US" dirty="0" err="1"/>
              <a:t>o‘lchami</a:t>
            </a:r>
            <a:r>
              <a:rPr lang="en-US" dirty="0"/>
              <a:t> </a:t>
            </a:r>
            <a:r>
              <a:rPr lang="en-US" dirty="0" err="1"/>
              <a:t>bo‘yicha</a:t>
            </a:r>
            <a:r>
              <a:rPr lang="en-US" dirty="0"/>
              <a:t> </a:t>
            </a:r>
            <a:r>
              <a:rPr lang="en-US" dirty="0" err="1"/>
              <a:t>klassifikatsiya</a:t>
            </a:r>
            <a:r>
              <a:rPr lang="en-US" dirty="0"/>
              <a:t> </a:t>
            </a:r>
            <a:r>
              <a:rPr lang="en-US" dirty="0" err="1"/>
              <a:t>berilgan</a:t>
            </a:r>
            <a:r>
              <a:rPr lang="en-US" dirty="0"/>
              <a:t>.</a:t>
            </a:r>
            <a:endParaRPr lang="ru-RU" dirty="0"/>
          </a:p>
          <a:p>
            <a:endParaRPr lang="ru-RU" dirty="0"/>
          </a:p>
        </p:txBody>
      </p:sp>
    </p:spTree>
    <p:extLst>
      <p:ext uri="{BB962C8B-B14F-4D97-AF65-F5344CB8AC3E}">
        <p14:creationId xmlns:p14="http://schemas.microsoft.com/office/powerpoint/2010/main" val="36841282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19672" y="548680"/>
            <a:ext cx="5931922" cy="170093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4963" y="2524125"/>
            <a:ext cx="5932487" cy="18161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305317" y="4653136"/>
            <a:ext cx="8712968" cy="1754326"/>
          </a:xfrm>
          <a:prstGeom prst="rect">
            <a:avLst/>
          </a:prstGeom>
        </p:spPr>
        <p:txBody>
          <a:bodyPr wrap="square">
            <a:spAutoFit/>
          </a:bodyPr>
          <a:lstStyle/>
          <a:p>
            <a:r>
              <a:rPr lang="uz-Cyrl-UZ" dirty="0"/>
              <a:t>Dispers fazolar amaldagi tizimlarda har xil formalarga ega: sfera-qubba-shar; ignasimon, tsilindrsimon, tangachali (baliqlar po‘stlog‘i kabi), teng o‘qli emas hosila (hosil bo‘lgan forma) va h.k. Dispersli fazani qoplamalar, plyonkalar, membranalar, iplar, kapilyarlar, har xil tolalar, g‘ovaklar ham tashkil qilishi mumkin. Shuning uchun dispers tizimlarni o‘lchamiga qarab klassifikatsiyasi dispers fazani e’tiborli (asosiy) o‘lchamlari geometriyasiga yoki o‘lchash soniga asoslangan.</a:t>
            </a:r>
            <a:endParaRPr lang="ru-RU" dirty="0"/>
          </a:p>
        </p:txBody>
      </p:sp>
    </p:spTree>
    <p:extLst>
      <p:ext uri="{BB962C8B-B14F-4D97-AF65-F5344CB8AC3E}">
        <p14:creationId xmlns:p14="http://schemas.microsoft.com/office/powerpoint/2010/main" val="21429022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8229600" cy="5721499"/>
          </a:xfrm>
        </p:spPr>
        <p:txBody>
          <a:bodyPr>
            <a:normAutofit fontScale="92500" lnSpcReduction="20000"/>
          </a:bodyPr>
          <a:lstStyle/>
          <a:p>
            <a:r>
              <a:rPr lang="en-US" dirty="0"/>
              <a:t>19.3.1.1 </a:t>
            </a:r>
            <a:r>
              <a:rPr lang="en-US" dirty="0" err="1"/>
              <a:t>Nanomateriallarni</a:t>
            </a:r>
            <a:r>
              <a:rPr lang="en-US" dirty="0"/>
              <a:t> </a:t>
            </a:r>
            <a:r>
              <a:rPr lang="en-US" dirty="0" err="1"/>
              <a:t>mexanikaviy</a:t>
            </a:r>
            <a:r>
              <a:rPr lang="en-US" dirty="0"/>
              <a:t> </a:t>
            </a:r>
            <a:r>
              <a:rPr lang="en-US" dirty="0" err="1"/>
              <a:t>maydalash</a:t>
            </a:r>
            <a:r>
              <a:rPr lang="en-US" dirty="0"/>
              <a:t> </a:t>
            </a:r>
            <a:r>
              <a:rPr lang="en-US" dirty="0" err="1"/>
              <a:t>bilan</a:t>
            </a:r>
            <a:r>
              <a:rPr lang="en-US" dirty="0"/>
              <a:t> </a:t>
            </a:r>
            <a:r>
              <a:rPr lang="en-US" dirty="0" err="1"/>
              <a:t>olish</a:t>
            </a:r>
            <a:endParaRPr lang="ru-RU" dirty="0"/>
          </a:p>
          <a:p>
            <a:r>
              <a:rPr lang="en-US" dirty="0"/>
              <a:t>Bu </a:t>
            </a:r>
            <a:r>
              <a:rPr lang="en-US" dirty="0" err="1"/>
              <a:t>usul</a:t>
            </a:r>
            <a:r>
              <a:rPr lang="en-US" dirty="0"/>
              <a:t> </a:t>
            </a:r>
            <a:r>
              <a:rPr lang="en-US" dirty="0" err="1"/>
              <a:t>maydalanayotgan</a:t>
            </a:r>
            <a:r>
              <a:rPr lang="en-US" dirty="0"/>
              <a:t> </a:t>
            </a:r>
            <a:r>
              <a:rPr lang="en-US" dirty="0" err="1"/>
              <a:t>qattiq</a:t>
            </a:r>
            <a:r>
              <a:rPr lang="en-US" dirty="0"/>
              <a:t> </a:t>
            </a:r>
            <a:r>
              <a:rPr lang="en-US" dirty="0" err="1"/>
              <a:t>materiallarga</a:t>
            </a:r>
            <a:r>
              <a:rPr lang="en-US" dirty="0"/>
              <a:t> </a:t>
            </a:r>
            <a:r>
              <a:rPr lang="en-US" dirty="0" err="1"/>
              <a:t>katta</a:t>
            </a:r>
            <a:r>
              <a:rPr lang="en-US" dirty="0"/>
              <a:t> </a:t>
            </a:r>
            <a:r>
              <a:rPr lang="en-US" dirty="0" err="1"/>
              <a:t>urilish</a:t>
            </a:r>
            <a:r>
              <a:rPr lang="en-US" dirty="0"/>
              <a:t> </a:t>
            </a:r>
            <a:r>
              <a:rPr lang="en-US" dirty="0" err="1"/>
              <a:t>kuchi</a:t>
            </a:r>
            <a:r>
              <a:rPr lang="en-US" dirty="0"/>
              <a:t> </a:t>
            </a:r>
            <a:r>
              <a:rPr lang="en-US" dirty="0" err="1"/>
              <a:t>va</a:t>
            </a:r>
            <a:r>
              <a:rPr lang="en-US" dirty="0"/>
              <a:t> </a:t>
            </a:r>
            <a:r>
              <a:rPr lang="en-US" dirty="0" err="1"/>
              <a:t>katta</a:t>
            </a:r>
            <a:r>
              <a:rPr lang="en-US" dirty="0"/>
              <a:t> </a:t>
            </a:r>
            <a:r>
              <a:rPr lang="en-US" dirty="0" err="1"/>
              <a:t>ishqalanish</a:t>
            </a:r>
            <a:r>
              <a:rPr lang="en-US" dirty="0"/>
              <a:t> </a:t>
            </a:r>
            <a:r>
              <a:rPr lang="en-US" dirty="0" err="1"/>
              <a:t>ta’siriga</a:t>
            </a:r>
            <a:r>
              <a:rPr lang="en-US" dirty="0"/>
              <a:t> </a:t>
            </a:r>
            <a:r>
              <a:rPr lang="en-US" dirty="0" err="1"/>
              <a:t>asoslangan</a:t>
            </a:r>
            <a:r>
              <a:rPr lang="en-US" dirty="0"/>
              <a:t>. </a:t>
            </a:r>
            <a:r>
              <a:rPr lang="en-US" dirty="0" err="1"/>
              <a:t>Bunda</a:t>
            </a:r>
            <a:r>
              <a:rPr lang="en-US" dirty="0"/>
              <a:t> </a:t>
            </a:r>
            <a:r>
              <a:rPr lang="en-US" dirty="0" err="1"/>
              <a:t>mexanik</a:t>
            </a:r>
            <a:r>
              <a:rPr lang="en-US" dirty="0"/>
              <a:t> </a:t>
            </a:r>
            <a:r>
              <a:rPr lang="en-US" dirty="0" err="1"/>
              <a:t>ta’sir</a:t>
            </a:r>
            <a:r>
              <a:rPr lang="en-US" dirty="0"/>
              <a:t> </a:t>
            </a:r>
            <a:r>
              <a:rPr lang="en-US" dirty="0" err="1"/>
              <a:t>impul</a:t>
            </a:r>
            <a:r>
              <a:rPr lang="ru-RU" dirty="0"/>
              <a:t>ь</a:t>
            </a:r>
            <a:r>
              <a:rPr lang="en-US" dirty="0" err="1"/>
              <a:t>sli</a:t>
            </a:r>
            <a:r>
              <a:rPr lang="en-US" dirty="0"/>
              <a:t> </a:t>
            </a:r>
            <a:r>
              <a:rPr lang="en-US" dirty="0" err="1"/>
              <a:t>bo‘lishi</a:t>
            </a:r>
            <a:r>
              <a:rPr lang="en-US" dirty="0"/>
              <a:t> </a:t>
            </a:r>
            <a:r>
              <a:rPr lang="en-US" dirty="0" err="1"/>
              <a:t>kerak</a:t>
            </a:r>
            <a:r>
              <a:rPr lang="en-US" dirty="0"/>
              <a:t>. </a:t>
            </a:r>
            <a:r>
              <a:rPr lang="en-US" dirty="0" err="1"/>
              <a:t>Mexanik</a:t>
            </a:r>
            <a:r>
              <a:rPr lang="en-US" dirty="0"/>
              <a:t> </a:t>
            </a:r>
            <a:r>
              <a:rPr lang="en-US" dirty="0" err="1"/>
              <a:t>ta’sir</a:t>
            </a:r>
            <a:r>
              <a:rPr lang="en-US" dirty="0"/>
              <a:t> </a:t>
            </a:r>
            <a:r>
              <a:rPr lang="en-US" dirty="0" err="1"/>
              <a:t>zarrachaning</a:t>
            </a:r>
            <a:r>
              <a:rPr lang="en-US" dirty="0"/>
              <a:t> </a:t>
            </a:r>
            <a:r>
              <a:rPr lang="en-US" dirty="0" err="1"/>
              <a:t>ma’lum</a:t>
            </a:r>
            <a:r>
              <a:rPr lang="en-US" dirty="0"/>
              <a:t> </a:t>
            </a:r>
            <a:r>
              <a:rPr lang="en-US" dirty="0" err="1"/>
              <a:t>bir</a:t>
            </a:r>
            <a:r>
              <a:rPr lang="en-US" dirty="0"/>
              <a:t> </a:t>
            </a:r>
            <a:r>
              <a:rPr lang="en-US" dirty="0" err="1"/>
              <a:t>joyiga-nuqtasiga</a:t>
            </a:r>
            <a:r>
              <a:rPr lang="en-US" dirty="0"/>
              <a:t> (</a:t>
            </a:r>
            <a:r>
              <a:rPr lang="en-US" dirty="0" err="1"/>
              <a:t>lokal</a:t>
            </a:r>
            <a:r>
              <a:rPr lang="ru-RU" dirty="0"/>
              <a:t>ь</a:t>
            </a:r>
            <a:r>
              <a:rPr lang="en-US" dirty="0"/>
              <a:t>no) </a:t>
            </a:r>
            <a:r>
              <a:rPr lang="en-US" dirty="0" err="1"/>
              <a:t>ta’sir</a:t>
            </a:r>
            <a:r>
              <a:rPr lang="en-US" dirty="0"/>
              <a:t> </a:t>
            </a:r>
            <a:r>
              <a:rPr lang="en-US" dirty="0" err="1"/>
              <a:t>qiladi</a:t>
            </a:r>
            <a:r>
              <a:rPr lang="en-US" dirty="0"/>
              <a:t>. </a:t>
            </a:r>
            <a:r>
              <a:rPr lang="en-US" dirty="0" err="1"/>
              <a:t>Kuch</a:t>
            </a:r>
            <a:r>
              <a:rPr lang="en-US" dirty="0"/>
              <a:t> </a:t>
            </a:r>
            <a:r>
              <a:rPr lang="en-US" dirty="0" err="1"/>
              <a:t>impul</a:t>
            </a:r>
            <a:r>
              <a:rPr lang="ru-RU" dirty="0"/>
              <a:t>ь</a:t>
            </a:r>
            <a:r>
              <a:rPr lang="en-US" dirty="0" err="1"/>
              <a:t>sli</a:t>
            </a:r>
            <a:r>
              <a:rPr lang="en-US" dirty="0"/>
              <a:t> </a:t>
            </a:r>
            <a:r>
              <a:rPr lang="en-US" dirty="0" err="1"/>
              <a:t>va</a:t>
            </a:r>
            <a:r>
              <a:rPr lang="en-US" dirty="0"/>
              <a:t> </a:t>
            </a:r>
            <a:r>
              <a:rPr lang="en-US" dirty="0" err="1"/>
              <a:t>lokal</a:t>
            </a:r>
            <a:r>
              <a:rPr lang="ru-RU" dirty="0"/>
              <a:t>ь</a:t>
            </a:r>
            <a:r>
              <a:rPr lang="en-US" dirty="0"/>
              <a:t> </a:t>
            </a:r>
            <a:r>
              <a:rPr lang="en-US" dirty="0" err="1"/>
              <a:t>bo‘lganidan</a:t>
            </a:r>
            <a:r>
              <a:rPr lang="en-US" dirty="0"/>
              <a:t> </a:t>
            </a:r>
            <a:r>
              <a:rPr lang="en-US" dirty="0" err="1"/>
              <a:t>kichkina</a:t>
            </a:r>
            <a:r>
              <a:rPr lang="en-US" dirty="0"/>
              <a:t> </a:t>
            </a:r>
            <a:r>
              <a:rPr lang="en-US" dirty="0" err="1"/>
              <a:t>vaqtda</a:t>
            </a:r>
            <a:r>
              <a:rPr lang="en-US" dirty="0"/>
              <a:t> </a:t>
            </a:r>
            <a:r>
              <a:rPr lang="en-US" dirty="0" err="1"/>
              <a:t>nisbatan</a:t>
            </a:r>
            <a:r>
              <a:rPr lang="en-US" dirty="0"/>
              <a:t> </a:t>
            </a:r>
            <a:r>
              <a:rPr lang="en-US" dirty="0" err="1"/>
              <a:t>katta</a:t>
            </a:r>
            <a:r>
              <a:rPr lang="en-US" dirty="0"/>
              <a:t> </a:t>
            </a:r>
            <a:r>
              <a:rPr lang="en-US" dirty="0" err="1"/>
              <a:t>kuch</a:t>
            </a:r>
            <a:r>
              <a:rPr lang="en-US" dirty="0"/>
              <a:t> </a:t>
            </a:r>
            <a:r>
              <a:rPr lang="en-US" dirty="0" err="1"/>
              <a:t>ta’sir</a:t>
            </a:r>
            <a:r>
              <a:rPr lang="en-US" dirty="0"/>
              <a:t> </a:t>
            </a:r>
            <a:r>
              <a:rPr lang="en-US" dirty="0" err="1"/>
              <a:t>qiladi</a:t>
            </a:r>
            <a:r>
              <a:rPr lang="en-US" dirty="0"/>
              <a:t>.</a:t>
            </a:r>
            <a:endParaRPr lang="ru-RU" dirty="0"/>
          </a:p>
          <a:p>
            <a:r>
              <a:rPr lang="en-US" dirty="0" err="1"/>
              <a:t>Mexanikaviy</a:t>
            </a:r>
            <a:r>
              <a:rPr lang="en-US" dirty="0"/>
              <a:t> </a:t>
            </a:r>
            <a:r>
              <a:rPr lang="en-US" dirty="0" err="1"/>
              <a:t>maydalash</a:t>
            </a:r>
            <a:r>
              <a:rPr lang="en-US" dirty="0"/>
              <a:t> </a:t>
            </a:r>
            <a:r>
              <a:rPr lang="en-US" dirty="0" err="1"/>
              <a:t>har</a:t>
            </a:r>
            <a:r>
              <a:rPr lang="en-US" dirty="0"/>
              <a:t> </a:t>
            </a:r>
            <a:r>
              <a:rPr lang="en-US" dirty="0" err="1"/>
              <a:t>xil</a:t>
            </a:r>
            <a:r>
              <a:rPr lang="en-US" dirty="0"/>
              <a:t> </a:t>
            </a:r>
            <a:r>
              <a:rPr lang="en-US" dirty="0" err="1"/>
              <a:t>qurilma</a:t>
            </a:r>
            <a:r>
              <a:rPr lang="en-US" dirty="0"/>
              <a:t> </a:t>
            </a:r>
            <a:r>
              <a:rPr lang="en-US" dirty="0" err="1"/>
              <a:t>va</a:t>
            </a:r>
            <a:r>
              <a:rPr lang="en-US" dirty="0"/>
              <a:t> </a:t>
            </a:r>
            <a:r>
              <a:rPr lang="en-US" dirty="0" err="1"/>
              <a:t>moslamalarda</a:t>
            </a:r>
            <a:r>
              <a:rPr lang="en-US" dirty="0"/>
              <a:t> </a:t>
            </a:r>
            <a:r>
              <a:rPr lang="en-US" dirty="0" err="1"/>
              <a:t>olib</a:t>
            </a:r>
            <a:r>
              <a:rPr lang="en-US" dirty="0"/>
              <a:t> </a:t>
            </a:r>
            <a:r>
              <a:rPr lang="en-US" dirty="0" err="1"/>
              <a:t>boriladi</a:t>
            </a:r>
            <a:r>
              <a:rPr lang="en-US" dirty="0"/>
              <a:t>: </a:t>
            </a:r>
            <a:r>
              <a:rPr lang="en-US" dirty="0" err="1"/>
              <a:t>sharoviy</a:t>
            </a:r>
            <a:r>
              <a:rPr lang="en-US" dirty="0"/>
              <a:t>, </a:t>
            </a:r>
            <a:r>
              <a:rPr lang="en-US" dirty="0" err="1"/>
              <a:t>planetar</a:t>
            </a:r>
            <a:r>
              <a:rPr lang="en-US" dirty="0"/>
              <a:t>, </a:t>
            </a:r>
            <a:r>
              <a:rPr lang="en-US" dirty="0" err="1"/>
              <a:t>vibratsiyali</a:t>
            </a:r>
            <a:r>
              <a:rPr lang="en-US" dirty="0"/>
              <a:t>, </a:t>
            </a:r>
            <a:r>
              <a:rPr lang="en-US" dirty="0" err="1"/>
              <a:t>girdob</a:t>
            </a:r>
            <a:r>
              <a:rPr lang="en-US" dirty="0"/>
              <a:t> (</a:t>
            </a:r>
            <a:r>
              <a:rPr lang="en-US" dirty="0" err="1"/>
              <a:t>vixr</a:t>
            </a:r>
            <a:r>
              <a:rPr lang="ru-RU" dirty="0"/>
              <a:t>ь</a:t>
            </a:r>
            <a:r>
              <a:rPr lang="en-US" dirty="0"/>
              <a:t>), </a:t>
            </a:r>
            <a:r>
              <a:rPr lang="en-US" dirty="0" err="1"/>
              <a:t>giroskopik</a:t>
            </a:r>
            <a:r>
              <a:rPr lang="en-US" dirty="0"/>
              <a:t>, </a:t>
            </a:r>
            <a:r>
              <a:rPr lang="en-US" dirty="0" err="1"/>
              <a:t>oqimli</a:t>
            </a:r>
            <a:r>
              <a:rPr lang="en-US" dirty="0"/>
              <a:t> </a:t>
            </a:r>
            <a:r>
              <a:rPr lang="en-US" dirty="0" err="1"/>
              <a:t>tegirmonlarda</a:t>
            </a:r>
            <a:r>
              <a:rPr lang="en-US" dirty="0"/>
              <a:t> </a:t>
            </a:r>
            <a:r>
              <a:rPr lang="en-US" dirty="0" err="1"/>
              <a:t>bajariladi</a:t>
            </a:r>
            <a:r>
              <a:rPr lang="en-US" dirty="0"/>
              <a:t>., </a:t>
            </a:r>
            <a:r>
              <a:rPr lang="en-US" dirty="0" err="1"/>
              <a:t>attritorlarli</a:t>
            </a:r>
            <a:r>
              <a:rPr lang="en-US" dirty="0"/>
              <a:t> </a:t>
            </a:r>
            <a:r>
              <a:rPr lang="en-US" dirty="0" err="1"/>
              <a:t>qurilmalarida</a:t>
            </a:r>
            <a:r>
              <a:rPr lang="en-US" dirty="0"/>
              <a:t> </a:t>
            </a:r>
            <a:r>
              <a:rPr lang="en-US" dirty="0" err="1"/>
              <a:t>bajariladi.Tegirmonlarni</a:t>
            </a:r>
            <a:r>
              <a:rPr lang="en-US" dirty="0"/>
              <a:t> </a:t>
            </a:r>
            <a:r>
              <a:rPr lang="en-US" dirty="0" err="1"/>
              <a:t>ichida</a:t>
            </a:r>
            <a:r>
              <a:rPr lang="en-US" dirty="0"/>
              <a:t> </a:t>
            </a:r>
            <a:r>
              <a:rPr lang="en-US" dirty="0" err="1"/>
              <a:t>eng</a:t>
            </a:r>
            <a:r>
              <a:rPr lang="en-US" dirty="0"/>
              <a:t> </a:t>
            </a:r>
            <a:r>
              <a:rPr lang="en-US" dirty="0" err="1"/>
              <a:t>soddasi</a:t>
            </a:r>
            <a:r>
              <a:rPr lang="en-US" dirty="0"/>
              <a:t> </a:t>
            </a:r>
            <a:r>
              <a:rPr lang="en-US" dirty="0" err="1"/>
              <a:t>va</a:t>
            </a:r>
            <a:r>
              <a:rPr lang="en-US" dirty="0"/>
              <a:t> </a:t>
            </a:r>
            <a:r>
              <a:rPr lang="en-US" dirty="0" err="1"/>
              <a:t>keng</a:t>
            </a:r>
            <a:r>
              <a:rPr lang="en-US" dirty="0"/>
              <a:t> </a:t>
            </a:r>
            <a:r>
              <a:rPr lang="en-US" dirty="0" err="1"/>
              <a:t>tarqalgani</a:t>
            </a:r>
            <a:r>
              <a:rPr lang="en-US" dirty="0"/>
              <a:t> </a:t>
            </a:r>
            <a:r>
              <a:rPr lang="en-US" dirty="0" err="1"/>
              <a:t>bu</a:t>
            </a:r>
            <a:r>
              <a:rPr lang="en-US" dirty="0"/>
              <a:t> </a:t>
            </a:r>
            <a:r>
              <a:rPr lang="en-US" u="sng" dirty="0" err="1"/>
              <a:t>sharoviy</a:t>
            </a:r>
            <a:r>
              <a:rPr lang="en-US" u="sng" dirty="0"/>
              <a:t> </a:t>
            </a:r>
            <a:r>
              <a:rPr lang="en-US" u="sng" dirty="0" err="1"/>
              <a:t>tegirmonidir</a:t>
            </a:r>
            <a:r>
              <a:rPr lang="en-US" u="sng" dirty="0"/>
              <a:t>.</a:t>
            </a:r>
            <a:endParaRPr lang="ru-RU" dirty="0"/>
          </a:p>
          <a:p>
            <a:r>
              <a:rPr lang="en-US" dirty="0" err="1"/>
              <a:t>Tegirmon</a:t>
            </a:r>
            <a:r>
              <a:rPr lang="en-US" dirty="0"/>
              <a:t> </a:t>
            </a:r>
            <a:r>
              <a:rPr lang="en-US" dirty="0" err="1"/>
              <a:t>tsilindr</a:t>
            </a:r>
            <a:r>
              <a:rPr lang="en-US" dirty="0"/>
              <a:t> </a:t>
            </a:r>
            <a:r>
              <a:rPr lang="en-US" dirty="0" err="1"/>
              <a:t>bo‘lib</a:t>
            </a:r>
            <a:r>
              <a:rPr lang="en-US" dirty="0"/>
              <a:t>, </a:t>
            </a:r>
            <a:r>
              <a:rPr lang="en-US" dirty="0" err="1"/>
              <a:t>ichida</a:t>
            </a:r>
            <a:r>
              <a:rPr lang="en-US" dirty="0"/>
              <a:t> </a:t>
            </a:r>
            <a:r>
              <a:rPr lang="en-US" dirty="0" err="1"/>
              <a:t>maydalovchi</a:t>
            </a:r>
            <a:r>
              <a:rPr lang="en-US" dirty="0"/>
              <a:t> </a:t>
            </a:r>
            <a:r>
              <a:rPr lang="en-US" dirty="0" err="1"/>
              <a:t>jism</a:t>
            </a:r>
            <a:r>
              <a:rPr lang="en-US" dirty="0"/>
              <a:t> </a:t>
            </a:r>
            <a:r>
              <a:rPr lang="en-US" dirty="0" err="1"/>
              <a:t>bo‘ladi</a:t>
            </a:r>
            <a:r>
              <a:rPr lang="en-US" dirty="0"/>
              <a:t>: </a:t>
            </a:r>
            <a:r>
              <a:rPr lang="en-US" dirty="0" err="1"/>
              <a:t>ko‘pincha</a:t>
            </a:r>
            <a:r>
              <a:rPr lang="en-US" dirty="0"/>
              <a:t> </a:t>
            </a:r>
            <a:r>
              <a:rPr lang="en-US" dirty="0" err="1"/>
              <a:t>po‘lat</a:t>
            </a:r>
            <a:r>
              <a:rPr lang="en-US" dirty="0"/>
              <a:t> </a:t>
            </a:r>
            <a:r>
              <a:rPr lang="en-US" dirty="0" err="1"/>
              <a:t>yoki</a:t>
            </a:r>
            <a:r>
              <a:rPr lang="en-US" dirty="0"/>
              <a:t> </a:t>
            </a:r>
            <a:r>
              <a:rPr lang="en-US" dirty="0" err="1"/>
              <a:t>qattiq</a:t>
            </a:r>
            <a:r>
              <a:rPr lang="en-US" dirty="0"/>
              <a:t> </a:t>
            </a:r>
            <a:r>
              <a:rPr lang="en-US" dirty="0" err="1"/>
              <a:t>qotishmali</a:t>
            </a:r>
            <a:r>
              <a:rPr lang="en-US" dirty="0"/>
              <a:t> </a:t>
            </a:r>
            <a:r>
              <a:rPr lang="en-US" dirty="0" err="1"/>
              <a:t>sharlar</a:t>
            </a:r>
            <a:r>
              <a:rPr lang="en-US" dirty="0"/>
              <a:t>. </a:t>
            </a:r>
            <a:r>
              <a:rPr lang="en-US" dirty="0" err="1"/>
              <a:t>Tsilindr</a:t>
            </a:r>
            <a:r>
              <a:rPr lang="en-US" dirty="0"/>
              <a:t> </a:t>
            </a:r>
            <a:r>
              <a:rPr lang="en-US" dirty="0" err="1"/>
              <a:t>aylanganda</a:t>
            </a:r>
            <a:r>
              <a:rPr lang="en-US" dirty="0"/>
              <a:t> </a:t>
            </a:r>
            <a:r>
              <a:rPr lang="en-US" dirty="0" err="1"/>
              <a:t>bu</a:t>
            </a:r>
            <a:r>
              <a:rPr lang="en-US" dirty="0"/>
              <a:t> </a:t>
            </a:r>
            <a:r>
              <a:rPr lang="en-US" dirty="0" err="1"/>
              <a:t>sharlar</a:t>
            </a:r>
            <a:r>
              <a:rPr lang="en-US" dirty="0"/>
              <a:t> </a:t>
            </a:r>
            <a:r>
              <a:rPr lang="en-US" dirty="0" err="1"/>
              <a:t>aylanish</a:t>
            </a:r>
            <a:r>
              <a:rPr lang="en-US" dirty="0"/>
              <a:t> </a:t>
            </a:r>
            <a:r>
              <a:rPr lang="en-US" dirty="0" err="1"/>
              <a:t>bo‘yicha</a:t>
            </a:r>
            <a:r>
              <a:rPr lang="en-US" dirty="0"/>
              <a:t> </a:t>
            </a:r>
            <a:r>
              <a:rPr lang="en-US" dirty="0" err="1"/>
              <a:t>baraban</a:t>
            </a:r>
            <a:r>
              <a:rPr lang="en-US" dirty="0"/>
              <a:t> </a:t>
            </a:r>
            <a:r>
              <a:rPr lang="en-US" dirty="0" err="1"/>
              <a:t>bo‘ylab</a:t>
            </a:r>
            <a:r>
              <a:rPr lang="en-US" dirty="0"/>
              <a:t> </a:t>
            </a:r>
            <a:r>
              <a:rPr lang="en-US" dirty="0" err="1"/>
              <a:t>ko‘tarilib</a:t>
            </a:r>
            <a:r>
              <a:rPr lang="en-US" dirty="0"/>
              <a:t>, </a:t>
            </a:r>
            <a:r>
              <a:rPr lang="en-US" dirty="0" err="1"/>
              <a:t>eng</a:t>
            </a:r>
            <a:r>
              <a:rPr lang="en-US" dirty="0"/>
              <a:t> </a:t>
            </a:r>
            <a:r>
              <a:rPr lang="en-US" dirty="0" err="1"/>
              <a:t>tepasiga</a:t>
            </a:r>
            <a:r>
              <a:rPr lang="en-US" dirty="0"/>
              <a:t> </a:t>
            </a:r>
            <a:r>
              <a:rPr lang="en-US" dirty="0" err="1"/>
              <a:t>chiqqanda</a:t>
            </a:r>
            <a:r>
              <a:rPr lang="en-US" dirty="0"/>
              <a:t> </a:t>
            </a:r>
            <a:r>
              <a:rPr lang="en-US" dirty="0" err="1"/>
              <a:t>o‘z</a:t>
            </a:r>
            <a:r>
              <a:rPr lang="en-US" dirty="0"/>
              <a:t> </a:t>
            </a:r>
            <a:r>
              <a:rPr lang="en-US" dirty="0" err="1"/>
              <a:t>og‘irligi</a:t>
            </a:r>
            <a:r>
              <a:rPr lang="en-US" dirty="0"/>
              <a:t> </a:t>
            </a:r>
            <a:r>
              <a:rPr lang="en-US" dirty="0" err="1"/>
              <a:t>bilan</a:t>
            </a:r>
            <a:r>
              <a:rPr lang="en-US" dirty="0"/>
              <a:t> </a:t>
            </a:r>
            <a:r>
              <a:rPr lang="en-US" dirty="0" err="1"/>
              <a:t>pastga</a:t>
            </a:r>
            <a:r>
              <a:rPr lang="en-US" dirty="0"/>
              <a:t> </a:t>
            </a:r>
            <a:r>
              <a:rPr lang="en-US" dirty="0" err="1"/>
              <a:t>otilib</a:t>
            </a:r>
            <a:r>
              <a:rPr lang="en-US" dirty="0"/>
              <a:t> </a:t>
            </a:r>
            <a:r>
              <a:rPr lang="en-US" dirty="0" err="1"/>
              <a:t>tushib</a:t>
            </a:r>
            <a:r>
              <a:rPr lang="en-US" dirty="0"/>
              <a:t>, </a:t>
            </a:r>
            <a:r>
              <a:rPr lang="en-US" dirty="0" err="1"/>
              <a:t>maydalanuvchi</a:t>
            </a:r>
            <a:r>
              <a:rPr lang="en-US" dirty="0"/>
              <a:t> </a:t>
            </a:r>
            <a:r>
              <a:rPr lang="en-US" dirty="0" err="1"/>
              <a:t>materialni</a:t>
            </a:r>
            <a:r>
              <a:rPr lang="en-US" dirty="0"/>
              <a:t> </a:t>
            </a:r>
            <a:r>
              <a:rPr lang="en-US" dirty="0" err="1"/>
              <a:t>urib</a:t>
            </a:r>
            <a:r>
              <a:rPr lang="en-US" dirty="0"/>
              <a:t>, </a:t>
            </a:r>
            <a:r>
              <a:rPr lang="en-US" dirty="0" err="1"/>
              <a:t>maydalab</a:t>
            </a:r>
            <a:r>
              <a:rPr lang="en-US" dirty="0"/>
              <a:t> </a:t>
            </a:r>
            <a:r>
              <a:rPr lang="en-US" dirty="0" err="1"/>
              <a:t>deformatsiyalaydi</a:t>
            </a:r>
            <a:r>
              <a:rPr lang="en-US" dirty="0"/>
              <a:t>. </a:t>
            </a:r>
            <a:r>
              <a:rPr lang="en-US" dirty="0" err="1"/>
              <a:t>Maydalanish</a:t>
            </a:r>
            <a:r>
              <a:rPr lang="en-US" dirty="0"/>
              <a:t> </a:t>
            </a:r>
            <a:r>
              <a:rPr lang="en-US" dirty="0" err="1"/>
              <a:t>tezligi</a:t>
            </a:r>
            <a:r>
              <a:rPr lang="en-US" dirty="0"/>
              <a:t> </a:t>
            </a:r>
            <a:r>
              <a:rPr lang="en-US" dirty="0" err="1"/>
              <a:t>barabanning</a:t>
            </a:r>
            <a:r>
              <a:rPr lang="en-US" dirty="0"/>
              <a:t> </a:t>
            </a:r>
            <a:r>
              <a:rPr lang="en-US" dirty="0" err="1"/>
              <a:t>aylanish</a:t>
            </a:r>
            <a:r>
              <a:rPr lang="en-US" dirty="0"/>
              <a:t> </a:t>
            </a:r>
            <a:r>
              <a:rPr lang="en-US" dirty="0" err="1"/>
              <a:t>tezligiga</a:t>
            </a:r>
            <a:r>
              <a:rPr lang="en-US" dirty="0"/>
              <a:t> </a:t>
            </a:r>
            <a:r>
              <a:rPr lang="en-US" dirty="0" err="1"/>
              <a:t>bog‘liq</a:t>
            </a:r>
            <a:r>
              <a:rPr lang="en-US" dirty="0"/>
              <a:t>. </a:t>
            </a:r>
            <a:r>
              <a:rPr lang="en-US" dirty="0" err="1"/>
              <a:t>Maydalangan</a:t>
            </a:r>
            <a:r>
              <a:rPr lang="en-US" dirty="0"/>
              <a:t> </a:t>
            </a:r>
            <a:r>
              <a:rPr lang="en-US" dirty="0" err="1"/>
              <a:t>zarracha</a:t>
            </a:r>
            <a:r>
              <a:rPr lang="en-US" dirty="0"/>
              <a:t> </a:t>
            </a:r>
            <a:r>
              <a:rPr lang="en-US" dirty="0" err="1"/>
              <a:t>formasi-siniq</a:t>
            </a:r>
            <a:r>
              <a:rPr lang="en-US" dirty="0"/>
              <a:t> (</a:t>
            </a:r>
            <a:r>
              <a:rPr lang="en-US" dirty="0" err="1"/>
              <a:t>oskoloch</a:t>
            </a:r>
            <a:r>
              <a:rPr lang="ru-RU" dirty="0"/>
              <a:t>ь</a:t>
            </a:r>
            <a:r>
              <a:rPr lang="en-US" dirty="0" err="1"/>
              <a:t>niy</a:t>
            </a:r>
            <a:r>
              <a:rPr lang="en-US" dirty="0"/>
              <a:t>), </a:t>
            </a:r>
            <a:r>
              <a:rPr lang="en-US" dirty="0" err="1"/>
              <a:t>g‘adir-budir</a:t>
            </a:r>
            <a:r>
              <a:rPr lang="en-US" dirty="0"/>
              <a:t>.</a:t>
            </a:r>
            <a:endParaRPr lang="ru-RU" dirty="0"/>
          </a:p>
          <a:p>
            <a:endParaRPr lang="ru-RU" dirty="0"/>
          </a:p>
        </p:txBody>
      </p:sp>
    </p:spTree>
    <p:extLst>
      <p:ext uri="{BB962C8B-B14F-4D97-AF65-F5344CB8AC3E}">
        <p14:creationId xmlns:p14="http://schemas.microsoft.com/office/powerpoint/2010/main" val="3778522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11760" y="764704"/>
            <a:ext cx="4464496" cy="273630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331640" y="4365104"/>
            <a:ext cx="6840760" cy="646331"/>
          </a:xfrm>
          <a:prstGeom prst="rect">
            <a:avLst/>
          </a:prstGeom>
        </p:spPr>
        <p:txBody>
          <a:bodyPr wrap="square">
            <a:spAutoFit/>
          </a:bodyPr>
          <a:lstStyle/>
          <a:p>
            <a:r>
              <a:rPr lang="en-US" dirty="0" err="1"/>
              <a:t>Attritor</a:t>
            </a:r>
            <a:r>
              <a:rPr lang="en-US" dirty="0"/>
              <a:t> </a:t>
            </a:r>
            <a:r>
              <a:rPr lang="en-US" dirty="0" err="1"/>
              <a:t>qurilma</a:t>
            </a:r>
            <a:r>
              <a:rPr lang="en-US" dirty="0"/>
              <a:t> sxemasi:1-maydalovchi </a:t>
            </a:r>
            <a:r>
              <a:rPr lang="en-US" dirty="0" err="1"/>
              <a:t>hajm</a:t>
            </a:r>
            <a:r>
              <a:rPr lang="en-US" dirty="0"/>
              <a:t>; 2-aralashtiruvchi </a:t>
            </a:r>
            <a:r>
              <a:rPr lang="en-US" dirty="0" err="1"/>
              <a:t>val</a:t>
            </a:r>
            <a:r>
              <a:rPr lang="en-US" dirty="0"/>
              <a:t>; 3-maydalanuvchi material; 4-maydalangan </a:t>
            </a:r>
            <a:r>
              <a:rPr lang="en-US" dirty="0" err="1"/>
              <a:t>jism</a:t>
            </a:r>
            <a:r>
              <a:rPr lang="en-US" dirty="0"/>
              <a:t>; 5-aralashtiruvchi </a:t>
            </a:r>
            <a:r>
              <a:rPr lang="en-US" dirty="0" err="1"/>
              <a:t>parrak</a:t>
            </a:r>
            <a:r>
              <a:rPr lang="en-US" dirty="0"/>
              <a:t>.</a:t>
            </a:r>
            <a:endParaRPr lang="ru-RU" dirty="0"/>
          </a:p>
        </p:txBody>
      </p:sp>
    </p:spTree>
    <p:extLst>
      <p:ext uri="{BB962C8B-B14F-4D97-AF65-F5344CB8AC3E}">
        <p14:creationId xmlns:p14="http://schemas.microsoft.com/office/powerpoint/2010/main" val="762775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3038" y="188640"/>
            <a:ext cx="8784976" cy="1754326"/>
          </a:xfrm>
          <a:prstGeom prst="rect">
            <a:avLst/>
          </a:prstGeom>
        </p:spPr>
        <p:txBody>
          <a:bodyPr wrap="square">
            <a:spAutoFit/>
          </a:bodyPr>
          <a:lstStyle/>
          <a:p>
            <a:r>
              <a:rPr lang="en-US" dirty="0" err="1"/>
              <a:t>Girdob</a:t>
            </a:r>
            <a:r>
              <a:rPr lang="en-US" dirty="0"/>
              <a:t> (“</a:t>
            </a:r>
            <a:r>
              <a:rPr lang="en-US" dirty="0" err="1"/>
              <a:t>vixrevoy</a:t>
            </a:r>
            <a:r>
              <a:rPr lang="en-US" dirty="0"/>
              <a:t>”) </a:t>
            </a:r>
            <a:r>
              <a:rPr lang="en-US" dirty="0" err="1"/>
              <a:t>tegirmonlarda</a:t>
            </a:r>
            <a:r>
              <a:rPr lang="en-US" dirty="0"/>
              <a:t> </a:t>
            </a:r>
            <a:r>
              <a:rPr lang="en-US" dirty="0" err="1"/>
              <a:t>asosan</a:t>
            </a:r>
            <a:r>
              <a:rPr lang="en-US" dirty="0"/>
              <a:t> </a:t>
            </a:r>
            <a:r>
              <a:rPr lang="en-US" dirty="0" err="1"/>
              <a:t>bolg‘alangan</a:t>
            </a:r>
            <a:r>
              <a:rPr lang="en-US" dirty="0"/>
              <a:t> </a:t>
            </a:r>
            <a:r>
              <a:rPr lang="en-US" dirty="0" err="1"/>
              <a:t>bosim</a:t>
            </a:r>
            <a:r>
              <a:rPr lang="en-US" dirty="0"/>
              <a:t> </a:t>
            </a:r>
            <a:r>
              <a:rPr lang="en-US" dirty="0" err="1"/>
              <a:t>ostida</a:t>
            </a:r>
            <a:r>
              <a:rPr lang="en-US" dirty="0"/>
              <a:t> (</a:t>
            </a:r>
            <a:r>
              <a:rPr lang="en-US" dirty="0" err="1"/>
              <a:t>kovkiy</a:t>
            </a:r>
            <a:r>
              <a:rPr lang="en-US" dirty="0"/>
              <a:t>) </a:t>
            </a:r>
            <a:r>
              <a:rPr lang="en-US" dirty="0" err="1"/>
              <a:t>ishlangan</a:t>
            </a:r>
            <a:r>
              <a:rPr lang="en-US" dirty="0"/>
              <a:t> </a:t>
            </a:r>
            <a:r>
              <a:rPr lang="en-US" dirty="0" err="1"/>
              <a:t>materiallarni</a:t>
            </a:r>
            <a:r>
              <a:rPr lang="en-US" dirty="0"/>
              <a:t> </a:t>
            </a:r>
            <a:r>
              <a:rPr lang="en-US" dirty="0" err="1"/>
              <a:t>nanoparoshokka</a:t>
            </a:r>
            <a:r>
              <a:rPr lang="en-US" dirty="0"/>
              <a:t> </a:t>
            </a:r>
            <a:r>
              <a:rPr lang="en-US" dirty="0" err="1"/>
              <a:t>aylantirishda</a:t>
            </a:r>
            <a:r>
              <a:rPr lang="en-US" dirty="0"/>
              <a:t> </a:t>
            </a:r>
            <a:r>
              <a:rPr lang="en-US" dirty="0" err="1"/>
              <a:t>qo‘llaniladi</a:t>
            </a:r>
            <a:r>
              <a:rPr lang="en-US" dirty="0"/>
              <a:t>. Bu </a:t>
            </a:r>
            <a:r>
              <a:rPr lang="en-US" dirty="0" err="1"/>
              <a:t>qurilmalarda</a:t>
            </a:r>
            <a:r>
              <a:rPr lang="en-US" dirty="0"/>
              <a:t> </a:t>
            </a:r>
            <a:r>
              <a:rPr lang="en-US" dirty="0" err="1"/>
              <a:t>urilish</a:t>
            </a:r>
            <a:r>
              <a:rPr lang="en-US" dirty="0"/>
              <a:t> </a:t>
            </a:r>
            <a:r>
              <a:rPr lang="en-US" dirty="0" err="1"/>
              <a:t>va</a:t>
            </a:r>
            <a:r>
              <a:rPr lang="en-US" dirty="0"/>
              <a:t> </a:t>
            </a:r>
            <a:r>
              <a:rPr lang="en-US" dirty="0" err="1"/>
              <a:t>ishqalanish</a:t>
            </a:r>
            <a:r>
              <a:rPr lang="en-US" dirty="0"/>
              <a:t> </a:t>
            </a:r>
            <a:r>
              <a:rPr lang="en-US" dirty="0" err="1"/>
              <a:t>kuchlari</a:t>
            </a:r>
            <a:r>
              <a:rPr lang="en-US" dirty="0"/>
              <a:t> </a:t>
            </a:r>
            <a:r>
              <a:rPr lang="en-US" dirty="0" err="1"/>
              <a:t>maydalanayotgan</a:t>
            </a:r>
            <a:r>
              <a:rPr lang="en-US" dirty="0"/>
              <a:t> </a:t>
            </a:r>
            <a:r>
              <a:rPr lang="en-US" dirty="0" err="1"/>
              <a:t>materialni</a:t>
            </a:r>
            <a:r>
              <a:rPr lang="en-US" dirty="0"/>
              <a:t> </a:t>
            </a:r>
            <a:r>
              <a:rPr lang="en-US" dirty="0" err="1"/>
              <a:t>zarrachalarini</a:t>
            </a:r>
            <a:r>
              <a:rPr lang="en-US" dirty="0"/>
              <a:t> </a:t>
            </a:r>
            <a:r>
              <a:rPr lang="en-US" dirty="0" err="1"/>
              <a:t>o‘zaro</a:t>
            </a:r>
            <a:r>
              <a:rPr lang="en-US" dirty="0"/>
              <a:t> </a:t>
            </a:r>
            <a:r>
              <a:rPr lang="en-US" dirty="0" err="1"/>
              <a:t>bir-birlariga</a:t>
            </a:r>
            <a:r>
              <a:rPr lang="en-US" dirty="0"/>
              <a:t> </a:t>
            </a:r>
            <a:r>
              <a:rPr lang="en-US" dirty="0" err="1"/>
              <a:t>urilishlarida</a:t>
            </a:r>
            <a:r>
              <a:rPr lang="en-US" dirty="0"/>
              <a:t> </a:t>
            </a:r>
            <a:r>
              <a:rPr lang="en-US" dirty="0" err="1"/>
              <a:t>hosil</a:t>
            </a:r>
            <a:r>
              <a:rPr lang="en-US" dirty="0"/>
              <a:t> </a:t>
            </a:r>
            <a:r>
              <a:rPr lang="en-US" dirty="0" err="1"/>
              <a:t>bo‘ladi</a:t>
            </a:r>
            <a:r>
              <a:rPr lang="en-US" dirty="0"/>
              <a:t>. </a:t>
            </a:r>
            <a:r>
              <a:rPr lang="en-US" dirty="0" err="1"/>
              <a:t>Girdob</a:t>
            </a:r>
            <a:r>
              <a:rPr lang="en-US" dirty="0"/>
              <a:t> </a:t>
            </a:r>
            <a:r>
              <a:rPr lang="en-US" dirty="0" err="1"/>
              <a:t>tegirmoni</a:t>
            </a:r>
            <a:r>
              <a:rPr lang="en-US" dirty="0"/>
              <a:t> (</a:t>
            </a:r>
            <a:r>
              <a:rPr lang="en-US" dirty="0" err="1"/>
              <a:t>rasm</a:t>
            </a:r>
            <a:r>
              <a:rPr lang="en-US" dirty="0"/>
              <a:t> 19.6) </a:t>
            </a:r>
            <a:r>
              <a:rPr lang="en-US" dirty="0" err="1"/>
              <a:t>ish</a:t>
            </a:r>
            <a:r>
              <a:rPr lang="en-US" dirty="0"/>
              <a:t> </a:t>
            </a:r>
            <a:r>
              <a:rPr lang="en-US" dirty="0" err="1"/>
              <a:t>kamerasida</a:t>
            </a:r>
            <a:r>
              <a:rPr lang="en-US" dirty="0"/>
              <a:t> </a:t>
            </a:r>
            <a:r>
              <a:rPr lang="en-US" dirty="0" err="1"/>
              <a:t>bir-biriga</a:t>
            </a:r>
            <a:r>
              <a:rPr lang="en-US" dirty="0"/>
              <a:t> </a:t>
            </a:r>
            <a:r>
              <a:rPr lang="en-US" dirty="0" err="1"/>
              <a:t>qarshi</a:t>
            </a:r>
            <a:r>
              <a:rPr lang="en-US" dirty="0"/>
              <a:t> </a:t>
            </a:r>
            <a:r>
              <a:rPr lang="en-US" dirty="0" err="1"/>
              <a:t>o‘rnatilgan</a:t>
            </a:r>
            <a:r>
              <a:rPr lang="en-US" dirty="0"/>
              <a:t> </a:t>
            </a:r>
            <a:r>
              <a:rPr lang="en-US" dirty="0" err="1"/>
              <a:t>propellerlar-parraklar</a:t>
            </a:r>
            <a:r>
              <a:rPr lang="en-US" dirty="0"/>
              <a:t> </a:t>
            </a:r>
            <a:r>
              <a:rPr lang="en-US" dirty="0" err="1"/>
              <a:t>o‘rnatilgan</a:t>
            </a:r>
            <a:r>
              <a:rPr lang="en-US" dirty="0"/>
              <a:t> </a:t>
            </a:r>
            <a:r>
              <a:rPr lang="en-US" dirty="0" err="1"/>
              <a:t>bo‘lib</a:t>
            </a:r>
            <a:r>
              <a:rPr lang="en-US" dirty="0"/>
              <a:t>, </a:t>
            </a:r>
            <a:r>
              <a:rPr lang="en-US" dirty="0" err="1"/>
              <a:t>ular</a:t>
            </a:r>
            <a:r>
              <a:rPr lang="en-US" dirty="0"/>
              <a:t> </a:t>
            </a:r>
            <a:r>
              <a:rPr lang="en-US" dirty="0" err="1"/>
              <a:t>bir-biriga</a:t>
            </a:r>
            <a:r>
              <a:rPr lang="en-US" dirty="0"/>
              <a:t> </a:t>
            </a:r>
            <a:r>
              <a:rPr lang="en-US" dirty="0" err="1"/>
              <a:t>qarshi</a:t>
            </a:r>
            <a:r>
              <a:rPr lang="en-US" dirty="0"/>
              <a:t> </a:t>
            </a:r>
            <a:r>
              <a:rPr lang="en-US" dirty="0" err="1"/>
              <a:t>yo‘nalishda</a:t>
            </a:r>
            <a:r>
              <a:rPr lang="en-US" dirty="0"/>
              <a:t> </a:t>
            </a:r>
            <a:r>
              <a:rPr lang="en-US" dirty="0" err="1"/>
              <a:t>katta</a:t>
            </a:r>
            <a:r>
              <a:rPr lang="en-US" dirty="0"/>
              <a:t> </a:t>
            </a:r>
            <a:r>
              <a:rPr lang="en-US" dirty="0" err="1"/>
              <a:t>tezlikda</a:t>
            </a:r>
            <a:r>
              <a:rPr lang="en-US" dirty="0"/>
              <a:t> (3000ayl\min) </a:t>
            </a:r>
            <a:r>
              <a:rPr lang="en-US" dirty="0" err="1"/>
              <a:t>aylanadi</a:t>
            </a:r>
            <a:r>
              <a:rPr lang="en-US" dirty="0"/>
              <a:t>. </a:t>
            </a:r>
            <a:r>
              <a:rPr lang="ru-RU" dirty="0" err="1"/>
              <a:t>Lekin</a:t>
            </a:r>
            <a:r>
              <a:rPr lang="ru-RU" dirty="0"/>
              <a:t> </a:t>
            </a:r>
            <a:r>
              <a:rPr lang="ru-RU" dirty="0" err="1"/>
              <a:t>albatta</a:t>
            </a:r>
            <a:r>
              <a:rPr lang="ru-RU" dirty="0"/>
              <a:t> </a:t>
            </a:r>
            <a:r>
              <a:rPr lang="ru-RU" dirty="0" err="1"/>
              <a:t>bir</a:t>
            </a:r>
            <a:r>
              <a:rPr lang="ru-RU" dirty="0"/>
              <a:t> </a:t>
            </a:r>
            <a:r>
              <a:rPr lang="ru-RU" dirty="0" err="1"/>
              <a:t>xil</a:t>
            </a:r>
            <a:r>
              <a:rPr lang="ru-RU" dirty="0"/>
              <a:t> </a:t>
            </a:r>
            <a:r>
              <a:rPr lang="ru-RU" dirty="0" err="1"/>
              <a:t>tezlikda</a:t>
            </a:r>
            <a:r>
              <a:rPr lang="ru-RU" dirty="0"/>
              <a:t>.</a:t>
            </a:r>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10207" y="2048737"/>
            <a:ext cx="4371211" cy="427976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4237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r>
              <a:rPr lang="en-US" dirty="0" err="1"/>
              <a:t>Diamagnit</a:t>
            </a:r>
            <a:r>
              <a:rPr lang="en-US" dirty="0"/>
              <a:t> </a:t>
            </a:r>
            <a:r>
              <a:rPr lang="en-US" dirty="0" err="1"/>
              <a:t>magnit</a:t>
            </a:r>
            <a:r>
              <a:rPr lang="en-US" dirty="0"/>
              <a:t> </a:t>
            </a:r>
            <a:r>
              <a:rPr lang="en-US" dirty="0" err="1"/>
              <a:t>maydonidan</a:t>
            </a:r>
            <a:r>
              <a:rPr lang="en-US" dirty="0"/>
              <a:t> </a:t>
            </a:r>
            <a:r>
              <a:rPr lang="en-US" dirty="0" err="1"/>
              <a:t>itarilib</a:t>
            </a:r>
            <a:r>
              <a:rPr lang="en-US" dirty="0"/>
              <a:t> </a:t>
            </a:r>
            <a:r>
              <a:rPr lang="en-US" dirty="0" err="1"/>
              <a:t>chiqqan</a:t>
            </a:r>
            <a:r>
              <a:rPr lang="en-US" dirty="0"/>
              <a:t> </a:t>
            </a:r>
            <a:r>
              <a:rPr lang="en-US" dirty="0" err="1"/>
              <a:t>kabi</a:t>
            </a:r>
            <a:r>
              <a:rPr lang="en-US" dirty="0"/>
              <a:t>. </a:t>
            </a:r>
            <a:r>
              <a:rPr lang="en-US" dirty="0" err="1"/>
              <a:t>Induktorni</a:t>
            </a:r>
            <a:r>
              <a:rPr lang="en-US" dirty="0"/>
              <a:t> </a:t>
            </a:r>
            <a:r>
              <a:rPr lang="en-US" dirty="0" err="1"/>
              <a:t>impul</a:t>
            </a:r>
            <a:r>
              <a:rPr lang="ru-RU" dirty="0"/>
              <a:t>ь</a:t>
            </a:r>
            <a:r>
              <a:rPr lang="en-US" dirty="0" err="1"/>
              <a:t>sli</a:t>
            </a:r>
            <a:r>
              <a:rPr lang="en-US" dirty="0"/>
              <a:t> </a:t>
            </a:r>
            <a:r>
              <a:rPr lang="en-US" dirty="0" err="1"/>
              <a:t>magnit</a:t>
            </a:r>
            <a:r>
              <a:rPr lang="en-US" dirty="0"/>
              <a:t> </a:t>
            </a:r>
            <a:r>
              <a:rPr lang="en-US" dirty="0" err="1"/>
              <a:t>maydoni</a:t>
            </a:r>
            <a:r>
              <a:rPr lang="en-US" dirty="0"/>
              <a:t> </a:t>
            </a:r>
            <a:r>
              <a:rPr lang="en-US" dirty="0" err="1"/>
              <a:t>bilan</a:t>
            </a:r>
            <a:r>
              <a:rPr lang="en-US" dirty="0"/>
              <a:t> </a:t>
            </a:r>
            <a:r>
              <a:rPr lang="en-US" dirty="0" err="1"/>
              <a:t>kontsentrator</a:t>
            </a:r>
            <a:r>
              <a:rPr lang="en-US" dirty="0"/>
              <a:t> </a:t>
            </a:r>
            <a:r>
              <a:rPr lang="en-US" dirty="0" err="1"/>
              <a:t>yuzasini</a:t>
            </a:r>
            <a:r>
              <a:rPr lang="en-US" dirty="0"/>
              <a:t> </a:t>
            </a:r>
            <a:r>
              <a:rPr lang="en-US" dirty="0" err="1"/>
              <a:t>o‘zaro</a:t>
            </a:r>
            <a:r>
              <a:rPr lang="en-US" dirty="0"/>
              <a:t> </a:t>
            </a:r>
            <a:r>
              <a:rPr lang="en-US" dirty="0" err="1"/>
              <a:t>ta’siri</a:t>
            </a:r>
            <a:r>
              <a:rPr lang="en-US" dirty="0"/>
              <a:t> </a:t>
            </a:r>
            <a:r>
              <a:rPr lang="en-US" dirty="0" err="1"/>
              <a:t>natijasida</a:t>
            </a:r>
            <a:r>
              <a:rPr lang="en-US" dirty="0"/>
              <a:t> </a:t>
            </a:r>
            <a:r>
              <a:rPr lang="en-US" dirty="0" err="1"/>
              <a:t>mexanikaviy</a:t>
            </a:r>
            <a:r>
              <a:rPr lang="en-US" dirty="0"/>
              <a:t> </a:t>
            </a:r>
            <a:r>
              <a:rPr lang="en-US" dirty="0" err="1"/>
              <a:t>impul</a:t>
            </a:r>
            <a:r>
              <a:rPr lang="ru-RU" dirty="0"/>
              <a:t>ь</a:t>
            </a:r>
            <a:r>
              <a:rPr lang="en-US" dirty="0"/>
              <a:t>s </a:t>
            </a:r>
            <a:r>
              <a:rPr lang="en-US" dirty="0" err="1"/>
              <a:t>kuchi</a:t>
            </a:r>
            <a:r>
              <a:rPr lang="en-US" dirty="0"/>
              <a:t> press-</a:t>
            </a:r>
            <a:r>
              <a:rPr lang="en-US" dirty="0" err="1"/>
              <a:t>formada</a:t>
            </a:r>
            <a:r>
              <a:rPr lang="en-US" dirty="0"/>
              <a:t> </a:t>
            </a:r>
            <a:r>
              <a:rPr lang="en-US" dirty="0" err="1"/>
              <a:t>yig‘iladi</a:t>
            </a:r>
            <a:r>
              <a:rPr lang="en-US" dirty="0"/>
              <a:t>. </a:t>
            </a:r>
            <a:r>
              <a:rPr lang="en-US" dirty="0" err="1"/>
              <a:t>Elektr</a:t>
            </a:r>
            <a:r>
              <a:rPr lang="en-US" dirty="0"/>
              <a:t> </a:t>
            </a:r>
            <a:r>
              <a:rPr lang="en-US" dirty="0" err="1"/>
              <a:t>zanjir</a:t>
            </a:r>
            <a:r>
              <a:rPr lang="en-US" dirty="0"/>
              <a:t> </a:t>
            </a:r>
            <a:r>
              <a:rPr lang="en-US" dirty="0" err="1"/>
              <a:t>ulanganda</a:t>
            </a:r>
            <a:r>
              <a:rPr lang="en-US" dirty="0"/>
              <a:t> </a:t>
            </a:r>
            <a:r>
              <a:rPr lang="en-US" dirty="0" err="1"/>
              <a:t>kontsentrator</a:t>
            </a:r>
            <a:r>
              <a:rPr lang="en-US" dirty="0"/>
              <a:t> </a:t>
            </a:r>
            <a:r>
              <a:rPr lang="en-US" dirty="0" err="1"/>
              <a:t>magnit</a:t>
            </a:r>
            <a:r>
              <a:rPr lang="en-US" dirty="0"/>
              <a:t> </a:t>
            </a:r>
            <a:r>
              <a:rPr lang="en-US" dirty="0" err="1"/>
              <a:t>maydoni</a:t>
            </a:r>
            <a:r>
              <a:rPr lang="en-US" dirty="0"/>
              <a:t> </a:t>
            </a:r>
            <a:r>
              <a:rPr lang="en-US" dirty="0" err="1"/>
              <a:t>zonasidan</a:t>
            </a:r>
            <a:r>
              <a:rPr lang="en-US" dirty="0"/>
              <a:t> </a:t>
            </a:r>
            <a:r>
              <a:rPr lang="en-US" dirty="0" err="1"/>
              <a:t>itarib</a:t>
            </a:r>
            <a:r>
              <a:rPr lang="en-US" dirty="0"/>
              <a:t> </a:t>
            </a:r>
            <a:r>
              <a:rPr lang="en-US" dirty="0" err="1"/>
              <a:t>chiqariladi</a:t>
            </a:r>
            <a:r>
              <a:rPr lang="en-US" dirty="0"/>
              <a:t> </a:t>
            </a:r>
            <a:r>
              <a:rPr lang="en-US" dirty="0" err="1"/>
              <a:t>va</a:t>
            </a:r>
            <a:r>
              <a:rPr lang="en-US" dirty="0"/>
              <a:t> </a:t>
            </a:r>
            <a:r>
              <a:rPr lang="en-US" dirty="0" err="1"/>
              <a:t>paroshok</a:t>
            </a:r>
            <a:r>
              <a:rPr lang="en-US" dirty="0"/>
              <a:t> </a:t>
            </a:r>
            <a:r>
              <a:rPr lang="en-US" dirty="0" err="1"/>
              <a:t>presslanadi</a:t>
            </a:r>
            <a:r>
              <a:rPr lang="en-US" dirty="0"/>
              <a:t>. </a:t>
            </a:r>
            <a:r>
              <a:rPr lang="en-US" dirty="0" err="1"/>
              <a:t>Impul</a:t>
            </a:r>
            <a:r>
              <a:rPr lang="ru-RU" dirty="0"/>
              <a:t>ь</a:t>
            </a:r>
            <a:r>
              <a:rPr lang="en-US" dirty="0"/>
              <a:t>s </a:t>
            </a:r>
            <a:r>
              <a:rPr lang="en-US" dirty="0" err="1"/>
              <a:t>bir</a:t>
            </a:r>
            <a:r>
              <a:rPr lang="en-US" dirty="0"/>
              <a:t> </a:t>
            </a:r>
            <a:r>
              <a:rPr lang="en-US" dirty="0" err="1"/>
              <a:t>necha</a:t>
            </a:r>
            <a:r>
              <a:rPr lang="en-US" dirty="0"/>
              <a:t> </a:t>
            </a:r>
            <a:r>
              <a:rPr lang="en-US" dirty="0" err="1"/>
              <a:t>mikrosekund</a:t>
            </a:r>
            <a:r>
              <a:rPr lang="en-US" dirty="0"/>
              <a:t> </a:t>
            </a:r>
            <a:r>
              <a:rPr lang="en-US" dirty="0" err="1"/>
              <a:t>davom</a:t>
            </a:r>
            <a:r>
              <a:rPr lang="en-US" dirty="0"/>
              <a:t> </a:t>
            </a:r>
            <a:r>
              <a:rPr lang="en-US" dirty="0" err="1"/>
              <a:t>etadi</a:t>
            </a:r>
            <a:r>
              <a:rPr lang="en-US" dirty="0"/>
              <a:t>: </a:t>
            </a:r>
            <a:r>
              <a:rPr lang="en-US" dirty="0" err="1"/>
              <a:t>bosim</a:t>
            </a:r>
            <a:r>
              <a:rPr lang="en-US" dirty="0"/>
              <a:t> R=1-2Gpa.</a:t>
            </a:r>
            <a:endParaRPr lang="ru-RU" dirty="0"/>
          </a:p>
          <a:p>
            <a:endParaRPr lang="ru-RU" dirty="0"/>
          </a:p>
        </p:txBody>
      </p:sp>
    </p:spTree>
    <p:extLst>
      <p:ext uri="{BB962C8B-B14F-4D97-AF65-F5344CB8AC3E}">
        <p14:creationId xmlns:p14="http://schemas.microsoft.com/office/powerpoint/2010/main" val="215031689"/>
      </p:ext>
    </p:extLst>
  </p:cSld>
  <p:clrMapOvr>
    <a:masterClrMapping/>
  </p:clrMapOvr>
</p:sld>
</file>

<file path=ppt/theme/theme1.xml><?xml version="1.0" encoding="utf-8"?>
<a:theme xmlns:a="http://schemas.openxmlformats.org/drawingml/2006/main" name="Паркет">
  <a:themeElements>
    <a:clrScheme name="Паркет">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Обычная">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Паркет">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17</TotalTime>
  <Words>920</Words>
  <Application>Microsoft Office PowerPoint</Application>
  <PresentationFormat>Экран (4:3)</PresentationFormat>
  <Paragraphs>56</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Паркет</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Admin</cp:lastModifiedBy>
  <cp:revision>3</cp:revision>
  <dcterms:created xsi:type="dcterms:W3CDTF">2018-03-26T10:06:01Z</dcterms:created>
  <dcterms:modified xsi:type="dcterms:W3CDTF">2018-03-26T10:23:34Z</dcterms:modified>
</cp:coreProperties>
</file>