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C44F15-9AAA-4EBD-B12C-4601475EE023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29229FA3-D6EF-42D6-AA20-ACFBEE8BD181}">
      <dgm:prSet/>
      <dgm:spPr/>
      <dgm:t>
        <a:bodyPr/>
        <a:lstStyle/>
        <a:p>
          <a:r>
            <a:rPr lang="en-US" smtClean="0"/>
            <a:t>1. </a:t>
          </a:r>
          <a:r>
            <a:rPr lang="en-US" b="1" smtClean="0"/>
            <a:t>Oksidlash;</a:t>
          </a:r>
          <a:endParaRPr lang="ru-RU"/>
        </a:p>
      </dgm:t>
    </dgm:pt>
    <dgm:pt modelId="{FD46AFD9-85C4-41B5-84BE-A913351BAA5C}" type="parTrans" cxnId="{78FF4039-4EBF-40D7-AC7D-034D56FFA2AB}">
      <dgm:prSet/>
      <dgm:spPr/>
      <dgm:t>
        <a:bodyPr/>
        <a:lstStyle/>
        <a:p>
          <a:endParaRPr lang="ru-RU"/>
        </a:p>
      </dgm:t>
    </dgm:pt>
    <dgm:pt modelId="{11932940-B018-4ADC-AA69-0C8664D928C2}" type="sibTrans" cxnId="{78FF4039-4EBF-40D7-AC7D-034D56FFA2AB}">
      <dgm:prSet/>
      <dgm:spPr/>
      <dgm:t>
        <a:bodyPr/>
        <a:lstStyle/>
        <a:p>
          <a:endParaRPr lang="ru-RU"/>
        </a:p>
      </dgm:t>
    </dgm:pt>
    <dgm:pt modelId="{79D0E697-AE86-4D8D-B263-24C9E38DC8DF}">
      <dgm:prSet custT="1"/>
      <dgm:spPr/>
      <dgm:t>
        <a:bodyPr/>
        <a:lstStyle/>
        <a:p>
          <a:r>
            <a:rPr lang="en-US" sz="1400" dirty="0" smtClean="0"/>
            <a:t>2. </a:t>
          </a:r>
          <a:r>
            <a:rPr lang="en-US" sz="1400" b="1" dirty="0" err="1" smtClean="0"/>
            <a:t>Karbonizatsiyalash</a:t>
          </a:r>
          <a:r>
            <a:rPr lang="en-US" sz="1400" b="1" dirty="0" smtClean="0"/>
            <a:t>;</a:t>
          </a:r>
          <a:endParaRPr lang="ru-RU" sz="1400" dirty="0"/>
        </a:p>
      </dgm:t>
    </dgm:pt>
    <dgm:pt modelId="{5D6536D5-0DAC-42CC-B76F-E54A63D6AB95}" type="parTrans" cxnId="{B9F563DB-8B96-4DF8-BF82-B21E84EC54AB}">
      <dgm:prSet/>
      <dgm:spPr/>
      <dgm:t>
        <a:bodyPr/>
        <a:lstStyle/>
        <a:p>
          <a:endParaRPr lang="ru-RU"/>
        </a:p>
      </dgm:t>
    </dgm:pt>
    <dgm:pt modelId="{374E9FE4-DEC0-4888-9853-7268BE3915C1}" type="sibTrans" cxnId="{B9F563DB-8B96-4DF8-BF82-B21E84EC54AB}">
      <dgm:prSet/>
      <dgm:spPr/>
      <dgm:t>
        <a:bodyPr/>
        <a:lstStyle/>
        <a:p>
          <a:endParaRPr lang="ru-RU"/>
        </a:p>
      </dgm:t>
    </dgm:pt>
    <dgm:pt modelId="{8E335CB8-CB56-4753-82AC-ED66E329D717}">
      <dgm:prSet custT="1"/>
      <dgm:spPr/>
      <dgm:t>
        <a:bodyPr/>
        <a:lstStyle/>
        <a:p>
          <a:r>
            <a:rPr lang="en-US" sz="1600" smtClean="0"/>
            <a:t>3. </a:t>
          </a:r>
          <a:r>
            <a:rPr lang="en-US" sz="1600" b="1" smtClean="0"/>
            <a:t>Grafitlash.</a:t>
          </a:r>
          <a:endParaRPr lang="ru-RU" sz="1600"/>
        </a:p>
      </dgm:t>
    </dgm:pt>
    <dgm:pt modelId="{5E58D894-D344-43A6-8007-293102C2F221}" type="parTrans" cxnId="{1D087052-853A-41DE-84CF-A06B6C92DC22}">
      <dgm:prSet/>
      <dgm:spPr/>
      <dgm:t>
        <a:bodyPr/>
        <a:lstStyle/>
        <a:p>
          <a:endParaRPr lang="ru-RU"/>
        </a:p>
      </dgm:t>
    </dgm:pt>
    <dgm:pt modelId="{4B41E61A-9A08-4BEF-8A8F-6C4236EA6AEE}" type="sibTrans" cxnId="{1D087052-853A-41DE-84CF-A06B6C92DC22}">
      <dgm:prSet/>
      <dgm:spPr/>
      <dgm:t>
        <a:bodyPr/>
        <a:lstStyle/>
        <a:p>
          <a:endParaRPr lang="ru-RU"/>
        </a:p>
      </dgm:t>
    </dgm:pt>
    <dgm:pt modelId="{5A721087-1390-4FC4-9A29-DD3E3AA82A22}" type="pres">
      <dgm:prSet presAssocID="{A4C44F15-9AAA-4EBD-B12C-4601475EE023}" presName="compositeShape" presStyleCnt="0">
        <dgm:presLayoutVars>
          <dgm:chMax val="7"/>
          <dgm:dir/>
          <dgm:resizeHandles val="exact"/>
        </dgm:presLayoutVars>
      </dgm:prSet>
      <dgm:spPr/>
    </dgm:pt>
    <dgm:pt modelId="{309CE541-5EE3-488D-A8F0-4772CBF47D5C}" type="pres">
      <dgm:prSet presAssocID="{A4C44F15-9AAA-4EBD-B12C-4601475EE023}" presName="wedge1" presStyleLbl="node1" presStyleIdx="0" presStyleCnt="3"/>
      <dgm:spPr/>
      <dgm:t>
        <a:bodyPr/>
        <a:lstStyle/>
        <a:p>
          <a:endParaRPr lang="ru-RU"/>
        </a:p>
      </dgm:t>
    </dgm:pt>
    <dgm:pt modelId="{0B04F1E7-C8F1-4B8E-B5B7-00781A0BE6DA}" type="pres">
      <dgm:prSet presAssocID="{A4C44F15-9AAA-4EBD-B12C-4601475EE023}" presName="dummy1a" presStyleCnt="0"/>
      <dgm:spPr/>
    </dgm:pt>
    <dgm:pt modelId="{4E2557C5-70D5-40A0-A10C-9927F0F85240}" type="pres">
      <dgm:prSet presAssocID="{A4C44F15-9AAA-4EBD-B12C-4601475EE023}" presName="dummy1b" presStyleCnt="0"/>
      <dgm:spPr/>
    </dgm:pt>
    <dgm:pt modelId="{D3ED1AE2-18B6-4D41-8419-F540B0AB6283}" type="pres">
      <dgm:prSet presAssocID="{A4C44F15-9AAA-4EBD-B12C-4601475EE023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B980C6-2DEE-4189-BB60-0A0006C1F075}" type="pres">
      <dgm:prSet presAssocID="{A4C44F15-9AAA-4EBD-B12C-4601475EE023}" presName="wedge2" presStyleLbl="node1" presStyleIdx="1" presStyleCnt="3" custScaleX="105595"/>
      <dgm:spPr/>
      <dgm:t>
        <a:bodyPr/>
        <a:lstStyle/>
        <a:p>
          <a:endParaRPr lang="ru-RU"/>
        </a:p>
      </dgm:t>
    </dgm:pt>
    <dgm:pt modelId="{21872B2B-BEFA-4A5A-8BB7-48D70FD4C8B1}" type="pres">
      <dgm:prSet presAssocID="{A4C44F15-9AAA-4EBD-B12C-4601475EE023}" presName="dummy2a" presStyleCnt="0"/>
      <dgm:spPr/>
    </dgm:pt>
    <dgm:pt modelId="{65538F1A-D5DC-45CF-908F-513A3AA36151}" type="pres">
      <dgm:prSet presAssocID="{A4C44F15-9AAA-4EBD-B12C-4601475EE023}" presName="dummy2b" presStyleCnt="0"/>
      <dgm:spPr/>
    </dgm:pt>
    <dgm:pt modelId="{1DC11CB7-1DD6-4153-8284-C56DDBA266F5}" type="pres">
      <dgm:prSet presAssocID="{A4C44F15-9AAA-4EBD-B12C-4601475EE023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1DBA0C-835C-4177-901E-28368021CFD1}" type="pres">
      <dgm:prSet presAssocID="{A4C44F15-9AAA-4EBD-B12C-4601475EE023}" presName="wedge3" presStyleLbl="node1" presStyleIdx="2" presStyleCnt="3"/>
      <dgm:spPr/>
    </dgm:pt>
    <dgm:pt modelId="{D4116AE0-0A41-4778-8272-A664D71011B2}" type="pres">
      <dgm:prSet presAssocID="{A4C44F15-9AAA-4EBD-B12C-4601475EE023}" presName="dummy3a" presStyleCnt="0"/>
      <dgm:spPr/>
    </dgm:pt>
    <dgm:pt modelId="{F8F6DBB6-DF7C-4A4C-AAD5-A95438BCE571}" type="pres">
      <dgm:prSet presAssocID="{A4C44F15-9AAA-4EBD-B12C-4601475EE023}" presName="dummy3b" presStyleCnt="0"/>
      <dgm:spPr/>
    </dgm:pt>
    <dgm:pt modelId="{1788682B-BE39-4526-BB03-43E1E7051F0E}" type="pres">
      <dgm:prSet presAssocID="{A4C44F15-9AAA-4EBD-B12C-4601475EE023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627E5865-55FD-4E1F-A2E7-DA3E1B0DDD5C}" type="pres">
      <dgm:prSet presAssocID="{374E9FE4-DEC0-4888-9853-7268BE3915C1}" presName="arrowWedge1" presStyleLbl="fgSibTrans2D1" presStyleIdx="0" presStyleCnt="3"/>
      <dgm:spPr/>
    </dgm:pt>
    <dgm:pt modelId="{A8D790A5-53A5-49F9-9519-30C7DCDF59F0}" type="pres">
      <dgm:prSet presAssocID="{4B41E61A-9A08-4BEF-8A8F-6C4236EA6AEE}" presName="arrowWedge2" presStyleLbl="fgSibTrans2D1" presStyleIdx="1" presStyleCnt="3"/>
      <dgm:spPr/>
    </dgm:pt>
    <dgm:pt modelId="{B6DC29A9-E726-4E36-A443-FA4374EAB342}" type="pres">
      <dgm:prSet presAssocID="{11932940-B018-4ADC-AA69-0C8664D928C2}" presName="arrowWedge3" presStyleLbl="fgSibTrans2D1" presStyleIdx="2" presStyleCnt="3"/>
      <dgm:spPr/>
    </dgm:pt>
  </dgm:ptLst>
  <dgm:cxnLst>
    <dgm:cxn modelId="{17E85F02-3FBC-489F-A975-03BA78B3DF94}" type="presOf" srcId="{8E335CB8-CB56-4753-82AC-ED66E329D717}" destId="{00B980C6-2DEE-4189-BB60-0A0006C1F075}" srcOrd="0" destOrd="0" presId="urn:microsoft.com/office/officeart/2005/8/layout/cycle8"/>
    <dgm:cxn modelId="{01757369-2E9F-4302-9708-5B10D15201E2}" type="presOf" srcId="{79D0E697-AE86-4D8D-B263-24C9E38DC8DF}" destId="{D3ED1AE2-18B6-4D41-8419-F540B0AB6283}" srcOrd="1" destOrd="0" presId="urn:microsoft.com/office/officeart/2005/8/layout/cycle8"/>
    <dgm:cxn modelId="{54420C82-83AC-4FB6-BBD2-028B4E09C285}" type="presOf" srcId="{29229FA3-D6EF-42D6-AA20-ACFBEE8BD181}" destId="{1788682B-BE39-4526-BB03-43E1E7051F0E}" srcOrd="1" destOrd="0" presId="urn:microsoft.com/office/officeart/2005/8/layout/cycle8"/>
    <dgm:cxn modelId="{4A3C4AD9-A3F5-4A8B-92C5-828CA47CCE82}" type="presOf" srcId="{A4C44F15-9AAA-4EBD-B12C-4601475EE023}" destId="{5A721087-1390-4FC4-9A29-DD3E3AA82A22}" srcOrd="0" destOrd="0" presId="urn:microsoft.com/office/officeart/2005/8/layout/cycle8"/>
    <dgm:cxn modelId="{B9F563DB-8B96-4DF8-BF82-B21E84EC54AB}" srcId="{A4C44F15-9AAA-4EBD-B12C-4601475EE023}" destId="{79D0E697-AE86-4D8D-B263-24C9E38DC8DF}" srcOrd="0" destOrd="0" parTransId="{5D6536D5-0DAC-42CC-B76F-E54A63D6AB95}" sibTransId="{374E9FE4-DEC0-4888-9853-7268BE3915C1}"/>
    <dgm:cxn modelId="{78FF4039-4EBF-40D7-AC7D-034D56FFA2AB}" srcId="{A4C44F15-9AAA-4EBD-B12C-4601475EE023}" destId="{29229FA3-D6EF-42D6-AA20-ACFBEE8BD181}" srcOrd="2" destOrd="0" parTransId="{FD46AFD9-85C4-41B5-84BE-A913351BAA5C}" sibTransId="{11932940-B018-4ADC-AA69-0C8664D928C2}"/>
    <dgm:cxn modelId="{97C2AAD2-7F4F-4816-913E-5221E6DFA8E4}" type="presOf" srcId="{79D0E697-AE86-4D8D-B263-24C9E38DC8DF}" destId="{309CE541-5EE3-488D-A8F0-4772CBF47D5C}" srcOrd="0" destOrd="0" presId="urn:microsoft.com/office/officeart/2005/8/layout/cycle8"/>
    <dgm:cxn modelId="{F45A0FE8-14E4-4AE5-9DC5-42DEEC720A2B}" type="presOf" srcId="{8E335CB8-CB56-4753-82AC-ED66E329D717}" destId="{1DC11CB7-1DD6-4153-8284-C56DDBA266F5}" srcOrd="1" destOrd="0" presId="urn:microsoft.com/office/officeart/2005/8/layout/cycle8"/>
    <dgm:cxn modelId="{1D087052-853A-41DE-84CF-A06B6C92DC22}" srcId="{A4C44F15-9AAA-4EBD-B12C-4601475EE023}" destId="{8E335CB8-CB56-4753-82AC-ED66E329D717}" srcOrd="1" destOrd="0" parTransId="{5E58D894-D344-43A6-8007-293102C2F221}" sibTransId="{4B41E61A-9A08-4BEF-8A8F-6C4236EA6AEE}"/>
    <dgm:cxn modelId="{3DAE244C-A3EF-4B11-B05E-610A8B549E90}" type="presOf" srcId="{29229FA3-D6EF-42D6-AA20-ACFBEE8BD181}" destId="{861DBA0C-835C-4177-901E-28368021CFD1}" srcOrd="0" destOrd="0" presId="urn:microsoft.com/office/officeart/2005/8/layout/cycle8"/>
    <dgm:cxn modelId="{F27E5A68-912D-4049-995A-06C28E280B05}" type="presParOf" srcId="{5A721087-1390-4FC4-9A29-DD3E3AA82A22}" destId="{309CE541-5EE3-488D-A8F0-4772CBF47D5C}" srcOrd="0" destOrd="0" presId="urn:microsoft.com/office/officeart/2005/8/layout/cycle8"/>
    <dgm:cxn modelId="{5B82E2F6-BA04-4920-A875-DAEE1DC36895}" type="presParOf" srcId="{5A721087-1390-4FC4-9A29-DD3E3AA82A22}" destId="{0B04F1E7-C8F1-4B8E-B5B7-00781A0BE6DA}" srcOrd="1" destOrd="0" presId="urn:microsoft.com/office/officeart/2005/8/layout/cycle8"/>
    <dgm:cxn modelId="{86064CA6-280A-402F-9E1D-12283A6A1E65}" type="presParOf" srcId="{5A721087-1390-4FC4-9A29-DD3E3AA82A22}" destId="{4E2557C5-70D5-40A0-A10C-9927F0F85240}" srcOrd="2" destOrd="0" presId="urn:microsoft.com/office/officeart/2005/8/layout/cycle8"/>
    <dgm:cxn modelId="{175DFB54-6142-4CA0-B3E2-8D645B2B6ADA}" type="presParOf" srcId="{5A721087-1390-4FC4-9A29-DD3E3AA82A22}" destId="{D3ED1AE2-18B6-4D41-8419-F540B0AB6283}" srcOrd="3" destOrd="0" presId="urn:microsoft.com/office/officeart/2005/8/layout/cycle8"/>
    <dgm:cxn modelId="{A38B0DCE-9120-4723-9BA7-D4E8BAB6C2D3}" type="presParOf" srcId="{5A721087-1390-4FC4-9A29-DD3E3AA82A22}" destId="{00B980C6-2DEE-4189-BB60-0A0006C1F075}" srcOrd="4" destOrd="0" presId="urn:microsoft.com/office/officeart/2005/8/layout/cycle8"/>
    <dgm:cxn modelId="{E2BD3B0F-1F4C-414B-8D83-192DE1795D97}" type="presParOf" srcId="{5A721087-1390-4FC4-9A29-DD3E3AA82A22}" destId="{21872B2B-BEFA-4A5A-8BB7-48D70FD4C8B1}" srcOrd="5" destOrd="0" presId="urn:microsoft.com/office/officeart/2005/8/layout/cycle8"/>
    <dgm:cxn modelId="{3732C8F1-62B2-4253-AC54-CCA5A4D9CA99}" type="presParOf" srcId="{5A721087-1390-4FC4-9A29-DD3E3AA82A22}" destId="{65538F1A-D5DC-45CF-908F-513A3AA36151}" srcOrd="6" destOrd="0" presId="urn:microsoft.com/office/officeart/2005/8/layout/cycle8"/>
    <dgm:cxn modelId="{0C39AF8E-7FB1-4F8E-A3A2-EF435884CCCB}" type="presParOf" srcId="{5A721087-1390-4FC4-9A29-DD3E3AA82A22}" destId="{1DC11CB7-1DD6-4153-8284-C56DDBA266F5}" srcOrd="7" destOrd="0" presId="urn:microsoft.com/office/officeart/2005/8/layout/cycle8"/>
    <dgm:cxn modelId="{EF323157-792C-49ED-99AE-CFE87B40BB19}" type="presParOf" srcId="{5A721087-1390-4FC4-9A29-DD3E3AA82A22}" destId="{861DBA0C-835C-4177-901E-28368021CFD1}" srcOrd="8" destOrd="0" presId="urn:microsoft.com/office/officeart/2005/8/layout/cycle8"/>
    <dgm:cxn modelId="{75148119-99D4-4899-878B-4009958FFE2A}" type="presParOf" srcId="{5A721087-1390-4FC4-9A29-DD3E3AA82A22}" destId="{D4116AE0-0A41-4778-8272-A664D71011B2}" srcOrd="9" destOrd="0" presId="urn:microsoft.com/office/officeart/2005/8/layout/cycle8"/>
    <dgm:cxn modelId="{1557EB9A-31FE-4A9E-80A3-803C672CB4BA}" type="presParOf" srcId="{5A721087-1390-4FC4-9A29-DD3E3AA82A22}" destId="{F8F6DBB6-DF7C-4A4C-AAD5-A95438BCE571}" srcOrd="10" destOrd="0" presId="urn:microsoft.com/office/officeart/2005/8/layout/cycle8"/>
    <dgm:cxn modelId="{FE6D1A30-42FB-4D8D-876E-DF723B211F53}" type="presParOf" srcId="{5A721087-1390-4FC4-9A29-DD3E3AA82A22}" destId="{1788682B-BE39-4526-BB03-43E1E7051F0E}" srcOrd="11" destOrd="0" presId="urn:microsoft.com/office/officeart/2005/8/layout/cycle8"/>
    <dgm:cxn modelId="{B468996D-0902-4F7F-8296-E47C97DE5BD8}" type="presParOf" srcId="{5A721087-1390-4FC4-9A29-DD3E3AA82A22}" destId="{627E5865-55FD-4E1F-A2E7-DA3E1B0DDD5C}" srcOrd="12" destOrd="0" presId="urn:microsoft.com/office/officeart/2005/8/layout/cycle8"/>
    <dgm:cxn modelId="{E376A6BB-94D2-468B-B84C-BE2D89767D30}" type="presParOf" srcId="{5A721087-1390-4FC4-9A29-DD3E3AA82A22}" destId="{A8D790A5-53A5-49F9-9519-30C7DCDF59F0}" srcOrd="13" destOrd="0" presId="urn:microsoft.com/office/officeart/2005/8/layout/cycle8"/>
    <dgm:cxn modelId="{21EF0550-6DF2-48F5-AC85-2D3FB9D8699F}" type="presParOf" srcId="{5A721087-1390-4FC4-9A29-DD3E3AA82A22}" destId="{B6DC29A9-E726-4E36-A443-FA4374EAB342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CE541-5EE3-488D-A8F0-4772CBF47D5C}">
      <dsp:nvSpPr>
        <dsp:cNvPr id="0" name=""/>
        <dsp:cNvSpPr/>
      </dsp:nvSpPr>
      <dsp:spPr>
        <a:xfrm>
          <a:off x="2218676" y="306054"/>
          <a:ext cx="3955161" cy="3955161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2. </a:t>
          </a:r>
          <a:r>
            <a:rPr lang="en-US" sz="1400" b="1" kern="1200" dirty="0" err="1" smtClean="0"/>
            <a:t>Karbonizatsiyalash</a:t>
          </a:r>
          <a:r>
            <a:rPr lang="en-US" sz="1400" b="1" kern="1200" dirty="0" smtClean="0"/>
            <a:t>;</a:t>
          </a:r>
          <a:endParaRPr lang="ru-RU" sz="1400" kern="1200" dirty="0"/>
        </a:p>
      </dsp:txBody>
      <dsp:txXfrm>
        <a:off x="4303141" y="1144171"/>
        <a:ext cx="1412557" cy="1177131"/>
      </dsp:txXfrm>
    </dsp:sp>
    <dsp:sp modelId="{00B980C6-2DEE-4189-BB60-0A0006C1F075}">
      <dsp:nvSpPr>
        <dsp:cNvPr id="0" name=""/>
        <dsp:cNvSpPr/>
      </dsp:nvSpPr>
      <dsp:spPr>
        <a:xfrm>
          <a:off x="2026573" y="447309"/>
          <a:ext cx="4176452" cy="3955161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3. </a:t>
          </a:r>
          <a:r>
            <a:rPr lang="en-US" sz="1600" b="1" kern="1200" smtClean="0"/>
            <a:t>Grafitlash.</a:t>
          </a:r>
          <a:endParaRPr lang="ru-RU" sz="1600" kern="1200"/>
        </a:p>
      </dsp:txBody>
      <dsp:txXfrm>
        <a:off x="3020967" y="3013456"/>
        <a:ext cx="2237385" cy="1035875"/>
      </dsp:txXfrm>
    </dsp:sp>
    <dsp:sp modelId="{861DBA0C-835C-4177-901E-28368021CFD1}">
      <dsp:nvSpPr>
        <dsp:cNvPr id="0" name=""/>
        <dsp:cNvSpPr/>
      </dsp:nvSpPr>
      <dsp:spPr>
        <a:xfrm>
          <a:off x="2055762" y="306054"/>
          <a:ext cx="3955161" cy="3955161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/>
            <a:t>1. </a:t>
          </a:r>
          <a:r>
            <a:rPr lang="en-US" sz="2100" b="1" kern="1200" smtClean="0"/>
            <a:t>Oksidlash;</a:t>
          </a:r>
          <a:endParaRPr lang="ru-RU" sz="2100" kern="1200"/>
        </a:p>
      </dsp:txBody>
      <dsp:txXfrm>
        <a:off x="2513901" y="1144171"/>
        <a:ext cx="1412557" cy="1177131"/>
      </dsp:txXfrm>
    </dsp:sp>
    <dsp:sp modelId="{627E5865-55FD-4E1F-A2E7-DA3E1B0DDD5C}">
      <dsp:nvSpPr>
        <dsp:cNvPr id="0" name=""/>
        <dsp:cNvSpPr/>
      </dsp:nvSpPr>
      <dsp:spPr>
        <a:xfrm>
          <a:off x="1974160" y="61210"/>
          <a:ext cx="4444847" cy="4444847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D790A5-53A5-49F9-9519-30C7DCDF59F0}">
      <dsp:nvSpPr>
        <dsp:cNvPr id="0" name=""/>
        <dsp:cNvSpPr/>
      </dsp:nvSpPr>
      <dsp:spPr>
        <a:xfrm>
          <a:off x="1891312" y="202216"/>
          <a:ext cx="4444847" cy="4444847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DC29A9-E726-4E36-A443-FA4374EAB342}">
      <dsp:nvSpPr>
        <dsp:cNvPr id="0" name=""/>
        <dsp:cNvSpPr/>
      </dsp:nvSpPr>
      <dsp:spPr>
        <a:xfrm>
          <a:off x="1810592" y="61210"/>
          <a:ext cx="4444847" cy="4444847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D54E18A-C7D3-47BD-9022-DD7FAB47B976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5D9959B-A34D-4AAA-BE77-B7AA5EF2A461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соседними углами 3"/>
          <p:cNvSpPr/>
          <p:nvPr/>
        </p:nvSpPr>
        <p:spPr>
          <a:xfrm>
            <a:off x="2411760" y="332656"/>
            <a:ext cx="4320480" cy="576064"/>
          </a:xfrm>
          <a:prstGeom prst="snip2Same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/>
              <a:t> Kompozitsion materiallar.</a:t>
            </a:r>
            <a:endParaRPr lang="ru-RU" dirty="0"/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1204648" y="2132856"/>
            <a:ext cx="6552728" cy="3384376"/>
          </a:xfrm>
          <a:prstGeom prst="round2Same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                                                  </a:t>
            </a:r>
            <a:r>
              <a:rPr lang="en-US" b="1" dirty="0" err="1" smtClean="0"/>
              <a:t>Reja</a:t>
            </a:r>
            <a:r>
              <a:rPr lang="en-US" b="1" dirty="0" smtClean="0"/>
              <a:t>:</a:t>
            </a:r>
            <a:endParaRPr lang="ru-RU" b="1" dirty="0" smtClean="0"/>
          </a:p>
          <a:p>
            <a:endParaRPr lang="ru-RU" dirty="0"/>
          </a:p>
          <a:p>
            <a:pPr lvl="0"/>
            <a:r>
              <a:rPr lang="uz-Cyrl-UZ" dirty="0" smtClean="0"/>
              <a:t>1..Kompozitsion </a:t>
            </a:r>
            <a:r>
              <a:rPr lang="uz-Cyrl-UZ" dirty="0"/>
              <a:t>materiallar haqida umumiy </a:t>
            </a:r>
            <a:r>
              <a:rPr lang="uz-Cyrl-UZ" dirty="0" smtClean="0"/>
              <a:t>ma’lumotlar</a:t>
            </a:r>
          </a:p>
          <a:p>
            <a:pPr lvl="0"/>
            <a:r>
              <a:rPr lang="uz-Cyrl-UZ" dirty="0" smtClean="0"/>
              <a:t> </a:t>
            </a:r>
            <a:endParaRPr lang="ru-RU" dirty="0"/>
          </a:p>
          <a:p>
            <a:pPr lvl="0"/>
            <a:r>
              <a:rPr lang="uz-Cyrl-UZ" dirty="0" smtClean="0"/>
              <a:t>2.Ularni </a:t>
            </a:r>
            <a:r>
              <a:rPr lang="uz-Cyrl-UZ" dirty="0"/>
              <a:t>olish, tarkibi, tuzilishi, xossasi va ishlatilish sohasi.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8871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6632"/>
            <a:ext cx="9036496" cy="6552728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r>
              <a:rPr lang="en-US" b="1" dirty="0"/>
              <a:t>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konstruktsion</a:t>
            </a:r>
            <a:r>
              <a:rPr lang="en-US" dirty="0"/>
              <a:t> </a:t>
            </a:r>
            <a:r>
              <a:rPr lang="en-US" dirty="0" err="1"/>
              <a:t>materiallarga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xossalarga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Bu </a:t>
            </a:r>
            <a:r>
              <a:rPr lang="en-US" dirty="0" err="1"/>
              <a:t>narsa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xususiyatli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konstruktsiyalarni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keldi</a:t>
            </a:r>
            <a:r>
              <a:rPr lang="en-US" dirty="0"/>
              <a:t>. </a:t>
            </a:r>
            <a:endParaRPr lang="ru-RU" dirty="0"/>
          </a:p>
          <a:p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r>
              <a:rPr lang="en-US" dirty="0"/>
              <a:t> (</a:t>
            </a:r>
            <a:r>
              <a:rPr lang="en-US" dirty="0" err="1"/>
              <a:t>k.m</a:t>
            </a:r>
            <a:r>
              <a:rPr lang="en-US" dirty="0"/>
              <a:t>.)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etuvchilardan-komponentlardan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material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bog‘langan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bor.</a:t>
            </a:r>
            <a:endParaRPr lang="ru-RU" dirty="0"/>
          </a:p>
          <a:p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material </a:t>
            </a:r>
            <a:r>
              <a:rPr lang="en-US" dirty="0" err="1"/>
              <a:t>frantsuz</a:t>
            </a:r>
            <a:r>
              <a:rPr lang="en-US" dirty="0"/>
              <a:t> </a:t>
            </a:r>
            <a:r>
              <a:rPr lang="en-US" dirty="0" err="1"/>
              <a:t>bog‘boni</a:t>
            </a:r>
            <a:r>
              <a:rPr lang="en-US" dirty="0"/>
              <a:t> </a:t>
            </a:r>
            <a:r>
              <a:rPr lang="en-US" dirty="0" err="1"/>
              <a:t>J.Mone</a:t>
            </a:r>
            <a:r>
              <a:rPr lang="en-US" dirty="0"/>
              <a:t> 1867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patentlangan</a:t>
            </a:r>
            <a:r>
              <a:rPr lang="en-US" dirty="0"/>
              <a:t> (</a:t>
            </a:r>
            <a:r>
              <a:rPr lang="uz-Cyrl-UZ" dirty="0"/>
              <a:t>h</a:t>
            </a:r>
            <a:r>
              <a:rPr lang="en-US" dirty="0" err="1"/>
              <a:t>ovli</a:t>
            </a:r>
            <a:r>
              <a:rPr lang="en-US" dirty="0"/>
              <a:t> </a:t>
            </a:r>
            <a:r>
              <a:rPr lang="en-US" dirty="0" err="1"/>
              <a:t>gul</a:t>
            </a:r>
            <a:r>
              <a:rPr lang="en-US" dirty="0"/>
              <a:t> </a:t>
            </a:r>
            <a:r>
              <a:rPr lang="en-US" dirty="0" err="1"/>
              <a:t>tuvaklari</a:t>
            </a:r>
            <a:r>
              <a:rPr lang="en-US" dirty="0"/>
              <a:t>, </a:t>
            </a:r>
            <a:r>
              <a:rPr lang="en-US" dirty="0" err="1"/>
              <a:t>sim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sementdan</a:t>
            </a:r>
            <a:r>
              <a:rPr lang="en-US" dirty="0"/>
              <a:t> </a:t>
            </a:r>
            <a:r>
              <a:rPr lang="en-US" dirty="0" err="1"/>
              <a:t>yasalgan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 err="1"/>
              <a:t>Samolyot</a:t>
            </a:r>
            <a:r>
              <a:rPr lang="en-US" dirty="0"/>
              <a:t> </a:t>
            </a:r>
            <a:r>
              <a:rPr lang="en-US" dirty="0" err="1"/>
              <a:t>konstruktsiyasida</a:t>
            </a:r>
            <a:r>
              <a:rPr lang="en-US" dirty="0"/>
              <a:t> </a:t>
            </a:r>
            <a:r>
              <a:rPr lang="en-US" dirty="0" err="1"/>
              <a:t>oynaplastik</a:t>
            </a:r>
            <a:r>
              <a:rPr lang="en-US" dirty="0"/>
              <a:t> “</a:t>
            </a:r>
            <a:r>
              <a:rPr lang="en-US" dirty="0" err="1"/>
              <a:t>stekloplastik</a:t>
            </a:r>
            <a:r>
              <a:rPr lang="en-US" dirty="0"/>
              <a:t>” </a:t>
            </a:r>
            <a:r>
              <a:rPr lang="en-US" dirty="0" err="1"/>
              <a:t>poliefir</a:t>
            </a:r>
            <a:r>
              <a:rPr lang="en-US" dirty="0"/>
              <a:t> </a:t>
            </a:r>
            <a:r>
              <a:rPr lang="en-US" dirty="0" err="1"/>
              <a:t>materiali</a:t>
            </a:r>
            <a:r>
              <a:rPr lang="en-US" dirty="0"/>
              <a:t> </a:t>
            </a:r>
            <a:r>
              <a:rPr lang="en-US" dirty="0" err="1"/>
              <a:t>oyna</a:t>
            </a:r>
            <a:r>
              <a:rPr lang="en-US" dirty="0"/>
              <a:t> </a:t>
            </a:r>
            <a:r>
              <a:rPr lang="en-US" dirty="0" err="1"/>
              <a:t>tolasi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sinchlangan</a:t>
            </a:r>
            <a:r>
              <a:rPr lang="en-US" dirty="0"/>
              <a:t> (“</a:t>
            </a:r>
            <a:r>
              <a:rPr lang="en-US" dirty="0" err="1"/>
              <a:t>armirovan</a:t>
            </a:r>
            <a:r>
              <a:rPr lang="en-US" dirty="0"/>
              <a:t>”) </a:t>
            </a:r>
            <a:r>
              <a:rPr lang="en-US" dirty="0" err="1"/>
              <a:t>kompozitsion</a:t>
            </a:r>
            <a:r>
              <a:rPr lang="en-US" dirty="0"/>
              <a:t> material 1942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qo‘llanilgan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mashinasozlik</a:t>
            </a:r>
            <a:r>
              <a:rPr lang="en-US" dirty="0"/>
              <a:t> </a:t>
            </a:r>
            <a:r>
              <a:rPr lang="en-US" dirty="0" err="1"/>
              <a:t>apparati</a:t>
            </a:r>
            <a:r>
              <a:rPr lang="en-US" dirty="0"/>
              <a:t> </a:t>
            </a:r>
            <a:r>
              <a:rPr lang="en-US" dirty="0" err="1"/>
              <a:t>konstruktsiyalariga</a:t>
            </a:r>
            <a:r>
              <a:rPr lang="en-US" dirty="0"/>
              <a:t> </a:t>
            </a:r>
            <a:r>
              <a:rPr lang="en-US" dirty="0" err="1"/>
              <a:t>qo‘yilgan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talablarga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yengil</a:t>
            </a:r>
            <a:r>
              <a:rPr lang="en-US" dirty="0"/>
              <a:t> </a:t>
            </a:r>
            <a:r>
              <a:rPr lang="en-US" dirty="0" err="1"/>
              <a:t>bo‘lishligi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mustahkamlik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bikirlik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-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davrida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resursi</a:t>
            </a:r>
            <a:r>
              <a:rPr lang="en-US" dirty="0"/>
              <a:t>. </a:t>
            </a:r>
            <a:endParaRPr lang="ru-RU" dirty="0"/>
          </a:p>
          <a:p>
            <a:r>
              <a:rPr lang="uz-Cyrl-UZ" dirty="0"/>
              <a:t>Shular uchun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uz-Cyrl-UZ" dirty="0"/>
              <a:t>samolyotsozlikda k</a:t>
            </a:r>
            <a:r>
              <a:rPr lang="en-US" dirty="0"/>
              <a:t>o‘</a:t>
            </a:r>
            <a:r>
              <a:rPr lang="uz-Cyrl-UZ" dirty="0"/>
              <a:t>p </a:t>
            </a:r>
            <a:r>
              <a:rPr lang="en-US" dirty="0" err="1"/>
              <a:t>qo‘llanilgan</a:t>
            </a:r>
            <a:r>
              <a:rPr lang="uz-Cyrl-UZ" dirty="0"/>
              <a:t>.</a:t>
            </a:r>
            <a:r>
              <a:rPr lang="en-US" dirty="0"/>
              <a:t>	</a:t>
            </a:r>
            <a:r>
              <a:rPr lang="ru-RU" dirty="0"/>
              <a:t>СССР </a:t>
            </a:r>
            <a:r>
              <a:rPr lang="en-US" dirty="0" err="1"/>
              <a:t>ning</a:t>
            </a:r>
            <a:r>
              <a:rPr lang="en-US" dirty="0"/>
              <a:t> “</a:t>
            </a:r>
            <a:r>
              <a:rPr lang="en-US" dirty="0" err="1"/>
              <a:t>Ruslan</a:t>
            </a:r>
            <a:r>
              <a:rPr lang="en-US" dirty="0"/>
              <a:t>” </a:t>
            </a:r>
            <a:r>
              <a:rPr lang="en-US" dirty="0" err="1"/>
              <a:t>samolyotida</a:t>
            </a:r>
            <a:r>
              <a:rPr lang="en-US" dirty="0"/>
              <a:t> 5,5 t. </a:t>
            </a:r>
            <a:r>
              <a:rPr lang="en-US" dirty="0" err="1"/>
              <a:t>og‘irlikdagi</a:t>
            </a:r>
            <a:r>
              <a:rPr lang="en-US" dirty="0"/>
              <a:t> </a:t>
            </a:r>
            <a:r>
              <a:rPr lang="en-US" dirty="0" err="1"/>
              <a:t>konstruktsion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materiallardan</a:t>
            </a:r>
            <a:r>
              <a:rPr lang="en-US" dirty="0"/>
              <a:t> </a:t>
            </a:r>
            <a:r>
              <a:rPr lang="en-US" dirty="0" err="1"/>
              <a:t>yasalgan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15 t. </a:t>
            </a:r>
            <a:r>
              <a:rPr lang="en-US" dirty="0" err="1"/>
              <a:t>og‘irlik</a:t>
            </a:r>
            <a:r>
              <a:rPr lang="en-US" dirty="0"/>
              <a:t> </a:t>
            </a:r>
            <a:r>
              <a:rPr lang="en-US" dirty="0" err="1"/>
              <a:t>iqtisod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zamon</a:t>
            </a:r>
            <a:r>
              <a:rPr lang="en-US" dirty="0"/>
              <a:t> transport </a:t>
            </a:r>
            <a:r>
              <a:rPr lang="en-US" dirty="0" err="1"/>
              <a:t>samolyotlari</a:t>
            </a:r>
            <a:r>
              <a:rPr lang="en-US" dirty="0"/>
              <a:t> </a:t>
            </a:r>
            <a:r>
              <a:rPr lang="en-US" dirty="0" err="1"/>
              <a:t>konstruktsiyalarining</a:t>
            </a:r>
            <a:r>
              <a:rPr lang="en-US" dirty="0"/>
              <a:t> 15-20%; </a:t>
            </a:r>
            <a:r>
              <a:rPr lang="en-US" dirty="0" err="1"/>
              <a:t>harbiy</a:t>
            </a:r>
            <a:r>
              <a:rPr lang="en-US" dirty="0"/>
              <a:t> </a:t>
            </a:r>
            <a:r>
              <a:rPr lang="en-US" dirty="0" err="1"/>
              <a:t>samolyotlarning</a:t>
            </a:r>
            <a:r>
              <a:rPr lang="en-US" dirty="0"/>
              <a:t> 25-30%; </a:t>
            </a:r>
            <a:r>
              <a:rPr lang="en-US" dirty="0" err="1"/>
              <a:t>harbiy</a:t>
            </a:r>
            <a:r>
              <a:rPr lang="en-US" dirty="0"/>
              <a:t> </a:t>
            </a:r>
            <a:r>
              <a:rPr lang="en-US" dirty="0" err="1"/>
              <a:t>vertolyotlarning</a:t>
            </a:r>
            <a:r>
              <a:rPr lang="en-US" dirty="0"/>
              <a:t> 45-55%;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raketalarning</a:t>
            </a:r>
            <a:r>
              <a:rPr lang="en-US" dirty="0"/>
              <a:t> 75-80%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materiallardan</a:t>
            </a:r>
            <a:r>
              <a:rPr lang="en-US" dirty="0"/>
              <a:t> </a:t>
            </a:r>
            <a:r>
              <a:rPr lang="en-US" dirty="0" err="1"/>
              <a:t>yasalgan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9405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24744"/>
            <a:ext cx="4575387" cy="24482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35696" y="4653136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2-rasm </a:t>
            </a:r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materiallarning</a:t>
            </a:r>
            <a:r>
              <a:rPr lang="en-US" b="1" dirty="0"/>
              <a:t> </a:t>
            </a:r>
            <a:r>
              <a:rPr lang="en-US" b="1" dirty="0" err="1"/>
              <a:t>tuzilishi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6267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92696"/>
            <a:ext cx="4680520" cy="310313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4797152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Kompozitsion materiallarni makrotuzilishi bo‘yicha farqlanish sxemasi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1402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704"/>
          </a:xfrm>
        </p:spPr>
        <p:txBody>
          <a:bodyPr>
            <a:normAutofit fontScale="85000" lnSpcReduction="20000"/>
          </a:bodyPr>
          <a:lstStyle/>
          <a:p>
            <a:r>
              <a:rPr lang="uz-Cyrl-UZ" b="1" dirty="0"/>
              <a:t>SHartli belgilar:</a:t>
            </a:r>
            <a:endParaRPr lang="ru-RU" dirty="0"/>
          </a:p>
          <a:p>
            <a:r>
              <a:rPr lang="en-US" dirty="0" err="1"/>
              <a:t>Tuldiruvchi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armaturaning</a:t>
            </a:r>
            <a:r>
              <a:rPr lang="en-US" dirty="0"/>
              <a:t> </a:t>
            </a:r>
            <a:r>
              <a:rPr lang="en-US" dirty="0" err="1"/>
              <a:t>tartibsiz</a:t>
            </a:r>
            <a:r>
              <a:rPr lang="en-US" dirty="0"/>
              <a:t> </a:t>
            </a:r>
            <a:r>
              <a:rPr lang="en-US" i="1" dirty="0"/>
              <a:t>(</a:t>
            </a:r>
            <a:r>
              <a:rPr lang="uz-Cyrl-UZ" i="1" dirty="0"/>
              <a:t>a, b, v,  </a:t>
            </a:r>
            <a:r>
              <a:rPr lang="en-US" i="1" dirty="0"/>
              <a:t>g</a:t>
            </a:r>
            <a:r>
              <a:rPr lang="uz-Cyrl-UZ" i="1" dirty="0"/>
              <a:t> va </a:t>
            </a:r>
            <a:r>
              <a:rPr lang="en-US" i="1" dirty="0"/>
              <a:t> i)</a:t>
            </a:r>
            <a:r>
              <a:rPr lang="uz-Cyrl-UZ" i="1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uz-Cyrl-UZ" dirty="0"/>
              <a:t>o‘q</a:t>
            </a:r>
            <a:r>
              <a:rPr lang="en-US" dirty="0"/>
              <a:t> y</a:t>
            </a:r>
            <a:r>
              <a:rPr lang="uz-Cyrl-UZ" dirty="0"/>
              <a:t>o‘</a:t>
            </a:r>
            <a:r>
              <a:rPr lang="en-US" dirty="0" err="1"/>
              <a:t>nalishida</a:t>
            </a:r>
            <a:r>
              <a:rPr lang="en-US" dirty="0"/>
              <a:t> </a:t>
            </a:r>
            <a:r>
              <a:rPr lang="en-US" i="1" dirty="0"/>
              <a:t>(</a:t>
            </a:r>
            <a:r>
              <a:rPr lang="uz-Cyrl-UZ" i="1" dirty="0"/>
              <a:t>d, e, j va  </a:t>
            </a:r>
            <a:r>
              <a:rPr lang="en-US" i="1" dirty="0"/>
              <a:t>z)</a:t>
            </a:r>
            <a:r>
              <a:rPr lang="uz-Cyrl-UZ" i="1" dirty="0"/>
              <a:t>, 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(</a:t>
            </a:r>
            <a:r>
              <a:rPr lang="uz-Cyrl-UZ" dirty="0"/>
              <a:t>k</a:t>
            </a:r>
            <a:r>
              <a:rPr lang="en-US" dirty="0"/>
              <a:t>, l</a:t>
            </a:r>
            <a:r>
              <a:rPr lang="uz-Cyrl-UZ" dirty="0"/>
              <a:t> va</a:t>
            </a:r>
            <a:r>
              <a:rPr lang="en-US" dirty="0"/>
              <a:t> m.) </a:t>
            </a:r>
            <a:r>
              <a:rPr lang="en-US" dirty="0" err="1"/>
              <a:t>joylash</a:t>
            </a:r>
            <a:r>
              <a:rPr lang="uz-Cyrl-UZ" dirty="0"/>
              <a:t>uvi.</a:t>
            </a:r>
            <a:endParaRPr lang="ru-RU" dirty="0"/>
          </a:p>
          <a:p>
            <a:r>
              <a:rPr lang="uz-Cyrl-UZ" dirty="0"/>
              <a:t>Bunda: </a:t>
            </a:r>
            <a:r>
              <a:rPr lang="uz-Cyrl-UZ" i="1" dirty="0"/>
              <a:t>a -</a:t>
            </a:r>
            <a:r>
              <a:rPr lang="uz-Cyrl-UZ" dirty="0"/>
              <a:t> kukun; b- kalta tolalar; </a:t>
            </a:r>
            <a:r>
              <a:rPr lang="uz-Cyrl-UZ" i="1" dirty="0"/>
              <a:t>v -</a:t>
            </a:r>
            <a:r>
              <a:rPr lang="uz-Cyrl-UZ" dirty="0"/>
              <a:t> payraxalar; </a:t>
            </a:r>
            <a:r>
              <a:rPr lang="uz-Cyrl-UZ" i="1" dirty="0"/>
              <a:t>g-</a:t>
            </a:r>
            <a:r>
              <a:rPr lang="uz-Cyrl-UZ" dirty="0"/>
              <a:t> kukun bilan kalta tolalar aralashmasi; </a:t>
            </a:r>
            <a:r>
              <a:rPr lang="uz-Cyrl-UZ" i="1" dirty="0"/>
              <a:t>d-</a:t>
            </a:r>
            <a:r>
              <a:rPr lang="uz-Cyrl-UZ" dirty="0"/>
              <a:t> kalta tolalar; </a:t>
            </a:r>
            <a:r>
              <a:rPr lang="uz-Cyrl-UZ" i="1" dirty="0"/>
              <a:t>e- va i-</a:t>
            </a:r>
            <a:r>
              <a:rPr lang="uz-Cyrl-UZ" dirty="0"/>
              <a:t> uzun tolalar; </a:t>
            </a:r>
            <a:r>
              <a:rPr lang="uz-Cyrl-UZ" i="1" dirty="0"/>
              <a:t>j-</a:t>
            </a:r>
            <a:r>
              <a:rPr lang="uz-Cyrl-UZ" dirty="0"/>
              <a:t>to‘qima va yupqa materiallar chiqindisi, z- to‘qima va kukun aralashmasi.</a:t>
            </a:r>
            <a:endParaRPr lang="ru-RU" dirty="0"/>
          </a:p>
          <a:p>
            <a:r>
              <a:rPr lang="en-US" dirty="0" err="1"/>
              <a:t>Komponentlarning</a:t>
            </a:r>
            <a:r>
              <a:rPr lang="en-US" dirty="0"/>
              <a:t> </a:t>
            </a:r>
            <a:r>
              <a:rPr lang="en-US" dirty="0" err="1"/>
              <a:t>tabiatiga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to‘rt</a:t>
            </a:r>
            <a:r>
              <a:rPr lang="en-US" dirty="0"/>
              <a:t> </a:t>
            </a:r>
            <a:r>
              <a:rPr lang="en-US" dirty="0" err="1"/>
              <a:t>guruhga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qotishmasi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oksidlar</a:t>
            </a:r>
            <a:r>
              <a:rPr lang="en-US" dirty="0"/>
              <a:t>, </a:t>
            </a:r>
            <a:r>
              <a:rPr lang="en-US" dirty="0" err="1"/>
              <a:t>karbidlar</a:t>
            </a:r>
            <a:r>
              <a:rPr lang="en-US" dirty="0"/>
              <a:t>, </a:t>
            </a:r>
            <a:r>
              <a:rPr lang="en-US" dirty="0" err="1"/>
              <a:t>nitridlarning</a:t>
            </a:r>
            <a:r>
              <a:rPr lang="en-US" dirty="0"/>
              <a:t> </a:t>
            </a:r>
            <a:r>
              <a:rPr lang="en-US" dirty="0" err="1"/>
              <a:t>noorganik</a:t>
            </a:r>
            <a:r>
              <a:rPr lang="en-US" dirty="0"/>
              <a:t> </a:t>
            </a:r>
            <a:r>
              <a:rPr lang="en-US" dirty="0" err="1"/>
              <a:t>birlashmalari</a:t>
            </a:r>
            <a:r>
              <a:rPr lang="en-US" dirty="0"/>
              <a:t> </a:t>
            </a:r>
            <a:r>
              <a:rPr lang="en-US" dirty="0" err="1"/>
              <a:t>borlari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</a:t>
            </a:r>
            <a:r>
              <a:rPr lang="en-US" dirty="0" err="1"/>
              <a:t>elemantli</a:t>
            </a:r>
            <a:r>
              <a:rPr lang="en-US" dirty="0"/>
              <a:t>, </a:t>
            </a:r>
            <a:r>
              <a:rPr lang="en-US" dirty="0" err="1"/>
              <a:t>uglerodli</a:t>
            </a:r>
            <a:r>
              <a:rPr lang="en-US" dirty="0"/>
              <a:t>, </a:t>
            </a:r>
            <a:r>
              <a:rPr lang="en-US" dirty="0" err="1"/>
              <a:t>borli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uz-Cyrl-UZ" dirty="0"/>
              <a:t> h</a:t>
            </a:r>
            <a:r>
              <a:rPr lang="en-US" dirty="0"/>
              <a:t>.k</a:t>
            </a:r>
            <a:r>
              <a:rPr lang="uz-Cyrl-UZ" dirty="0"/>
              <a:t>.</a:t>
            </a:r>
            <a:r>
              <a:rPr lang="en-US" dirty="0"/>
              <a:t> li </a:t>
            </a:r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borli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4. </a:t>
            </a:r>
            <a:r>
              <a:rPr lang="en-US" dirty="0" err="1"/>
              <a:t>Komponentlari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moddalar</a:t>
            </a:r>
            <a:r>
              <a:rPr lang="en-US" dirty="0"/>
              <a:t> </a:t>
            </a:r>
            <a:r>
              <a:rPr lang="en-US" dirty="0" err="1"/>
              <a:t>birlashmasidan</a:t>
            </a:r>
            <a:r>
              <a:rPr lang="en-US" dirty="0"/>
              <a:t> (</a:t>
            </a:r>
            <a:r>
              <a:rPr lang="en-US" dirty="0" err="1"/>
              <a:t>epoksidli</a:t>
            </a:r>
            <a:r>
              <a:rPr lang="en-US" dirty="0"/>
              <a:t>, </a:t>
            </a:r>
            <a:r>
              <a:rPr lang="en-US" dirty="0" err="1"/>
              <a:t>poliefirli</a:t>
            </a:r>
            <a:r>
              <a:rPr lang="en-US" dirty="0"/>
              <a:t>, </a:t>
            </a:r>
            <a:r>
              <a:rPr lang="en-US" dirty="0" err="1"/>
              <a:t>fenolli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 </a:t>
            </a:r>
            <a:r>
              <a:rPr lang="en-US" dirty="0" err="1"/>
              <a:t>smolalar</a:t>
            </a:r>
            <a:r>
              <a:rPr lang="en-US" dirty="0"/>
              <a:t>)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939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764704"/>
            <a:ext cx="5904656" cy="247793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429309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zamon</a:t>
            </a:r>
            <a:r>
              <a:rPr lang="en-US" dirty="0"/>
              <a:t> </a:t>
            </a:r>
            <a:r>
              <a:rPr lang="en-US" dirty="0" err="1"/>
              <a:t>konstruktsion</a:t>
            </a:r>
            <a:r>
              <a:rPr lang="en-US" dirty="0"/>
              <a:t> </a:t>
            </a:r>
            <a:r>
              <a:rPr lang="en-US" dirty="0" err="1"/>
              <a:t>materiallarga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bikirlikka</a:t>
            </a:r>
            <a:r>
              <a:rPr lang="en-US" dirty="0"/>
              <a:t> (E/r)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puxtalikka</a:t>
            </a:r>
            <a:r>
              <a:rPr lang="en-US" dirty="0"/>
              <a:t> (</a:t>
            </a:r>
            <a:r>
              <a:rPr lang="ru-RU" dirty="0">
                <a:sym typeface="Symbol"/>
              </a:rPr>
              <a:t></a:t>
            </a:r>
            <a:r>
              <a:rPr lang="en-US" baseline="-25000" dirty="0"/>
              <a:t>v</a:t>
            </a:r>
            <a:r>
              <a:rPr lang="en-US" dirty="0"/>
              <a:t>/p) </a:t>
            </a:r>
            <a:r>
              <a:rPr lang="en-US" dirty="0" err="1"/>
              <a:t>ega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4856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741368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Nol-o‘lchamli</a:t>
            </a:r>
            <a:r>
              <a:rPr lang="en-US" b="1" dirty="0"/>
              <a:t> </a:t>
            </a:r>
            <a:r>
              <a:rPr lang="en-US" b="1" dirty="0" err="1"/>
              <a:t>to‘ldirgichli</a:t>
            </a:r>
            <a:r>
              <a:rPr lang="en-US" b="1" dirty="0"/>
              <a:t> </a:t>
            </a:r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tipdagi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materiallarda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metaldan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kompozitsiyalar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tekis</a:t>
            </a:r>
            <a:r>
              <a:rPr lang="en-US" dirty="0"/>
              <a:t> </a:t>
            </a:r>
            <a:r>
              <a:rPr lang="en-US" dirty="0" err="1"/>
              <a:t>puxtalanadi</a:t>
            </a:r>
            <a:r>
              <a:rPr lang="en-US" dirty="0"/>
              <a:t>, </a:t>
            </a:r>
            <a:r>
              <a:rPr lang="en-US" dirty="0" err="1"/>
              <a:t>dispers</a:t>
            </a:r>
            <a:r>
              <a:rPr lang="en-US" dirty="0"/>
              <a:t> </a:t>
            </a:r>
            <a:r>
              <a:rPr lang="en-US" dirty="0" err="1"/>
              <a:t>zarrachalar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. </a:t>
            </a:r>
            <a:r>
              <a:rPr lang="en-US" dirty="0" err="1"/>
              <a:t>Dispers</a:t>
            </a:r>
            <a:r>
              <a:rPr lang="en-US" dirty="0"/>
              <a:t> </a:t>
            </a:r>
            <a:r>
              <a:rPr lang="en-US" dirty="0" err="1"/>
              <a:t>zarrachalar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a) </a:t>
            </a:r>
            <a:r>
              <a:rPr lang="en-US" dirty="0" err="1"/>
              <a:t>Mikroskopik</a:t>
            </a:r>
            <a:r>
              <a:rPr lang="en-US" dirty="0"/>
              <a:t> (d=0,01-0,1 </a:t>
            </a:r>
            <a:r>
              <a:rPr lang="en-US" dirty="0" err="1"/>
              <a:t>mkm</a:t>
            </a:r>
            <a:r>
              <a:rPr lang="en-US" dirty="0"/>
              <a:t>);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Mayda</a:t>
            </a:r>
            <a:r>
              <a:rPr lang="en-US" dirty="0"/>
              <a:t> (d=1-50 </a:t>
            </a:r>
            <a:r>
              <a:rPr lang="en-US" dirty="0" err="1"/>
              <a:t>mkm</a:t>
            </a:r>
            <a:r>
              <a:rPr lang="en-US" dirty="0"/>
              <a:t>)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b="1" dirty="0" err="1"/>
              <a:t>izotrop</a:t>
            </a:r>
            <a:r>
              <a:rPr lang="en-US" b="1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Dispers</a:t>
            </a:r>
            <a:r>
              <a:rPr lang="en-US" dirty="0"/>
              <a:t> </a:t>
            </a:r>
            <a:r>
              <a:rPr lang="en-US" dirty="0" err="1"/>
              <a:t>zarrachalar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sinchlangan</a:t>
            </a:r>
            <a:r>
              <a:rPr lang="en-US" dirty="0"/>
              <a:t> </a:t>
            </a:r>
            <a:r>
              <a:rPr lang="en-US" dirty="0" err="1"/>
              <a:t>kompozitsiyalar</a:t>
            </a:r>
            <a:r>
              <a:rPr lang="en-US" dirty="0"/>
              <a:t> </a:t>
            </a:r>
            <a:r>
              <a:rPr lang="en-US" dirty="0" err="1"/>
              <a:t>ko‘pincha</a:t>
            </a:r>
            <a:r>
              <a:rPr lang="en-US" dirty="0"/>
              <a:t> </a:t>
            </a:r>
            <a:r>
              <a:rPr lang="en-US" dirty="0" err="1"/>
              <a:t>kukun</a:t>
            </a:r>
            <a:r>
              <a:rPr lang="en-US" dirty="0"/>
              <a:t> </a:t>
            </a:r>
            <a:r>
              <a:rPr lang="en-US" dirty="0" err="1"/>
              <a:t>metallurgiyasi</a:t>
            </a:r>
            <a:r>
              <a:rPr lang="en-US" dirty="0"/>
              <a:t> </a:t>
            </a:r>
            <a:r>
              <a:rPr lang="en-US" dirty="0" err="1"/>
              <a:t>usulida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etaplari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metali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puxtalovchini</a:t>
            </a:r>
            <a:r>
              <a:rPr lang="en-US" dirty="0"/>
              <a:t> </a:t>
            </a:r>
            <a:r>
              <a:rPr lang="en-US" dirty="0" err="1"/>
              <a:t>kukunlarini</a:t>
            </a:r>
            <a:r>
              <a:rPr lang="en-US" dirty="0"/>
              <a:t> </a:t>
            </a:r>
            <a:r>
              <a:rPr lang="en-US" dirty="0" err="1"/>
              <a:t>aralashmasini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(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kukunlar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So‘ngra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mashinalarda</a:t>
            </a:r>
            <a:r>
              <a:rPr lang="en-US" dirty="0"/>
              <a:t> </a:t>
            </a:r>
            <a:r>
              <a:rPr lang="en-US" dirty="0" err="1"/>
              <a:t>aralashtiriladi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Po‘lat</a:t>
            </a:r>
            <a:r>
              <a:rPr lang="en-US" dirty="0"/>
              <a:t> </a:t>
            </a:r>
            <a:r>
              <a:rPr lang="en-US" dirty="0" err="1"/>
              <a:t>matritsalarda</a:t>
            </a:r>
            <a:r>
              <a:rPr lang="en-US" dirty="0"/>
              <a:t> </a:t>
            </a:r>
            <a:r>
              <a:rPr lang="en-US" dirty="0" err="1"/>
              <a:t>kukunni</a:t>
            </a:r>
            <a:r>
              <a:rPr lang="en-US" dirty="0"/>
              <a:t> </a:t>
            </a:r>
            <a:r>
              <a:rPr lang="en-US" dirty="0" err="1"/>
              <a:t>presslash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ixcham</a:t>
            </a:r>
            <a:r>
              <a:rPr lang="en-US" dirty="0"/>
              <a:t> </a:t>
            </a:r>
            <a:r>
              <a:rPr lang="en-US" dirty="0" err="1"/>
              <a:t>zagatovkaga</a:t>
            </a:r>
            <a:r>
              <a:rPr lang="en-US" dirty="0"/>
              <a:t> </a:t>
            </a:r>
            <a:r>
              <a:rPr lang="en-US" dirty="0" err="1"/>
              <a:t>aylantirish</a:t>
            </a:r>
            <a:r>
              <a:rPr lang="en-US" dirty="0"/>
              <a:t>. </a:t>
            </a:r>
            <a:r>
              <a:rPr lang="en-US" dirty="0" err="1"/>
              <a:t>So‘ngra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- ”</a:t>
            </a:r>
            <a:r>
              <a:rPr lang="en-US" dirty="0" err="1"/>
              <a:t>spekonie</a:t>
            </a:r>
            <a:r>
              <a:rPr lang="en-US" dirty="0"/>
              <a:t>” </a:t>
            </a:r>
            <a:r>
              <a:rPr lang="en-US" dirty="0" err="1"/>
              <a:t>Presslash</a:t>
            </a:r>
            <a:r>
              <a:rPr lang="en-US" dirty="0"/>
              <a:t>, </a:t>
            </a:r>
            <a:r>
              <a:rPr lang="en-US" dirty="0" err="1"/>
              <a:t>deformatsiyalash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davrida</a:t>
            </a:r>
            <a:r>
              <a:rPr lang="en-US" dirty="0"/>
              <a:t> </a:t>
            </a:r>
            <a:r>
              <a:rPr lang="en-US" b="1" dirty="0" err="1"/>
              <a:t>mahsulot</a:t>
            </a:r>
            <a:r>
              <a:rPr lang="en-US" dirty="0"/>
              <a:t> optimal, </a:t>
            </a:r>
            <a:r>
              <a:rPr lang="en-US" dirty="0" err="1"/>
              <a:t>turg‘un</a:t>
            </a:r>
            <a:r>
              <a:rPr lang="en-US" dirty="0"/>
              <a:t> </a:t>
            </a:r>
            <a:r>
              <a:rPr lang="en-US" dirty="0" err="1"/>
              <a:t>dislakatsion</a:t>
            </a:r>
            <a:r>
              <a:rPr lang="en-US" dirty="0"/>
              <a:t> </a:t>
            </a:r>
            <a:r>
              <a:rPr lang="en-US" dirty="0" err="1"/>
              <a:t>strukturaga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materiallarda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kuchni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uz-Cyrl-UZ" dirty="0"/>
              <a:t>o‘</a:t>
            </a:r>
            <a:r>
              <a:rPr lang="en-US" dirty="0" err="1"/>
              <a:t>ziga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Dispers</a:t>
            </a:r>
            <a:r>
              <a:rPr lang="en-US" dirty="0"/>
              <a:t> </a:t>
            </a:r>
            <a:r>
              <a:rPr lang="en-US" dirty="0" err="1"/>
              <a:t>zarrachalar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plastik</a:t>
            </a:r>
            <a:r>
              <a:rPr lang="en-US" dirty="0"/>
              <a:t> </a:t>
            </a:r>
            <a:r>
              <a:rPr lang="en-US" dirty="0" err="1"/>
              <a:t>deformatsiyani</a:t>
            </a:r>
            <a:r>
              <a:rPr lang="en-US" dirty="0"/>
              <a:t> </a:t>
            </a:r>
            <a:r>
              <a:rPr lang="en-US" dirty="0" err="1"/>
              <a:t>rivojlanishiga</a:t>
            </a:r>
            <a:r>
              <a:rPr lang="en-US" dirty="0"/>
              <a:t> </a:t>
            </a:r>
            <a:r>
              <a:rPr lang="en-US" dirty="0" err="1"/>
              <a:t>tus</a:t>
            </a:r>
            <a:r>
              <a:rPr lang="uz-Cyrl-UZ" dirty="0"/>
              <a:t>q</a:t>
            </a:r>
            <a:r>
              <a:rPr lang="en-US" dirty="0" err="1"/>
              <a:t>inlik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dispers</a:t>
            </a:r>
            <a:r>
              <a:rPr lang="en-US" dirty="0"/>
              <a:t> </a:t>
            </a:r>
            <a:r>
              <a:rPr lang="en-US" dirty="0" err="1"/>
              <a:t>zarrachalar</a:t>
            </a:r>
            <a:r>
              <a:rPr lang="en-US" dirty="0"/>
              <a:t> ham </a:t>
            </a:r>
            <a:r>
              <a:rPr lang="en-US" dirty="0" err="1"/>
              <a:t>yakka</a:t>
            </a:r>
            <a:r>
              <a:rPr lang="en-US" dirty="0"/>
              <a:t> </a:t>
            </a:r>
            <a:r>
              <a:rPr lang="en-US" dirty="0" err="1"/>
              <a:t>holdagi</a:t>
            </a:r>
            <a:r>
              <a:rPr lang="en-US" dirty="0"/>
              <a:t> </a:t>
            </a:r>
            <a:r>
              <a:rPr lang="en-US" dirty="0" err="1"/>
              <a:t>dislakatsiyalarning</a:t>
            </a:r>
            <a:r>
              <a:rPr lang="en-US" dirty="0"/>
              <a:t> </a:t>
            </a:r>
            <a:r>
              <a:rPr lang="en-US" dirty="0" err="1"/>
              <a:t>harakatiga</a:t>
            </a:r>
            <a:r>
              <a:rPr lang="en-US" dirty="0"/>
              <a:t> ham </a:t>
            </a:r>
            <a:r>
              <a:rPr lang="en-US" dirty="0" err="1"/>
              <a:t>dislokatsiya</a:t>
            </a:r>
            <a:r>
              <a:rPr lang="en-US" dirty="0"/>
              <a:t> </a:t>
            </a:r>
            <a:r>
              <a:rPr lang="en-US" dirty="0" err="1"/>
              <a:t>hosillari</a:t>
            </a:r>
            <a:r>
              <a:rPr lang="en-US" dirty="0"/>
              <a:t> </a:t>
            </a:r>
            <a:r>
              <a:rPr lang="en-US" dirty="0" err="1"/>
              <a:t>harakatiga</a:t>
            </a:r>
            <a:r>
              <a:rPr lang="en-US" dirty="0"/>
              <a:t> </a:t>
            </a:r>
            <a:r>
              <a:rPr lang="en-US" dirty="0" err="1"/>
              <a:t>to‘sqinlik-qarshilik</a:t>
            </a:r>
            <a:r>
              <a:rPr lang="en-US" dirty="0"/>
              <a:t> </a:t>
            </a:r>
            <a:r>
              <a:rPr lang="en-US" dirty="0" err="1"/>
              <a:t>qiladilar</a:t>
            </a:r>
            <a:r>
              <a:rPr lang="en-US" dirty="0"/>
              <a:t>.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puxtalanish</a:t>
            </a:r>
            <a:r>
              <a:rPr lang="en-US" dirty="0"/>
              <a:t> </a:t>
            </a:r>
            <a:r>
              <a:rPr lang="en-US" dirty="0" err="1"/>
              <a:t>puxtalovchi</a:t>
            </a:r>
            <a:r>
              <a:rPr lang="en-US" dirty="0"/>
              <a:t> </a:t>
            </a:r>
            <a:r>
              <a:rPr lang="en-US" dirty="0" err="1"/>
              <a:t>modda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 5-10%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etganda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Kompozitsiyaning</a:t>
            </a:r>
            <a:r>
              <a:rPr lang="en-US" dirty="0"/>
              <a:t> </a:t>
            </a:r>
            <a:r>
              <a:rPr lang="en-US" dirty="0" err="1"/>
              <a:t>puxtalik</a:t>
            </a:r>
            <a:r>
              <a:rPr lang="en-US" dirty="0"/>
              <a:t> </a:t>
            </a:r>
            <a:r>
              <a:rPr lang="en-US" dirty="0" err="1"/>
              <a:t>darajasiga</a:t>
            </a:r>
            <a:r>
              <a:rPr lang="en-US" dirty="0"/>
              <a:t> </a:t>
            </a:r>
            <a:r>
              <a:rPr lang="en-US" dirty="0" err="1"/>
              <a:t>puxtalovchi</a:t>
            </a:r>
            <a:r>
              <a:rPr lang="en-US" dirty="0"/>
              <a:t> </a:t>
            </a:r>
            <a:r>
              <a:rPr lang="en-US" dirty="0" err="1"/>
              <a:t>dispers</a:t>
            </a:r>
            <a:r>
              <a:rPr lang="en-US" dirty="0"/>
              <a:t> </a:t>
            </a:r>
            <a:r>
              <a:rPr lang="en-US" dirty="0" err="1"/>
              <a:t>zarrachalarning</a:t>
            </a:r>
            <a:r>
              <a:rPr lang="en-US" dirty="0"/>
              <a:t> </a:t>
            </a:r>
            <a:r>
              <a:rPr lang="en-US" dirty="0" err="1"/>
              <a:t>hajmiy</a:t>
            </a:r>
            <a:r>
              <a:rPr lang="en-US" dirty="0"/>
              <a:t> </a:t>
            </a:r>
            <a:r>
              <a:rPr lang="en-US" dirty="0" err="1"/>
              <a:t>birligi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disperslik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zarrachalar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masofa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 </a:t>
            </a:r>
            <a:r>
              <a:rPr lang="en-US" dirty="0" err="1"/>
              <a:t>zarrachalar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masofa</a:t>
            </a:r>
            <a:r>
              <a:rPr lang="en-US" dirty="0"/>
              <a:t> </a:t>
            </a:r>
            <a:r>
              <a:rPr lang="en-US" dirty="0" err="1"/>
              <a:t>kichiklashishi</a:t>
            </a:r>
            <a:r>
              <a:rPr lang="en-US" dirty="0"/>
              <a:t> </a:t>
            </a:r>
            <a:r>
              <a:rPr lang="en-US" dirty="0" err="1"/>
              <a:t>bilan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7807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133056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Alyuminiy</a:t>
            </a:r>
            <a:r>
              <a:rPr lang="en-US" b="1" dirty="0"/>
              <a:t> </a:t>
            </a:r>
            <a:r>
              <a:rPr lang="en-US" b="1" dirty="0" err="1"/>
              <a:t>matritsali</a:t>
            </a:r>
            <a:r>
              <a:rPr lang="en-US" b="1" dirty="0"/>
              <a:t> </a:t>
            </a:r>
            <a:r>
              <a:rPr lang="en-US" b="1" dirty="0" err="1"/>
              <a:t>kompozitsion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r>
              <a:rPr lang="en-US" b="1" dirty="0"/>
              <a:t> (</a:t>
            </a:r>
            <a:r>
              <a:rPr lang="en-US" b="1" dirty="0" err="1"/>
              <a:t>nol-o‘lchamli</a:t>
            </a:r>
            <a:r>
              <a:rPr lang="en-US" b="1" dirty="0"/>
              <a:t>)</a:t>
            </a:r>
            <a:endParaRPr lang="ru-RU" dirty="0"/>
          </a:p>
          <a:p>
            <a:r>
              <a:rPr lang="en-US" dirty="0" err="1"/>
              <a:t>Mashinasozlikda</a:t>
            </a:r>
            <a:r>
              <a:rPr lang="en-US" dirty="0"/>
              <a:t>,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puxtalangan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kukun</a:t>
            </a:r>
            <a:r>
              <a:rPr lang="en-US" dirty="0"/>
              <a:t> </a:t>
            </a:r>
            <a:r>
              <a:rPr lang="en-US" dirty="0" err="1"/>
              <a:t>metallurgiyasi</a:t>
            </a:r>
            <a:r>
              <a:rPr lang="en-US" dirty="0"/>
              <a:t> </a:t>
            </a:r>
            <a:r>
              <a:rPr lang="en-US" dirty="0" err="1"/>
              <a:t>usulida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upasini-kukunini</a:t>
            </a:r>
            <a:r>
              <a:rPr lang="en-US" dirty="0"/>
              <a:t> </a:t>
            </a:r>
            <a:r>
              <a:rPr lang="en-US" dirty="0" err="1"/>
              <a:t>presslab</a:t>
            </a:r>
            <a:r>
              <a:rPr lang="en-US" dirty="0"/>
              <a:t> 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 </a:t>
            </a:r>
            <a:r>
              <a:rPr lang="en-US" b="1" dirty="0"/>
              <a:t>(SAP)</a:t>
            </a:r>
            <a:r>
              <a:rPr lang="en-US" dirty="0"/>
              <a:t>. </a:t>
            </a:r>
            <a:r>
              <a:rPr lang="en-US" dirty="0" err="1"/>
              <a:t>Upa</a:t>
            </a:r>
            <a:r>
              <a:rPr lang="en-US" dirty="0"/>
              <a:t> </a:t>
            </a:r>
            <a:r>
              <a:rPr lang="en-US" dirty="0" err="1"/>
              <a:t>zarrachasi</a:t>
            </a:r>
            <a:r>
              <a:rPr lang="en-US" dirty="0"/>
              <a:t> “</a:t>
            </a:r>
            <a:r>
              <a:rPr lang="en-US" dirty="0" err="1"/>
              <a:t>cheshuyka</a:t>
            </a:r>
            <a:r>
              <a:rPr lang="en-US" dirty="0"/>
              <a:t>” </a:t>
            </a:r>
            <a:r>
              <a:rPr lang="en-US" dirty="0" err="1"/>
              <a:t>formasida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qalinligi</a:t>
            </a:r>
            <a:r>
              <a:rPr lang="en-US" dirty="0"/>
              <a:t>=1mk.m. </a:t>
            </a:r>
            <a:r>
              <a:rPr lang="en-US" dirty="0" err="1"/>
              <a:t>Zarrachalar</a:t>
            </a:r>
            <a:r>
              <a:rPr lang="en-US" dirty="0"/>
              <a:t> </a:t>
            </a:r>
            <a:r>
              <a:rPr lang="en-US" dirty="0" err="1"/>
              <a:t>yuzasidagi</a:t>
            </a:r>
            <a:r>
              <a:rPr lang="en-US" dirty="0"/>
              <a:t> </a:t>
            </a:r>
            <a:r>
              <a:rPr lang="en-US" dirty="0" err="1"/>
              <a:t>oksid</a:t>
            </a:r>
            <a:r>
              <a:rPr lang="en-US" dirty="0"/>
              <a:t> </a:t>
            </a:r>
            <a:r>
              <a:rPr lang="en-US" dirty="0" err="1"/>
              <a:t>plenka</a:t>
            </a:r>
            <a:r>
              <a:rPr lang="en-US" dirty="0"/>
              <a:t> </a:t>
            </a:r>
            <a:r>
              <a:rPr lang="en-US" dirty="0" err="1"/>
              <a:t>qalinligi</a:t>
            </a:r>
            <a:r>
              <a:rPr lang="en-US" dirty="0"/>
              <a:t> t=0,01-0,1 </a:t>
            </a:r>
            <a:r>
              <a:rPr lang="en-US" dirty="0" err="1"/>
              <a:t>mkm</a:t>
            </a:r>
            <a:r>
              <a:rPr lang="en-US" dirty="0"/>
              <a:t>.</a:t>
            </a:r>
            <a:r>
              <a:rPr lang="en-US" b="1" dirty="0"/>
              <a:t> SAP-</a:t>
            </a:r>
            <a:r>
              <a:rPr lang="en-US" dirty="0" err="1"/>
              <a:t>pishirilgan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kukuni</a:t>
            </a:r>
            <a:r>
              <a:rPr lang="en-US" dirty="0"/>
              <a:t> (“</a:t>
            </a:r>
            <a:r>
              <a:rPr lang="en-US" dirty="0" err="1"/>
              <a:t>spechyonnaya</a:t>
            </a:r>
            <a:r>
              <a:rPr lang="en-US" dirty="0"/>
              <a:t> </a:t>
            </a:r>
            <a:r>
              <a:rPr lang="en-US" dirty="0" err="1"/>
              <a:t>alyuminevaya</a:t>
            </a:r>
            <a:r>
              <a:rPr lang="en-US" dirty="0"/>
              <a:t> </a:t>
            </a:r>
            <a:r>
              <a:rPr lang="en-US" dirty="0" err="1"/>
              <a:t>pudra</a:t>
            </a:r>
            <a:r>
              <a:rPr lang="en-US" dirty="0"/>
              <a:t>”). </a:t>
            </a:r>
            <a:r>
              <a:rPr lang="en-US" dirty="0" err="1"/>
              <a:t>Tarkibi</a:t>
            </a:r>
            <a:r>
              <a:rPr lang="en-US" dirty="0"/>
              <a:t>: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(6-22%);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alyumin.Ikkalasi</a:t>
            </a:r>
            <a:r>
              <a:rPr lang="en-US" dirty="0"/>
              <a:t> ham </a:t>
            </a:r>
            <a:r>
              <a:rPr lang="en-US" dirty="0" err="1"/>
              <a:t>kukun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. SAS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pishirilgan</a:t>
            </a:r>
            <a:r>
              <a:rPr lang="en-US" dirty="0"/>
              <a:t> </a:t>
            </a:r>
            <a:r>
              <a:rPr lang="en-US" dirty="0" err="1"/>
              <a:t>alyumin</a:t>
            </a:r>
            <a:r>
              <a:rPr lang="en-US" dirty="0"/>
              <a:t> </a:t>
            </a:r>
            <a:r>
              <a:rPr lang="en-US" dirty="0" err="1"/>
              <a:t>qotishmasi</a:t>
            </a:r>
            <a:r>
              <a:rPr lang="en-US" dirty="0"/>
              <a:t> (“</a:t>
            </a:r>
            <a:r>
              <a:rPr lang="en-US" dirty="0" err="1"/>
              <a:t>spechyonn</a:t>
            </a:r>
            <a:r>
              <a:rPr lang="ru-RU" dirty="0"/>
              <a:t>ы</a:t>
            </a:r>
            <a:r>
              <a:rPr lang="en-US" dirty="0"/>
              <a:t>y </a:t>
            </a:r>
            <a:r>
              <a:rPr lang="en-US" dirty="0" err="1"/>
              <a:t>alyuminev</a:t>
            </a:r>
            <a:r>
              <a:rPr lang="ru-RU" dirty="0"/>
              <a:t>ы</a:t>
            </a:r>
            <a:r>
              <a:rPr lang="en-US" dirty="0"/>
              <a:t>y </a:t>
            </a:r>
            <a:r>
              <a:rPr lang="en-US" dirty="0" err="1"/>
              <a:t>splav</a:t>
            </a:r>
            <a:r>
              <a:rPr lang="en-US" dirty="0"/>
              <a:t>”).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tarkibi</a:t>
            </a:r>
            <a:r>
              <a:rPr lang="en-US" dirty="0"/>
              <a:t>: SAP </a:t>
            </a:r>
            <a:r>
              <a:rPr lang="en-US" dirty="0" err="1"/>
              <a:t>ga</a:t>
            </a:r>
            <a:r>
              <a:rPr lang="en-US" dirty="0"/>
              <a:t> Fe, Ni, Cr, </a:t>
            </a:r>
            <a:r>
              <a:rPr lang="en-US" dirty="0" err="1"/>
              <a:t>Mn</a:t>
            </a:r>
            <a:r>
              <a:rPr lang="en-US" dirty="0"/>
              <a:t>, Cu, </a:t>
            </a:r>
            <a:r>
              <a:rPr lang="en-US" dirty="0" err="1"/>
              <a:t>lar</a:t>
            </a:r>
            <a:r>
              <a:rPr lang="en-US" dirty="0"/>
              <a:t> </a:t>
            </a:r>
            <a:r>
              <a:rPr lang="en-US" dirty="0" err="1"/>
              <a:t>qo‘shiladi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shular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legirlanadi</a:t>
            </a:r>
            <a:r>
              <a:rPr lang="en-US" dirty="0"/>
              <a:t>. </a:t>
            </a:r>
            <a:endParaRPr lang="ru-RU" dirty="0"/>
          </a:p>
          <a:p>
            <a:r>
              <a:rPr lang="en-US" b="1" dirty="0"/>
              <a:t>SAP</a:t>
            </a:r>
            <a:r>
              <a:rPr lang="en-US" dirty="0"/>
              <a:t> </a:t>
            </a:r>
            <a:r>
              <a:rPr lang="en-US" dirty="0" err="1"/>
              <a:t>ning</a:t>
            </a:r>
            <a:r>
              <a:rPr lang="en-US" dirty="0"/>
              <a:t> 20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dagi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9471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5826904"/>
              </p:ext>
            </p:extLst>
          </p:nvPr>
        </p:nvGraphicFramePr>
        <p:xfrm>
          <a:off x="1511617" y="1556792"/>
          <a:ext cx="6120765" cy="4032447"/>
        </p:xfrm>
        <a:graphic>
          <a:graphicData uri="http://schemas.openxmlformats.org/drawingml/2006/table">
            <a:tbl>
              <a:tblPr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1032510"/>
                <a:gridCol w="1032510"/>
                <a:gridCol w="1032510"/>
                <a:gridCol w="1032510"/>
                <a:gridCol w="1032510"/>
                <a:gridCol w="958215"/>
              </a:tblGrid>
              <a:tr h="1110871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Marka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Al</a:t>
                      </a:r>
                      <a:r>
                        <a:rPr lang="ru-RU" sz="1200" baseline="-25000">
                          <a:effectLst/>
                        </a:rPr>
                        <a:t>2</a:t>
                      </a:r>
                      <a:r>
                        <a:rPr lang="ru-RU" sz="1200">
                          <a:effectLst/>
                        </a:rPr>
                        <a:t>O</a:t>
                      </a:r>
                      <a:r>
                        <a:rPr lang="ru-RU" sz="1200" baseline="-25000">
                          <a:effectLst/>
                        </a:rPr>
                        <a:t>3</a:t>
                      </a:r>
                      <a:r>
                        <a:rPr lang="ru-RU" sz="1200">
                          <a:effectLst/>
                        </a:rPr>
                        <a:t>; % hajmi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21526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sym typeface="Symbol"/>
                        </a:rPr>
                        <a:t></a:t>
                      </a:r>
                      <a:r>
                        <a:rPr lang="ru-RU" sz="1200" baseline="-25000">
                          <a:effectLst/>
                        </a:rPr>
                        <a:t>v</a:t>
                      </a:r>
                      <a:r>
                        <a:rPr lang="ru-RU" sz="1200">
                          <a:effectLst/>
                        </a:rPr>
                        <a:t>, MPa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17272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sym typeface="Symbol"/>
                        </a:rPr>
                        <a:t></a:t>
                      </a:r>
                      <a:r>
                        <a:rPr lang="ru-RU" sz="1200" baseline="-25000">
                          <a:effectLst/>
                        </a:rPr>
                        <a:t>0,2</a:t>
                      </a:r>
                      <a:r>
                        <a:rPr lang="ru-RU" sz="1200">
                          <a:effectLst/>
                        </a:rPr>
                        <a:t> MPa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2203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sym typeface="Symbol"/>
                        </a:rPr>
                        <a:t></a:t>
                      </a:r>
                      <a:r>
                        <a:rPr lang="ru-RU" sz="1200" baseline="-25000">
                          <a:effectLst/>
                        </a:rPr>
                        <a:t>1</a:t>
                      </a:r>
                      <a:r>
                        <a:rPr lang="ru-RU" sz="1200">
                          <a:effectLst/>
                        </a:rPr>
                        <a:t>, %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8826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E, MPa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730394"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SAP-1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6-8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7-9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67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730394"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SAP-2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9-12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320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71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730394"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SAP-3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13-17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340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76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730394"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D20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420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449580"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69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96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70916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/>
              <a:t>Tolalar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puxtalash</a:t>
            </a:r>
            <a:endParaRPr lang="ru-RU" dirty="0"/>
          </a:p>
          <a:p>
            <a:r>
              <a:rPr lang="en-US" dirty="0" err="1"/>
              <a:t>Matritsaga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tolalarning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moduli (E</a:t>
            </a:r>
            <a:r>
              <a:rPr lang="en-US" baseline="-25000" dirty="0"/>
              <a:t>t</a:t>
            </a:r>
            <a:r>
              <a:rPr lang="en-US" dirty="0"/>
              <a:t>)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materialining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modulidan</a:t>
            </a:r>
            <a:r>
              <a:rPr lang="en-US" dirty="0"/>
              <a:t> (</a:t>
            </a:r>
            <a:r>
              <a:rPr lang="en-US" dirty="0" err="1"/>
              <a:t>E</a:t>
            </a:r>
            <a:r>
              <a:rPr lang="en-US" baseline="-25000" dirty="0" err="1"/>
              <a:t>m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: E</a:t>
            </a:r>
            <a:r>
              <a:rPr lang="en-US" baseline="-25000" dirty="0"/>
              <a:t>t</a:t>
            </a:r>
            <a:r>
              <a:rPr lang="en-US" dirty="0"/>
              <a:t> &gt;</a:t>
            </a:r>
            <a:r>
              <a:rPr lang="en-US" dirty="0" err="1"/>
              <a:t>E</a:t>
            </a:r>
            <a:r>
              <a:rPr lang="en-US" baseline="-25000" dirty="0" err="1"/>
              <a:t>m</a:t>
            </a:r>
            <a:r>
              <a:rPr lang="en-US" dirty="0"/>
              <a:t> 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kompozitsiyaning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xossalarining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bo‘lishining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zaruriy</a:t>
            </a:r>
            <a:r>
              <a:rPr lang="en-US" dirty="0"/>
              <a:t> </a:t>
            </a:r>
            <a:r>
              <a:rPr lang="en-US" dirty="0" err="1"/>
              <a:t>sharti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nazariyasi</a:t>
            </a:r>
            <a:r>
              <a:rPr lang="en-US" dirty="0"/>
              <a:t>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takoza</a:t>
            </a:r>
            <a:r>
              <a:rPr lang="en-US" dirty="0"/>
              <a:t> </a:t>
            </a:r>
            <a:r>
              <a:rPr lang="en-US" dirty="0" err="1"/>
              <a:t>qiladiki</a:t>
            </a:r>
            <a:r>
              <a:rPr lang="en-US" dirty="0"/>
              <a:t>, </a:t>
            </a:r>
            <a:r>
              <a:rPr lang="en-US" dirty="0" err="1"/>
              <a:t>tolalar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tekisda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matritsa-tola</a:t>
            </a:r>
            <a:r>
              <a:rPr lang="en-US" dirty="0"/>
              <a:t> </a:t>
            </a:r>
            <a:r>
              <a:rPr lang="en-US" dirty="0" err="1"/>
              <a:t>chegarasida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ech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sirpanish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Shunda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tolalar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. </a:t>
            </a:r>
            <a:r>
              <a:rPr lang="en-US" dirty="0" err="1"/>
              <a:t>Kompozitsiya</a:t>
            </a:r>
            <a:r>
              <a:rPr lang="en-US" dirty="0"/>
              <a:t>, </a:t>
            </a:r>
            <a:r>
              <a:rPr lang="en-US" dirty="0" err="1"/>
              <a:t>matritsa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tola</a:t>
            </a:r>
            <a:r>
              <a:rPr lang="en-US" dirty="0"/>
              <a:t> </a:t>
            </a:r>
            <a:r>
              <a:rPr lang="en-US" dirty="0" err="1"/>
              <a:t>deformatsiyalari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</a:t>
            </a:r>
            <a:r>
              <a:rPr lang="ru-RU" dirty="0">
                <a:sym typeface="Symbol"/>
              </a:rPr>
              <a:t></a:t>
            </a:r>
            <a:r>
              <a:rPr lang="en-US" baseline="-25000" dirty="0"/>
              <a:t>k </a:t>
            </a:r>
            <a:r>
              <a:rPr lang="en-US" dirty="0"/>
              <a:t>= </a:t>
            </a:r>
            <a:r>
              <a:rPr lang="ru-RU" dirty="0">
                <a:sym typeface="Symbol"/>
              </a:rPr>
              <a:t></a:t>
            </a:r>
            <a:r>
              <a:rPr lang="en-US" baseline="-25000" dirty="0"/>
              <a:t>m </a:t>
            </a:r>
            <a:r>
              <a:rPr lang="en-US" dirty="0"/>
              <a:t>= </a:t>
            </a:r>
            <a:r>
              <a:rPr lang="ru-RU" dirty="0">
                <a:sym typeface="Symbol"/>
              </a:rPr>
              <a:t></a:t>
            </a:r>
            <a:r>
              <a:rPr lang="en-US" baseline="-25000" dirty="0"/>
              <a:t>t 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en-US" dirty="0"/>
              <a:t>Bu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kompozitsiya</a:t>
            </a:r>
            <a:r>
              <a:rPr lang="en-US" dirty="0"/>
              <a:t> </a:t>
            </a:r>
            <a:r>
              <a:rPr lang="en-US" dirty="0" err="1"/>
              <a:t>puxtaligi</a:t>
            </a:r>
            <a:r>
              <a:rPr lang="en-US" dirty="0"/>
              <a:t> </a:t>
            </a:r>
            <a:r>
              <a:rPr lang="ru-RU" dirty="0">
                <a:sym typeface="Symbol"/>
              </a:rPr>
              <a:t></a:t>
            </a:r>
            <a:r>
              <a:rPr lang="en-US" baseline="-25000" dirty="0" err="1"/>
              <a:t>v.kom</a:t>
            </a:r>
            <a:r>
              <a:rPr lang="en-US" dirty="0"/>
              <a:t> </a:t>
            </a:r>
            <a:r>
              <a:rPr lang="en-US" dirty="0" err="1"/>
              <a:t>tolalarning</a:t>
            </a:r>
            <a:r>
              <a:rPr lang="en-US" dirty="0"/>
              <a:t> </a:t>
            </a:r>
            <a:r>
              <a:rPr lang="en-US" dirty="0" err="1"/>
              <a:t>hajmiga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o‘zgaradi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9325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4104456" cy="24482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4581128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15.2</a:t>
            </a:r>
            <a:r>
              <a:rPr lang="en-US" b="1" dirty="0"/>
              <a:t> </a:t>
            </a:r>
            <a:r>
              <a:rPr lang="en-US" dirty="0" err="1"/>
              <a:t>Tolali</a:t>
            </a:r>
            <a:r>
              <a:rPr lang="en-US" dirty="0"/>
              <a:t> material </a:t>
            </a:r>
            <a:r>
              <a:rPr lang="en-US" dirty="0" err="1"/>
              <a:t>mustahkamligining</a:t>
            </a:r>
            <a:r>
              <a:rPr lang="en-US" dirty="0"/>
              <a:t> </a:t>
            </a:r>
            <a:r>
              <a:rPr lang="en-US" dirty="0" err="1"/>
              <a:t>to‘ldirgich</a:t>
            </a:r>
            <a:r>
              <a:rPr lang="en-US" dirty="0"/>
              <a:t> </a:t>
            </a:r>
            <a:r>
              <a:rPr lang="en-US" dirty="0" err="1"/>
              <a:t>miqdoriga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o‘zgarishi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7136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4263601"/>
              </p:ext>
            </p:extLst>
          </p:nvPr>
        </p:nvGraphicFramePr>
        <p:xfrm>
          <a:off x="611561" y="1272982"/>
          <a:ext cx="8064895" cy="5036337"/>
        </p:xfrm>
        <a:graphic>
          <a:graphicData uri="http://schemas.openxmlformats.org/drawingml/2006/table">
            <a:tbl>
              <a:tblPr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633227"/>
                <a:gridCol w="1633227"/>
                <a:gridCol w="1633227"/>
                <a:gridCol w="1633227"/>
                <a:gridCol w="1531987"/>
              </a:tblGrid>
              <a:tr h="100726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effectLst/>
                        </a:rPr>
                        <a:t>Sim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markasi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Harorat, </a:t>
                      </a:r>
                      <a:r>
                        <a:rPr lang="ru-RU" sz="900" baseline="30000">
                          <a:effectLst/>
                        </a:rPr>
                        <a:t>0</a:t>
                      </a:r>
                      <a:r>
                        <a:rPr lang="ru-RU" sz="900">
                          <a:effectLst/>
                        </a:rPr>
                        <a:t>S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Puxtalik, MPa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Uzoq muddatli puxtalik, 100 soat. MPa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Oquvchanlik chegarasi, 6*10</a:t>
                      </a:r>
                      <a:r>
                        <a:rPr lang="ru-RU" sz="900" baseline="30000">
                          <a:effectLst/>
                        </a:rPr>
                        <a:t>-5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VA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900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1320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630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760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671511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W</a:t>
                      </a:r>
                      <a:r>
                        <a:rPr lang="ru-RU" sz="900" baseline="-25000">
                          <a:effectLst/>
                        </a:rPr>
                        <a:t>+</a:t>
                      </a:r>
                      <a:r>
                        <a:rPr lang="ru-RU" sz="900">
                          <a:effectLst/>
                        </a:rPr>
                        <a:t> qo‘shimcha-”prisadka”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1000</a:t>
                      </a:r>
                      <a:endParaRPr lang="ru-RU" sz="1000">
                        <a:effectLst/>
                      </a:endParaRPr>
                    </a:p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1100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1130</a:t>
                      </a:r>
                      <a:endParaRPr lang="ru-RU" sz="1000">
                        <a:effectLst/>
                      </a:endParaRPr>
                    </a:p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480</a:t>
                      </a:r>
                      <a:endParaRPr lang="ru-RU" sz="1000">
                        <a:effectLst/>
                      </a:endParaRPr>
                    </a:p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350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630</a:t>
                      </a:r>
                      <a:endParaRPr lang="ru-RU" sz="1000">
                        <a:effectLst/>
                      </a:endParaRPr>
                    </a:p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470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SiO</a:t>
                      </a:r>
                      <a:r>
                        <a:rPr lang="ru-RU" sz="900" baseline="-25000">
                          <a:effectLst/>
                        </a:rPr>
                        <a:t>2</a:t>
                      </a:r>
                      <a:r>
                        <a:rPr lang="ru-RU" sz="900">
                          <a:effectLst/>
                        </a:rPr>
                        <a:t> va Al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1200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740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330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380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VT-15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900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-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W</a:t>
                      </a:r>
                      <a:r>
                        <a:rPr lang="ru-RU" sz="900" baseline="-25000">
                          <a:effectLst/>
                        </a:rPr>
                        <a:t>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1200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660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830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2% ThO</a:t>
                      </a:r>
                      <a:r>
                        <a:rPr lang="ru-RU" sz="900" baseline="-250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1100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1090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440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1200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850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410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520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BP-20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900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2670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1170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1950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W</a:t>
                      </a:r>
                      <a:r>
                        <a:rPr lang="ru-RU" sz="900" baseline="-25000">
                          <a:effectLst/>
                        </a:rPr>
                        <a:t>+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2140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1060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1300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20% Re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1100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1990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420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690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  <a:tr h="335756"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1200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1390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240</a:t>
                      </a:r>
                      <a:endParaRPr lang="ru-RU" sz="1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  <a:tc>
                  <a:txBody>
                    <a:bodyPr/>
                    <a:lstStyle/>
                    <a:p>
                      <a:pPr marL="449580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350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3172" marR="33172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171870" y="28545"/>
            <a:ext cx="68002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Diametri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0,5 mm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bo‘lgan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volfram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simlarining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xossalari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444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6881257"/>
              </p:ext>
            </p:extLst>
          </p:nvPr>
        </p:nvGraphicFramePr>
        <p:xfrm>
          <a:off x="457200" y="1600200"/>
          <a:ext cx="8229600" cy="4708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11560" y="76470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Uglerodli</a:t>
            </a:r>
            <a:r>
              <a:rPr lang="en-US" dirty="0"/>
              <a:t> </a:t>
            </a:r>
            <a:r>
              <a:rPr lang="en-US" dirty="0" err="1"/>
              <a:t>tolalarni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operatsiyalardan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9621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Korxonalarda</a:t>
            </a:r>
            <a:r>
              <a:rPr lang="en-US" dirty="0"/>
              <a:t> </a:t>
            </a:r>
            <a:r>
              <a:rPr lang="en-US" dirty="0" err="1"/>
              <a:t>monotola</a:t>
            </a:r>
            <a:r>
              <a:rPr lang="en-US" dirty="0"/>
              <a:t> </a:t>
            </a:r>
            <a:r>
              <a:rPr lang="en-US" dirty="0" err="1"/>
              <a:t>shaklida</a:t>
            </a:r>
            <a:r>
              <a:rPr lang="en-US" dirty="0"/>
              <a:t> </a:t>
            </a:r>
            <a:r>
              <a:rPr lang="en-US" dirty="0" err="1"/>
              <a:t>g‘altaklarda</a:t>
            </a:r>
            <a:r>
              <a:rPr lang="en-US" dirty="0"/>
              <a:t> </a:t>
            </a:r>
            <a:r>
              <a:rPr lang="en-US" dirty="0" err="1"/>
              <a:t>chiqariladi</a:t>
            </a:r>
            <a:r>
              <a:rPr lang="en-US" dirty="0"/>
              <a:t>.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tolalari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asosli</a:t>
            </a:r>
            <a:r>
              <a:rPr lang="en-US" dirty="0"/>
              <a:t> </a:t>
            </a:r>
            <a:r>
              <a:rPr lang="en-US" dirty="0" err="1"/>
              <a:t>matritsali</a:t>
            </a:r>
            <a:r>
              <a:rPr lang="en-US" dirty="0"/>
              <a:t> </a:t>
            </a:r>
            <a:r>
              <a:rPr lang="en-US" dirty="0" err="1"/>
              <a:t>kompozitlar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Kremniy</a:t>
            </a:r>
            <a:r>
              <a:rPr lang="en-US" b="1" dirty="0"/>
              <a:t> </a:t>
            </a:r>
            <a:r>
              <a:rPr lang="en-US" b="1" dirty="0" err="1"/>
              <a:t>karbidi</a:t>
            </a:r>
            <a:r>
              <a:rPr lang="en-US" b="1" dirty="0"/>
              <a:t> </a:t>
            </a:r>
            <a:r>
              <a:rPr lang="en-US" b="1" dirty="0" err="1"/>
              <a:t>tolalari</a:t>
            </a:r>
            <a:r>
              <a:rPr lang="en-US" b="1" dirty="0"/>
              <a:t>.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tolalari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texnologiyasidan</a:t>
            </a:r>
            <a:r>
              <a:rPr lang="en-US" dirty="0"/>
              <a:t> </a:t>
            </a:r>
            <a:r>
              <a:rPr lang="en-US" dirty="0" err="1"/>
              <a:t>farqi</a:t>
            </a:r>
            <a:r>
              <a:rPr lang="en-US" dirty="0"/>
              <a:t> </a:t>
            </a:r>
            <a:r>
              <a:rPr lang="en-US" dirty="0" err="1"/>
              <a:t>yo‘q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(</a:t>
            </a:r>
            <a:r>
              <a:rPr lang="en-US" dirty="0" err="1"/>
              <a:t>o‘rtasi</a:t>
            </a:r>
            <a:r>
              <a:rPr lang="en-US" dirty="0"/>
              <a:t>)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karbid</a:t>
            </a:r>
            <a:r>
              <a:rPr lang="en-US" dirty="0"/>
              <a:t> </a:t>
            </a:r>
            <a:r>
              <a:rPr lang="en-US" dirty="0" err="1"/>
              <a:t>tolalari</a:t>
            </a:r>
            <a:r>
              <a:rPr lang="en-US" dirty="0"/>
              <a:t> </a:t>
            </a:r>
            <a:r>
              <a:rPr lang="en-US" dirty="0" err="1"/>
              <a:t>arzon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, </a:t>
            </a:r>
            <a:r>
              <a:rPr lang="en-US" dirty="0" err="1"/>
              <a:t>yuza</a:t>
            </a:r>
            <a:r>
              <a:rPr lang="en-US" dirty="0"/>
              <a:t> </a:t>
            </a:r>
            <a:r>
              <a:rPr lang="en-US" dirty="0" err="1"/>
              <a:t>nuqsonlariga</a:t>
            </a:r>
            <a:r>
              <a:rPr lang="en-US" dirty="0"/>
              <a:t> </a:t>
            </a:r>
            <a:r>
              <a:rPr lang="en-US" dirty="0" err="1"/>
              <a:t>injik</a:t>
            </a:r>
            <a:r>
              <a:rPr lang="en-US" dirty="0"/>
              <a:t>, </a:t>
            </a:r>
            <a:r>
              <a:rPr lang="en-US" dirty="0" err="1"/>
              <a:t>puxtaligi</a:t>
            </a:r>
            <a:r>
              <a:rPr lang="en-US" dirty="0"/>
              <a:t> </a:t>
            </a:r>
            <a:r>
              <a:rPr lang="en-US" dirty="0" err="1"/>
              <a:t>kamroq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matritsali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 </a:t>
            </a:r>
            <a:r>
              <a:rPr lang="en-US" dirty="0" err="1"/>
              <a:t>kompozitlarni</a:t>
            </a:r>
            <a:r>
              <a:rPr lang="en-US" dirty="0"/>
              <a:t> </a:t>
            </a:r>
            <a:r>
              <a:rPr lang="en-US" dirty="0" err="1"/>
              <a:t>sinchlashda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. </a:t>
            </a:r>
            <a:endParaRPr lang="ru-RU" dirty="0"/>
          </a:p>
          <a:p>
            <a:r>
              <a:rPr lang="en-US" b="1" dirty="0"/>
              <a:t>Shisha </a:t>
            </a:r>
            <a:r>
              <a:rPr lang="en-US" b="1" dirty="0" err="1"/>
              <a:t>tolalar</a:t>
            </a:r>
            <a:r>
              <a:rPr lang="en-US" b="1" dirty="0"/>
              <a:t>. </a:t>
            </a:r>
            <a:r>
              <a:rPr lang="en-US" dirty="0" err="1"/>
              <a:t>Eritilgan</a:t>
            </a:r>
            <a:r>
              <a:rPr lang="en-US" dirty="0"/>
              <a:t> 1200-1400</a:t>
            </a:r>
            <a:r>
              <a:rPr lang="en-US" baseline="30000" dirty="0"/>
              <a:t>0</a:t>
            </a:r>
            <a:r>
              <a:rPr lang="en-US" dirty="0"/>
              <a:t>S da shisha </a:t>
            </a:r>
            <a:r>
              <a:rPr lang="en-US" dirty="0" err="1"/>
              <a:t>diametri</a:t>
            </a:r>
            <a:r>
              <a:rPr lang="en-US" dirty="0"/>
              <a:t> 0,8-3 mm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fileradan</a:t>
            </a:r>
            <a:r>
              <a:rPr lang="en-US" dirty="0"/>
              <a:t> </a:t>
            </a:r>
            <a:r>
              <a:rPr lang="en-US" dirty="0" err="1"/>
              <a:t>o‘tkaziladi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tezda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mikrometrgacha</a:t>
            </a:r>
            <a:r>
              <a:rPr lang="en-US" dirty="0"/>
              <a:t> </a:t>
            </a:r>
            <a:r>
              <a:rPr lang="en-US" dirty="0" err="1"/>
              <a:t>cho‘ziladi</a:t>
            </a:r>
            <a:r>
              <a:rPr lang="en-US" dirty="0"/>
              <a:t>. </a:t>
            </a:r>
            <a:r>
              <a:rPr lang="en-US" dirty="0" err="1"/>
              <a:t>Diametri</a:t>
            </a:r>
            <a:r>
              <a:rPr lang="en-US" dirty="0"/>
              <a:t> 3-100 </a:t>
            </a:r>
            <a:r>
              <a:rPr lang="en-US" dirty="0" err="1"/>
              <a:t>mkm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tola</a:t>
            </a:r>
            <a:r>
              <a:rPr lang="en-US" dirty="0"/>
              <a:t> </a:t>
            </a:r>
            <a:r>
              <a:rPr lang="en-US" dirty="0" err="1"/>
              <a:t>barabanga</a:t>
            </a:r>
            <a:r>
              <a:rPr lang="en-US" dirty="0"/>
              <a:t> </a:t>
            </a:r>
            <a:r>
              <a:rPr lang="en-US" dirty="0" err="1"/>
              <a:t>o‘raladi</a:t>
            </a:r>
            <a:r>
              <a:rPr lang="en-US" dirty="0"/>
              <a:t>, </a:t>
            </a:r>
            <a:r>
              <a:rPr lang="en-US" dirty="0" err="1"/>
              <a:t>uzunligi</a:t>
            </a:r>
            <a:r>
              <a:rPr lang="en-US" dirty="0"/>
              <a:t> 20 km </a:t>
            </a:r>
            <a:r>
              <a:rPr lang="en-US" dirty="0" err="1"/>
              <a:t>gacha</a:t>
            </a:r>
            <a:r>
              <a:rPr lang="en-US" dirty="0"/>
              <a:t>.	</a:t>
            </a:r>
            <a:r>
              <a:rPr lang="en-US" dirty="0" err="1"/>
              <a:t>Tolaning</a:t>
            </a:r>
            <a:r>
              <a:rPr lang="en-US" dirty="0"/>
              <a:t> 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</a:t>
            </a:r>
            <a:r>
              <a:rPr lang="en-US" dirty="0"/>
              <a:t> </a:t>
            </a:r>
            <a:r>
              <a:rPr lang="en-US" dirty="0" err="1"/>
              <a:t>yuzasi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,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to‘rtburchak</a:t>
            </a:r>
            <a:r>
              <a:rPr lang="en-US" dirty="0"/>
              <a:t>, </a:t>
            </a:r>
            <a:r>
              <a:rPr lang="en-US" dirty="0" err="1"/>
              <a:t>dumoloq</a:t>
            </a:r>
            <a:r>
              <a:rPr lang="en-US" dirty="0"/>
              <a:t>, </a:t>
            </a:r>
            <a:r>
              <a:rPr lang="en-US" dirty="0" err="1"/>
              <a:t>uchburchak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oltiburchak</a:t>
            </a:r>
            <a:r>
              <a:rPr lang="en-US" dirty="0"/>
              <a:t> </a:t>
            </a:r>
            <a:r>
              <a:rPr lang="en-US" dirty="0" err="1"/>
              <a:t>formada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Bu </a:t>
            </a:r>
            <a:r>
              <a:rPr lang="en-US" dirty="0" err="1"/>
              <a:t>zich</a:t>
            </a:r>
            <a:r>
              <a:rPr lang="en-US" dirty="0"/>
              <a:t> </a:t>
            </a:r>
            <a:r>
              <a:rPr lang="en-US" dirty="0" err="1"/>
              <a:t>joylashishni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puxtalikni</a:t>
            </a:r>
            <a:r>
              <a:rPr lang="en-US" dirty="0"/>
              <a:t> </a:t>
            </a:r>
            <a:r>
              <a:rPr lang="en-US" dirty="0" err="1"/>
              <a:t>ta’minlaydi</a:t>
            </a:r>
            <a:r>
              <a:rPr lang="en-US" dirty="0"/>
              <a:t>. Shisha </a:t>
            </a:r>
            <a:r>
              <a:rPr lang="en-US" dirty="0" err="1"/>
              <a:t>tolasining</a:t>
            </a:r>
            <a:r>
              <a:rPr lang="en-US" dirty="0"/>
              <a:t> </a:t>
            </a:r>
            <a:r>
              <a:rPr lang="en-US" dirty="0" err="1"/>
              <a:t>asosi-bu</a:t>
            </a:r>
            <a:r>
              <a:rPr lang="en-US" dirty="0"/>
              <a:t>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dioksididir</a:t>
            </a:r>
            <a:r>
              <a:rPr lang="en-US" dirty="0"/>
              <a:t> (SiO</a:t>
            </a:r>
            <a:r>
              <a:rPr lang="en-US" baseline="-25000" dirty="0"/>
              <a:t>2</a:t>
            </a:r>
            <a:r>
              <a:rPr lang="en-US" dirty="0"/>
              <a:t>). Shisha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tabiatiga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silikatli</a:t>
            </a:r>
            <a:r>
              <a:rPr lang="en-US" dirty="0"/>
              <a:t> (SiO</a:t>
            </a:r>
            <a:r>
              <a:rPr lang="en-US" baseline="-25000" dirty="0"/>
              <a:t>2</a:t>
            </a:r>
            <a:r>
              <a:rPr lang="en-US" dirty="0"/>
              <a:t>), </a:t>
            </a:r>
            <a:r>
              <a:rPr lang="en-US" dirty="0" err="1"/>
              <a:t>alyumosilikatli</a:t>
            </a:r>
            <a:r>
              <a:rPr lang="en-US" dirty="0"/>
              <a:t> (Al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-SiO</a:t>
            </a:r>
            <a:r>
              <a:rPr lang="en-US" baseline="-25000" dirty="0"/>
              <a:t>2</a:t>
            </a:r>
            <a:r>
              <a:rPr lang="en-US" dirty="0"/>
              <a:t>), </a:t>
            </a:r>
            <a:r>
              <a:rPr lang="en-US" dirty="0" err="1"/>
              <a:t>alyumobosilikatli</a:t>
            </a:r>
            <a:r>
              <a:rPr lang="en-US" dirty="0"/>
              <a:t> (Al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-B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- SiO</a:t>
            </a:r>
            <a:r>
              <a:rPr lang="en-US" baseline="-25000" dirty="0"/>
              <a:t>2</a:t>
            </a:r>
            <a:r>
              <a:rPr lang="en-US" dirty="0"/>
              <a:t>)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puxtalikdagi</a:t>
            </a:r>
            <a:r>
              <a:rPr lang="en-US" dirty="0"/>
              <a:t> S-shisha </a:t>
            </a:r>
            <a:r>
              <a:rPr lang="en-US" dirty="0" err="1"/>
              <a:t>tarkibi</a:t>
            </a:r>
            <a:r>
              <a:rPr lang="en-US" dirty="0"/>
              <a:t>: 65% SiO</a:t>
            </a:r>
            <a:r>
              <a:rPr lang="en-US" baseline="-25000" dirty="0"/>
              <a:t>2</a:t>
            </a:r>
            <a:r>
              <a:rPr lang="en-US" dirty="0"/>
              <a:t> ; 25%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; 10% </a:t>
            </a:r>
            <a:r>
              <a:rPr lang="en-US" dirty="0" err="1"/>
              <a:t>MgO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haroratida</a:t>
            </a:r>
            <a:r>
              <a:rPr lang="en-US" dirty="0"/>
              <a:t> 4,5*10</a:t>
            </a:r>
            <a:r>
              <a:rPr lang="en-US" baseline="30000" dirty="0"/>
              <a:t>3</a:t>
            </a:r>
            <a:r>
              <a:rPr lang="en-US" dirty="0"/>
              <a:t> </a:t>
            </a:r>
            <a:r>
              <a:rPr lang="en-US" dirty="0" err="1"/>
              <a:t>MPa</a:t>
            </a:r>
            <a:r>
              <a:rPr lang="en-US" dirty="0"/>
              <a:t> </a:t>
            </a:r>
            <a:r>
              <a:rPr lang="en-US" dirty="0" err="1"/>
              <a:t>mustahkamlikka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Egiluvchanligi</a:t>
            </a:r>
            <a:r>
              <a:rPr lang="en-US" dirty="0"/>
              <a:t> 87*10</a:t>
            </a:r>
            <a:r>
              <a:rPr lang="en-US" baseline="30000" dirty="0"/>
              <a:t>3</a:t>
            </a:r>
            <a:r>
              <a:rPr lang="en-US" dirty="0"/>
              <a:t> </a:t>
            </a:r>
            <a:r>
              <a:rPr lang="en-US" dirty="0" err="1"/>
              <a:t>Pa.Shisha</a:t>
            </a:r>
            <a:r>
              <a:rPr lang="en-US" dirty="0"/>
              <a:t> </a:t>
            </a:r>
            <a:r>
              <a:rPr lang="en-US" dirty="0" err="1"/>
              <a:t>tolalarining</a:t>
            </a:r>
            <a:r>
              <a:rPr lang="en-US" dirty="0"/>
              <a:t> </a:t>
            </a:r>
            <a:r>
              <a:rPr lang="en-US" dirty="0" err="1"/>
              <a:t>diametri</a:t>
            </a:r>
            <a:r>
              <a:rPr lang="en-US" dirty="0"/>
              <a:t> </a:t>
            </a:r>
            <a:r>
              <a:rPr lang="en-US" dirty="0" err="1"/>
              <a:t>ortishi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puxtaligi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23888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</TotalTime>
  <Words>1007</Words>
  <Application>Microsoft Office PowerPoint</Application>
  <PresentationFormat>Экран (4:3)</PresentationFormat>
  <Paragraphs>151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9</cp:revision>
  <dcterms:created xsi:type="dcterms:W3CDTF">2018-03-26T09:04:53Z</dcterms:created>
  <dcterms:modified xsi:type="dcterms:W3CDTF">2018-03-26T10:05:37Z</dcterms:modified>
</cp:coreProperties>
</file>