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" name="applause.wav"/>
          </p:stSnd>
        </p:sndAc>
      </p:transition>
    </mc:Choice>
    <mc:Fallback>
      <p:transition spd="slow" advClick="0" advTm="5000">
        <p:fade/>
        <p:sndAc>
          <p:stSnd>
            <p:snd r:embed="rId1" name="applause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C36B414-EAFF-48FF-B549-DE885F62BBD7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8B72917-3C67-4C9A-A045-77C3EDF115F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glitter pattern="hexagon"/>
        <p:sndAc>
          <p:stSnd>
            <p:snd r:embed="rId13" name="applause.wav"/>
          </p:stSnd>
        </p:sndAc>
      </p:transition>
    </mc:Choice>
    <mc:Fallback>
      <p:transition spd="slow" advClick="0" advTm="5000">
        <p:fade/>
        <p:sndAc>
          <p:stSnd>
            <p:snd r:embed="rId13" name="applause.wav"/>
          </p:stSnd>
        </p:sndAc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ами влево/вправо 3"/>
          <p:cNvSpPr/>
          <p:nvPr/>
        </p:nvSpPr>
        <p:spPr>
          <a:xfrm>
            <a:off x="1403648" y="341307"/>
            <a:ext cx="6264696" cy="927454"/>
          </a:xfrm>
          <a:prstGeom prst="leftRightArrowCallou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uz-Cyrl-UZ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Magnitli materiallar.</a:t>
            </a:r>
            <a:r>
              <a:rPr lang="uz-Cyrl-U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1001557" y="2165904"/>
            <a:ext cx="7092280" cy="4104456"/>
          </a:xfrm>
          <a:prstGeom prst="verticalScroll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/>
              <a:t>                                          </a:t>
            </a:r>
            <a:r>
              <a:rPr lang="en-US" sz="2000" b="1" dirty="0" smtClean="0"/>
              <a:t>R</a:t>
            </a:r>
            <a:r>
              <a:rPr lang="ru-RU" sz="2000" b="1" dirty="0" smtClean="0"/>
              <a:t>е</a:t>
            </a:r>
            <a:r>
              <a:rPr lang="en-US" sz="2000" b="1" dirty="0" err="1" smtClean="0"/>
              <a:t>ja</a:t>
            </a:r>
            <a:r>
              <a:rPr lang="en-US" sz="2000" b="1" dirty="0" smtClean="0"/>
              <a:t>:</a:t>
            </a:r>
            <a:endParaRPr lang="ru-RU" sz="2000" b="1" dirty="0" smtClean="0"/>
          </a:p>
          <a:p>
            <a:endParaRPr lang="ru-RU" sz="2000" dirty="0" smtClean="0"/>
          </a:p>
          <a:p>
            <a:pPr lvl="0"/>
            <a:r>
              <a:rPr lang="uz-Cyrl-UZ" sz="2000" dirty="0" smtClean="0"/>
              <a:t>1.Diomagnitlar, paromagnitlar, ferromagnitlar. </a:t>
            </a:r>
            <a:endParaRPr lang="ru-RU" sz="2000" dirty="0" smtClean="0"/>
          </a:p>
          <a:p>
            <a:pPr lvl="0"/>
            <a:r>
              <a:rPr lang="uz-Cyrl-UZ" sz="2000" dirty="0" smtClean="0"/>
              <a:t>2.Magnito–yumshoq va magnito–qattiq materiallar.  Ularning nazari asoslari. </a:t>
            </a:r>
            <a:endParaRPr lang="ru-RU" sz="2000" dirty="0" smtClean="0"/>
          </a:p>
          <a:p>
            <a:pPr lvl="0"/>
            <a:r>
              <a:rPr lang="uz-Cyrl-UZ" sz="2000" dirty="0" smtClean="0"/>
              <a:t>3.Metall va nometallarning optik xossalari. Elektro–magnit nurlanish. Nur sinishi, rang. Lyuminassitsiya, lazerlar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3811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9866">
        <p14:glitter pattern="hexagon"/>
        <p:sndAc>
          <p:stSnd>
            <p:snd r:embed="rId2" name="applause.wav"/>
          </p:stSnd>
        </p:sndAc>
      </p:transition>
    </mc:Choice>
    <mc:Fallback>
      <p:transition spd="slow" advClick="0" advTm="9866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8507288" cy="5976704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xossalariga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kuchsizmagnitli</a:t>
            </a:r>
            <a:r>
              <a:rPr lang="en-US" dirty="0"/>
              <a:t> (</a:t>
            </a:r>
            <a:r>
              <a:rPr lang="en-US" dirty="0" err="1"/>
              <a:t>diamagnetiklar</a:t>
            </a:r>
            <a:r>
              <a:rPr lang="en-US" dirty="0"/>
              <a:t>, </a:t>
            </a:r>
            <a:r>
              <a:rPr lang="en-US" dirty="0" err="1"/>
              <a:t>paramagnetiklar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kuchlimagnitli</a:t>
            </a:r>
            <a:r>
              <a:rPr lang="en-US" dirty="0"/>
              <a:t> </a:t>
            </a:r>
            <a:r>
              <a:rPr lang="en-US" dirty="0" err="1"/>
              <a:t>guruhga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. (</a:t>
            </a:r>
            <a:r>
              <a:rPr lang="en-US" dirty="0" err="1"/>
              <a:t>Ferromagnetiklar</a:t>
            </a:r>
            <a:r>
              <a:rPr lang="en-US" dirty="0"/>
              <a:t>, </a:t>
            </a:r>
            <a:r>
              <a:rPr lang="en-US" dirty="0" err="1"/>
              <a:t>ferrimagnetiklar</a:t>
            </a:r>
            <a:r>
              <a:rPr lang="en-US" dirty="0"/>
              <a:t>.)</a:t>
            </a:r>
            <a:endParaRPr lang="ru-RU" dirty="0"/>
          </a:p>
          <a:p>
            <a:r>
              <a:rPr lang="en-US" dirty="0" err="1"/>
              <a:t>Diamagnetiklarda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qiluvchanlik</a:t>
            </a:r>
            <a:r>
              <a:rPr lang="en-US" dirty="0"/>
              <a:t> (“</a:t>
            </a:r>
            <a:r>
              <a:rPr lang="en-US" dirty="0" err="1"/>
              <a:t>pronimatsayemost</a:t>
            </a:r>
            <a:r>
              <a:rPr lang="ru-RU" dirty="0"/>
              <a:t>ь</a:t>
            </a:r>
            <a:r>
              <a:rPr lang="en-US" dirty="0"/>
              <a:t>”) h</a:t>
            </a:r>
            <a:r>
              <a:rPr lang="en-US" baseline="-25000" dirty="0"/>
              <a:t>2</a:t>
            </a:r>
            <a:r>
              <a:rPr lang="en-US" dirty="0"/>
              <a:t>&lt;0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kuchlanishiga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: </a:t>
            </a:r>
            <a:r>
              <a:rPr lang="en-US" dirty="0" err="1"/>
              <a:t>vodorod</a:t>
            </a:r>
            <a:r>
              <a:rPr lang="en-US" dirty="0"/>
              <a:t>, inert </a:t>
            </a:r>
            <a:r>
              <a:rPr lang="en-US" dirty="0" err="1"/>
              <a:t>gazlar</a:t>
            </a:r>
            <a:r>
              <a:rPr lang="en-US" dirty="0"/>
              <a:t> (</a:t>
            </a:r>
            <a:r>
              <a:rPr lang="en-US" dirty="0" err="1"/>
              <a:t>argon,geliy</a:t>
            </a:r>
            <a:r>
              <a:rPr lang="en-US" dirty="0"/>
              <a:t>),</a:t>
            </a:r>
            <a:r>
              <a:rPr lang="en-US" dirty="0" err="1"/>
              <a:t>ko‘pchilik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birikmalar,osh</a:t>
            </a:r>
            <a:r>
              <a:rPr lang="en-US" dirty="0"/>
              <a:t> </a:t>
            </a:r>
            <a:r>
              <a:rPr lang="en-US" dirty="0" err="1"/>
              <a:t>tuzi</a:t>
            </a:r>
            <a:r>
              <a:rPr lang="en-US" dirty="0"/>
              <a:t>,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(Cu, Zn, </a:t>
            </a:r>
            <a:r>
              <a:rPr lang="en-US" dirty="0" err="1"/>
              <a:t>kumush,oltin</a:t>
            </a:r>
            <a:r>
              <a:rPr lang="en-US" dirty="0"/>
              <a:t>, </a:t>
            </a:r>
            <a:r>
              <a:rPr lang="en-US" dirty="0" err="1"/>
              <a:t>simob</a:t>
            </a:r>
            <a:r>
              <a:rPr lang="en-US" dirty="0"/>
              <a:t>),</a:t>
            </a:r>
            <a:r>
              <a:rPr lang="en-US" dirty="0" err="1"/>
              <a:t>vismut,galiy,surma</a:t>
            </a:r>
            <a:r>
              <a:rPr lang="en-US" dirty="0"/>
              <a:t>. h=</a:t>
            </a:r>
            <a:r>
              <a:rPr lang="en-US" baseline="-25000" dirty="0"/>
              <a:t>-</a:t>
            </a:r>
            <a:r>
              <a:rPr lang="en-US" dirty="0"/>
              <a:t>10</a:t>
            </a:r>
            <a:r>
              <a:rPr lang="en-US" baseline="30000" dirty="0"/>
              <a:t>-4</a:t>
            </a:r>
            <a:r>
              <a:rPr lang="en-US" dirty="0"/>
              <a:t>÷-10</a:t>
            </a:r>
            <a:r>
              <a:rPr lang="en-US" baseline="30000" dirty="0"/>
              <a:t>-7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Paramagnetik</a:t>
            </a:r>
            <a:r>
              <a:rPr lang="en-US" dirty="0"/>
              <a:t> </a:t>
            </a:r>
            <a:r>
              <a:rPr lang="en-US" dirty="0" err="1"/>
              <a:t>materiallarda</a:t>
            </a:r>
            <a:r>
              <a:rPr lang="en-US" dirty="0"/>
              <a:t> h</a:t>
            </a:r>
            <a:r>
              <a:rPr lang="en-US" baseline="-25000" dirty="0"/>
              <a:t>2</a:t>
            </a:r>
            <a:r>
              <a:rPr lang="en-US" dirty="0"/>
              <a:t>&gt;0. </a:t>
            </a:r>
            <a:r>
              <a:rPr lang="en-US" dirty="0" err="1"/>
              <a:t>Bular</a:t>
            </a:r>
            <a:r>
              <a:rPr lang="en-US" dirty="0"/>
              <a:t> ham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kuchlanishiligiga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: O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azot</a:t>
            </a:r>
            <a:r>
              <a:rPr lang="en-US" dirty="0"/>
              <a:t> </a:t>
            </a:r>
            <a:r>
              <a:rPr lang="en-US" dirty="0" err="1"/>
              <a:t>oksidi</a:t>
            </a:r>
            <a:r>
              <a:rPr lang="en-US" dirty="0"/>
              <a:t>, </a:t>
            </a:r>
            <a:r>
              <a:rPr lang="en-US" dirty="0" err="1"/>
              <a:t>temir</a:t>
            </a:r>
            <a:r>
              <a:rPr lang="en-US" dirty="0"/>
              <a:t>, </a:t>
            </a:r>
            <a:r>
              <a:rPr lang="en-US" dirty="0" err="1"/>
              <a:t>nikkel</a:t>
            </a:r>
            <a:r>
              <a:rPr lang="en-US" dirty="0"/>
              <a:t>, </a:t>
            </a:r>
            <a:r>
              <a:rPr lang="en-US" dirty="0" err="1"/>
              <a:t>kobol</a:t>
            </a:r>
            <a:r>
              <a:rPr lang="ru-RU" dirty="0"/>
              <a:t>ь</a:t>
            </a:r>
            <a:r>
              <a:rPr lang="en-US" dirty="0"/>
              <a:t>t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nodir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tuzlari</a:t>
            </a:r>
            <a:r>
              <a:rPr lang="en-US" dirty="0"/>
              <a:t>. Al, </a:t>
            </a:r>
            <a:r>
              <a:rPr lang="en-US" dirty="0" err="1"/>
              <a:t>platina</a:t>
            </a:r>
            <a:r>
              <a:rPr lang="en-US" dirty="0"/>
              <a:t> h=10</a:t>
            </a:r>
            <a:r>
              <a:rPr lang="en-US" baseline="30000" dirty="0"/>
              <a:t>-2</a:t>
            </a:r>
            <a:r>
              <a:rPr lang="en-US" dirty="0"/>
              <a:t>÷10</a:t>
            </a:r>
            <a:r>
              <a:rPr lang="en-US" baseline="30000" dirty="0"/>
              <a:t>-5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Diomagnetik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paramagnetik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texnikada</a:t>
            </a:r>
            <a:r>
              <a:rPr lang="en-US" dirty="0"/>
              <a:t> </a:t>
            </a:r>
            <a:r>
              <a:rPr lang="en-US" dirty="0" err="1"/>
              <a:t>chegeralangan</a:t>
            </a:r>
            <a:r>
              <a:rPr lang="en-US" dirty="0"/>
              <a:t> </a:t>
            </a:r>
            <a:r>
              <a:rPr lang="en-US" dirty="0" err="1"/>
              <a:t>miqdorda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 (h</a:t>
            </a:r>
            <a:r>
              <a:rPr lang="en-US" baseline="-25000" dirty="0"/>
              <a:t>2</a:t>
            </a:r>
            <a:r>
              <a:rPr lang="en-US" dirty="0"/>
              <a:t>O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atrofida</a:t>
            </a:r>
            <a:r>
              <a:rPr lang="en-US" dirty="0"/>
              <a:t> </a:t>
            </a:r>
            <a:r>
              <a:rPr lang="en-US" dirty="0" err="1"/>
              <a:t>bo‘lganidan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magnitli</a:t>
            </a:r>
            <a:r>
              <a:rPr lang="en-US" dirty="0"/>
              <a:t> </a:t>
            </a:r>
            <a:r>
              <a:rPr lang="en-US" dirty="0" err="1"/>
              <a:t>materiallarda</a:t>
            </a:r>
            <a:r>
              <a:rPr lang="en-US" dirty="0"/>
              <a:t> h&gt;1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kuchlanishiga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. </a:t>
            </a:r>
            <a:r>
              <a:rPr lang="en-US" dirty="0" err="1"/>
              <a:t>Magnitlanish</a:t>
            </a:r>
            <a:r>
              <a:rPr lang="en-US" dirty="0"/>
              <a:t> (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induktsiyasi</a:t>
            </a:r>
            <a:r>
              <a:rPr lang="en-US" dirty="0"/>
              <a:t>) M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kuchlanganligi</a:t>
            </a:r>
            <a:r>
              <a:rPr lang="en-US" dirty="0"/>
              <a:t> N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bog‘liqlik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M=</a:t>
            </a:r>
            <a:r>
              <a:rPr lang="en-US" dirty="0" err="1"/>
              <a:t>h·N</a:t>
            </a:r>
            <a:endParaRPr lang="ru-RU" dirty="0"/>
          </a:p>
          <a:p>
            <a:r>
              <a:rPr lang="en-US" dirty="0"/>
              <a:t>h-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qiluvchanlik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materialning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Ferromagnitlarda</a:t>
            </a:r>
            <a:r>
              <a:rPr lang="en-US" dirty="0"/>
              <a:t> h&gt;&gt;1 </a:t>
            </a:r>
            <a:r>
              <a:rPr lang="en-US" dirty="0" err="1"/>
              <a:t>bo‘ladi</a:t>
            </a:r>
            <a:r>
              <a:rPr lang="en-US" dirty="0"/>
              <a:t>. Bu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kiruvchi</a:t>
            </a:r>
            <a:r>
              <a:rPr lang="en-US" dirty="0"/>
              <a:t> </a:t>
            </a:r>
            <a:r>
              <a:rPr lang="en-US" dirty="0" err="1"/>
              <a:t>Fe,Ni,Ca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metallarda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qotishmalarida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zo‘rayib</a:t>
            </a:r>
            <a:r>
              <a:rPr lang="en-US" dirty="0"/>
              <a:t> </a:t>
            </a:r>
            <a:r>
              <a:rPr lang="en-US" dirty="0" err="1"/>
              <a:t>ketadi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412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055">
        <p14:glitter pattern="hexagon"/>
        <p:sndAc>
          <p:stSnd>
            <p:snd r:embed="rId2" name="applause.wav"/>
          </p:stSnd>
        </p:sndAc>
      </p:transition>
    </mc:Choice>
    <mc:Fallback>
      <p:transition spd="slow" advClick="0" advTm="3055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20688"/>
            <a:ext cx="6120680" cy="33843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5013176"/>
            <a:ext cx="8064896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a)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yo‘q</a:t>
            </a:r>
            <a:r>
              <a:rPr lang="en-US" dirty="0"/>
              <a:t>; b) </a:t>
            </a:r>
            <a:r>
              <a:rPr lang="en-US" dirty="0" err="1"/>
              <a:t>kuchsiz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; v)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; g) </a:t>
            </a:r>
            <a:r>
              <a:rPr lang="en-US" dirty="0" err="1"/>
              <a:t>to‘yinish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064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075">
        <p14:glitter pattern="hexagon"/>
        <p:sndAc>
          <p:stSnd>
            <p:snd r:embed="rId2" name="applause.wav"/>
          </p:stSnd>
        </p:sndAc>
      </p:transition>
    </mc:Choice>
    <mc:Fallback>
      <p:transition spd="slow" advClick="0" advTm="1075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/>
              <a:t>Magnitli</a:t>
            </a:r>
            <a:r>
              <a:rPr lang="en-US" dirty="0"/>
              <a:t> </a:t>
            </a:r>
            <a:r>
              <a:rPr lang="en-US" dirty="0" err="1"/>
              <a:t>to‘yinish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bo‘ladiki</a:t>
            </a:r>
            <a:r>
              <a:rPr lang="en-US" dirty="0"/>
              <a:t>, </a:t>
            </a:r>
            <a:r>
              <a:rPr lang="en-US" dirty="0" err="1"/>
              <a:t>qachonki</a:t>
            </a:r>
            <a:r>
              <a:rPr lang="en-US" dirty="0"/>
              <a:t>, </a:t>
            </a:r>
            <a:r>
              <a:rPr lang="en-US" dirty="0" err="1"/>
              <a:t>domenlarning</a:t>
            </a:r>
            <a:r>
              <a:rPr lang="en-US" dirty="0"/>
              <a:t> </a:t>
            </a:r>
            <a:r>
              <a:rPr lang="en-US" dirty="0" err="1"/>
              <a:t>kattalashishi</a:t>
            </a:r>
            <a:r>
              <a:rPr lang="en-US" dirty="0"/>
              <a:t> (</a:t>
            </a:r>
            <a:r>
              <a:rPr lang="en-US" dirty="0" err="1"/>
              <a:t>o‘sishi</a:t>
            </a:r>
            <a:r>
              <a:rPr lang="en-US" dirty="0"/>
              <a:t>) </a:t>
            </a:r>
            <a:r>
              <a:rPr lang="en-US" dirty="0" err="1"/>
              <a:t>tugaydi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“</a:t>
            </a:r>
            <a:r>
              <a:rPr lang="en-US" dirty="0" err="1"/>
              <a:t>spontan</a:t>
            </a:r>
            <a:r>
              <a:rPr lang="en-US" dirty="0"/>
              <a:t>” </a:t>
            </a:r>
            <a:r>
              <a:rPr lang="en-US" dirty="0" err="1"/>
              <a:t>magnitlashgan</a:t>
            </a:r>
            <a:r>
              <a:rPr lang="en-US" dirty="0"/>
              <a:t> </a:t>
            </a:r>
            <a:r>
              <a:rPr lang="en-US" dirty="0" err="1"/>
              <a:t>mikrokristallik</a:t>
            </a:r>
            <a:r>
              <a:rPr lang="en-US" dirty="0"/>
              <a:t> </a:t>
            </a:r>
            <a:r>
              <a:rPr lang="en-US" dirty="0" err="1"/>
              <a:t>uchastkalar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tomonga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qolganda-yo‘nalganda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Mikrokristallik</a:t>
            </a:r>
            <a:r>
              <a:rPr lang="en-US" dirty="0"/>
              <a:t> </a:t>
            </a:r>
            <a:r>
              <a:rPr lang="en-US" dirty="0" err="1"/>
              <a:t>ferromagnitlar</a:t>
            </a:r>
            <a:r>
              <a:rPr lang="en-US" dirty="0"/>
              <a:t> </a:t>
            </a:r>
            <a:r>
              <a:rPr lang="en-US" dirty="0" err="1"/>
              <a:t>magnitlashganda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chizgiy</a:t>
            </a:r>
            <a:r>
              <a:rPr lang="en-US" dirty="0"/>
              <a:t> </a:t>
            </a:r>
            <a:r>
              <a:rPr lang="en-US" dirty="0" err="1"/>
              <a:t>o‘lchamlari</a:t>
            </a:r>
            <a:r>
              <a:rPr lang="en-US" dirty="0"/>
              <a:t> </a:t>
            </a:r>
            <a:r>
              <a:rPr lang="en-US" dirty="0" err="1"/>
              <a:t>o‘zgaradi</a:t>
            </a:r>
            <a:r>
              <a:rPr lang="en-US" dirty="0"/>
              <a:t>,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magnitostriktsiya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Ferritlar</a:t>
            </a:r>
            <a:r>
              <a:rPr lang="en-US" dirty="0"/>
              <a:t> </a:t>
            </a:r>
            <a:r>
              <a:rPr lang="en-US" dirty="0" err="1"/>
              <a:t>oksidlarini</a:t>
            </a:r>
            <a:r>
              <a:rPr lang="en-US" dirty="0"/>
              <a:t> </a:t>
            </a:r>
            <a:r>
              <a:rPr lang="en-US" dirty="0" err="1"/>
              <a:t>qizdirib</a:t>
            </a:r>
            <a:r>
              <a:rPr lang="en-US" dirty="0"/>
              <a:t> </a:t>
            </a:r>
            <a:r>
              <a:rPr lang="en-US" dirty="0" err="1"/>
              <a:t>presslash</a:t>
            </a:r>
            <a:r>
              <a:rPr lang="en-US" dirty="0"/>
              <a:t> (</a:t>
            </a:r>
            <a:r>
              <a:rPr lang="en-US" dirty="0" err="1"/>
              <a:t>spekanie</a:t>
            </a:r>
            <a:r>
              <a:rPr lang="en-US" dirty="0"/>
              <a:t>) </a:t>
            </a:r>
            <a:r>
              <a:rPr lang="en-US" dirty="0" err="1"/>
              <a:t>yo‘li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uz-Cyrl-UZ" dirty="0"/>
              <a:t>U</a:t>
            </a:r>
            <a:r>
              <a:rPr lang="en-US" dirty="0" err="1"/>
              <a:t>larning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dielektriklarnikiga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: </a:t>
            </a:r>
            <a:r>
              <a:rPr lang="ru-RU" dirty="0"/>
              <a:t>ϸ</a:t>
            </a:r>
            <a:r>
              <a:rPr lang="en-US" dirty="0"/>
              <a:t>=1012 Om m.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radiochastotalarda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chastotalarda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FeO,Fe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Markalanishi:4000NM,1000NN,100VCh. </a:t>
            </a:r>
            <a:r>
              <a:rPr lang="en-US" dirty="0" err="1"/>
              <a:t>Raqamlar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qiluvchanlikni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,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harf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diapazonini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.</a:t>
            </a:r>
            <a:r>
              <a:rPr lang="uz-Cyrl-UZ" dirty="0"/>
              <a:t> N-past chastotali(nizkiy). VCh-yuqori chastotali (vыsoko chastotnыy) ikkinchi harf legirlovchi elementni N-nikelь-tsink, M-marganets-tsink.</a:t>
            </a:r>
            <a:endParaRPr lang="ru-RU" dirty="0"/>
          </a:p>
          <a:p>
            <a:r>
              <a:rPr lang="uz-Cyrl-UZ" dirty="0"/>
              <a:t>4000NM,1000NM (Mn-Zn guruhi)lar asosan chastotasi 1MGts gacha bo‘lgan diapazonda,1000 NMZ esa chastotasi 3MGts gachadagi diapazonda ishlatiladi. </a:t>
            </a:r>
            <a:endParaRPr lang="ru-RU" dirty="0"/>
          </a:p>
          <a:p>
            <a:r>
              <a:rPr lang="uz-Cyrl-UZ" dirty="0"/>
              <a:t>Ni-Zn guruhidagi ferritlar,ya’ni 1000NN, 400NN yuqoriroq chastotada (&lt;200MGts) ishlatiladi.100VCh-yuqori chastotada(&lt;800MGts)da ishlatiladi. Bundan yuqori chastotalarda SVCh ishlatiladi.</a:t>
            </a:r>
            <a:endParaRPr lang="ru-RU" dirty="0"/>
          </a:p>
          <a:p>
            <a:r>
              <a:rPr lang="uz-Cyrl-UZ" dirty="0"/>
              <a:t>Magnit xususiyatlariga qarab, po‘latlar va qotishmalar 2 guruhga bo‘linadi:</a:t>
            </a:r>
            <a:endParaRPr lang="ru-RU" dirty="0"/>
          </a:p>
          <a:p>
            <a:pPr lvl="0"/>
            <a:r>
              <a:rPr lang="en-US" dirty="0" err="1"/>
              <a:t>Yumshoq</a:t>
            </a:r>
            <a:r>
              <a:rPr lang="en-US" dirty="0"/>
              <a:t> –</a:t>
            </a:r>
            <a:r>
              <a:rPr lang="en-US" dirty="0" err="1"/>
              <a:t>magnitli</a:t>
            </a:r>
            <a:r>
              <a:rPr lang="en-US" dirty="0"/>
              <a:t> (</a:t>
            </a:r>
            <a:r>
              <a:rPr lang="en-US" dirty="0" err="1"/>
              <a:t>ferromagnitlar</a:t>
            </a:r>
            <a:r>
              <a:rPr lang="en-US" dirty="0"/>
              <a:t>) </a:t>
            </a:r>
            <a:r>
              <a:rPr lang="en-US" dirty="0" err="1"/>
              <a:t>qaysilariki</a:t>
            </a:r>
            <a:r>
              <a:rPr lang="en-US" dirty="0"/>
              <a:t>, </a:t>
            </a:r>
            <a:r>
              <a:rPr lang="en-US" dirty="0" err="1"/>
              <a:t>kuchsiz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maydonlarida</a:t>
            </a:r>
            <a:r>
              <a:rPr lang="en-US" dirty="0"/>
              <a:t> ham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magnitlanish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to‘yinishi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 N≈8……800A/</a:t>
            </a:r>
            <a:r>
              <a:rPr lang="en-US" dirty="0" err="1"/>
              <a:t>m,magnit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qiluvchanligi</a:t>
            </a:r>
            <a:r>
              <a:rPr lang="en-US" dirty="0"/>
              <a:t> h=10</a:t>
            </a:r>
            <a:r>
              <a:rPr lang="en-US" baseline="30000" dirty="0"/>
              <a:t>3</a:t>
            </a:r>
            <a:r>
              <a:rPr lang="en-US" dirty="0"/>
              <a:t>-10</a:t>
            </a:r>
            <a:r>
              <a:rPr lang="en-US" baseline="30000" dirty="0"/>
              <a:t>6</a:t>
            </a:r>
            <a:r>
              <a:rPr lang="en-US" dirty="0"/>
              <a:t>A/m.</a:t>
            </a:r>
            <a:endParaRPr lang="ru-RU" dirty="0"/>
          </a:p>
          <a:p>
            <a:pPr lvl="0"/>
            <a:r>
              <a:rPr lang="en-US" dirty="0" err="1"/>
              <a:t>Qattiq-magnitli</a:t>
            </a:r>
            <a:r>
              <a:rPr lang="en-US" dirty="0"/>
              <a:t>: N=10</a:t>
            </a:r>
            <a:r>
              <a:rPr lang="en-US" baseline="30000" dirty="0"/>
              <a:t>2</a:t>
            </a:r>
            <a:r>
              <a:rPr lang="en-US" dirty="0"/>
              <a:t>-10</a:t>
            </a:r>
            <a:r>
              <a:rPr lang="en-US" baseline="30000" dirty="0"/>
              <a:t>3</a:t>
            </a:r>
            <a:r>
              <a:rPr lang="en-US" dirty="0"/>
              <a:t>A/m.</a:t>
            </a:r>
            <a:endParaRPr lang="ru-RU" dirty="0"/>
          </a:p>
          <a:p>
            <a:r>
              <a:rPr lang="en-US" dirty="0" err="1"/>
              <a:t>Yumshoq</a:t>
            </a:r>
            <a:r>
              <a:rPr lang="en-US" dirty="0"/>
              <a:t> </a:t>
            </a:r>
            <a:r>
              <a:rPr lang="en-US" dirty="0" err="1"/>
              <a:t>magnitli</a:t>
            </a:r>
            <a:r>
              <a:rPr lang="en-US" dirty="0"/>
              <a:t> </a:t>
            </a:r>
            <a:r>
              <a:rPr lang="en-US" dirty="0" err="1"/>
              <a:t>materiallarga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toza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, </a:t>
            </a:r>
            <a:r>
              <a:rPr lang="en-US" dirty="0" err="1"/>
              <a:t>elektrotexnik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po‘latda</a:t>
            </a:r>
            <a:r>
              <a:rPr lang="en-US" dirty="0"/>
              <a:t> Si≥4,5%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97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465">
        <p14:glitter pattern="hexagon"/>
        <p:sndAc>
          <p:stSnd>
            <p:snd r:embed="rId2" name="applause.wav"/>
          </p:stSnd>
        </p:sndAc>
      </p:transition>
    </mc:Choice>
    <mc:Fallback>
      <p:transition spd="slow" advClick="0" advTm="2465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6741368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Maxsus</a:t>
            </a:r>
            <a:r>
              <a:rPr lang="en-US" b="1" dirty="0"/>
              <a:t> </a:t>
            </a:r>
            <a:r>
              <a:rPr lang="en-US" b="1" dirty="0" err="1"/>
              <a:t>magnit</a:t>
            </a:r>
            <a:r>
              <a:rPr lang="en-US" b="1" dirty="0"/>
              <a:t> </a:t>
            </a:r>
            <a:r>
              <a:rPr lang="en-US" b="1" dirty="0" err="1"/>
              <a:t>xossali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endParaRPr lang="ru-RU" dirty="0"/>
          </a:p>
          <a:p>
            <a:r>
              <a:rPr lang="uz-Cyrl-UZ" b="1" dirty="0"/>
              <a:t> </a:t>
            </a:r>
            <a:endParaRPr lang="ru-RU" dirty="0"/>
          </a:p>
          <a:p>
            <a:r>
              <a:rPr lang="uz-Cyrl-UZ" dirty="0"/>
              <a:t>Elektron hisoblash texnikasida va avtomatik qurilmalarda magnit xususiyatlaridan biri ya’ni chisterizisi to‘g‘rito‘rtburchak bo‘lgan materiallar keng qo‘llaniladi. </a:t>
            </a:r>
            <a:r>
              <a:rPr lang="en-US" dirty="0"/>
              <a:t>Bu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gisterizisi</a:t>
            </a:r>
            <a:r>
              <a:rPr lang="en-US" dirty="0"/>
              <a:t> </a:t>
            </a:r>
            <a:r>
              <a:rPr lang="en-US" dirty="0" err="1"/>
              <a:t>iloji</a:t>
            </a:r>
            <a:r>
              <a:rPr lang="en-US" dirty="0"/>
              <a:t> </a:t>
            </a:r>
            <a:r>
              <a:rPr lang="en-US" dirty="0" err="1"/>
              <a:t>boricha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to‘rtburchak</a:t>
            </a:r>
            <a:r>
              <a:rPr lang="en-US" dirty="0"/>
              <a:t>(G.T.T.B), “</a:t>
            </a:r>
            <a:r>
              <a:rPr lang="en-US" dirty="0" err="1"/>
              <a:t>Koertsitiv</a:t>
            </a:r>
            <a:r>
              <a:rPr lang="en-US" dirty="0"/>
              <a:t>” </a:t>
            </a:r>
            <a:r>
              <a:rPr lang="en-US" dirty="0" err="1"/>
              <a:t>kuchi</a:t>
            </a:r>
            <a:r>
              <a:rPr lang="en-US" dirty="0"/>
              <a:t> </a:t>
            </a:r>
            <a:r>
              <a:rPr lang="en-US" dirty="0" err="1"/>
              <a:t>mo‘ljaldagi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magnitlash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Gisterizisi</a:t>
            </a:r>
            <a:r>
              <a:rPr lang="en-US" dirty="0"/>
              <a:t> </a:t>
            </a:r>
            <a:r>
              <a:rPr lang="en-US" dirty="0" err="1"/>
              <a:t>to‘g‘rito‘rtburchak</a:t>
            </a:r>
            <a:r>
              <a:rPr lang="en-US" dirty="0"/>
              <a:t>(G.T.T.B)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olinishiga</a:t>
            </a:r>
            <a:r>
              <a:rPr lang="en-US" dirty="0"/>
              <a:t>,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: 1.Ferritlar; 2.Teksturlangan </a:t>
            </a:r>
            <a:r>
              <a:rPr lang="en-US" dirty="0" err="1"/>
              <a:t>ferromagnit</a:t>
            </a:r>
            <a:r>
              <a:rPr lang="en-US" dirty="0"/>
              <a:t> </a:t>
            </a:r>
            <a:r>
              <a:rPr lang="en-US" dirty="0" err="1"/>
              <a:t>lentalar</a:t>
            </a:r>
            <a:r>
              <a:rPr lang="en-US" dirty="0"/>
              <a:t>; 3.Yupqa </a:t>
            </a:r>
            <a:r>
              <a:rPr lang="en-US" dirty="0" err="1"/>
              <a:t>ferromagnit</a:t>
            </a:r>
            <a:r>
              <a:rPr lang="en-US" dirty="0"/>
              <a:t> </a:t>
            </a:r>
            <a:r>
              <a:rPr lang="en-US" dirty="0" err="1"/>
              <a:t>plyonkalarga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G.T.T.B.li </a:t>
            </a:r>
            <a:r>
              <a:rPr lang="en-US" dirty="0" err="1"/>
              <a:t>ferritlar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tarkibi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ta’riflanadi</a:t>
            </a:r>
            <a:r>
              <a:rPr lang="en-US" dirty="0"/>
              <a:t>. “VT” (v</a:t>
            </a:r>
            <a:r>
              <a:rPr lang="ru-RU" dirty="0"/>
              <a:t>ы</a:t>
            </a:r>
            <a:r>
              <a:rPr lang="en-US" dirty="0" err="1"/>
              <a:t>gislitel</a:t>
            </a:r>
            <a:r>
              <a:rPr lang="ru-RU" dirty="0"/>
              <a:t>ь</a:t>
            </a:r>
            <a:r>
              <a:rPr lang="en-US" dirty="0" err="1"/>
              <a:t>naya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“P” (</a:t>
            </a:r>
            <a:r>
              <a:rPr lang="en-US" dirty="0" err="1"/>
              <a:t>pryamougolnaya</a:t>
            </a:r>
            <a:r>
              <a:rPr lang="en-US" dirty="0"/>
              <a:t> </a:t>
            </a:r>
            <a:r>
              <a:rPr lang="en-US" dirty="0" err="1"/>
              <a:t>petlya</a:t>
            </a:r>
            <a:r>
              <a:rPr lang="en-US" dirty="0"/>
              <a:t> </a:t>
            </a:r>
            <a:r>
              <a:rPr lang="en-US" dirty="0" err="1"/>
              <a:t>gisterzisi</a:t>
            </a:r>
            <a:r>
              <a:rPr lang="en-US" dirty="0"/>
              <a:t>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markirovkalanadi</a:t>
            </a:r>
            <a:r>
              <a:rPr lang="en-US" dirty="0"/>
              <a:t>. Bu </a:t>
            </a:r>
            <a:r>
              <a:rPr lang="en-US" dirty="0" err="1"/>
              <a:t>harflardan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raqamlar</a:t>
            </a:r>
            <a:r>
              <a:rPr lang="en-US" dirty="0"/>
              <a:t> “</a:t>
            </a:r>
            <a:r>
              <a:rPr lang="en-US" dirty="0" err="1"/>
              <a:t>koertsitiv”kuchi</a:t>
            </a:r>
            <a:r>
              <a:rPr lang="en-US" dirty="0"/>
              <a:t> </a:t>
            </a:r>
            <a:r>
              <a:rPr lang="en-US" dirty="0" err="1"/>
              <a:t>ersted</a:t>
            </a:r>
            <a:r>
              <a:rPr lang="en-US" dirty="0"/>
              <a:t> </a:t>
            </a:r>
            <a:r>
              <a:rPr lang="en-US" dirty="0" err="1"/>
              <a:t>birligida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: 1,75Vt ,1,5Vt, 0,9Vt, 100P, 101P. </a:t>
            </a:r>
            <a:r>
              <a:rPr lang="uz-Cyrl-UZ" dirty="0"/>
              <a:t>B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qurilmalarining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elementlarini</a:t>
            </a:r>
            <a:r>
              <a:rPr lang="en-US" dirty="0"/>
              <a:t> </a:t>
            </a:r>
            <a:r>
              <a:rPr lang="en-US" dirty="0" err="1"/>
              <a:t>yasash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G.T.T.B.li </a:t>
            </a:r>
            <a:r>
              <a:rPr lang="en-US" dirty="0" err="1"/>
              <a:t>teksturalangan</a:t>
            </a:r>
            <a:r>
              <a:rPr lang="en-US" dirty="0"/>
              <a:t> </a:t>
            </a:r>
            <a:r>
              <a:rPr lang="en-US" dirty="0" err="1"/>
              <a:t>ferromagnit</a:t>
            </a:r>
            <a:r>
              <a:rPr lang="en-US" dirty="0"/>
              <a:t> </a:t>
            </a:r>
            <a:r>
              <a:rPr lang="en-US" dirty="0" err="1"/>
              <a:t>lentalar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temperaturalar</a:t>
            </a:r>
            <a:r>
              <a:rPr lang="en-US" dirty="0"/>
              <a:t> </a:t>
            </a:r>
            <a:r>
              <a:rPr lang="en-US" dirty="0" err="1"/>
              <a:t>diapazonida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 </a:t>
            </a:r>
            <a:r>
              <a:rPr lang="en-US" dirty="0" err="1"/>
              <a:t>apparaturalarda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Fe-Ni </a:t>
            </a:r>
            <a:r>
              <a:rPr lang="en-US" dirty="0" err="1"/>
              <a:t>va</a:t>
            </a:r>
            <a:r>
              <a:rPr lang="en-US" dirty="0"/>
              <a:t> Fe-Ni-Co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Cr,Si,Mo,Cu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legirlangan</a:t>
            </a:r>
            <a:r>
              <a:rPr lang="en-US" dirty="0"/>
              <a:t>. </a:t>
            </a:r>
            <a:r>
              <a:rPr lang="en-US" dirty="0" err="1"/>
              <a:t>Teksturalash</a:t>
            </a:r>
            <a:r>
              <a:rPr lang="en-US" dirty="0"/>
              <a:t> u </a:t>
            </a:r>
            <a:r>
              <a:rPr lang="en-US" dirty="0" err="1"/>
              <a:t>qalinligi</a:t>
            </a:r>
            <a:r>
              <a:rPr lang="en-US" dirty="0"/>
              <a:t> t=0,1÷0,005mm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lentalar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termomagnit</a:t>
            </a:r>
            <a:r>
              <a:rPr lang="en-US" dirty="0"/>
              <a:t> </a:t>
            </a:r>
            <a:r>
              <a:rPr lang="en-US" dirty="0" err="1"/>
              <a:t>ishlanadi</a:t>
            </a:r>
            <a:r>
              <a:rPr lang="en-US" dirty="0"/>
              <a:t>. Markalanishi:50NP,65NP,79NM. </a:t>
            </a:r>
            <a:r>
              <a:rPr lang="uz-Cyrl-UZ" dirty="0"/>
              <a:t>H</a:t>
            </a:r>
            <a:r>
              <a:rPr lang="en-US" dirty="0" err="1"/>
              <a:t>ozirda</a:t>
            </a:r>
            <a:r>
              <a:rPr lang="en-US" dirty="0"/>
              <a:t> </a:t>
            </a:r>
            <a:r>
              <a:rPr lang="en-US" dirty="0" err="1"/>
              <a:t>qalinligi</a:t>
            </a:r>
            <a:r>
              <a:rPr lang="en-US" dirty="0"/>
              <a:t> </a:t>
            </a:r>
            <a:r>
              <a:rPr lang="en-US" dirty="0" err="1"/>
              <a:t>birnecha</a:t>
            </a:r>
            <a:r>
              <a:rPr lang="en-US" dirty="0"/>
              <a:t> </a:t>
            </a:r>
            <a:r>
              <a:rPr lang="en-US" dirty="0" err="1"/>
              <a:t>mikrometrli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yupqa</a:t>
            </a:r>
            <a:r>
              <a:rPr lang="en-US" dirty="0"/>
              <a:t> </a:t>
            </a:r>
            <a:r>
              <a:rPr lang="en-US" dirty="0" err="1"/>
              <a:t>lentalar</a:t>
            </a:r>
            <a:r>
              <a:rPr lang="en-US" dirty="0"/>
              <a:t> ham </a:t>
            </a:r>
            <a:r>
              <a:rPr lang="en-US" dirty="0" err="1"/>
              <a:t>olinmoqda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puxtalikdagi</a:t>
            </a:r>
            <a:r>
              <a:rPr lang="en-US" dirty="0"/>
              <a:t> </a:t>
            </a:r>
            <a:r>
              <a:rPr lang="en-US" dirty="0" err="1"/>
              <a:t>qurilmalar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prokatka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G.T.T.B.li </a:t>
            </a:r>
            <a:r>
              <a:rPr lang="en-US" dirty="0" err="1"/>
              <a:t>ferromagnit</a:t>
            </a:r>
            <a:r>
              <a:rPr lang="en-US" dirty="0"/>
              <a:t> </a:t>
            </a:r>
            <a:r>
              <a:rPr lang="en-US" dirty="0" err="1"/>
              <a:t>plyonkalar</a:t>
            </a:r>
            <a:r>
              <a:rPr lang="en-US" dirty="0"/>
              <a:t> </a:t>
            </a:r>
            <a:r>
              <a:rPr lang="en-US" dirty="0" err="1"/>
              <a:t>ixcham</a:t>
            </a:r>
            <a:r>
              <a:rPr lang="en-US" dirty="0"/>
              <a:t> (</a:t>
            </a:r>
            <a:r>
              <a:rPr lang="en-US" dirty="0" err="1"/>
              <a:t>malogabarit</a:t>
            </a:r>
            <a:r>
              <a:rPr lang="en-US" dirty="0"/>
              <a:t>) E</a:t>
            </a:r>
            <a:r>
              <a:rPr lang="uz-Cyrl-UZ" dirty="0"/>
              <a:t>H</a:t>
            </a:r>
            <a:r>
              <a:rPr lang="en-US" dirty="0" err="1"/>
              <a:t>Mlarda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xotirali</a:t>
            </a:r>
            <a:r>
              <a:rPr lang="en-US" dirty="0"/>
              <a:t> </a:t>
            </a:r>
            <a:r>
              <a:rPr lang="en-US" dirty="0" err="1"/>
              <a:t>qurilmalarda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Bularning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magnitlash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: </a:t>
            </a:r>
            <a:r>
              <a:rPr lang="en-US" dirty="0" err="1"/>
              <a:t>sekundning</a:t>
            </a:r>
            <a:r>
              <a:rPr lang="en-US" dirty="0"/>
              <a:t> </a:t>
            </a:r>
            <a:r>
              <a:rPr lang="uz-Cyrl-UZ" dirty="0"/>
              <a:t>o‘</a:t>
            </a:r>
            <a:r>
              <a:rPr lang="en-US" dirty="0" err="1"/>
              <a:t>ndan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ulushi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nanosekundgacha</a:t>
            </a:r>
            <a:r>
              <a:rPr lang="en-US" dirty="0"/>
              <a:t>. </a:t>
            </a:r>
            <a:r>
              <a:rPr lang="en-US" dirty="0" err="1"/>
              <a:t>Qalinligi</a:t>
            </a:r>
            <a:r>
              <a:rPr lang="en-US" dirty="0"/>
              <a:t> t=10÷100nm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plyonkalar</a:t>
            </a:r>
            <a:r>
              <a:rPr lang="en-US" dirty="0"/>
              <a:t> Fe-Ni </a:t>
            </a:r>
            <a:r>
              <a:rPr lang="en-US" dirty="0" err="1"/>
              <a:t>va</a:t>
            </a:r>
            <a:r>
              <a:rPr lang="en-US" dirty="0"/>
              <a:t> Fe-Ni-Co </a:t>
            </a:r>
            <a:r>
              <a:rPr lang="en-US" dirty="0" err="1"/>
              <a:t>larni</a:t>
            </a:r>
            <a:r>
              <a:rPr lang="en-US" dirty="0"/>
              <a:t> </a:t>
            </a:r>
            <a:r>
              <a:rPr lang="en-US" dirty="0" err="1"/>
              <a:t>vakuumda</a:t>
            </a:r>
            <a:r>
              <a:rPr lang="en-US" dirty="0"/>
              <a:t> </a:t>
            </a:r>
            <a:r>
              <a:rPr lang="en-US" dirty="0" err="1"/>
              <a:t>parlatib</a:t>
            </a:r>
            <a:r>
              <a:rPr lang="en-US" dirty="0"/>
              <a:t> </a:t>
            </a:r>
            <a:r>
              <a:rPr lang="en-US" dirty="0" err="1"/>
              <a:t>neorganik</a:t>
            </a:r>
            <a:r>
              <a:rPr lang="en-US" dirty="0"/>
              <a:t> </a:t>
            </a:r>
            <a:r>
              <a:rPr lang="en-US" dirty="0" err="1"/>
              <a:t>taglikda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2557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464">
        <p14:glitter pattern="hexagon"/>
        <p:sndAc>
          <p:stSnd>
            <p:snd r:embed="rId2" name="applause.wav"/>
          </p:stSnd>
        </p:sndAc>
      </p:transition>
    </mc:Choice>
    <mc:Fallback>
      <p:transition spd="slow" advClick="0" advTm="1464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0477" y="188640"/>
            <a:ext cx="8229600" cy="1036712"/>
          </a:xfrm>
        </p:spPr>
        <p:txBody>
          <a:bodyPr/>
          <a:lstStyle/>
          <a:p>
            <a:r>
              <a:rPr lang="ru-RU" dirty="0" err="1"/>
              <a:t>Asosiy</a:t>
            </a:r>
            <a:r>
              <a:rPr lang="ru-RU" dirty="0"/>
              <a:t> </a:t>
            </a:r>
            <a:r>
              <a:rPr lang="ru-RU" dirty="0" err="1"/>
              <a:t>magnit-yumshoq</a:t>
            </a:r>
            <a:r>
              <a:rPr lang="ru-RU" dirty="0"/>
              <a:t> </a:t>
            </a:r>
            <a:r>
              <a:rPr lang="ru-RU" dirty="0" err="1"/>
              <a:t>materiallar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345639"/>
              </p:ext>
            </p:extLst>
          </p:nvPr>
        </p:nvGraphicFramePr>
        <p:xfrm>
          <a:off x="1533207" y="1556794"/>
          <a:ext cx="6077585" cy="3784953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2000" endA="300" endPos="35000" dir="5400000" sy="-100000" algn="bl" rotWithShape="0"/>
                </a:effectLst>
                <a:tableStyleId>{5C22544A-7EE6-4342-B048-85BDC9FD1C3A}</a:tableStyleId>
              </a:tblPr>
              <a:tblGrid>
                <a:gridCol w="2025650"/>
                <a:gridCol w="2025650"/>
                <a:gridCol w="2026285"/>
              </a:tblGrid>
              <a:tr h="583906"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Material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Tarkibi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Koertsitiv kuchi Ns</a:t>
                      </a:r>
                      <a:r>
                        <a:rPr lang="en-US" sz="1200" baseline="-25000">
                          <a:effectLst/>
                        </a:rPr>
                        <a:t>1 </a:t>
                      </a:r>
                      <a:r>
                        <a:rPr lang="en-US" sz="1200">
                          <a:effectLst/>
                        </a:rPr>
                        <a:t>A/m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3361"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80NM(supermolon)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80%</a:t>
                      </a:r>
                      <a:r>
                        <a:rPr lang="en-US" sz="1200">
                          <a:effectLst/>
                        </a:rPr>
                        <a:t>-Ni</a:t>
                      </a:r>
                      <a:r>
                        <a:rPr lang="ru-RU" sz="1200">
                          <a:effectLst/>
                        </a:rPr>
                        <a:t>,</a:t>
                      </a:r>
                      <a:r>
                        <a:rPr lang="en-US" sz="1200">
                          <a:effectLst/>
                        </a:rPr>
                        <a:t>5%-Mo</a:t>
                      </a:r>
                      <a:r>
                        <a:rPr lang="ru-RU" sz="1200">
                          <a:effectLst/>
                        </a:rPr>
                        <a:t> qolgani</a:t>
                      </a:r>
                      <a:r>
                        <a:rPr lang="en-US" sz="1200">
                          <a:effectLst/>
                        </a:rPr>
                        <a:t> Fe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3361"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79NM(nikelьmolibdenli permoloy)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79%-Ni</a:t>
                      </a:r>
                      <a:r>
                        <a:rPr lang="ru-RU" sz="1200">
                          <a:effectLst/>
                        </a:rPr>
                        <a:t>,</a:t>
                      </a:r>
                      <a:r>
                        <a:rPr lang="en-US" sz="1200">
                          <a:effectLst/>
                        </a:rPr>
                        <a:t>4%-Mo</a:t>
                      </a:r>
                      <a:r>
                        <a:rPr lang="ru-RU" sz="1200">
                          <a:effectLst/>
                        </a:rPr>
                        <a:t> qolgani</a:t>
                      </a:r>
                      <a:r>
                        <a:rPr lang="en-US" sz="1200">
                          <a:effectLst/>
                        </a:rPr>
                        <a:t> Fe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2880"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Armko-temir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100%</a:t>
                      </a:r>
                      <a:r>
                        <a:rPr lang="en-US" sz="1200">
                          <a:effectLst/>
                        </a:rPr>
                        <a:t>-Fe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40-100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3361"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3413(E330)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r>
                        <a:rPr lang="ru-RU" sz="1200">
                          <a:effectLst/>
                        </a:rPr>
                        <a:t>,</a:t>
                      </a:r>
                      <a:r>
                        <a:rPr lang="en-US" sz="1200">
                          <a:effectLst/>
                        </a:rPr>
                        <a:t>5%-Si </a:t>
                      </a:r>
                      <a:r>
                        <a:rPr lang="ru-RU" sz="1200">
                          <a:effectLst/>
                        </a:rPr>
                        <a:t>qolgani</a:t>
                      </a:r>
                      <a:r>
                        <a:rPr lang="en-US" sz="1200">
                          <a:effectLst/>
                        </a:rPr>
                        <a:t> Fe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4723"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Ni-Zn</a:t>
                      </a:r>
                      <a:r>
                        <a:rPr lang="ru-RU" sz="1200">
                          <a:effectLst/>
                        </a:rPr>
                        <a:t>(ferrit)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(Ni</a:t>
                      </a:r>
                      <a:r>
                        <a:rPr lang="ru-RU" sz="1200">
                          <a:effectLst/>
                        </a:rPr>
                        <a:t>,</a:t>
                      </a:r>
                      <a:r>
                        <a:rPr lang="en-US" sz="1200">
                          <a:effectLst/>
                        </a:rPr>
                        <a:t>Zn)O Fe</a:t>
                      </a:r>
                      <a:r>
                        <a:rPr lang="en-US" sz="1200" baseline="-25000">
                          <a:effectLst/>
                        </a:rPr>
                        <a:t>2</a:t>
                      </a:r>
                      <a:r>
                        <a:rPr lang="en-US" sz="1200">
                          <a:effectLst/>
                        </a:rPr>
                        <a:t>O</a:t>
                      </a:r>
                      <a:r>
                        <a:rPr lang="en-US" sz="1200" baseline="-25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8-1700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3361"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10SYu(sendast)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95%-Si</a:t>
                      </a:r>
                      <a:r>
                        <a:rPr lang="ru-RU" sz="1200">
                          <a:effectLst/>
                        </a:rPr>
                        <a:t>,</a:t>
                      </a:r>
                      <a:r>
                        <a:rPr lang="en-US" sz="1200">
                          <a:effectLst/>
                        </a:rPr>
                        <a:t>5</a:t>
                      </a:r>
                      <a:r>
                        <a:rPr lang="ru-RU" sz="1200">
                          <a:effectLst/>
                        </a:rPr>
                        <a:t>,</a:t>
                      </a:r>
                      <a:r>
                        <a:rPr lang="en-US" sz="1200">
                          <a:effectLst/>
                        </a:rPr>
                        <a:t>5%-Al</a:t>
                      </a:r>
                      <a:r>
                        <a:rPr lang="ru-RU" sz="1200">
                          <a:effectLst/>
                        </a:rPr>
                        <a:t> qolgani</a:t>
                      </a:r>
                      <a:r>
                        <a:rPr lang="en-US" sz="1200">
                          <a:effectLst/>
                        </a:rPr>
                        <a:t> Fe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1-2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7499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106">
        <p14:glitter pattern="hexagon"/>
        <p:sndAc>
          <p:stSnd>
            <p:snd r:embed="rId2" name="applause.wav"/>
          </p:stSnd>
        </p:sndAc>
      </p:transition>
    </mc:Choice>
    <mc:Fallback>
      <p:transition spd="slow" advClick="0" advTm="1106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</TotalTime>
  <Words>525</Words>
  <Application>Microsoft Office PowerPoint</Application>
  <PresentationFormat>Экран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</cp:revision>
  <dcterms:created xsi:type="dcterms:W3CDTF">2018-03-25T18:58:53Z</dcterms:created>
  <dcterms:modified xsi:type="dcterms:W3CDTF">2018-03-25T19:19:16Z</dcterms:modified>
</cp:coreProperties>
</file>