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D8443-9C0F-4E81-93B4-D3FCEFB0E39E}" type="datetimeFigureOut">
              <a:rPr lang="ru-RU" smtClean="0"/>
              <a:t>25.03.2018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2BCD3-361B-4760-AD5C-2D17C5A4884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Click="0" advTm="5000">
        <p14:vortex dir="u"/>
      </p:transition>
    </mc:Choice>
    <mc:Fallback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D8443-9C0F-4E81-93B4-D3FCEFB0E39E}" type="datetimeFigureOut">
              <a:rPr lang="ru-RU" smtClean="0"/>
              <a:t>25.03.2018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2BCD3-361B-4760-AD5C-2D17C5A4884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Click="0" advTm="5000">
        <p14:vortex dir="u"/>
      </p:transition>
    </mc:Choice>
    <mc:Fallback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D8443-9C0F-4E81-93B4-D3FCEFB0E39E}" type="datetimeFigureOut">
              <a:rPr lang="ru-RU" smtClean="0"/>
              <a:t>25.03.2018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2BCD3-361B-4760-AD5C-2D17C5A4884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Click="0" advTm="5000">
        <p14:vortex dir="u"/>
      </p:transition>
    </mc:Choice>
    <mc:Fallback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D8443-9C0F-4E81-93B4-D3FCEFB0E39E}" type="datetimeFigureOut">
              <a:rPr lang="ru-RU" smtClean="0"/>
              <a:t>25.03.2018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2BCD3-361B-4760-AD5C-2D17C5A4884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Click="0" advTm="5000">
        <p14:vortex dir="u"/>
      </p:transition>
    </mc:Choice>
    <mc:Fallback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D8443-9C0F-4E81-93B4-D3FCEFB0E39E}" type="datetimeFigureOut">
              <a:rPr lang="ru-RU" smtClean="0"/>
              <a:t>25.03.2018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2BCD3-361B-4760-AD5C-2D17C5A4884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Click="0" advTm="5000">
        <p14:vortex dir="u"/>
      </p:transition>
    </mc:Choice>
    <mc:Fallback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D8443-9C0F-4E81-93B4-D3FCEFB0E39E}" type="datetimeFigureOut">
              <a:rPr lang="ru-RU" smtClean="0"/>
              <a:t>25.03.2018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2BCD3-361B-4760-AD5C-2D17C5A4884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Click="0" advTm="5000">
        <p14:vortex dir="u"/>
      </p:transition>
    </mc:Choice>
    <mc:Fallback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D8443-9C0F-4E81-93B4-D3FCEFB0E39E}" type="datetimeFigureOut">
              <a:rPr lang="ru-RU" smtClean="0"/>
              <a:t>25.03.2018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2BCD3-361B-4760-AD5C-2D17C5A4884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Click="0" advTm="5000">
        <p14:vortex dir="u"/>
      </p:transition>
    </mc:Choice>
    <mc:Fallback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D8443-9C0F-4E81-93B4-D3FCEFB0E39E}" type="datetimeFigureOut">
              <a:rPr lang="ru-RU" smtClean="0"/>
              <a:t>25.03.2018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2BCD3-361B-4760-AD5C-2D17C5A4884B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Click="0" advTm="5000">
        <p14:vortex dir="u"/>
      </p:transition>
    </mc:Choice>
    <mc:Fallback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D8443-9C0F-4E81-93B4-D3FCEFB0E39E}" type="datetimeFigureOut">
              <a:rPr lang="ru-RU" smtClean="0"/>
              <a:t>25.03.2018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72BCD3-361B-4760-AD5C-2D17C5A4884B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Click="0" advTm="5000">
        <p14:vortex dir="u"/>
      </p:transition>
    </mc:Choice>
    <mc:Fallback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D8443-9C0F-4E81-93B4-D3FCEFB0E39E}" type="datetimeFigureOut">
              <a:rPr lang="ru-RU" smtClean="0"/>
              <a:t>25.03.2018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2BCD3-361B-4760-AD5C-2D17C5A4884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Click="0" advTm="5000">
        <p14:vortex dir="u"/>
      </p:transition>
    </mc:Choice>
    <mc:Fallback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D8443-9C0F-4E81-93B4-D3FCEFB0E39E}" type="datetimeFigureOut">
              <a:rPr lang="ru-RU" smtClean="0"/>
              <a:t>25.03.2018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2BCD3-361B-4760-AD5C-2D17C5A4884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Click="0" advTm="5000">
        <p14:vortex dir="u"/>
      </p:transition>
    </mc:Choice>
    <mc:Fallback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E272BCD3-361B-4760-AD5C-2D17C5A4884B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6BDD8443-9C0F-4E81-93B4-D3FCEFB0E39E}" type="datetimeFigureOut">
              <a:rPr lang="ru-RU" smtClean="0"/>
              <a:t>25.03.2018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4="http://schemas.microsoft.com/office/powerpoint/2010/main" Requires="p14">
      <p:transition spd="slow" p14:dur="7750" advClick="0" advTm="5000">
        <p14:vortex dir="u"/>
      </p:transition>
    </mc:Choice>
    <mc:Fallback>
      <p:transition spd="slow" advClick="0" advTm="5000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двумя скругленными соседними углами 4"/>
          <p:cNvSpPr/>
          <p:nvPr/>
        </p:nvSpPr>
        <p:spPr>
          <a:xfrm>
            <a:off x="1547664" y="404664"/>
            <a:ext cx="5400600" cy="792088"/>
          </a:xfrm>
          <a:prstGeom prst="round2SameRect">
            <a:avLst/>
          </a:prstGeom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  <a:outerShdw blurRad="152400" dist="317500" dir="5400000" sx="90000" sy="-19000" rotWithShape="0">
              <a:prstClr val="black">
                <a:alpha val="15000"/>
              </a:prstClr>
            </a:outerShdw>
            <a:reflection blurRad="6350" stA="52000" endA="300" endPos="35000" dir="5400000" sy="-100000" algn="bl" rotWithShape="0"/>
            <a:softEdge rad="63500"/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b="1" dirty="0" smtClean="0"/>
              <a:t>Dielektriklar, yarim o‘tkazgichlar va o‘tkazgichlar.</a:t>
            </a:r>
            <a:endParaRPr lang="ru-RU" dirty="0"/>
          </a:p>
        </p:txBody>
      </p:sp>
      <p:sp>
        <p:nvSpPr>
          <p:cNvPr id="7" name="Прямоугольник с двумя вырезанными соседними углами 6"/>
          <p:cNvSpPr/>
          <p:nvPr/>
        </p:nvSpPr>
        <p:spPr>
          <a:xfrm>
            <a:off x="1043608" y="2132856"/>
            <a:ext cx="6408712" cy="3672408"/>
          </a:xfrm>
          <a:prstGeom prst="snip2SameRect">
            <a:avLst/>
          </a:prstGeom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/>
              <a:t>                                                 </a:t>
            </a:r>
            <a:r>
              <a:rPr lang="en-US" b="1" dirty="0" smtClean="0"/>
              <a:t>R</a:t>
            </a:r>
            <a:r>
              <a:rPr lang="ru-RU" b="1" dirty="0"/>
              <a:t>е</a:t>
            </a:r>
            <a:r>
              <a:rPr lang="en-US" b="1" dirty="0" err="1"/>
              <a:t>ja</a:t>
            </a:r>
            <a:r>
              <a:rPr lang="en-US" b="1" dirty="0" smtClean="0"/>
              <a:t>:</a:t>
            </a:r>
            <a:endParaRPr lang="ru-RU" b="1" dirty="0" smtClean="0"/>
          </a:p>
          <a:p>
            <a:endParaRPr lang="ru-RU" dirty="0"/>
          </a:p>
          <a:p>
            <a:pPr lvl="0"/>
            <a:r>
              <a:rPr lang="uz-Cyrl-UZ" dirty="0" smtClean="0"/>
              <a:t>1.Elekt</a:t>
            </a:r>
            <a:r>
              <a:rPr lang="en-US" dirty="0"/>
              <a:t>r</a:t>
            </a:r>
            <a:r>
              <a:rPr lang="uz-Cyrl-UZ" dirty="0"/>
              <a:t> tokini o‘tkazuvchi materiallar. </a:t>
            </a:r>
            <a:endParaRPr lang="ru-RU" dirty="0"/>
          </a:p>
          <a:p>
            <a:pPr lvl="0"/>
            <a:r>
              <a:rPr lang="uz-Cyrl-UZ" dirty="0" smtClean="0"/>
              <a:t>2.Metallardan </a:t>
            </a:r>
            <a:r>
              <a:rPr lang="uz-Cyrl-UZ" dirty="0"/>
              <a:t>yasalgan o‘tkazgichlar. </a:t>
            </a:r>
            <a:endParaRPr lang="ru-RU" dirty="0"/>
          </a:p>
          <a:p>
            <a:pPr lvl="0"/>
            <a:r>
              <a:rPr lang="uz-Cyrl-UZ" dirty="0" smtClean="0"/>
              <a:t>3.O‘ta </a:t>
            </a:r>
            <a:r>
              <a:rPr lang="uz-Cyrl-UZ" dirty="0"/>
              <a:t>o‘tkazgichlar. Yuqori elektro qarshilikka ega </a:t>
            </a:r>
            <a:r>
              <a:rPr lang="uz-Cyrl-UZ" dirty="0" smtClean="0"/>
              <a:t> qotishmalar</a:t>
            </a:r>
            <a:r>
              <a:rPr lang="uz-Cyrl-UZ" dirty="0"/>
              <a:t>. Kontakt materiallar. Uzuvchi kontaktlar uchun materiallar.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108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Click="0" advTm="5000">
        <p14:vortex dir="u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640"/>
            <a:ext cx="7620000" cy="6212160"/>
          </a:xfrm>
        </p:spPr>
        <p:txBody>
          <a:bodyPr>
            <a:normAutofit fontScale="85000" lnSpcReduction="20000"/>
          </a:bodyPr>
          <a:lstStyle/>
          <a:p>
            <a:r>
              <a:rPr lang="en-US" dirty="0" err="1"/>
              <a:t>Materiallar</a:t>
            </a:r>
            <a:r>
              <a:rPr lang="en-US" dirty="0"/>
              <a:t> </a:t>
            </a:r>
            <a:r>
              <a:rPr lang="en-US" dirty="0" err="1"/>
              <a:t>elektr</a:t>
            </a:r>
            <a:r>
              <a:rPr lang="en-US" dirty="0"/>
              <a:t> </a:t>
            </a:r>
            <a:r>
              <a:rPr lang="en-US" dirty="0" err="1"/>
              <a:t>xossalari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3turga </a:t>
            </a:r>
            <a:r>
              <a:rPr lang="en-US" dirty="0" err="1"/>
              <a:t>bo‘linadilar</a:t>
            </a:r>
            <a:r>
              <a:rPr lang="en-US" dirty="0"/>
              <a:t>: </a:t>
            </a:r>
            <a:r>
              <a:rPr lang="en-US" dirty="0" err="1"/>
              <a:t>o‘tkazuvchilar</a:t>
            </a:r>
            <a:r>
              <a:rPr lang="en-US" dirty="0"/>
              <a:t>, </a:t>
            </a:r>
            <a:r>
              <a:rPr lang="en-US" dirty="0" err="1"/>
              <a:t>yarim</a:t>
            </a:r>
            <a:r>
              <a:rPr lang="en-US" dirty="0"/>
              <a:t> </a:t>
            </a:r>
            <a:r>
              <a:rPr lang="en-US" dirty="0" err="1"/>
              <a:t>o‘tkazgichlar</a:t>
            </a:r>
            <a:r>
              <a:rPr lang="en-US" dirty="0"/>
              <a:t>, </a:t>
            </a:r>
            <a:r>
              <a:rPr lang="en-US" dirty="0" err="1"/>
              <a:t>dielektriklar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O‘tkazgichlarning</a:t>
            </a:r>
            <a:r>
              <a:rPr lang="en-US" dirty="0"/>
              <a:t> </a:t>
            </a:r>
            <a:r>
              <a:rPr lang="en-US" dirty="0" err="1"/>
              <a:t>nisbiy</a:t>
            </a:r>
            <a:r>
              <a:rPr lang="en-US" dirty="0"/>
              <a:t> </a:t>
            </a:r>
            <a:r>
              <a:rPr lang="en-US" dirty="0" err="1"/>
              <a:t>elektrik</a:t>
            </a:r>
            <a:r>
              <a:rPr lang="en-US" dirty="0"/>
              <a:t> </a:t>
            </a:r>
            <a:r>
              <a:rPr lang="en-US" dirty="0" err="1"/>
              <a:t>qarshiligi</a:t>
            </a:r>
            <a:r>
              <a:rPr lang="en-US" dirty="0"/>
              <a:t> 10-8-10-5 Om*m </a:t>
            </a:r>
            <a:r>
              <a:rPr lang="en-US" dirty="0" err="1"/>
              <a:t>bo‘ladi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harorat</a:t>
            </a:r>
            <a:r>
              <a:rPr lang="en-US" dirty="0"/>
              <a:t> </a:t>
            </a:r>
            <a:r>
              <a:rPr lang="en-US" dirty="0" err="1"/>
              <a:t>ko‘tarilishi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u ham </a:t>
            </a:r>
            <a:r>
              <a:rPr lang="en-US" dirty="0" err="1"/>
              <a:t>ortadi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Yarimo‘tkazgichlarniki</a:t>
            </a:r>
            <a:r>
              <a:rPr lang="en-US" dirty="0"/>
              <a:t> 10-5-10-8 Om*m </a:t>
            </a:r>
            <a:r>
              <a:rPr lang="en-US" dirty="0" err="1"/>
              <a:t>bo‘ladi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harorat</a:t>
            </a:r>
            <a:r>
              <a:rPr lang="en-US" dirty="0"/>
              <a:t> </a:t>
            </a:r>
            <a:r>
              <a:rPr lang="en-US" dirty="0" err="1"/>
              <a:t>ko‘tarilishi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u </a:t>
            </a:r>
            <a:r>
              <a:rPr lang="en-US" dirty="0" err="1"/>
              <a:t>kamayadi</a:t>
            </a:r>
            <a:r>
              <a:rPr lang="en-US" dirty="0"/>
              <a:t>. </a:t>
            </a:r>
            <a:r>
              <a:rPr lang="en-US" dirty="0" err="1"/>
              <a:t>Bular</a:t>
            </a:r>
            <a:r>
              <a:rPr lang="en-US" dirty="0"/>
              <a:t> </a:t>
            </a:r>
            <a:r>
              <a:rPr lang="en-US" dirty="0" err="1"/>
              <a:t>tokni</a:t>
            </a:r>
            <a:r>
              <a:rPr lang="en-US" dirty="0"/>
              <a:t> </a:t>
            </a:r>
            <a:r>
              <a:rPr lang="en-US" dirty="0" err="1"/>
              <a:t>to‘g‘rilash</a:t>
            </a:r>
            <a:r>
              <a:rPr lang="en-US" dirty="0"/>
              <a:t>, </a:t>
            </a:r>
            <a:r>
              <a:rPr lang="en-US" dirty="0" err="1"/>
              <a:t>elektr</a:t>
            </a:r>
            <a:r>
              <a:rPr lang="en-US" dirty="0"/>
              <a:t> </a:t>
            </a:r>
            <a:r>
              <a:rPr lang="en-US" dirty="0" err="1"/>
              <a:t>signallarini</a:t>
            </a:r>
            <a:r>
              <a:rPr lang="en-US" dirty="0"/>
              <a:t> </a:t>
            </a:r>
            <a:r>
              <a:rPr lang="en-US" dirty="0" err="1"/>
              <a:t>ko‘paytirish</a:t>
            </a:r>
            <a:r>
              <a:rPr lang="en-US" dirty="0"/>
              <a:t>,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turdagi</a:t>
            </a:r>
            <a:r>
              <a:rPr lang="en-US" dirty="0"/>
              <a:t> </a:t>
            </a:r>
            <a:r>
              <a:rPr lang="en-US" dirty="0" err="1"/>
              <a:t>energiyalarni</a:t>
            </a:r>
            <a:r>
              <a:rPr lang="en-US" dirty="0"/>
              <a:t> </a:t>
            </a:r>
            <a:r>
              <a:rPr lang="en-US" dirty="0" err="1"/>
              <a:t>elektr</a:t>
            </a:r>
            <a:r>
              <a:rPr lang="en-US" dirty="0"/>
              <a:t> </a:t>
            </a:r>
            <a:r>
              <a:rPr lang="en-US" dirty="0" err="1"/>
              <a:t>energiyasiga</a:t>
            </a:r>
            <a:r>
              <a:rPr lang="en-US" dirty="0"/>
              <a:t> </a:t>
            </a:r>
            <a:r>
              <a:rPr lang="en-US" dirty="0" err="1"/>
              <a:t>aylantirish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Dielektriklarning</a:t>
            </a:r>
            <a:r>
              <a:rPr lang="en-US" dirty="0"/>
              <a:t> </a:t>
            </a:r>
            <a:r>
              <a:rPr lang="en-US" dirty="0" err="1"/>
              <a:t>nisbiy</a:t>
            </a:r>
            <a:r>
              <a:rPr lang="en-US" dirty="0"/>
              <a:t> </a:t>
            </a:r>
            <a:r>
              <a:rPr lang="en-US" dirty="0" err="1"/>
              <a:t>elektr</a:t>
            </a:r>
            <a:r>
              <a:rPr lang="en-US" dirty="0"/>
              <a:t> </a:t>
            </a:r>
            <a:r>
              <a:rPr lang="en-US" dirty="0" err="1"/>
              <a:t>qarshiligi</a:t>
            </a:r>
            <a:r>
              <a:rPr lang="en-US" dirty="0"/>
              <a:t> -10-8-10-16 Om*m 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/>
              <a:t>teng</a:t>
            </a:r>
            <a:r>
              <a:rPr lang="en-US" dirty="0"/>
              <a:t>. </a:t>
            </a:r>
            <a:r>
              <a:rPr lang="en-US" dirty="0" err="1"/>
              <a:t>Bular</a:t>
            </a:r>
            <a:r>
              <a:rPr lang="en-US" dirty="0"/>
              <a:t> </a:t>
            </a:r>
            <a:r>
              <a:rPr lang="en-US" dirty="0" err="1"/>
              <a:t>izolyator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</a:t>
            </a:r>
            <a:endParaRPr lang="ru-RU" dirty="0"/>
          </a:p>
          <a:p>
            <a:r>
              <a:rPr lang="en-US" b="1" dirty="0"/>
              <a:t> </a:t>
            </a:r>
            <a:r>
              <a:rPr lang="en-US" b="1" dirty="0" err="1"/>
              <a:t>Metall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ularning</a:t>
            </a:r>
            <a:r>
              <a:rPr lang="en-US" b="1" dirty="0"/>
              <a:t> </a:t>
            </a:r>
            <a:r>
              <a:rPr lang="en-US" b="1" dirty="0" err="1"/>
              <a:t>qotishmalaridan</a:t>
            </a:r>
            <a:r>
              <a:rPr lang="en-US" b="1" dirty="0"/>
              <a:t> </a:t>
            </a:r>
            <a:r>
              <a:rPr lang="en-US" b="1" dirty="0" err="1"/>
              <a:t>yasalgan</a:t>
            </a:r>
            <a:r>
              <a:rPr lang="en-US" b="1" dirty="0"/>
              <a:t> </a:t>
            </a:r>
            <a:r>
              <a:rPr lang="en-US" b="1" dirty="0" err="1"/>
              <a:t>o‘tkazgichlar</a:t>
            </a:r>
            <a:endParaRPr lang="ru-RU" dirty="0"/>
          </a:p>
          <a:p>
            <a:r>
              <a:rPr lang="uz-Cyrl-UZ" dirty="0"/>
              <a:t>Texnikada, Ayniqsa aviatsiyada tokni yuqori darajada o‘tkazadigan yuqori o‘tkazgich metallari va qotishmalari keng qo‘llaniladi: oltin, kumush, mis, bronza, latun va h.k. Bular yuqori elektr o‘tkazuvchanlik; yetarli mustahkamlik, plastiklik atmosfera sharoitida korroziyabardoshlik qobiliyatlariga ega.</a:t>
            </a:r>
            <a:endParaRPr lang="ru-RU" dirty="0"/>
          </a:p>
          <a:p>
            <a:r>
              <a:rPr lang="uz-Cyrl-UZ" dirty="0"/>
              <a:t>Metallar qancha toza bo‘lsa (qo‘shimchalar-primeslar va nuqsonlardan) shuncha ularning o‘tkazuvchanligi yuqori bo‘ladi.</a:t>
            </a:r>
            <a:endParaRPr lang="ru-RU" dirty="0"/>
          </a:p>
          <a:p>
            <a:r>
              <a:rPr lang="uz-Cyrl-UZ" dirty="0"/>
              <a:t>Oksidlanmaydigan o‘tkazgichlar, yuqori va o‘ta yuqori chastotali asboblar-priborlarning kontaktlari va pechatli mikrosxemalar uchun kumush ishlatiladi. </a:t>
            </a:r>
            <a:r>
              <a:rPr lang="en-US" dirty="0" err="1"/>
              <a:t>Kumush</a:t>
            </a:r>
            <a:r>
              <a:rPr lang="en-US" dirty="0"/>
              <a:t> </a:t>
            </a:r>
            <a:r>
              <a:rPr lang="en-US" dirty="0" err="1"/>
              <a:t>havoda</a:t>
            </a:r>
            <a:r>
              <a:rPr lang="en-US" dirty="0"/>
              <a:t> </a:t>
            </a:r>
            <a:r>
              <a:rPr lang="en-US" dirty="0" err="1"/>
              <a:t>oksidlanmaydi</a:t>
            </a:r>
            <a:r>
              <a:rPr lang="en-US" dirty="0"/>
              <a:t>. </a:t>
            </a:r>
            <a:r>
              <a:rPr lang="en-US" dirty="0" err="1"/>
              <a:t>Lozim</a:t>
            </a:r>
            <a:r>
              <a:rPr lang="en-US" dirty="0"/>
              <a:t> </a:t>
            </a:r>
            <a:r>
              <a:rPr lang="en-US" dirty="0" err="1"/>
              <a:t>bo‘lganda</a:t>
            </a:r>
            <a:r>
              <a:rPr lang="en-US" dirty="0"/>
              <a:t> </a:t>
            </a:r>
            <a:r>
              <a:rPr lang="en-US" dirty="0" err="1"/>
              <a:t>mis</a:t>
            </a:r>
            <a:r>
              <a:rPr lang="en-US" dirty="0"/>
              <a:t>, </a:t>
            </a:r>
            <a:r>
              <a:rPr lang="en-US" dirty="0" err="1"/>
              <a:t>latun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o‘tkazmaydigan</a:t>
            </a:r>
            <a:r>
              <a:rPr lang="en-US" dirty="0"/>
              <a:t> </a:t>
            </a:r>
            <a:r>
              <a:rPr lang="en-US" dirty="0" err="1"/>
              <a:t>materiallar</a:t>
            </a:r>
            <a:r>
              <a:rPr lang="en-US" dirty="0"/>
              <a:t> (</a:t>
            </a:r>
            <a:r>
              <a:rPr lang="en-US" dirty="0" err="1"/>
              <a:t>keramika</a:t>
            </a:r>
            <a:r>
              <a:rPr lang="en-US" dirty="0"/>
              <a:t>, </a:t>
            </a:r>
            <a:r>
              <a:rPr lang="en-US" dirty="0" err="1"/>
              <a:t>oyna</a:t>
            </a:r>
            <a:r>
              <a:rPr lang="uz-Cyrl-UZ" dirty="0"/>
              <a:t>, </a:t>
            </a:r>
            <a:r>
              <a:rPr lang="en-US" dirty="0" err="1"/>
              <a:t>kvarts</a:t>
            </a:r>
            <a:r>
              <a:rPr lang="en-US" dirty="0"/>
              <a:t>, </a:t>
            </a:r>
            <a:r>
              <a:rPr lang="en-US" dirty="0" err="1"/>
              <a:t>polimer</a:t>
            </a:r>
            <a:r>
              <a:rPr lang="en-US" dirty="0"/>
              <a:t>) </a:t>
            </a:r>
            <a:r>
              <a:rPr lang="en-US" dirty="0" err="1"/>
              <a:t>ustiga</a:t>
            </a:r>
            <a:r>
              <a:rPr lang="en-US" dirty="0"/>
              <a:t>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usul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kumush</a:t>
            </a:r>
            <a:r>
              <a:rPr lang="en-US" dirty="0"/>
              <a:t> </a:t>
            </a:r>
            <a:r>
              <a:rPr lang="en-US" dirty="0" err="1"/>
              <a:t>qoplama</a:t>
            </a:r>
            <a:r>
              <a:rPr lang="en-US" dirty="0"/>
              <a:t> </a:t>
            </a:r>
            <a:r>
              <a:rPr lang="en-US" dirty="0" err="1"/>
              <a:t>beriladi</a:t>
            </a:r>
            <a:r>
              <a:rPr lang="en-US" dirty="0"/>
              <a:t>. </a:t>
            </a:r>
            <a:r>
              <a:rPr lang="en-US" dirty="0" err="1"/>
              <a:t>Ba’zi</a:t>
            </a:r>
            <a:r>
              <a:rPr lang="en-US" dirty="0"/>
              <a:t> </a:t>
            </a:r>
            <a:r>
              <a:rPr lang="en-US" dirty="0" err="1"/>
              <a:t>hollarda</a:t>
            </a:r>
            <a:r>
              <a:rPr lang="en-US" dirty="0"/>
              <a:t> </a:t>
            </a:r>
            <a:r>
              <a:rPr lang="en-US" dirty="0" err="1"/>
              <a:t>kumush</a:t>
            </a:r>
            <a:r>
              <a:rPr lang="en-US" dirty="0"/>
              <a:t> </a:t>
            </a:r>
            <a:r>
              <a:rPr lang="en-US" dirty="0" err="1"/>
              <a:t>oltin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almashtiriladi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7724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Click="0" advTm="5000">
        <p14:vortex dir="u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278206"/>
              </p:ext>
            </p:extLst>
          </p:nvPr>
        </p:nvGraphicFramePr>
        <p:xfrm>
          <a:off x="1228407" y="1988842"/>
          <a:ext cx="6077585" cy="3384373"/>
        </p:xfrm>
        <a:graphic>
          <a:graphicData uri="http://schemas.openxmlformats.org/drawingml/2006/table">
            <a:tbl>
              <a:tblPr firstRow="1" firstCol="1" bandRow="1">
                <a:effectLst>
                  <a:outerShdw blurRad="76200" dir="13500000" sy="23000" kx="1200000" algn="br" rotWithShape="0">
                    <a:prstClr val="black">
                      <a:alpha val="20000"/>
                    </a:prstClr>
                  </a:outerShdw>
                  <a:reflection blurRad="6350" stA="50000" endA="300" endPos="38500" dist="50800" dir="5400000" sy="-100000" algn="bl" rotWithShape="0"/>
                </a:effectLst>
                <a:tableStyleId>{5C22544A-7EE6-4342-B048-85BDC9FD1C3A}</a:tableStyleId>
              </a:tblPr>
              <a:tblGrid>
                <a:gridCol w="2409190"/>
                <a:gridCol w="989965"/>
                <a:gridCol w="989965"/>
                <a:gridCol w="900430"/>
                <a:gridCol w="788035"/>
              </a:tblGrid>
              <a:tr h="475037">
                <a:tc>
                  <a:txBody>
                    <a:bodyPr/>
                    <a:lstStyle/>
                    <a:p>
                      <a:pPr indent="18034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 err="1">
                          <a:effectLst/>
                        </a:rPr>
                        <a:t>Ko‘rsatgichlar</a:t>
                      </a:r>
                      <a:r>
                        <a:rPr lang="ru-RU" sz="1200" dirty="0">
                          <a:effectLst/>
                        </a:rPr>
                        <a:t>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0129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dirty="0">
                          <a:effectLst/>
                        </a:rPr>
                        <a:t>Ag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0129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Au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1176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Cu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159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Al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75037">
                <a:tc>
                  <a:txBody>
                    <a:bodyPr/>
                    <a:lstStyle/>
                    <a:p>
                      <a:pPr indent="18034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Zichlik,kg</a:t>
                      </a:r>
                      <a:r>
                        <a:rPr lang="en-US" sz="1200">
                          <a:effectLst/>
                        </a:rPr>
                        <a:t>/</a:t>
                      </a:r>
                      <a:r>
                        <a:rPr lang="ru-RU" sz="1200">
                          <a:effectLst/>
                        </a:rPr>
                        <a:t>m</a:t>
                      </a:r>
                      <a:r>
                        <a:rPr lang="ru-RU" sz="1200" baseline="300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0129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10500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0129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19300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1176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8900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159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2700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75037">
                <a:tc>
                  <a:txBody>
                    <a:bodyPr/>
                    <a:lstStyle/>
                    <a:p>
                      <a:pPr indent="18034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Erish harorati,ºS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0129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960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0129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1063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1176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1084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159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effectLst/>
                        </a:rPr>
                        <a:t>658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79631">
                <a:tc>
                  <a:txBody>
                    <a:bodyPr/>
                    <a:lstStyle/>
                    <a:p>
                      <a:pPr indent="18034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elektr qarshilikning haroratli koeffitsenti,α</a:t>
                      </a:r>
                      <a:r>
                        <a:rPr lang="en-US" sz="1200" baseline="-25000">
                          <a:effectLst/>
                        </a:rPr>
                        <a:t>p</a:t>
                      </a:r>
                      <a:r>
                        <a:rPr lang="en-US" sz="1200">
                          <a:effectLst/>
                        </a:rPr>
                        <a:t>10</a:t>
                      </a:r>
                      <a:r>
                        <a:rPr lang="en-US" sz="1200" baseline="30000">
                          <a:effectLst/>
                        </a:rPr>
                        <a:t>3</a:t>
                      </a:r>
                      <a:r>
                        <a:rPr lang="en-US" sz="1200">
                          <a:effectLst/>
                        </a:rPr>
                        <a:t> ºC</a:t>
                      </a:r>
                      <a:r>
                        <a:rPr lang="en-US" sz="1200" baseline="30000">
                          <a:effectLst/>
                        </a:rPr>
                        <a:t>-1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0129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3,6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0129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1176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4,5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159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4,3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79631">
                <a:tc>
                  <a:txBody>
                    <a:bodyPr/>
                    <a:lstStyle/>
                    <a:p>
                      <a:pPr indent="18034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Nisbiy elektroqarshilik,r,mkOm*m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0129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0,016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01295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0,024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1176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</a:rPr>
                        <a:t>0,018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159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effectLst/>
                        </a:rPr>
                        <a:t>0,027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07504" y="116632"/>
            <a:ext cx="8208912" cy="1200329"/>
          </a:xfrm>
          <a:prstGeom prst="rect">
            <a:avLst/>
          </a:prstGeom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  <a:outerShdw blurRad="76200" dir="18900000" sy="23000" kx="-1200000" algn="bl" rotWithShape="0">
              <a:prstClr val="black">
                <a:alpha val="20000"/>
              </a:prst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rtDeco"/>
          </a:sp3d>
        </p:spPr>
        <p:txBody>
          <a:bodyPr wrap="square">
            <a:spAutoFit/>
          </a:bodyPr>
          <a:lstStyle/>
          <a:p>
            <a:r>
              <a:rPr lang="en-US" dirty="0" err="1"/>
              <a:t>Temirning</a:t>
            </a:r>
            <a:r>
              <a:rPr lang="en-US" dirty="0"/>
              <a:t> </a:t>
            </a:r>
            <a:r>
              <a:rPr lang="en-US" dirty="0" err="1"/>
              <a:t>o‘tkazuvchanligi</a:t>
            </a:r>
            <a:r>
              <a:rPr lang="en-US" dirty="0"/>
              <a:t> </a:t>
            </a:r>
            <a:r>
              <a:rPr lang="en-US" dirty="0" err="1"/>
              <a:t>ancha</a:t>
            </a:r>
            <a:r>
              <a:rPr lang="en-US" dirty="0"/>
              <a:t> past. </a:t>
            </a:r>
            <a:r>
              <a:rPr lang="en-US" dirty="0" err="1"/>
              <a:t>Lekin</a:t>
            </a:r>
            <a:r>
              <a:rPr lang="en-US" dirty="0"/>
              <a:t> </a:t>
            </a:r>
            <a:r>
              <a:rPr lang="en-US" dirty="0" err="1"/>
              <a:t>mustahkam</a:t>
            </a:r>
            <a:r>
              <a:rPr lang="en-US" dirty="0"/>
              <a:t> (</a:t>
            </a:r>
            <a:r>
              <a:rPr lang="ru-RU" dirty="0"/>
              <a:t>Ϭ</a:t>
            </a:r>
            <a:r>
              <a:rPr lang="en-US" dirty="0"/>
              <a:t>=300+700MPa). Bu </a:t>
            </a:r>
            <a:r>
              <a:rPr lang="en-US" dirty="0" err="1"/>
              <a:t>uni</a:t>
            </a:r>
            <a:r>
              <a:rPr lang="en-US" dirty="0"/>
              <a:t> </a:t>
            </a:r>
            <a:r>
              <a:rPr lang="en-US" dirty="0" err="1"/>
              <a:t>oqlaydi</a:t>
            </a:r>
            <a:r>
              <a:rPr lang="en-US" dirty="0"/>
              <a:t>. </a:t>
            </a:r>
            <a:r>
              <a:rPr lang="en-US" dirty="0" err="1"/>
              <a:t>Asosan</a:t>
            </a:r>
            <a:r>
              <a:rPr lang="en-US" dirty="0"/>
              <a:t> </a:t>
            </a:r>
            <a:r>
              <a:rPr lang="en-US" dirty="0" err="1"/>
              <a:t>kam</a:t>
            </a:r>
            <a:r>
              <a:rPr lang="en-US" dirty="0"/>
              <a:t> </a:t>
            </a:r>
            <a:r>
              <a:rPr lang="en-US" dirty="0" err="1"/>
              <a:t>uglerodli</a:t>
            </a:r>
            <a:r>
              <a:rPr lang="en-US" dirty="0"/>
              <a:t> (S=0,1-0,15%)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oddiy</a:t>
            </a:r>
            <a:r>
              <a:rPr lang="en-US" dirty="0"/>
              <a:t> </a:t>
            </a:r>
            <a:r>
              <a:rPr lang="en-US" dirty="0" err="1"/>
              <a:t>sifatli</a:t>
            </a:r>
            <a:r>
              <a:rPr lang="en-US" dirty="0"/>
              <a:t> </a:t>
            </a:r>
            <a:r>
              <a:rPr lang="en-US" dirty="0" err="1"/>
              <a:t>po‘latlar</a:t>
            </a:r>
            <a:r>
              <a:rPr lang="en-US" dirty="0"/>
              <a:t> (St0,St1,…..St6) </a:t>
            </a:r>
            <a:r>
              <a:rPr lang="en-US" dirty="0" err="1"/>
              <a:t>ishlatiladi</a:t>
            </a:r>
            <a:r>
              <a:rPr lang="en-US" dirty="0"/>
              <a:t>. </a:t>
            </a:r>
            <a:r>
              <a:rPr lang="en-US" dirty="0" err="1"/>
              <a:t>Bulardan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shinalari,tramvay,metro</a:t>
            </a:r>
            <a:r>
              <a:rPr lang="en-US" dirty="0"/>
              <a:t> </a:t>
            </a:r>
            <a:r>
              <a:rPr lang="en-US" dirty="0" err="1"/>
              <a:t>temir</a:t>
            </a:r>
            <a:r>
              <a:rPr lang="en-US" dirty="0"/>
              <a:t> </a:t>
            </a:r>
            <a:r>
              <a:rPr lang="en-US" dirty="0" err="1"/>
              <a:t>yo‘llari</a:t>
            </a:r>
            <a:r>
              <a:rPr lang="en-US" dirty="0"/>
              <a:t> (</a:t>
            </a:r>
            <a:r>
              <a:rPr lang="en-US" dirty="0" err="1"/>
              <a:t>elektropoezd</a:t>
            </a:r>
            <a:r>
              <a:rPr lang="en-US" dirty="0"/>
              <a:t>\u) </a:t>
            </a:r>
            <a:r>
              <a:rPr lang="en-US" dirty="0" err="1"/>
              <a:t>rel</a:t>
            </a:r>
            <a:r>
              <a:rPr lang="ru-RU" dirty="0"/>
              <a:t>ь</a:t>
            </a:r>
            <a:r>
              <a:rPr lang="en-US" dirty="0" err="1"/>
              <a:t>slari</a:t>
            </a:r>
            <a:r>
              <a:rPr lang="en-US" dirty="0"/>
              <a:t> </a:t>
            </a:r>
            <a:r>
              <a:rPr lang="en-US" dirty="0" err="1"/>
              <a:t>yasaladi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3892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Click="0" advTm="5000">
        <p14:vortex dir="u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116632"/>
            <a:ext cx="8460432" cy="1477328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r>
              <a:rPr lang="en-US" b="1" dirty="0"/>
              <a:t> </a:t>
            </a:r>
            <a:r>
              <a:rPr lang="en-US" b="1" dirty="0" err="1"/>
              <a:t>O‘ta</a:t>
            </a:r>
            <a:r>
              <a:rPr lang="en-US" b="1" dirty="0"/>
              <a:t> </a:t>
            </a:r>
            <a:r>
              <a:rPr lang="en-US" b="1" dirty="0" err="1"/>
              <a:t>o‘tkazgichlar</a:t>
            </a:r>
            <a:r>
              <a:rPr lang="en-US" b="1" dirty="0"/>
              <a:t> (</a:t>
            </a:r>
            <a:r>
              <a:rPr lang="en-US" b="1" dirty="0" err="1"/>
              <a:t>sverxprovodniki</a:t>
            </a:r>
            <a:r>
              <a:rPr lang="en-US" b="1" dirty="0"/>
              <a:t>)</a:t>
            </a:r>
            <a:endParaRPr lang="ru-RU" dirty="0"/>
          </a:p>
          <a:p>
            <a:r>
              <a:rPr lang="en-US" dirty="0" err="1"/>
              <a:t>Ba’zi</a:t>
            </a:r>
            <a:r>
              <a:rPr lang="en-US" dirty="0"/>
              <a:t> </a:t>
            </a:r>
            <a:r>
              <a:rPr lang="en-US" dirty="0" err="1"/>
              <a:t>metallar</a:t>
            </a:r>
            <a:r>
              <a:rPr lang="en-US" dirty="0"/>
              <a:t>(30xil </a:t>
            </a:r>
            <a:r>
              <a:rPr lang="en-US" dirty="0" err="1"/>
              <a:t>elementlar</a:t>
            </a:r>
            <a:r>
              <a:rPr lang="en-US" dirty="0"/>
              <a:t>)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qotishmalar</a:t>
            </a:r>
            <a:r>
              <a:rPr lang="en-US" dirty="0"/>
              <a:t> (10000xil) abs</a:t>
            </a:r>
            <a:r>
              <a:rPr lang="uz-Cyrl-UZ" dirty="0"/>
              <a:t>o</a:t>
            </a:r>
            <a:r>
              <a:rPr lang="en-US" dirty="0" err="1"/>
              <a:t>lyut</a:t>
            </a:r>
            <a:r>
              <a:rPr lang="en-US" dirty="0"/>
              <a:t> </a:t>
            </a:r>
            <a:r>
              <a:rPr lang="en-US" dirty="0" err="1"/>
              <a:t>nol</a:t>
            </a:r>
            <a:r>
              <a:rPr lang="ru-RU" dirty="0"/>
              <a:t>ь</a:t>
            </a:r>
            <a:r>
              <a:rPr lang="en-US" dirty="0"/>
              <a:t> </a:t>
            </a:r>
            <a:r>
              <a:rPr lang="en-US" dirty="0" err="1"/>
              <a:t>haroratiga</a:t>
            </a:r>
            <a:r>
              <a:rPr lang="en-US" dirty="0"/>
              <a:t> </a:t>
            </a:r>
            <a:r>
              <a:rPr lang="en-US" dirty="0" err="1"/>
              <a:t>yaqin</a:t>
            </a:r>
            <a:r>
              <a:rPr lang="en-US" dirty="0"/>
              <a:t> </a:t>
            </a:r>
            <a:r>
              <a:rPr lang="en-US" dirty="0" err="1"/>
              <a:t>haroratda</a:t>
            </a:r>
            <a:r>
              <a:rPr lang="en-US" dirty="0"/>
              <a:t> </a:t>
            </a:r>
            <a:r>
              <a:rPr lang="en-US" dirty="0" err="1"/>
              <a:t>o‘ta</a:t>
            </a:r>
            <a:r>
              <a:rPr lang="en-US" dirty="0"/>
              <a:t> </a:t>
            </a:r>
            <a:r>
              <a:rPr lang="en-US" dirty="0" err="1"/>
              <a:t>o‘tkazgich</a:t>
            </a:r>
            <a:r>
              <a:rPr lang="en-US" dirty="0"/>
              <a:t> </a:t>
            </a:r>
            <a:r>
              <a:rPr lang="en-US" dirty="0" err="1"/>
              <a:t>holatiga</a:t>
            </a:r>
            <a:r>
              <a:rPr lang="en-US" dirty="0"/>
              <a:t> </a:t>
            </a:r>
            <a:r>
              <a:rPr lang="en-US" dirty="0" err="1"/>
              <a:t>o‘tadilar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Bunda</a:t>
            </a:r>
            <a:r>
              <a:rPr lang="en-US" dirty="0"/>
              <a:t> </a:t>
            </a:r>
            <a:r>
              <a:rPr lang="en-US" dirty="0" err="1"/>
              <a:t>nisbiy</a:t>
            </a:r>
            <a:r>
              <a:rPr lang="en-US" dirty="0"/>
              <a:t> </a:t>
            </a:r>
            <a:r>
              <a:rPr lang="en-US" dirty="0" err="1"/>
              <a:t>elektroqarshilik</a:t>
            </a:r>
            <a:r>
              <a:rPr lang="en-US" dirty="0"/>
              <a:t> </a:t>
            </a:r>
            <a:r>
              <a:rPr lang="en-US" dirty="0" err="1"/>
              <a:t>yo‘q</a:t>
            </a:r>
            <a:r>
              <a:rPr lang="en-US" dirty="0"/>
              <a:t> </a:t>
            </a:r>
            <a:r>
              <a:rPr lang="en-US" dirty="0" err="1"/>
              <a:t>hisobida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: r=10</a:t>
            </a:r>
            <a:r>
              <a:rPr lang="en-US" baseline="30000" dirty="0"/>
              <a:t>-25</a:t>
            </a:r>
            <a:r>
              <a:rPr lang="en-US" dirty="0"/>
              <a:t>Om*m. (</a:t>
            </a:r>
            <a:r>
              <a:rPr lang="en-US" dirty="0" err="1"/>
              <a:t>O‘tkazgichlarda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kam</a:t>
            </a:r>
            <a:r>
              <a:rPr lang="en-US" dirty="0"/>
              <a:t> </a:t>
            </a:r>
            <a:r>
              <a:rPr lang="en-US" dirty="0" err="1"/>
              <a:t>qarshilik</a:t>
            </a:r>
            <a:r>
              <a:rPr lang="en-US" dirty="0"/>
              <a:t> r=10</a:t>
            </a:r>
            <a:r>
              <a:rPr lang="en-US" baseline="30000" dirty="0"/>
              <a:t>-15</a:t>
            </a:r>
            <a:r>
              <a:rPr lang="en-US" dirty="0"/>
              <a:t>Om*m)</a:t>
            </a:r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3213" y="1988840"/>
            <a:ext cx="3314005" cy="213974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195736" y="5013176"/>
            <a:ext cx="4243021" cy="36933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r>
              <a:rPr lang="en-US" dirty="0" err="1"/>
              <a:t>Rasm</a:t>
            </a:r>
            <a:r>
              <a:rPr lang="en-US" dirty="0"/>
              <a:t>  </a:t>
            </a:r>
            <a:r>
              <a:rPr lang="en-US" dirty="0" err="1"/>
              <a:t>Haroratni</a:t>
            </a:r>
            <a:r>
              <a:rPr lang="en-US" dirty="0"/>
              <a:t> </a:t>
            </a:r>
            <a:r>
              <a:rPr lang="en-US" dirty="0" err="1"/>
              <a:t>o‘ta</a:t>
            </a:r>
            <a:r>
              <a:rPr lang="en-US" dirty="0"/>
              <a:t> </a:t>
            </a:r>
            <a:r>
              <a:rPr lang="en-US" dirty="0" err="1"/>
              <a:t>o‘tkazgichliligiga</a:t>
            </a:r>
            <a:r>
              <a:rPr lang="en-US" dirty="0"/>
              <a:t> </a:t>
            </a:r>
            <a:r>
              <a:rPr lang="en-US" dirty="0" err="1"/>
              <a:t>ta’siri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51804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Click="0" advTm="5000">
        <p14:vortex dir="u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1120" y="1412776"/>
            <a:ext cx="8208912" cy="2585323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ko‘p</a:t>
            </a:r>
            <a:r>
              <a:rPr lang="en-US" dirty="0"/>
              <a:t> </a:t>
            </a:r>
            <a:r>
              <a:rPr lang="en-US" dirty="0" err="1"/>
              <a:t>tarqalgan</a:t>
            </a:r>
            <a:r>
              <a:rPr lang="en-US" dirty="0"/>
              <a:t> </a:t>
            </a:r>
            <a:r>
              <a:rPr lang="en-US" dirty="0" err="1"/>
              <a:t>o‘ta</a:t>
            </a:r>
            <a:r>
              <a:rPr lang="en-US" dirty="0"/>
              <a:t> </a:t>
            </a:r>
            <a:r>
              <a:rPr lang="en-US" dirty="0" err="1"/>
              <a:t>o‘tkazgich</a:t>
            </a:r>
            <a:r>
              <a:rPr lang="en-US" dirty="0"/>
              <a:t> </a:t>
            </a:r>
            <a:r>
              <a:rPr lang="en-US" dirty="0" err="1"/>
              <a:t>qotishmalariga</a:t>
            </a:r>
            <a:r>
              <a:rPr lang="en-US" dirty="0"/>
              <a:t> </a:t>
            </a:r>
            <a:r>
              <a:rPr lang="en-US" dirty="0" err="1"/>
              <a:t>quyidagilar</a:t>
            </a:r>
            <a:r>
              <a:rPr lang="en-US" dirty="0"/>
              <a:t> </a:t>
            </a:r>
            <a:r>
              <a:rPr lang="en-US" dirty="0" err="1"/>
              <a:t>kiradi</a:t>
            </a:r>
            <a:r>
              <a:rPr lang="en-US" dirty="0"/>
              <a:t>: </a:t>
            </a:r>
            <a:r>
              <a:rPr lang="en-US" dirty="0" err="1"/>
              <a:t>Nb-Zr</a:t>
            </a:r>
            <a:r>
              <a:rPr lang="en-US" dirty="0"/>
              <a:t>; </a:t>
            </a:r>
            <a:r>
              <a:rPr lang="en-US" dirty="0" err="1"/>
              <a:t>Nb</a:t>
            </a:r>
            <a:r>
              <a:rPr lang="en-US" dirty="0"/>
              <a:t>-Ti; </a:t>
            </a:r>
            <a:r>
              <a:rPr lang="en-US" dirty="0" err="1"/>
              <a:t>V-Ti;Ta-Ti</a:t>
            </a:r>
            <a:r>
              <a:rPr lang="en-US" dirty="0"/>
              <a:t>. Markalanishi:65BTva 35BT(</a:t>
            </a:r>
            <a:r>
              <a:rPr lang="en-US" dirty="0" err="1"/>
              <a:t>gost</a:t>
            </a:r>
            <a:r>
              <a:rPr lang="en-US" dirty="0"/>
              <a:t> 10994-74).65BT da 22-26% Ti, 63-68% </a:t>
            </a:r>
            <a:r>
              <a:rPr lang="en-US" dirty="0" err="1"/>
              <a:t>Nb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8,5-11,5% </a:t>
            </a:r>
            <a:r>
              <a:rPr lang="en-US" dirty="0" err="1"/>
              <a:t>Zr</a:t>
            </a:r>
            <a:r>
              <a:rPr lang="en-US" dirty="0"/>
              <a:t> </a:t>
            </a:r>
            <a:r>
              <a:rPr lang="en-US" dirty="0" err="1"/>
              <a:t>bor.Tkr</a:t>
            </a:r>
            <a:r>
              <a:rPr lang="en-US" dirty="0"/>
              <a:t>=9,7K(-263,3ºS). 35BT da 60-64% Ti, 33,5-36,5% </a:t>
            </a:r>
            <a:r>
              <a:rPr lang="en-US" dirty="0" err="1"/>
              <a:t>Nb</a:t>
            </a:r>
            <a:r>
              <a:rPr lang="en-US" dirty="0"/>
              <a:t>, 1,7-4,3% </a:t>
            </a:r>
            <a:r>
              <a:rPr lang="en-US" dirty="0" err="1"/>
              <a:t>Zr</a:t>
            </a:r>
            <a:r>
              <a:rPr lang="en-US" dirty="0"/>
              <a:t> bor.</a:t>
            </a:r>
            <a:endParaRPr lang="ru-RU" dirty="0"/>
          </a:p>
          <a:p>
            <a:r>
              <a:rPr lang="en-US" dirty="0"/>
              <a:t>Bu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qotishma</a:t>
            </a:r>
            <a:r>
              <a:rPr lang="en-US" dirty="0"/>
              <a:t> </a:t>
            </a:r>
            <a:r>
              <a:rPr lang="en-US" dirty="0" err="1"/>
              <a:t>kuchli</a:t>
            </a:r>
            <a:r>
              <a:rPr lang="en-US" dirty="0"/>
              <a:t> </a:t>
            </a:r>
            <a:r>
              <a:rPr lang="en-US" dirty="0" err="1"/>
              <a:t>generatorlarning</a:t>
            </a:r>
            <a:r>
              <a:rPr lang="en-US" dirty="0"/>
              <a:t> </a:t>
            </a:r>
            <a:r>
              <a:rPr lang="en-US" dirty="0" err="1"/>
              <a:t>o‘ramalari</a:t>
            </a:r>
            <a:r>
              <a:rPr lang="en-US" dirty="0"/>
              <a:t> (“</a:t>
            </a:r>
            <a:r>
              <a:rPr lang="en-US" dirty="0" err="1"/>
              <a:t>obmotka”lari</a:t>
            </a:r>
            <a:r>
              <a:rPr lang="en-US" dirty="0"/>
              <a:t>), </a:t>
            </a:r>
            <a:r>
              <a:rPr lang="en-US" dirty="0" err="1"/>
              <a:t>quvvatli</a:t>
            </a:r>
            <a:r>
              <a:rPr lang="en-US" dirty="0"/>
              <a:t> </a:t>
            </a:r>
            <a:r>
              <a:rPr lang="en-US" dirty="0" err="1"/>
              <a:t>magnitlarning</a:t>
            </a:r>
            <a:r>
              <a:rPr lang="en-US" dirty="0"/>
              <a:t> </a:t>
            </a:r>
            <a:r>
              <a:rPr lang="en-US" dirty="0" err="1"/>
              <a:t>obmotkalari</a:t>
            </a:r>
            <a:r>
              <a:rPr lang="en-US" dirty="0"/>
              <a:t> (</a:t>
            </a:r>
            <a:r>
              <a:rPr lang="en-US" dirty="0" err="1"/>
              <a:t>magnit</a:t>
            </a:r>
            <a:r>
              <a:rPr lang="en-US" dirty="0"/>
              <a:t> </a:t>
            </a:r>
            <a:r>
              <a:rPr lang="en-US" dirty="0" err="1"/>
              <a:t>yostiqli</a:t>
            </a:r>
            <a:r>
              <a:rPr lang="en-US" dirty="0"/>
              <a:t> </a:t>
            </a:r>
            <a:r>
              <a:rPr lang="en-US" dirty="0" err="1"/>
              <a:t>poezdlardagi</a:t>
            </a:r>
            <a:r>
              <a:rPr lang="en-US" dirty="0"/>
              <a:t>), E</a:t>
            </a:r>
            <a:r>
              <a:rPr lang="uz-Cyrl-UZ" dirty="0"/>
              <a:t>H</a:t>
            </a:r>
            <a:r>
              <a:rPr lang="en-US" dirty="0" err="1"/>
              <a:t>Mlarning</a:t>
            </a:r>
            <a:r>
              <a:rPr lang="en-US" dirty="0"/>
              <a:t> </a:t>
            </a:r>
            <a:r>
              <a:rPr lang="en-US" dirty="0" err="1"/>
              <a:t>tunnelli</a:t>
            </a:r>
            <a:r>
              <a:rPr lang="en-US" dirty="0"/>
              <a:t> </a:t>
            </a:r>
            <a:r>
              <a:rPr lang="en-US" dirty="0" err="1"/>
              <a:t>diodlari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Nemis</a:t>
            </a:r>
            <a:r>
              <a:rPr lang="en-US" dirty="0"/>
              <a:t> </a:t>
            </a:r>
            <a:r>
              <a:rPr lang="en-US" dirty="0" err="1"/>
              <a:t>fizik</a:t>
            </a:r>
            <a:r>
              <a:rPr lang="en-US" dirty="0"/>
              <a:t> </a:t>
            </a:r>
            <a:r>
              <a:rPr lang="en-US" dirty="0" err="1"/>
              <a:t>olimlari</a:t>
            </a:r>
            <a:r>
              <a:rPr lang="en-US" dirty="0"/>
              <a:t> </a:t>
            </a:r>
            <a:r>
              <a:rPr lang="en-US" dirty="0" err="1"/>
              <a:t>V.Mayenev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R.Oksenfel</a:t>
            </a:r>
            <a:r>
              <a:rPr lang="ru-RU" dirty="0"/>
              <a:t>ь</a:t>
            </a:r>
            <a:r>
              <a:rPr lang="en-US" dirty="0"/>
              <a:t>d </a:t>
            </a:r>
            <a:r>
              <a:rPr lang="en-US" dirty="0" err="1"/>
              <a:t>o‘ta</a:t>
            </a:r>
            <a:r>
              <a:rPr lang="en-US" dirty="0"/>
              <a:t> </a:t>
            </a:r>
            <a:r>
              <a:rPr lang="en-US" dirty="0" err="1"/>
              <a:t>o‘tkazgichlar</a:t>
            </a:r>
            <a:r>
              <a:rPr lang="en-US" dirty="0"/>
              <a:t>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haroratda</a:t>
            </a:r>
            <a:r>
              <a:rPr lang="en-US" dirty="0"/>
              <a:t> ideal </a:t>
            </a:r>
            <a:r>
              <a:rPr lang="en-US" dirty="0" err="1"/>
              <a:t>diamagnetikka</a:t>
            </a:r>
            <a:r>
              <a:rPr lang="en-US" dirty="0"/>
              <a:t> </a:t>
            </a:r>
            <a:r>
              <a:rPr lang="en-US" dirty="0" err="1"/>
              <a:t>aylanish</a:t>
            </a:r>
            <a:r>
              <a:rPr lang="en-US" dirty="0"/>
              <a:t> </a:t>
            </a:r>
            <a:r>
              <a:rPr lang="en-US" dirty="0" err="1"/>
              <a:t>hodisasini</a:t>
            </a:r>
            <a:r>
              <a:rPr lang="en-US" dirty="0"/>
              <a:t> </a:t>
            </a:r>
            <a:r>
              <a:rPr lang="en-US" dirty="0" err="1"/>
              <a:t>topdilar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4619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Click="0" advTm="5000">
        <p14:vortex dir="u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Соседство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20</TotalTime>
  <Words>452</Words>
  <Application>Microsoft Office PowerPoint</Application>
  <PresentationFormat>Экран (4:3)</PresentationFormat>
  <Paragraphs>47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Соседство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3</cp:revision>
  <dcterms:created xsi:type="dcterms:W3CDTF">2018-03-25T18:37:25Z</dcterms:created>
  <dcterms:modified xsi:type="dcterms:W3CDTF">2018-03-25T18:58:11Z</dcterms:modified>
</cp:coreProperties>
</file>