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84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91D28C-7F04-4241-909D-38E5AA3B164D}" type="doc">
      <dgm:prSet loTypeId="urn:microsoft.com/office/officeart/2005/8/layout/chart3" loCatId="cycle" qsTypeId="urn:microsoft.com/office/officeart/2005/8/quickstyle/simple5" qsCatId="simple" csTypeId="urn:microsoft.com/office/officeart/2005/8/colors/accent1_2" csCatId="accent1" phldr="1"/>
      <dgm:spPr/>
    </dgm:pt>
    <dgm:pt modelId="{3CE930FC-21C3-4071-BAAF-4877616C15FB}">
      <dgm:prSet phldrT="[Текст]"/>
      <dgm:spPr/>
      <dgm:t>
        <a:bodyPr/>
        <a:lstStyle/>
        <a:p>
          <a:r>
            <a:rPr lang="en-US" dirty="0" err="1" smtClean="0"/>
            <a:t>Organik</a:t>
          </a:r>
          <a:r>
            <a:rPr lang="en-US" dirty="0" smtClean="0"/>
            <a:t> </a:t>
          </a:r>
          <a:r>
            <a:rPr lang="en-US" dirty="0" err="1" smtClean="0"/>
            <a:t>emas</a:t>
          </a:r>
          <a:r>
            <a:rPr lang="en-US" dirty="0" smtClean="0"/>
            <a:t> (</a:t>
          </a:r>
          <a:r>
            <a:rPr lang="en-US" dirty="0" err="1" smtClean="0"/>
            <a:t>slyuda</a:t>
          </a:r>
          <a:r>
            <a:rPr lang="en-US" dirty="0" smtClean="0"/>
            <a:t>, </a:t>
          </a:r>
          <a:r>
            <a:rPr lang="en-US" dirty="0" err="1" smtClean="0"/>
            <a:t>keramika</a:t>
          </a:r>
          <a:r>
            <a:rPr lang="en-US" dirty="0" smtClean="0"/>
            <a:t>, shisha </a:t>
          </a:r>
          <a:r>
            <a:rPr lang="en-US" dirty="0" err="1" smtClean="0"/>
            <a:t>sitollar</a:t>
          </a:r>
          <a:r>
            <a:rPr lang="en-US" dirty="0" smtClean="0"/>
            <a:t>)</a:t>
          </a:r>
          <a:endParaRPr lang="ru-RU" dirty="0"/>
        </a:p>
      </dgm:t>
    </dgm:pt>
    <dgm:pt modelId="{DA6CBDC9-C019-4D32-9A47-E3A6250C08AA}" type="parTrans" cxnId="{395B53BB-B300-437F-B861-1D315F386810}">
      <dgm:prSet/>
      <dgm:spPr/>
      <dgm:t>
        <a:bodyPr/>
        <a:lstStyle/>
        <a:p>
          <a:endParaRPr lang="ru-RU"/>
        </a:p>
      </dgm:t>
    </dgm:pt>
    <dgm:pt modelId="{1E457D5D-189B-47BA-A640-D42A360CF165}" type="sibTrans" cxnId="{395B53BB-B300-437F-B861-1D315F386810}">
      <dgm:prSet/>
      <dgm:spPr/>
      <dgm:t>
        <a:bodyPr/>
        <a:lstStyle/>
        <a:p>
          <a:endParaRPr lang="ru-RU"/>
        </a:p>
      </dgm:t>
    </dgm:pt>
    <dgm:pt modelId="{66F6307F-FE1E-414B-B692-02BF829174CC}">
      <dgm:prSet phldrT="[Текст]"/>
      <dgm:spPr/>
      <dgm:t>
        <a:bodyPr/>
        <a:lstStyle/>
        <a:p>
          <a:r>
            <a:rPr lang="ru-RU" dirty="0" err="1" smtClean="0"/>
            <a:t>Organik</a:t>
          </a:r>
          <a:r>
            <a:rPr lang="ru-RU" dirty="0" smtClean="0"/>
            <a:t> (</a:t>
          </a:r>
          <a:r>
            <a:rPr lang="ru-RU" dirty="0" err="1" smtClean="0"/>
            <a:t>polimerlar</a:t>
          </a:r>
          <a:r>
            <a:rPr lang="ru-RU" dirty="0" smtClean="0"/>
            <a:t>, </a:t>
          </a:r>
          <a:r>
            <a:rPr lang="ru-RU" dirty="0" err="1" smtClean="0"/>
            <a:t>rezina</a:t>
          </a:r>
          <a:r>
            <a:rPr lang="ru-RU" dirty="0" smtClean="0"/>
            <a:t>, </a:t>
          </a:r>
          <a:r>
            <a:rPr lang="ru-RU" dirty="0" err="1" smtClean="0"/>
            <a:t>shoyi</a:t>
          </a:r>
          <a:r>
            <a:rPr lang="ru-RU" dirty="0" smtClean="0"/>
            <a:t>)</a:t>
          </a:r>
          <a:endParaRPr lang="ru-RU" dirty="0"/>
        </a:p>
      </dgm:t>
    </dgm:pt>
    <dgm:pt modelId="{9A2810BE-248D-44F2-B95C-940DBFA4104F}" type="parTrans" cxnId="{4C37E75B-1453-4159-928A-DB907268A565}">
      <dgm:prSet/>
      <dgm:spPr/>
      <dgm:t>
        <a:bodyPr/>
        <a:lstStyle/>
        <a:p>
          <a:endParaRPr lang="ru-RU"/>
        </a:p>
      </dgm:t>
    </dgm:pt>
    <dgm:pt modelId="{98E82DF4-0C8E-48EF-8D72-B0DA104B9F0C}" type="sibTrans" cxnId="{4C37E75B-1453-4159-928A-DB907268A565}">
      <dgm:prSet/>
      <dgm:spPr/>
      <dgm:t>
        <a:bodyPr/>
        <a:lstStyle/>
        <a:p>
          <a:endParaRPr lang="ru-RU"/>
        </a:p>
      </dgm:t>
    </dgm:pt>
    <dgm:pt modelId="{A12DCD59-D071-4311-9B6B-4CA6F85BCED3}" type="pres">
      <dgm:prSet presAssocID="{5091D28C-7F04-4241-909D-38E5AA3B164D}" presName="compositeShape" presStyleCnt="0">
        <dgm:presLayoutVars>
          <dgm:chMax val="7"/>
          <dgm:dir/>
          <dgm:resizeHandles val="exact"/>
        </dgm:presLayoutVars>
      </dgm:prSet>
      <dgm:spPr/>
    </dgm:pt>
    <dgm:pt modelId="{AD46B009-532A-410C-84DD-08FEF741C9E6}" type="pres">
      <dgm:prSet presAssocID="{5091D28C-7F04-4241-909D-38E5AA3B164D}" presName="wedge1" presStyleLbl="node1" presStyleIdx="0" presStyleCnt="2" custLinFactNeighborX="12951" custLinFactNeighborY="-624"/>
      <dgm:spPr/>
      <dgm:t>
        <a:bodyPr/>
        <a:lstStyle/>
        <a:p>
          <a:endParaRPr lang="ru-RU"/>
        </a:p>
      </dgm:t>
    </dgm:pt>
    <dgm:pt modelId="{E9662E47-E191-4948-82DA-432DE9B9BBC7}" type="pres">
      <dgm:prSet presAssocID="{5091D28C-7F04-4241-909D-38E5AA3B164D}" presName="wedge1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798046-D2CE-4F47-9A0A-F5ECC2FE6211}" type="pres">
      <dgm:prSet presAssocID="{5091D28C-7F04-4241-909D-38E5AA3B164D}" presName="wedge2" presStyleLbl="node1" presStyleIdx="1" presStyleCnt="2"/>
      <dgm:spPr/>
      <dgm:t>
        <a:bodyPr/>
        <a:lstStyle/>
        <a:p>
          <a:endParaRPr lang="ru-RU"/>
        </a:p>
      </dgm:t>
    </dgm:pt>
    <dgm:pt modelId="{51B521C6-0EF4-4A04-B66E-0C25F4BC39B8}" type="pres">
      <dgm:prSet presAssocID="{5091D28C-7F04-4241-909D-38E5AA3B164D}" presName="wedge2Tx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D24D22C-3472-4AF3-B706-2D9F2E2F0B40}" type="presOf" srcId="{5091D28C-7F04-4241-909D-38E5AA3B164D}" destId="{A12DCD59-D071-4311-9B6B-4CA6F85BCED3}" srcOrd="0" destOrd="0" presId="urn:microsoft.com/office/officeart/2005/8/layout/chart3"/>
    <dgm:cxn modelId="{395B53BB-B300-437F-B861-1D315F386810}" srcId="{5091D28C-7F04-4241-909D-38E5AA3B164D}" destId="{3CE930FC-21C3-4071-BAAF-4877616C15FB}" srcOrd="0" destOrd="0" parTransId="{DA6CBDC9-C019-4D32-9A47-E3A6250C08AA}" sibTransId="{1E457D5D-189B-47BA-A640-D42A360CF165}"/>
    <dgm:cxn modelId="{A2648EFC-2277-4F9A-8AAD-98CA506322E1}" type="presOf" srcId="{66F6307F-FE1E-414B-B692-02BF829174CC}" destId="{3A798046-D2CE-4F47-9A0A-F5ECC2FE6211}" srcOrd="0" destOrd="0" presId="urn:microsoft.com/office/officeart/2005/8/layout/chart3"/>
    <dgm:cxn modelId="{E08EE98E-97C8-4ADF-82E2-994F25E65826}" type="presOf" srcId="{3CE930FC-21C3-4071-BAAF-4877616C15FB}" destId="{E9662E47-E191-4948-82DA-432DE9B9BBC7}" srcOrd="1" destOrd="0" presId="urn:microsoft.com/office/officeart/2005/8/layout/chart3"/>
    <dgm:cxn modelId="{E46D905B-C825-46C8-A4DA-2E51DECF3B10}" type="presOf" srcId="{3CE930FC-21C3-4071-BAAF-4877616C15FB}" destId="{AD46B009-532A-410C-84DD-08FEF741C9E6}" srcOrd="0" destOrd="0" presId="urn:microsoft.com/office/officeart/2005/8/layout/chart3"/>
    <dgm:cxn modelId="{4C37E75B-1453-4159-928A-DB907268A565}" srcId="{5091D28C-7F04-4241-909D-38E5AA3B164D}" destId="{66F6307F-FE1E-414B-B692-02BF829174CC}" srcOrd="1" destOrd="0" parTransId="{9A2810BE-248D-44F2-B95C-940DBFA4104F}" sibTransId="{98E82DF4-0C8E-48EF-8D72-B0DA104B9F0C}"/>
    <dgm:cxn modelId="{9BA1656C-6D27-458B-921B-66716F01E5D3}" type="presOf" srcId="{66F6307F-FE1E-414B-B692-02BF829174CC}" destId="{51B521C6-0EF4-4A04-B66E-0C25F4BC39B8}" srcOrd="1" destOrd="0" presId="urn:microsoft.com/office/officeart/2005/8/layout/chart3"/>
    <dgm:cxn modelId="{BA3AB076-F4C0-4C9A-A0FD-6F3460F71CB2}" type="presParOf" srcId="{A12DCD59-D071-4311-9B6B-4CA6F85BCED3}" destId="{AD46B009-532A-410C-84DD-08FEF741C9E6}" srcOrd="0" destOrd="0" presId="urn:microsoft.com/office/officeart/2005/8/layout/chart3"/>
    <dgm:cxn modelId="{FD0F8E16-8D18-4E98-8278-4ED3CD87CD05}" type="presParOf" srcId="{A12DCD59-D071-4311-9B6B-4CA6F85BCED3}" destId="{E9662E47-E191-4948-82DA-432DE9B9BBC7}" srcOrd="1" destOrd="0" presId="urn:microsoft.com/office/officeart/2005/8/layout/chart3"/>
    <dgm:cxn modelId="{73D3DCB8-7727-4FA2-95F8-0941DC9DFE4B}" type="presParOf" srcId="{A12DCD59-D071-4311-9B6B-4CA6F85BCED3}" destId="{3A798046-D2CE-4F47-9A0A-F5ECC2FE6211}" srcOrd="2" destOrd="0" presId="urn:microsoft.com/office/officeart/2005/8/layout/chart3"/>
    <dgm:cxn modelId="{871B2736-B74E-4471-BE38-BA6CABB1F1C9}" type="presParOf" srcId="{A12DCD59-D071-4311-9B6B-4CA6F85BCED3}" destId="{51B521C6-0EF4-4A04-B66E-0C25F4BC39B8}" srcOrd="3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46B009-532A-410C-84DD-08FEF741C9E6}">
      <dsp:nvSpPr>
        <dsp:cNvPr id="0" name=""/>
        <dsp:cNvSpPr/>
      </dsp:nvSpPr>
      <dsp:spPr>
        <a:xfrm>
          <a:off x="1823876" y="303818"/>
          <a:ext cx="3413760" cy="341376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Organik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emas</a:t>
          </a:r>
          <a:r>
            <a:rPr lang="en-US" sz="1800" kern="1200" dirty="0" smtClean="0"/>
            <a:t> (</a:t>
          </a:r>
          <a:r>
            <a:rPr lang="en-US" sz="1800" kern="1200" dirty="0" err="1" smtClean="0"/>
            <a:t>slyuda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keramika</a:t>
          </a:r>
          <a:r>
            <a:rPr lang="en-US" sz="1800" kern="1200" dirty="0" smtClean="0"/>
            <a:t>, shisha </a:t>
          </a:r>
          <a:r>
            <a:rPr lang="en-US" sz="1800" kern="1200" dirty="0" err="1" smtClean="0"/>
            <a:t>sitollar</a:t>
          </a:r>
          <a:r>
            <a:rPr lang="en-US" sz="1800" kern="1200" dirty="0" smtClean="0"/>
            <a:t>)</a:t>
          </a:r>
          <a:endParaRPr lang="ru-RU" sz="1800" kern="1200" dirty="0"/>
        </a:p>
      </dsp:txBody>
      <dsp:txXfrm>
        <a:off x="3530756" y="811818"/>
        <a:ext cx="1198880" cy="2397759"/>
      </dsp:txXfrm>
    </dsp:sp>
    <dsp:sp modelId="{3A798046-D2CE-4F47-9A0A-F5ECC2FE6211}">
      <dsp:nvSpPr>
        <dsp:cNvPr id="0" name=""/>
        <dsp:cNvSpPr/>
      </dsp:nvSpPr>
      <dsp:spPr>
        <a:xfrm>
          <a:off x="1300480" y="325119"/>
          <a:ext cx="3413760" cy="34137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/>
            <a:t>Organik</a:t>
          </a:r>
          <a:r>
            <a:rPr lang="ru-RU" sz="1800" kern="1200" dirty="0" smtClean="0"/>
            <a:t> (</a:t>
          </a:r>
          <a:r>
            <a:rPr lang="ru-RU" sz="1800" kern="1200" dirty="0" err="1" smtClean="0"/>
            <a:t>polimerlar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rezina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shoyi</a:t>
          </a:r>
          <a:r>
            <a:rPr lang="ru-RU" sz="1800" kern="1200" dirty="0" smtClean="0"/>
            <a:t>)</a:t>
          </a:r>
          <a:endParaRPr lang="ru-RU" sz="1800" kern="1200" dirty="0"/>
        </a:p>
      </dsp:txBody>
      <dsp:txXfrm>
        <a:off x="1788160" y="833119"/>
        <a:ext cx="1198880" cy="23977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197839A-2357-40BA-B589-E501DD507FA5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0932" y="2132856"/>
            <a:ext cx="6400800" cy="3184377"/>
          </a:xfrm>
        </p:spPr>
        <p:txBody>
          <a:bodyPr/>
          <a:lstStyle/>
          <a:p>
            <a:r>
              <a:rPr lang="en-US" b="1" dirty="0"/>
              <a:t>R</a:t>
            </a:r>
            <a:r>
              <a:rPr lang="ru-RU" b="1" dirty="0"/>
              <a:t>е</a:t>
            </a:r>
            <a:r>
              <a:rPr lang="en-US" b="1" dirty="0" err="1"/>
              <a:t>ja</a:t>
            </a:r>
            <a:r>
              <a:rPr lang="en-US" b="1" dirty="0"/>
              <a:t>:</a:t>
            </a:r>
            <a:r>
              <a:rPr lang="uz-Cyrl-UZ" dirty="0"/>
              <a:t> </a:t>
            </a:r>
            <a:endParaRPr lang="ru-RU" dirty="0"/>
          </a:p>
          <a:p>
            <a:pPr lvl="0"/>
            <a:r>
              <a:rPr lang="en-US" dirty="0" smtClean="0"/>
              <a:t>1.</a:t>
            </a:r>
            <a:r>
              <a:rPr lang="uz-Cyrl-UZ" dirty="0" smtClean="0"/>
              <a:t>Elektr </a:t>
            </a:r>
            <a:r>
              <a:rPr lang="uz-Cyrl-UZ" dirty="0"/>
              <a:t>va issiqlik o‘tkazuvchanlik. </a:t>
            </a:r>
            <a:endParaRPr lang="ru-RU" dirty="0"/>
          </a:p>
          <a:p>
            <a:pPr lvl="0"/>
            <a:r>
              <a:rPr lang="en-US" dirty="0" smtClean="0"/>
              <a:t>2.</a:t>
            </a:r>
            <a:r>
              <a:rPr lang="uz-Cyrl-UZ" dirty="0" smtClean="0"/>
              <a:t>Elektrotexnik</a:t>
            </a:r>
            <a:r>
              <a:rPr lang="uz-Cyrl-UZ" dirty="0"/>
              <a:t>. Magnit materiallari, radiatsiyaga chidamli materiallar. </a:t>
            </a:r>
            <a:endParaRPr lang="ru-RU" dirty="0"/>
          </a:p>
          <a:p>
            <a:pPr lvl="0"/>
            <a:r>
              <a:rPr lang="en-US" dirty="0" smtClean="0"/>
              <a:t>3.</a:t>
            </a:r>
            <a:r>
              <a:rPr lang="uz-Cyrl-UZ" dirty="0" smtClean="0"/>
              <a:t>Sovuqqa </a:t>
            </a:r>
            <a:r>
              <a:rPr lang="uz-Cyrl-UZ" dirty="0"/>
              <a:t>chidamli materiallar.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846004"/>
            <a:ext cx="26949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/>
              <a:t>Aloxida xossali  po‘latlar</a:t>
            </a:r>
            <a:r>
              <a:rPr lang="uz-Cyrl-UZ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596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980728"/>
            <a:ext cx="8064896" cy="4608512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uz-Cyrl-UZ" b="1" dirty="0"/>
              <a:t>Metall va qotishmalarning fizika</a:t>
            </a:r>
            <a:r>
              <a:rPr lang="uz-Latn-UZ" b="1" dirty="0"/>
              <a:t>viy</a:t>
            </a:r>
            <a:r>
              <a:rPr lang="uz-Cyrl-UZ" b="1" dirty="0"/>
              <a:t> xossalari.</a:t>
            </a:r>
            <a:endParaRPr lang="ru-RU" dirty="0"/>
          </a:p>
          <a:p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detallari</a:t>
            </a:r>
            <a:r>
              <a:rPr lang="en-US" dirty="0"/>
              <a:t> </a:t>
            </a:r>
            <a:r>
              <a:rPr lang="en-US" dirty="0" err="1"/>
              <a:t>materiallari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b="1" dirty="0" err="1"/>
              <a:t>fizik</a:t>
            </a:r>
            <a:r>
              <a:rPr lang="en-US" b="1" dirty="0"/>
              <a:t> </a:t>
            </a:r>
            <a:r>
              <a:rPr lang="en-US" b="1" dirty="0" err="1"/>
              <a:t>xossalari</a:t>
            </a:r>
            <a:r>
              <a:rPr lang="en-US" dirty="0"/>
              <a:t> ham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: </a:t>
            </a:r>
            <a:r>
              <a:rPr lang="en-US" dirty="0" err="1"/>
              <a:t>yani</a:t>
            </a:r>
            <a:r>
              <a:rPr lang="en-US" dirty="0"/>
              <a:t>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maydonida</a:t>
            </a:r>
            <a:r>
              <a:rPr lang="en-US" dirty="0"/>
              <a:t>,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maydonida</a:t>
            </a:r>
            <a:r>
              <a:rPr lang="en-US" dirty="0"/>
              <a:t>,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oqimiga</a:t>
            </a:r>
            <a:r>
              <a:rPr lang="en-US" dirty="0"/>
              <a:t> </a:t>
            </a:r>
            <a:r>
              <a:rPr lang="en-US" dirty="0" err="1"/>
              <a:t>o‘zini</a:t>
            </a:r>
            <a:r>
              <a:rPr lang="en-US" dirty="0"/>
              <a:t> </a:t>
            </a:r>
            <a:r>
              <a:rPr lang="en-US" dirty="0" err="1"/>
              <a:t>tutishi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radiatsiyaga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. Me</a:t>
            </a:r>
            <a:r>
              <a:rPr lang="uz-Cyrl-UZ" dirty="0"/>
              <a:t>tall va qotishmalarning solishtirma og‘irligi, issiq o‘tkazuvchanligi, elektr o‘tkazuvchanligi fizik  xossalar bo‘lib materiallarni </a:t>
            </a:r>
            <a:r>
              <a:rPr lang="en-US" dirty="0"/>
              <a:t> </a:t>
            </a:r>
            <a:r>
              <a:rPr lang="en-US" dirty="0" err="1"/>
              <a:t>magnitli</a:t>
            </a:r>
            <a:r>
              <a:rPr lang="uz-Cyrl-UZ" dirty="0"/>
              <a:t>gini</a:t>
            </a:r>
            <a:r>
              <a:rPr lang="en-US" dirty="0"/>
              <a:t>, </a:t>
            </a:r>
            <a:r>
              <a:rPr lang="en-US" dirty="0" err="1"/>
              <a:t>elektrikli</a:t>
            </a:r>
            <a:r>
              <a:rPr lang="uz-Cyrl-UZ" dirty="0"/>
              <a:t>gini</a:t>
            </a:r>
            <a:r>
              <a:rPr lang="en-US" dirty="0"/>
              <a:t>, </a:t>
            </a:r>
            <a:r>
              <a:rPr lang="en-US" dirty="0" err="1"/>
              <a:t>teplofizikli</a:t>
            </a:r>
            <a:r>
              <a:rPr lang="uz-Cyrl-UZ" dirty="0"/>
              <a:t>gini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radiatsiyalar</a:t>
            </a:r>
            <a:r>
              <a:rPr lang="uz-Cyrl-UZ" dirty="0"/>
              <a:t>ga bardoshligini asoslaydilar.</a:t>
            </a:r>
            <a:endParaRPr lang="ru-RU" dirty="0"/>
          </a:p>
          <a:p>
            <a:r>
              <a:rPr lang="uz-Cyrl-UZ" b="1" dirty="0"/>
              <a:t>Metall va qotishmalarning zichligi, solishtirma og‘irligi, issiq o‘tkazuvchanligi</a:t>
            </a:r>
            <a:r>
              <a:rPr lang="uz-Latn-UZ" b="1" dirty="0"/>
              <a:t>.</a:t>
            </a:r>
            <a:endParaRPr lang="ru-RU" dirty="0"/>
          </a:p>
          <a:p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qotishmalarning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xossalariga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uz-Cyrl-UZ" dirty="0"/>
              <a:t>:</a:t>
            </a:r>
            <a:endParaRPr lang="ru-RU" dirty="0"/>
          </a:p>
          <a:p>
            <a:r>
              <a:rPr lang="uz-Cyrl-UZ" b="1" dirty="0"/>
              <a:t>1.Metall va qotishmaning  solishtirma og‘irligi,</a:t>
            </a:r>
            <a:r>
              <a:rPr lang="uz-Cyrl-UZ" dirty="0"/>
              <a:t> ya’ni zichligi. Jism og‘irligining hajmiga nisbati shu jismning solishtirma og‘irligi deb ataladi va  </a:t>
            </a:r>
            <a:r>
              <a:rPr lang="ru-RU" dirty="0"/>
              <a:t>γ</a:t>
            </a:r>
            <a:r>
              <a:rPr lang="uz-Cyrl-UZ" dirty="0"/>
              <a:t>  harfi bilan belgilanadi. Zichlik – solishtirma og‘irlik.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8162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836712"/>
            <a:ext cx="8136903" cy="5289451"/>
          </a:xfrm>
        </p:spPr>
        <p:txBody>
          <a:bodyPr>
            <a:normAutofit fontScale="70000" lnSpcReduction="20000"/>
          </a:bodyPr>
          <a:lstStyle/>
          <a:p>
            <a:r>
              <a:rPr lang="uz-Cyrl-UZ" b="1" dirty="0"/>
              <a:t>2.Metalll  va qotishmalarining kengayish koeffitsientlari.</a:t>
            </a:r>
            <a:r>
              <a:rPr lang="uz-Cyrl-UZ" dirty="0"/>
              <a:t> Ishlash vaqtida qiziydigan  detallarni  kengayish koeffitsientlarini hisoblash katta ahamiyatga ega bo‘lib quyidagicha aniqlanadi.    </a:t>
            </a:r>
            <a:endParaRPr lang="ru-RU" dirty="0"/>
          </a:p>
          <a:p>
            <a:r>
              <a:rPr lang="uz-Cyrl-UZ" dirty="0"/>
              <a:t> m. grad (10 </a:t>
            </a:r>
            <a:r>
              <a:rPr lang="uz-Cyrl-UZ" baseline="30000" dirty="0"/>
              <a:t>-3</a:t>
            </a:r>
            <a:r>
              <a:rPr lang="uz-Cyrl-UZ" dirty="0"/>
              <a:t>mm.grad)</a:t>
            </a:r>
            <a:endParaRPr lang="ru-RU" dirty="0"/>
          </a:p>
          <a:p>
            <a:r>
              <a:rPr lang="uz-Cyrl-UZ" dirty="0"/>
              <a:t>bu erda: Δl –metall uzunligining ortishi, m•grad hisobiga;</a:t>
            </a:r>
            <a:endParaRPr lang="ru-RU" dirty="0"/>
          </a:p>
          <a:p>
            <a:r>
              <a:rPr lang="uz-Cyrl-UZ" dirty="0"/>
              <a:t>proporsionallik koeffitsienti hamda  chiziqli  kengayish koeffitsienti;</a:t>
            </a:r>
            <a:endParaRPr lang="ru-RU" dirty="0"/>
          </a:p>
          <a:p>
            <a:r>
              <a:rPr lang="uz-Cyrl-UZ" dirty="0"/>
              <a:t>q</a:t>
            </a:r>
            <a:r>
              <a:rPr lang="en-US" dirty="0" err="1"/>
              <a:t>izdirilmasdan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uzunlik</a:t>
            </a:r>
            <a:r>
              <a:rPr lang="uz-Cyrl-UZ" dirty="0"/>
              <a:t>;</a:t>
            </a:r>
            <a:endParaRPr lang="ru-RU" dirty="0"/>
          </a:p>
          <a:p>
            <a:r>
              <a:rPr lang="uz-Cyrl-UZ" dirty="0"/>
              <a:t>haroratning ortishi.(</a:t>
            </a:r>
            <a:r>
              <a:rPr lang="ru-RU" dirty="0"/>
              <a:t> </a:t>
            </a:r>
            <a:r>
              <a:rPr lang="uz-Cyrl-UZ" dirty="0"/>
              <a:t>С)</a:t>
            </a:r>
            <a:endParaRPr lang="ru-RU" dirty="0"/>
          </a:p>
          <a:p>
            <a:r>
              <a:rPr lang="uz-Cyrl-UZ" dirty="0"/>
              <a:t>Hajmiy kengayish koeffitsienti (β) quyidagicha aniqlanadi, metall 1</a:t>
            </a:r>
            <a:r>
              <a:rPr lang="uz-Cyrl-UZ" baseline="30000" dirty="0"/>
              <a:t>0</a:t>
            </a:r>
            <a:r>
              <a:rPr lang="uz-Cyrl-UZ" dirty="0"/>
              <a:t>С  qizdirilganda  1+ β=(1+</a:t>
            </a:r>
            <a:r>
              <a:rPr lang="ru-RU" dirty="0"/>
              <a:t>α</a:t>
            </a:r>
            <a:r>
              <a:rPr lang="uz-Cyrl-UZ" dirty="0"/>
              <a:t>)</a:t>
            </a:r>
            <a:r>
              <a:rPr lang="uz-Cyrl-UZ" baseline="30000" dirty="0"/>
              <a:t>3</a:t>
            </a:r>
            <a:r>
              <a:rPr lang="uz-Cyrl-UZ" dirty="0"/>
              <a:t> bu tenglamda 3</a:t>
            </a:r>
            <a:r>
              <a:rPr lang="ru-RU" dirty="0"/>
              <a:t>α</a:t>
            </a:r>
            <a:r>
              <a:rPr lang="uz-Cyrl-UZ" baseline="30000" dirty="0"/>
              <a:t>3 </a:t>
            </a:r>
            <a:r>
              <a:rPr lang="uz-Cyrl-UZ" dirty="0"/>
              <a:t>va </a:t>
            </a:r>
            <a:r>
              <a:rPr lang="ru-RU" dirty="0"/>
              <a:t>α</a:t>
            </a:r>
            <a:r>
              <a:rPr lang="uz-Cyrl-UZ" baseline="30000" dirty="0"/>
              <a:t>3</a:t>
            </a:r>
            <a:r>
              <a:rPr lang="uz-Cyrl-UZ" dirty="0"/>
              <a:t> juda kichik miqdor bo‘lganligi sababli    </a:t>
            </a:r>
            <a:r>
              <a:rPr lang="uz-Cyrl-UZ" b="1" dirty="0"/>
              <a:t>β=3</a:t>
            </a:r>
            <a:r>
              <a:rPr lang="ru-RU" b="1" dirty="0"/>
              <a:t>α</a:t>
            </a:r>
            <a:r>
              <a:rPr lang="uz-Cyrl-UZ" b="1" dirty="0"/>
              <a:t>, </a:t>
            </a:r>
            <a:endParaRPr lang="ru-RU" dirty="0"/>
          </a:p>
          <a:p>
            <a:r>
              <a:rPr lang="uz-Cyrl-UZ" b="1" dirty="0"/>
              <a:t>Bu erda:</a:t>
            </a:r>
            <a:r>
              <a:rPr lang="uz-Cyrl-UZ" dirty="0"/>
              <a:t> </a:t>
            </a:r>
            <a:endParaRPr lang="ru-RU" dirty="0"/>
          </a:p>
          <a:p>
            <a:r>
              <a:rPr lang="uz-Cyrl-UZ" b="1" dirty="0"/>
              <a:t>β -</a:t>
            </a:r>
            <a:r>
              <a:rPr lang="uz-Cyrl-UZ" dirty="0"/>
              <a:t> hajmiy kengayish koeffitsienti;</a:t>
            </a:r>
            <a:endParaRPr lang="ru-RU" dirty="0"/>
          </a:p>
          <a:p>
            <a:r>
              <a:rPr lang="ru-RU" b="1" dirty="0"/>
              <a:t>α</a:t>
            </a:r>
            <a:r>
              <a:rPr lang="uz-Cyrl-UZ" b="1" dirty="0"/>
              <a:t>-</a:t>
            </a:r>
            <a:r>
              <a:rPr lang="uz-Cyrl-UZ" dirty="0"/>
              <a:t>chiziqli  kengayish koeffitsienti.</a:t>
            </a:r>
            <a:endParaRPr lang="ru-RU" dirty="0"/>
          </a:p>
          <a:p>
            <a:r>
              <a:rPr lang="uz-Cyrl-UZ" dirty="0"/>
              <a:t>3. </a:t>
            </a:r>
            <a:r>
              <a:rPr lang="uz-Cyrl-UZ" b="1" dirty="0"/>
              <a:t>Metall va qotishmalarning  suklanishida ularning hajmining o‘zgarish koeffitsienti.  </a:t>
            </a:r>
            <a:r>
              <a:rPr lang="uz-Cyrl-UZ" dirty="0"/>
              <a:t>Metallar suyuklanish temperaturasigacha  qizdirilganda ularning hajmi birdaniga o‘zgaradi (1-rasm). Suyuklanish vaqtida  metall hajmining o‘zgarishi ΔV bilan, suyuklanishdan oldingi hajm esa V belgilanadi. </a:t>
            </a:r>
            <a:endParaRPr lang="ru-RU" dirty="0"/>
          </a:p>
          <a:p>
            <a:r>
              <a:rPr lang="uz-Cyrl-UZ" dirty="0"/>
              <a:t>Suyuklanish vaqtida  metall  va qotishmaning hajmining o‘zgarish koeffitsienti γ deb belgilanib quyidagicha aniqlanadi:  γ = ΔV/V. Bu nisbat % bilan ifodalanishi γ = ΔV/V•100%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52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812" y="1268760"/>
            <a:ext cx="3384376" cy="2690713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03648" y="4509120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Ra</a:t>
            </a:r>
            <a:r>
              <a:rPr lang="uz-Cyrl-UZ" b="1" dirty="0" smtClean="0"/>
              <a:t>rasm</a:t>
            </a:r>
            <a:r>
              <a:rPr lang="uz-Cyrl-UZ" b="1" dirty="0"/>
              <a:t>. </a:t>
            </a:r>
            <a:r>
              <a:rPr lang="uz-Cyrl-UZ" dirty="0"/>
              <a:t>Suyuqlanish vaqtida metall hajmining temperaturaga qarab o‘zgarishi.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730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6454760"/>
              </p:ext>
            </p:extLst>
          </p:nvPr>
        </p:nvGraphicFramePr>
        <p:xfrm>
          <a:off x="1391126" y="2780930"/>
          <a:ext cx="6369685" cy="30243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9135"/>
                <a:gridCol w="3600450"/>
                <a:gridCol w="2070100"/>
              </a:tblGrid>
              <a:tr h="7560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>
                          <a:effectLst/>
                        </a:rPr>
                        <a:t>Materiallar turlari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>
                          <a:effectLst/>
                        </a:rPr>
                        <a:t>Miqdori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084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Cyrl-UZ" sz="1200">
                          <a:effectLst/>
                        </a:rPr>
                        <a:t> </a:t>
                      </a:r>
                      <a:endParaRPr lang="uz-Cyrl-U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 dirty="0">
                          <a:effectLst/>
                        </a:rPr>
                        <a:t>O‘tkazichlar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σ=</a:t>
                      </a:r>
                      <a:r>
                        <a:rPr lang="uz-Cyrl-UZ" sz="1200">
                          <a:effectLst/>
                        </a:rPr>
                        <a:t>10</a:t>
                      </a:r>
                      <a:r>
                        <a:rPr lang="uz-Cyrl-UZ" sz="1200" baseline="30000">
                          <a:effectLst/>
                        </a:rPr>
                        <a:t>-8 </a:t>
                      </a:r>
                      <a:r>
                        <a:rPr lang="uz-Cyrl-UZ" sz="1200">
                          <a:effectLst/>
                        </a:rPr>
                        <a:t>.... 10</a:t>
                      </a:r>
                      <a:r>
                        <a:rPr lang="uz-Cyrl-UZ" sz="1200" baseline="30000">
                          <a:effectLst/>
                        </a:rPr>
                        <a:t>8 </a:t>
                      </a:r>
                      <a:r>
                        <a:rPr lang="ru-RU" sz="1200">
                          <a:effectLst/>
                        </a:rPr>
                        <a:t>(om • m)</a:t>
                      </a:r>
                      <a:r>
                        <a:rPr lang="ru-RU" sz="1200" baseline="30000">
                          <a:effectLst/>
                        </a:rPr>
                        <a:t>-1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084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Cyrl-UZ" sz="1200">
                          <a:effectLst/>
                        </a:rPr>
                        <a:t> </a:t>
                      </a:r>
                      <a:endParaRPr lang="uz-Cyrl-U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>
                          <a:effectLst/>
                        </a:rPr>
                        <a:t>YA</a:t>
                      </a:r>
                      <a:r>
                        <a:rPr lang="ru-RU" sz="1200">
                          <a:effectLst/>
                        </a:rPr>
                        <a:t>rim </a:t>
                      </a:r>
                      <a:r>
                        <a:rPr lang="uz-Cyrl-UZ" sz="1200">
                          <a:effectLst/>
                        </a:rPr>
                        <a:t>o‘</a:t>
                      </a:r>
                      <a:r>
                        <a:rPr lang="ru-RU" sz="1200">
                          <a:effectLst/>
                        </a:rPr>
                        <a:t>tkazgichlar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σ=</a:t>
                      </a:r>
                      <a:r>
                        <a:rPr lang="uz-Cyrl-UZ" sz="1200">
                          <a:effectLst/>
                        </a:rPr>
                        <a:t>10</a:t>
                      </a:r>
                      <a:r>
                        <a:rPr lang="uz-Cyrl-UZ" sz="1200" baseline="30000">
                          <a:effectLst/>
                        </a:rPr>
                        <a:t>-8 </a:t>
                      </a:r>
                      <a:r>
                        <a:rPr lang="uz-Cyrl-UZ" sz="1200">
                          <a:effectLst/>
                        </a:rPr>
                        <a:t>.... 10</a:t>
                      </a:r>
                      <a:r>
                        <a:rPr lang="uz-Cyrl-UZ" sz="1200" baseline="30000">
                          <a:effectLst/>
                        </a:rPr>
                        <a:t>5 </a:t>
                      </a:r>
                      <a:r>
                        <a:rPr lang="ru-RU" sz="1200">
                          <a:effectLst/>
                        </a:rPr>
                        <a:t>(om • m)</a:t>
                      </a:r>
                      <a:r>
                        <a:rPr lang="ru-RU" sz="1200" baseline="30000">
                          <a:effectLst/>
                        </a:rPr>
                        <a:t>-1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084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Cyrl-UZ" sz="1200">
                          <a:effectLst/>
                        </a:rPr>
                        <a:t> </a:t>
                      </a:r>
                      <a:endParaRPr lang="uz-Cyrl-U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Dielektriklar</a:t>
                      </a:r>
                      <a:r>
                        <a:rPr lang="uz-Cyrl-UZ" sz="1200">
                          <a:effectLst/>
                        </a:rPr>
                        <a:t>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σ=</a:t>
                      </a:r>
                      <a:r>
                        <a:rPr lang="uz-Cyrl-UZ" sz="1200" dirty="0">
                          <a:effectLst/>
                        </a:rPr>
                        <a:t>10</a:t>
                      </a:r>
                      <a:r>
                        <a:rPr lang="uz-Cyrl-UZ" sz="1200" baseline="30000" dirty="0">
                          <a:effectLst/>
                        </a:rPr>
                        <a:t>-16 </a:t>
                      </a:r>
                      <a:r>
                        <a:rPr lang="uz-Cyrl-UZ" sz="1200" dirty="0">
                          <a:effectLst/>
                        </a:rPr>
                        <a:t>.... 10</a:t>
                      </a:r>
                      <a:r>
                        <a:rPr lang="uz-Cyrl-UZ" sz="1200" baseline="30000" dirty="0">
                          <a:effectLst/>
                        </a:rPr>
                        <a:t>5 </a:t>
                      </a:r>
                      <a:r>
                        <a:rPr lang="ru-RU" sz="1200" dirty="0">
                          <a:effectLst/>
                        </a:rPr>
                        <a:t>(</a:t>
                      </a:r>
                      <a:r>
                        <a:rPr lang="ru-RU" sz="1200" dirty="0" err="1">
                          <a:effectLst/>
                        </a:rPr>
                        <a:t>om</a:t>
                      </a:r>
                      <a:r>
                        <a:rPr lang="ru-RU" sz="1200" dirty="0">
                          <a:effectLst/>
                        </a:rPr>
                        <a:t> • m)</a:t>
                      </a:r>
                      <a:r>
                        <a:rPr lang="ru-RU" sz="1200" baseline="30000" dirty="0">
                          <a:effectLst/>
                        </a:rPr>
                        <a:t>-1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619672" y="836712"/>
            <a:ext cx="60841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Ayrim materiallarning solishtirma e</a:t>
            </a:r>
            <a:r>
              <a:rPr lang="en-US" dirty="0" err="1"/>
              <a:t>lektr</a:t>
            </a:r>
            <a:r>
              <a:rPr lang="en-US" dirty="0"/>
              <a:t> </a:t>
            </a:r>
            <a:r>
              <a:rPr lang="en-US" dirty="0" err="1"/>
              <a:t>o‘tkazuvchanli</a:t>
            </a:r>
            <a:r>
              <a:rPr lang="uz-Cyrl-UZ" dirty="0"/>
              <a:t>gi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945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5" y="620688"/>
                <a:ext cx="7812856" cy="5505475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uz-Cyrl-UZ" b="1" dirty="0"/>
                  <a:t>Antiferromagnetiklarda </a:t>
                </a:r>
                <a:r>
                  <a:rPr lang="uz-Cyrl-UZ" dirty="0"/>
                  <a:t>magnitizm xossasini hosil qiluvchi qo‘shni zarrachalarning magnit momentlari uzaro qarama-qarshi yo‘nalgan bo‘lib, magnit maydoni bo‘lmaganda materialning magnitlanishi nolga teng bo‘ladi.</a:t>
                </a:r>
                <a:endParaRPr lang="ru-RU" dirty="0"/>
              </a:p>
              <a:p>
                <a:r>
                  <a:rPr lang="en-US" dirty="0" err="1"/>
                  <a:t>Materiallardagi</a:t>
                </a:r>
                <a:r>
                  <a:rPr lang="en-US" dirty="0"/>
                  <a:t> </a:t>
                </a:r>
                <a:r>
                  <a:rPr lang="en-US" dirty="0" err="1"/>
                  <a:t>magnit</a:t>
                </a:r>
                <a:r>
                  <a:rPr lang="en-US" dirty="0"/>
                  <a:t> </a:t>
                </a:r>
                <a:r>
                  <a:rPr lang="en-US" dirty="0" err="1"/>
                  <a:t>momentlarining</a:t>
                </a:r>
                <a:r>
                  <a:rPr lang="en-US" dirty="0"/>
                  <a:t> </a:t>
                </a:r>
                <a:r>
                  <a:rPr lang="en-US" dirty="0" err="1"/>
                  <a:t>tartibi</a:t>
                </a:r>
                <a:r>
                  <a:rPr lang="en-US" dirty="0"/>
                  <a:t> </a:t>
                </a:r>
                <a:r>
                  <a:rPr lang="en-US" dirty="0" err="1"/>
                  <a:t>sxema</a:t>
                </a:r>
                <a:r>
                  <a:rPr lang="en-US" dirty="0"/>
                  <a:t> </a:t>
                </a:r>
                <a:r>
                  <a:rPr lang="en-US" dirty="0" err="1"/>
                  <a:t>tarzida</a:t>
                </a:r>
                <a:r>
                  <a:rPr lang="en-US" dirty="0"/>
                  <a:t> </a:t>
                </a:r>
                <a:r>
                  <a:rPr lang="en-US" dirty="0" err="1"/>
                  <a:t>rasmda</a:t>
                </a:r>
                <a:r>
                  <a:rPr lang="en-US" dirty="0"/>
                  <a:t> </a:t>
                </a:r>
                <a:r>
                  <a:rPr lang="en-US" dirty="0" err="1"/>
                  <a:t>berilgan</a:t>
                </a:r>
                <a:r>
                  <a:rPr lang="en-US" dirty="0"/>
                  <a:t>.</a:t>
                </a:r>
                <a:endParaRPr lang="ru-RU" dirty="0"/>
              </a:p>
              <a:p>
                <a:r>
                  <a:rPr lang="en-US" dirty="0" err="1"/>
                  <a:t>Materiallarning</a:t>
                </a:r>
                <a:r>
                  <a:rPr lang="en-US" dirty="0"/>
                  <a:t> </a:t>
                </a:r>
                <a:r>
                  <a:rPr lang="en-US" dirty="0" err="1"/>
                  <a:t>magnitlanishi</a:t>
                </a:r>
                <a:r>
                  <a:rPr lang="en-US" dirty="0"/>
                  <a:t> </a:t>
                </a:r>
                <a:r>
                  <a:rPr lang="en-US" i="1" dirty="0"/>
                  <a:t>(</a:t>
                </a:r>
                <a:r>
                  <a:rPr lang="en-US" i="1" dirty="0" err="1"/>
                  <a:t>Rm</a:t>
                </a:r>
                <a:r>
                  <a:rPr lang="en-US" i="1" dirty="0"/>
                  <a:t>) </a:t>
                </a:r>
                <a:r>
                  <a:rPr lang="en-US" dirty="0" err="1"/>
                  <a:t>asosan</a:t>
                </a:r>
                <a:r>
                  <a:rPr lang="en-US" dirty="0"/>
                  <a:t> </a:t>
                </a:r>
                <a:r>
                  <a:rPr lang="uz-Cyrl-UZ" dirty="0"/>
                  <a:t>h</a:t>
                </a:r>
                <a:r>
                  <a:rPr lang="en-US" dirty="0" err="1"/>
                  <a:t>aroratga</a:t>
                </a:r>
                <a:r>
                  <a:rPr lang="en-US" dirty="0"/>
                  <a:t>  </a:t>
                </a:r>
                <a:r>
                  <a:rPr lang="en-US" dirty="0" err="1"/>
                  <a:t>bo</a:t>
                </a:r>
                <a:r>
                  <a:rPr lang="uz-Cyrl-UZ" dirty="0"/>
                  <a:t>g‘</a:t>
                </a:r>
                <a:r>
                  <a:rPr lang="en-US" dirty="0" err="1"/>
                  <a:t>likdir</a:t>
                </a:r>
                <a:r>
                  <a:rPr lang="en-US" dirty="0"/>
                  <a:t>. </a:t>
                </a:r>
                <a:r>
                  <a:rPr lang="uz-Cyrl-UZ" dirty="0"/>
                  <a:t>H</a:t>
                </a:r>
                <a:r>
                  <a:rPr lang="en-US" dirty="0" err="1"/>
                  <a:t>oratning</a:t>
                </a:r>
                <a:r>
                  <a:rPr lang="en-US" dirty="0"/>
                  <a:t> k</a:t>
                </a:r>
                <a:r>
                  <a:rPr lang="uz-Cyrl-UZ" dirty="0"/>
                  <a:t>o‘</a:t>
                </a:r>
                <a:r>
                  <a:rPr lang="en-US" dirty="0" err="1"/>
                  <a:t>tarilishi</a:t>
                </a:r>
                <a:r>
                  <a:rPr lang="en-US" dirty="0"/>
                  <a:t> </a:t>
                </a:r>
                <a:r>
                  <a:rPr lang="uz-Cyrl-UZ" dirty="0"/>
                  <a:t>p</a:t>
                </a:r>
                <a:r>
                  <a:rPr lang="en-US" dirty="0" err="1"/>
                  <a:t>aramagnetiklarning</a:t>
                </a:r>
                <a:r>
                  <a:rPr lang="en-US" dirty="0"/>
                  <a:t> </a:t>
                </a:r>
                <a:r>
                  <a:rPr lang="en-US" dirty="0" err="1"/>
                  <a:t>magnitlanishini</a:t>
                </a:r>
                <a:r>
                  <a:rPr lang="en-US" dirty="0"/>
                  <a:t> </a:t>
                </a:r>
                <a:r>
                  <a:rPr lang="en-US" dirty="0" err="1"/>
                  <a:t>kamaytirsa</a:t>
                </a:r>
                <a:r>
                  <a:rPr lang="en-US" dirty="0"/>
                  <a:t>, </a:t>
                </a:r>
                <a:r>
                  <a:rPr lang="en-US" dirty="0" err="1"/>
                  <a:t>ferromagnetiklarnikini</a:t>
                </a:r>
                <a:r>
                  <a:rPr lang="en-US" dirty="0"/>
                  <a:t> </a:t>
                </a:r>
                <a:r>
                  <a:rPr lang="en-US" dirty="0" err="1"/>
                  <a:t>keskin</a:t>
                </a:r>
                <a:r>
                  <a:rPr lang="en-US" dirty="0"/>
                  <a:t> k</a:t>
                </a:r>
                <a:r>
                  <a:rPr lang="uz-Cyrl-UZ" dirty="0"/>
                  <a:t>o‘</a:t>
                </a:r>
                <a:r>
                  <a:rPr lang="en-US" dirty="0" err="1"/>
                  <a:t>taradi</a:t>
                </a:r>
                <a:r>
                  <a:rPr lang="en-US" dirty="0"/>
                  <a:t>. </a:t>
                </a:r>
                <a:r>
                  <a:rPr lang="en-US" dirty="0" err="1"/>
                  <a:t>Kyuri</a:t>
                </a:r>
                <a:r>
                  <a:rPr lang="en-US" dirty="0"/>
                  <a:t> nu</a:t>
                </a:r>
                <a:r>
                  <a:rPr lang="uz-Cyrl-UZ" dirty="0"/>
                  <a:t>q</a:t>
                </a:r>
                <a:r>
                  <a:rPr lang="en-US" dirty="0" err="1"/>
                  <a:t>tasiga</a:t>
                </a:r>
                <a:r>
                  <a:rPr lang="en-US" dirty="0"/>
                  <a:t> </a:t>
                </a:r>
                <a:r>
                  <a:rPr lang="en-US" dirty="0" err="1"/>
                  <a:t>ya</a:t>
                </a:r>
                <a:r>
                  <a:rPr lang="uz-Cyrl-UZ" dirty="0"/>
                  <a:t>q</a:t>
                </a:r>
                <a:r>
                  <a:rPr lang="en-US" dirty="0" err="1"/>
                  <a:t>inlashganda</a:t>
                </a:r>
                <a:r>
                  <a:rPr lang="en-US" dirty="0"/>
                  <a:t> </a:t>
                </a:r>
                <a:r>
                  <a:rPr lang="en-US" dirty="0" err="1"/>
                  <a:t>eng</a:t>
                </a:r>
                <a:r>
                  <a:rPr lang="en-US" dirty="0"/>
                  <a:t> </a:t>
                </a:r>
                <a:r>
                  <a:rPr lang="en-US" dirty="0" err="1"/>
                  <a:t>ka</a:t>
                </a:r>
                <a:r>
                  <a:rPr lang="uz-Cyrl-UZ" dirty="0"/>
                  <a:t>tt</a:t>
                </a:r>
                <a:r>
                  <a:rPr lang="en-US" dirty="0"/>
                  <a:t>a </a:t>
                </a:r>
                <a:r>
                  <a:rPr lang="uz-Cyrl-UZ" dirty="0"/>
                  <a:t>q</a:t>
                </a:r>
                <a:r>
                  <a:rPr lang="en-US" dirty="0" err="1"/>
                  <a:t>iymatga</a:t>
                </a:r>
                <a:r>
                  <a:rPr lang="en-US" dirty="0"/>
                  <a:t> </a:t>
                </a:r>
                <a:r>
                  <a:rPr lang="en-US" dirty="0" err="1"/>
                  <a:t>ega</a:t>
                </a:r>
                <a:r>
                  <a:rPr lang="en-US" dirty="0"/>
                  <a:t> b</a:t>
                </a:r>
                <a:r>
                  <a:rPr lang="uz-Cyrl-UZ" dirty="0"/>
                  <a:t>o‘</a:t>
                </a:r>
                <a:r>
                  <a:rPr lang="en-US" dirty="0" err="1"/>
                  <a:t>ladi</a:t>
                </a:r>
                <a:r>
                  <a:rPr lang="en-US" dirty="0"/>
                  <a:t>. </a:t>
                </a:r>
                <a:r>
                  <a:rPr lang="en-US" dirty="0" err="1"/>
                  <a:t>Kyuri</a:t>
                </a:r>
                <a:r>
                  <a:rPr lang="en-US" dirty="0"/>
                  <a:t> nu</a:t>
                </a:r>
                <a:r>
                  <a:rPr lang="uz-Cyrl-UZ" dirty="0"/>
                  <a:t>q</a:t>
                </a:r>
                <a:r>
                  <a:rPr lang="en-US" dirty="0" err="1"/>
                  <a:t>tasida</a:t>
                </a:r>
                <a:r>
                  <a:rPr lang="en-US" dirty="0"/>
                  <a:t> </a:t>
                </a:r>
                <a:r>
                  <a:rPr lang="en-US" dirty="0" err="1"/>
                  <a:t>ferro</a:t>
                </a:r>
                <a:r>
                  <a:rPr lang="en-US" dirty="0"/>
                  <a:t> </a:t>
                </a:r>
                <a:r>
                  <a:rPr lang="en-US" dirty="0" err="1"/>
                  <a:t>hamda</a:t>
                </a:r>
                <a:r>
                  <a:rPr lang="en-US" dirty="0"/>
                  <a:t> </a:t>
                </a:r>
                <a:r>
                  <a:rPr lang="en-US" dirty="0" err="1"/>
                  <a:t>ferrimagnetik</a:t>
                </a:r>
                <a:r>
                  <a:rPr lang="en-US" dirty="0"/>
                  <a:t> </a:t>
                </a:r>
                <a:r>
                  <a:rPr lang="en-US" dirty="0" err="1"/>
                  <a:t>materiallardagi</a:t>
                </a:r>
                <a:r>
                  <a:rPr lang="en-US" dirty="0"/>
                  <a:t> </a:t>
                </a:r>
                <a:r>
                  <a:rPr lang="uz-Cyrl-UZ" dirty="0"/>
                  <a:t>o‘</a:t>
                </a:r>
                <a:r>
                  <a:rPr lang="en-US" dirty="0"/>
                  <a:t>z-</a:t>
                </a:r>
                <a:r>
                  <a:rPr lang="uz-Cyrl-UZ" dirty="0"/>
                  <a:t>o‘</a:t>
                </a:r>
                <a:r>
                  <a:rPr lang="en-US" dirty="0" err="1"/>
                  <a:t>zidan</a:t>
                </a:r>
                <a:r>
                  <a:rPr lang="en-US" dirty="0"/>
                  <a:t> </a:t>
                </a:r>
                <a:r>
                  <a:rPr lang="en-US" dirty="0" err="1"/>
                  <a:t>magnitlanish</a:t>
                </a:r>
                <a:r>
                  <a:rPr lang="en-US" dirty="0"/>
                  <a:t> </a:t>
                </a:r>
                <a:r>
                  <a:rPr lang="en-US" dirty="0" err="1"/>
                  <a:t>xossasi</a:t>
                </a:r>
                <a:r>
                  <a:rPr lang="en-US" dirty="0"/>
                  <a:t> y</a:t>
                </a:r>
                <a:r>
                  <a:rPr lang="uz-Cyrl-UZ" dirty="0"/>
                  <a:t>o‘q</a:t>
                </a:r>
                <a:r>
                  <a:rPr lang="en-US" dirty="0" err="1"/>
                  <a:t>olib</a:t>
                </a:r>
                <a:r>
                  <a:rPr lang="en-US" dirty="0"/>
                  <a:t>, </a:t>
                </a:r>
                <a:r>
                  <a:rPr lang="en-US" dirty="0" err="1"/>
                  <a:t>materiallar</a:t>
                </a:r>
                <a:r>
                  <a:rPr lang="en-US" dirty="0"/>
                  <a:t> </a:t>
                </a:r>
                <a:r>
                  <a:rPr lang="en-US" dirty="0" err="1"/>
                  <a:t>oddiy</a:t>
                </a:r>
                <a:r>
                  <a:rPr lang="en-US" dirty="0"/>
                  <a:t> </a:t>
                </a:r>
                <a:r>
                  <a:rPr lang="en-US" dirty="0" err="1"/>
                  <a:t>paramagnetik</a:t>
                </a:r>
                <a:r>
                  <a:rPr lang="en-US" dirty="0"/>
                  <a:t> </a:t>
                </a:r>
                <a:r>
                  <a:rPr lang="en-US" dirty="0" err="1"/>
                  <a:t>xususiyatlarga</a:t>
                </a:r>
                <a:r>
                  <a:rPr lang="en-US" dirty="0"/>
                  <a:t> </a:t>
                </a:r>
                <a:r>
                  <a:rPr lang="en-US" dirty="0" err="1"/>
                  <a:t>ega</a:t>
                </a:r>
                <a:r>
                  <a:rPr lang="en-US" dirty="0"/>
                  <a:t> b</a:t>
                </a:r>
                <a:r>
                  <a:rPr lang="uz-Cyrl-UZ" dirty="0"/>
                  <a:t>o‘</a:t>
                </a:r>
                <a:r>
                  <a:rPr lang="en-US" dirty="0"/>
                  <a:t>lib </a:t>
                </a:r>
                <a:r>
                  <a:rPr lang="en-US" dirty="0" err="1"/>
                  <a:t>qoladi</a:t>
                </a:r>
                <a:r>
                  <a:rPr lang="en-US" dirty="0"/>
                  <a:t>.</a:t>
                </a:r>
                <a:endParaRPr lang="ru-RU" dirty="0"/>
              </a:p>
              <a:p>
                <a:r>
                  <a:rPr lang="uz-Cyrl-UZ" dirty="0"/>
                  <a:t>Jismdagi magnit maydonining o‘rtacha yig‘indisi magnit maydoni xususiyati bo‘lib, magnit qo‘zg‘atuvchi deb ataladi. Magnit ko‘zg‘atuvchi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/>
                        </m:ctrlPr>
                      </m:accPr>
                      <m:e>
                        <m:r>
                          <a:rPr lang="ru-RU" i="1"/>
                          <m:t>В</m:t>
                        </m:r>
                      </m:e>
                    </m:acc>
                  </m:oMath>
                </a14:m>
                <a:r>
                  <a:rPr lang="uz-Cyrl-UZ" dirty="0"/>
                  <a:t>, magnit kuchlanishi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/>
                        </m:ctrlPr>
                      </m:accPr>
                      <m:e>
                        <m:r>
                          <a:rPr lang="en-US" i="1"/>
                          <m:t>𝐻</m:t>
                        </m:r>
                      </m:e>
                    </m:acc>
                  </m:oMath>
                </a14:m>
                <a:r>
                  <a:rPr lang="uz-Cyrl-UZ" dirty="0"/>
                  <a:t>  hamda magnitlanish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/>
                        </m:ctrlPr>
                      </m:accPr>
                      <m:e>
                        <m:r>
                          <a:rPr lang="en-US" i="1"/>
                          <m:t>𝐼</m:t>
                        </m:r>
                      </m:e>
                    </m:acc>
                  </m:oMath>
                </a14:m>
                <a:r>
                  <a:rPr lang="uz-Cyrl-UZ" dirty="0"/>
                  <a:t> quyidagi bog‘lanishda bo‘ladilar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/>
                        </m:ctrlPr>
                      </m:accPr>
                      <m:e>
                        <m:r>
                          <a:rPr lang="ru-RU" i="1"/>
                          <m:t>В</m:t>
                        </m:r>
                      </m:e>
                    </m:acc>
                  </m:oMath>
                </a14:m>
                <a:r>
                  <a:rPr lang="en-US" dirty="0"/>
                  <a:t>=</a:t>
                </a:r>
                <a:r>
                  <a:rPr lang="ru-RU" dirty="0"/>
                  <a:t>μ</a:t>
                </a:r>
                <a:r>
                  <a:rPr lang="en-US" baseline="-25000" dirty="0"/>
                  <a:t>0</a:t>
                </a:r>
                <a:r>
                  <a:rPr lang="en-US" dirty="0"/>
                  <a:t>(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/>
                        </m:ctrlPr>
                      </m:accPr>
                      <m:e>
                        <m:r>
                          <a:rPr lang="en-US" i="1"/>
                          <m:t>𝐻</m:t>
                        </m:r>
                      </m:e>
                    </m:acc>
                  </m:oMath>
                </a14:m>
                <a:r>
                  <a:rPr lang="en-US" dirty="0"/>
                  <a:t>+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/>
                        </m:ctrlPr>
                      </m:accPr>
                      <m:e>
                        <m:r>
                          <a:rPr lang="en-US" i="1"/>
                          <m:t>𝐼</m:t>
                        </m:r>
                      </m:e>
                    </m:acc>
                  </m:oMath>
                </a14:m>
                <a:r>
                  <a:rPr lang="en-US" dirty="0"/>
                  <a:t>), </a:t>
                </a:r>
                <a:r>
                  <a:rPr lang="en-US" dirty="0" err="1"/>
                  <a:t>bu</a:t>
                </a:r>
                <a:r>
                  <a:rPr lang="en-US" dirty="0"/>
                  <a:t> </a:t>
                </a:r>
                <a:r>
                  <a:rPr lang="en-US" dirty="0" err="1"/>
                  <a:t>erda</a:t>
                </a:r>
                <a:r>
                  <a:rPr lang="en-US" dirty="0"/>
                  <a:t> </a:t>
                </a:r>
                <a:r>
                  <a:rPr lang="ru-RU" dirty="0"/>
                  <a:t>μ</a:t>
                </a:r>
                <a:r>
                  <a:rPr lang="en-US" baseline="-25000" dirty="0"/>
                  <a:t>0</a:t>
                </a:r>
                <a:r>
                  <a:rPr lang="en-US" dirty="0"/>
                  <a:t>=4x10</a:t>
                </a:r>
                <a:r>
                  <a:rPr lang="en-US" baseline="30000" dirty="0"/>
                  <a:t>-7</a:t>
                </a:r>
                <a:r>
                  <a:rPr lang="en-US" dirty="0"/>
                  <a:t> G</a:t>
                </a:r>
                <a:r>
                  <a:rPr lang="uz-Cyrl-UZ" dirty="0"/>
                  <a:t>n/m — magnit doimiysi. Agar R</a:t>
                </a:r>
                <a:r>
                  <a:rPr lang="uz-Cyrl-UZ" baseline="-25000" dirty="0"/>
                  <a:t>m</a:t>
                </a:r>
                <a:r>
                  <a:rPr lang="uz-Cyrl-UZ" dirty="0"/>
                  <a:t>=I/H ekanligini hisobga olsak,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/>
                        </m:ctrlPr>
                      </m:accPr>
                      <m:e>
                        <m:r>
                          <a:rPr lang="ru-RU" i="1"/>
                          <m:t>В</m:t>
                        </m:r>
                      </m:e>
                    </m:acc>
                  </m:oMath>
                </a14:m>
                <a:r>
                  <a:rPr lang="uz-Cyrl-UZ" dirty="0"/>
                  <a:t>=</a:t>
                </a:r>
                <a:r>
                  <a:rPr lang="ru-RU" dirty="0"/>
                  <a:t>μ</a:t>
                </a:r>
                <a:r>
                  <a:rPr lang="uz-Cyrl-UZ" baseline="-25000" dirty="0"/>
                  <a:t>0</a:t>
                </a:r>
                <a:r>
                  <a:rPr lang="uz-Cyrl-UZ" dirty="0"/>
                  <a:t> </a:t>
                </a:r>
                <a:r>
                  <a:rPr lang="ru-RU" dirty="0"/>
                  <a:t>μ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/>
                        </m:ctrlPr>
                      </m:accPr>
                      <m:e>
                        <m:r>
                          <a:rPr lang="en-US" i="1"/>
                          <m:t>𝐹</m:t>
                        </m:r>
                      </m:e>
                    </m:acc>
                  </m:oMath>
                </a14:m>
                <a:r>
                  <a:rPr lang="uz-Cyrl-UZ" dirty="0"/>
                  <a:t> dir. Bu erda  </a:t>
                </a:r>
                <a:r>
                  <a:rPr lang="ru-RU" dirty="0"/>
                  <a:t>μ</a:t>
                </a:r>
                <a:r>
                  <a:rPr lang="uz-Cyrl-UZ" dirty="0"/>
                  <a:t>=1+ R</a:t>
                </a:r>
                <a:r>
                  <a:rPr lang="uz-Cyrl-UZ" baseline="-25000" dirty="0"/>
                  <a:t>m</a:t>
                </a:r>
                <a:r>
                  <a:rPr lang="uz-Cyrl-UZ" dirty="0"/>
                  <a:t>.</a:t>
                </a:r>
                <a:endParaRPr lang="ru-RU" dirty="0"/>
              </a:p>
              <a:p>
                <a:r>
                  <a:rPr lang="uz-Cyrl-UZ" dirty="0"/>
                  <a:t> 	Ferromagnetiklarning o‘zgaruvchan magnit maydonida magnitlanishida gisterezis hodisasi ro‘y beradi, ya’ni magnit maydoni kuchlanishi o‘zgarishi bilan jismning magnitlanishi bir xil miqdorda ro‘y bermaydi </a:t>
                </a:r>
                <a:endParaRPr lang="ru-RU" dirty="0"/>
              </a:p>
              <a:p>
                <a:endParaRPr lang="ru-RU" dirty="0"/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5" y="620688"/>
                <a:ext cx="7812856" cy="5505475"/>
              </a:xfrm>
              <a:blipFill rotWithShape="1">
                <a:blip r:embed="rId2"/>
                <a:stretch>
                  <a:fillRect l="-781" t="-1772" r="-8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7860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1450974" cy="129856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34052"/>
            <a:ext cx="1335087" cy="13287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43150"/>
            <a:ext cx="1390650" cy="13287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32656"/>
            <a:ext cx="1408113" cy="13287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1916832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Rarasm</a:t>
            </a:r>
            <a:r>
              <a:rPr lang="en-US" dirty="0"/>
              <a:t>. A</a:t>
            </a:r>
            <a:r>
              <a:rPr lang="uz-Cyrl-UZ" dirty="0"/>
              <a:t>tomlarning magnit  momentlari bo‘yicha  tartiblanishi.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3068960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Bu </a:t>
            </a:r>
            <a:r>
              <a:rPr lang="uz-Cyrl-UZ" dirty="0"/>
              <a:t>q</a:t>
            </a:r>
            <a:r>
              <a:rPr lang="en-US" dirty="0" err="1"/>
              <a:t>oldi</a:t>
            </a:r>
            <a:r>
              <a:rPr lang="uz-Cyrl-UZ" dirty="0"/>
              <a:t>q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induk</a:t>
            </a:r>
            <a:r>
              <a:rPr lang="uz-Cyrl-UZ" dirty="0"/>
              <a:t>s</a:t>
            </a:r>
            <a:r>
              <a:rPr lang="en-US" dirty="0" err="1"/>
              <a:t>iya</a:t>
            </a:r>
            <a:r>
              <a:rPr lang="en-US" dirty="0"/>
              <a:t> (</a:t>
            </a:r>
            <a:r>
              <a:rPr lang="ru-RU" dirty="0"/>
              <a:t>В</a:t>
            </a:r>
            <a:r>
              <a:rPr lang="en-US" baseline="-25000" dirty="0"/>
              <a:t>r</a:t>
            </a:r>
            <a:r>
              <a:rPr lang="en-US" dirty="0"/>
              <a:t>)</a:t>
            </a:r>
            <a:r>
              <a:rPr lang="en-US" i="1" dirty="0"/>
              <a:t>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b</a:t>
            </a:r>
            <a:r>
              <a:rPr lang="uz-Cyrl-UZ" dirty="0"/>
              <a:t>o‘</a:t>
            </a:r>
            <a:r>
              <a:rPr lang="en-US" dirty="0" err="1"/>
              <a:t>ladi</a:t>
            </a:r>
            <a:r>
              <a:rPr lang="en-US" dirty="0"/>
              <a:t>. </a:t>
            </a:r>
            <a:r>
              <a:rPr lang="en-US" dirty="0" err="1"/>
              <a:t>Kuchli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maydonida</a:t>
            </a:r>
            <a:r>
              <a:rPr lang="en-US" dirty="0"/>
              <a:t> t</a:t>
            </a:r>
            <a:r>
              <a:rPr lang="uz-Cyrl-UZ" dirty="0"/>
              <a:t>o‘l</a:t>
            </a:r>
            <a:r>
              <a:rPr lang="en-US" dirty="0"/>
              <a:t>a </a:t>
            </a:r>
            <a:r>
              <a:rPr lang="en-US" dirty="0" err="1"/>
              <a:t>magnitlangan</a:t>
            </a:r>
            <a:r>
              <a:rPr lang="en-US" dirty="0"/>
              <a:t> </a:t>
            </a:r>
            <a:r>
              <a:rPr lang="en-US" dirty="0" err="1"/>
              <a:t>ferromagnit</a:t>
            </a:r>
            <a:r>
              <a:rPr lang="en-US" dirty="0"/>
              <a:t> </a:t>
            </a:r>
            <a:r>
              <a:rPr lang="en-US" dirty="0" err="1"/>
              <a:t>namuna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kuchlanishi</a:t>
            </a:r>
            <a:r>
              <a:rPr lang="en-US" dirty="0"/>
              <a:t> </a:t>
            </a:r>
            <a:r>
              <a:rPr lang="uz-Cyrl-UZ" dirty="0"/>
              <a:t>o‘</a:t>
            </a:r>
            <a:r>
              <a:rPr lang="en-US" dirty="0" err="1"/>
              <a:t>zgarishi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magnitsizlanadi</a:t>
            </a:r>
            <a:r>
              <a:rPr lang="en-US" dirty="0"/>
              <a:t>. Ana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magnitsizlanishga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kelgan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kuchlanishiga</a:t>
            </a:r>
            <a:r>
              <a:rPr lang="en-US" dirty="0"/>
              <a:t> </a:t>
            </a:r>
            <a:r>
              <a:rPr lang="en-US" dirty="0" err="1"/>
              <a:t>ko</a:t>
            </a:r>
            <a:r>
              <a:rPr lang="uz-Cyrl-UZ" dirty="0"/>
              <a:t>ers</a:t>
            </a:r>
            <a:r>
              <a:rPr lang="en-US" dirty="0" err="1"/>
              <a:t>ativ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ko</a:t>
            </a:r>
            <a:r>
              <a:rPr lang="uz-Cyrl-UZ" dirty="0"/>
              <a:t>ers</a:t>
            </a:r>
            <a:r>
              <a:rPr lang="en-US" dirty="0" err="1"/>
              <a:t>ativ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</a:t>
            </a:r>
            <a:r>
              <a:rPr lang="uz-Cyrl-UZ" dirty="0"/>
              <a:t>  </a:t>
            </a:r>
            <a:r>
              <a:rPr lang="en-US" dirty="0" err="1"/>
              <a:t>Magnitsizlantirgan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kuchlanishi</a:t>
            </a:r>
            <a:r>
              <a:rPr lang="en-US" dirty="0"/>
              <a:t> </a:t>
            </a:r>
            <a:r>
              <a:rPr lang="en-US" dirty="0" err="1"/>
              <a:t>yanada</a:t>
            </a:r>
            <a:r>
              <a:rPr lang="en-US" dirty="0"/>
              <a:t> </a:t>
            </a:r>
            <a:r>
              <a:rPr lang="en-US" dirty="0" err="1"/>
              <a:t>oshganda</a:t>
            </a:r>
            <a:r>
              <a:rPr lang="en-US" dirty="0"/>
              <a:t> </a:t>
            </a:r>
            <a:r>
              <a:rPr lang="en-US" dirty="0" err="1"/>
              <a:t>magnitlanish</a:t>
            </a:r>
            <a:r>
              <a:rPr lang="en-US" dirty="0"/>
              <a:t> </a:t>
            </a:r>
            <a:r>
              <a:rPr lang="en-US" dirty="0" err="1"/>
              <a:t>ruy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 (D </a:t>
            </a:r>
            <a:r>
              <a:rPr lang="en-US" dirty="0" err="1"/>
              <a:t>nukta</a:t>
            </a:r>
            <a:r>
              <a:rPr lang="en-US" dirty="0"/>
              <a:t>). </a:t>
            </a:r>
            <a:r>
              <a:rPr lang="en-US" dirty="0" err="1"/>
              <a:t>Namunaning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ayta</a:t>
            </a:r>
            <a:r>
              <a:rPr lang="en-US" dirty="0"/>
              <a:t> </a:t>
            </a:r>
            <a:r>
              <a:rPr lang="en-US" dirty="0" err="1"/>
              <a:t>magnitlanishini</a:t>
            </a:r>
            <a:r>
              <a:rPr lang="en-US" dirty="0"/>
              <a:t> II</a:t>
            </a:r>
            <a:r>
              <a:rPr lang="en-US" b="1" dirty="0"/>
              <a:t> </a:t>
            </a:r>
            <a:r>
              <a:rPr lang="en-US" b="1" dirty="0" err="1"/>
              <a:t>e</a:t>
            </a:r>
            <a:r>
              <a:rPr lang="en-US" dirty="0" err="1"/>
              <a:t>gri</a:t>
            </a:r>
            <a:r>
              <a:rPr lang="en-US" dirty="0"/>
              <a:t> </a:t>
            </a:r>
            <a:r>
              <a:rPr lang="en-US" dirty="0" err="1"/>
              <a:t>chizik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8824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76672"/>
            <a:ext cx="3744416" cy="244827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346889"/>
              </p:ext>
            </p:extLst>
          </p:nvPr>
        </p:nvGraphicFramePr>
        <p:xfrm>
          <a:off x="1043608" y="3429000"/>
          <a:ext cx="7128791" cy="7509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128791"/>
              </a:tblGrid>
              <a:tr h="75093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 err="1" smtClean="0">
                          <a:effectLst/>
                        </a:rPr>
                        <a:t>Rarasm</a:t>
                      </a:r>
                      <a:r>
                        <a:rPr lang="en-US" sz="1200" dirty="0">
                          <a:effectLst/>
                        </a:rPr>
                        <a:t>. </a:t>
                      </a:r>
                      <a:r>
                        <a:rPr lang="en-US" sz="1200" dirty="0" err="1">
                          <a:effectLst/>
                        </a:rPr>
                        <a:t>Magnit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gisterezisiga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ega</a:t>
                      </a:r>
                      <a:r>
                        <a:rPr lang="en-US" sz="1200" dirty="0">
                          <a:effectLst/>
                        </a:rPr>
                        <a:t> b</a:t>
                      </a:r>
                      <a:r>
                        <a:rPr lang="uz-Cyrl-UZ" sz="1200" dirty="0">
                          <a:effectLst/>
                        </a:rPr>
                        <a:t>o‘</a:t>
                      </a:r>
                      <a:r>
                        <a:rPr lang="en-US" sz="1200" dirty="0" err="1">
                          <a:effectLst/>
                        </a:rPr>
                        <a:t>lgan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ferromagnetiklarda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magnitlantirish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va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magnitsizlantirish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egri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chizi</a:t>
                      </a:r>
                      <a:r>
                        <a:rPr lang="uz-Cyrl-UZ" sz="1200" dirty="0">
                          <a:effectLst/>
                        </a:rPr>
                        <a:t>ql</a:t>
                      </a:r>
                      <a:r>
                        <a:rPr lang="en-US" sz="1200" dirty="0" err="1">
                          <a:effectLst/>
                        </a:rPr>
                        <a:t>ari</a:t>
                      </a:r>
                      <a:r>
                        <a:rPr lang="en-US" sz="1200" dirty="0">
                          <a:effectLst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827584" y="4427240"/>
            <a:ext cx="7391151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Magnit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maydoni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o‘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zgarish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amplitudasini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nolgacha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kamaytirib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ayta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magnitlanish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davrini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aytara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borib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namunani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o‘l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magnit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izlantirish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mumkin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Magnit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xususiyatlarini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ani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ql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ashda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bajariladigan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ishlar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o‘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lchash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vositalari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8.268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77,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17809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72,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20906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75,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12635-67,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12636-67,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12637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67,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12119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80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davlat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standartlari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bilan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belgilangan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z-Cyrl-U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55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5101538"/>
              </p:ext>
            </p:extLst>
          </p:nvPr>
        </p:nvGraphicFramePr>
        <p:xfrm>
          <a:off x="1403648" y="1772816"/>
          <a:ext cx="6077585" cy="34563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9190"/>
                <a:gridCol w="989965"/>
                <a:gridCol w="989965"/>
                <a:gridCol w="900430"/>
                <a:gridCol w="788035"/>
              </a:tblGrid>
              <a:tr h="37370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err="1">
                          <a:effectLst/>
                        </a:rPr>
                        <a:t>Ko‘rsatgichlar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</a:rPr>
                        <a:t>Ag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Au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Cu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Al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06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Zichlik,kg</a:t>
                      </a:r>
                      <a:r>
                        <a:rPr lang="en-US" sz="1200">
                          <a:effectLst/>
                        </a:rPr>
                        <a:t>/</a:t>
                      </a:r>
                      <a:r>
                        <a:rPr lang="ru-RU" sz="1200">
                          <a:effectLst/>
                        </a:rPr>
                        <a:t>m</a:t>
                      </a:r>
                      <a:r>
                        <a:rPr lang="ru-RU" sz="1200" baseline="30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10500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19300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8900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2700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06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Erish harorati,ºS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960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1063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658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06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elektr qarshilikning haroratli koeffitsenti,α</a:t>
                      </a:r>
                      <a:r>
                        <a:rPr lang="en-US" sz="1200" baseline="-25000">
                          <a:effectLst/>
                        </a:rPr>
                        <a:t>p</a:t>
                      </a:r>
                      <a:r>
                        <a:rPr lang="en-US" sz="1200">
                          <a:effectLst/>
                        </a:rPr>
                        <a:t>10</a:t>
                      </a:r>
                      <a:r>
                        <a:rPr lang="en-US" sz="1200" baseline="30000">
                          <a:effectLst/>
                        </a:rPr>
                        <a:t>3</a:t>
                      </a:r>
                      <a:r>
                        <a:rPr lang="en-US" sz="1200">
                          <a:effectLst/>
                        </a:rPr>
                        <a:t> ºC</a:t>
                      </a:r>
                      <a:r>
                        <a:rPr lang="en-US" sz="1200" baseline="30000">
                          <a:effectLst/>
                        </a:rPr>
                        <a:t>-1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3,6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4,5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4,3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06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Nisbiy elektroqarshilik,r,mkOm*m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0,016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0,024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0,027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7544" y="332656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Temirning</a:t>
            </a:r>
            <a:r>
              <a:rPr lang="en-US" dirty="0"/>
              <a:t> </a:t>
            </a:r>
            <a:r>
              <a:rPr lang="en-US" dirty="0" err="1"/>
              <a:t>o‘tkazuvchanligi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past.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mustahkam</a:t>
            </a:r>
            <a:r>
              <a:rPr lang="en-US" dirty="0"/>
              <a:t> (</a:t>
            </a:r>
            <a:r>
              <a:rPr lang="ru-RU" dirty="0"/>
              <a:t>Ϭ</a:t>
            </a:r>
            <a:r>
              <a:rPr lang="en-US" dirty="0"/>
              <a:t>=300+700MPa). Bu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oqlaydi</a:t>
            </a:r>
            <a:r>
              <a:rPr lang="en-US" dirty="0"/>
              <a:t>.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uglerodli</a:t>
            </a:r>
            <a:r>
              <a:rPr lang="en-US" dirty="0"/>
              <a:t> (S=0,1-0,15%)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po‘latlar</a:t>
            </a:r>
            <a:r>
              <a:rPr lang="en-US" dirty="0"/>
              <a:t> (St0,St1,…..St6)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Bulardan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shinalari,tramvay,metro</a:t>
            </a:r>
            <a:r>
              <a:rPr lang="en-US" dirty="0"/>
              <a:t> </a:t>
            </a:r>
            <a:r>
              <a:rPr lang="en-US" dirty="0" err="1"/>
              <a:t>temir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 (</a:t>
            </a:r>
            <a:r>
              <a:rPr lang="en-US" dirty="0" err="1"/>
              <a:t>elektropoezd</a:t>
            </a:r>
            <a:r>
              <a:rPr lang="en-US" dirty="0"/>
              <a:t>\u) </a:t>
            </a:r>
            <a:r>
              <a:rPr lang="en-US" dirty="0" err="1"/>
              <a:t>rel</a:t>
            </a:r>
            <a:r>
              <a:rPr lang="ru-RU" dirty="0"/>
              <a:t>ь</a:t>
            </a:r>
            <a:r>
              <a:rPr lang="en-US" dirty="0" err="1"/>
              <a:t>slari</a:t>
            </a:r>
            <a:r>
              <a:rPr lang="en-US" dirty="0"/>
              <a:t> </a:t>
            </a:r>
            <a:r>
              <a:rPr lang="en-US" dirty="0" err="1"/>
              <a:t>yasaladi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5301208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Qo‘shimchalarning</a:t>
            </a:r>
            <a:r>
              <a:rPr lang="en-US" dirty="0"/>
              <a:t> </a:t>
            </a:r>
            <a:r>
              <a:rPr lang="en-US" dirty="0" err="1"/>
              <a:t>borligi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o‘tkazuvchanlikni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pasaytiradi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Masalan</a:t>
            </a:r>
            <a:r>
              <a:rPr lang="en-US" dirty="0"/>
              <a:t> </a:t>
            </a:r>
            <a:r>
              <a:rPr lang="en-US" dirty="0" err="1"/>
              <a:t>misning</a:t>
            </a:r>
            <a:r>
              <a:rPr lang="en-US" dirty="0"/>
              <a:t> </a:t>
            </a:r>
            <a:r>
              <a:rPr lang="en-US" dirty="0" err="1"/>
              <a:t>o‘tkazuvchanligini</a:t>
            </a:r>
            <a:r>
              <a:rPr lang="en-US" dirty="0"/>
              <a:t> </a:t>
            </a:r>
            <a:r>
              <a:rPr lang="en-US" dirty="0" err="1"/>
              <a:t>kremniy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marganetsning</a:t>
            </a:r>
            <a:r>
              <a:rPr lang="en-US" dirty="0"/>
              <a:t> </a:t>
            </a:r>
            <a:r>
              <a:rPr lang="en-US" dirty="0" err="1"/>
              <a:t>ozgina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 ham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pasaytiradi</a:t>
            </a:r>
            <a:r>
              <a:rPr lang="en-US" dirty="0"/>
              <a:t>. </a:t>
            </a:r>
            <a:r>
              <a:rPr lang="en-US" dirty="0" err="1"/>
              <a:t>Puxtalanish</a:t>
            </a:r>
            <a:r>
              <a:rPr lang="en-US" dirty="0"/>
              <a:t> ham (</a:t>
            </a:r>
            <a:r>
              <a:rPr lang="en-US" dirty="0" err="1"/>
              <a:t>naklep</a:t>
            </a:r>
            <a:r>
              <a:rPr lang="en-US" dirty="0"/>
              <a:t>) </a:t>
            </a:r>
            <a:r>
              <a:rPr lang="en-US" dirty="0" err="1"/>
              <a:t>o‘tkazuvchanlikni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pasaytiradi</a:t>
            </a:r>
            <a:r>
              <a:rPr lang="en-US" dirty="0"/>
              <a:t>: </a:t>
            </a:r>
            <a:r>
              <a:rPr lang="en-US" dirty="0" err="1"/>
              <a:t>masalan</a:t>
            </a:r>
            <a:r>
              <a:rPr lang="en-US" dirty="0"/>
              <a:t>: </a:t>
            </a:r>
            <a:r>
              <a:rPr lang="en-US" dirty="0" err="1"/>
              <a:t>shtamplash</a:t>
            </a:r>
            <a:r>
              <a:rPr lang="en-US" dirty="0"/>
              <a:t>, </a:t>
            </a:r>
            <a:r>
              <a:rPr lang="en-US" dirty="0" err="1"/>
              <a:t>kiryalash</a:t>
            </a:r>
            <a:r>
              <a:rPr lang="en-US" dirty="0"/>
              <a:t> </a:t>
            </a:r>
            <a:r>
              <a:rPr lang="en-US" dirty="0" err="1"/>
              <a:t>usullarida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b="1" dirty="0" err="1"/>
              <a:t>mahsulot</a:t>
            </a:r>
            <a:r>
              <a:rPr lang="en-US" dirty="0" err="1"/>
              <a:t>lar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232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60648"/>
            <a:ext cx="8712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 </a:t>
            </a:r>
            <a:r>
              <a:rPr lang="en-US" b="1" dirty="0" err="1"/>
              <a:t>O‘ta</a:t>
            </a:r>
            <a:r>
              <a:rPr lang="en-US" b="1" dirty="0"/>
              <a:t> </a:t>
            </a:r>
            <a:r>
              <a:rPr lang="en-US" b="1" dirty="0" err="1"/>
              <a:t>o‘tkazgichlar</a:t>
            </a:r>
            <a:r>
              <a:rPr lang="en-US" b="1" dirty="0"/>
              <a:t> (</a:t>
            </a:r>
            <a:r>
              <a:rPr lang="en-US" b="1" dirty="0" err="1"/>
              <a:t>sverxprovodniki</a:t>
            </a:r>
            <a:r>
              <a:rPr lang="en-US" b="1" dirty="0"/>
              <a:t>)</a:t>
            </a:r>
            <a:endParaRPr lang="ru-RU" dirty="0"/>
          </a:p>
          <a:p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(30xil </a:t>
            </a:r>
            <a:r>
              <a:rPr lang="en-US" dirty="0" err="1"/>
              <a:t>elementlar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 (10000xil) abs</a:t>
            </a:r>
            <a:r>
              <a:rPr lang="uz-Cyrl-UZ" dirty="0"/>
              <a:t>o</a:t>
            </a:r>
            <a:r>
              <a:rPr lang="en-US" dirty="0" err="1"/>
              <a:t>lyut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ru-RU" dirty="0"/>
              <a:t>ь</a:t>
            </a:r>
            <a:r>
              <a:rPr lang="en-US" dirty="0"/>
              <a:t> </a:t>
            </a:r>
            <a:r>
              <a:rPr lang="en-US" dirty="0" err="1"/>
              <a:t>haroratiga</a:t>
            </a:r>
            <a:r>
              <a:rPr lang="en-US" dirty="0"/>
              <a:t> </a:t>
            </a:r>
            <a:r>
              <a:rPr lang="en-US" dirty="0" err="1"/>
              <a:t>yaqin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</a:t>
            </a:r>
            <a:r>
              <a:rPr lang="en-US" dirty="0"/>
              <a:t> </a:t>
            </a:r>
            <a:r>
              <a:rPr lang="en-US" dirty="0" err="1"/>
              <a:t>holatiga</a:t>
            </a:r>
            <a:r>
              <a:rPr lang="en-US" dirty="0"/>
              <a:t> </a:t>
            </a:r>
            <a:r>
              <a:rPr lang="en-US" dirty="0" err="1"/>
              <a:t>o‘tadilar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elektroqarshilik</a:t>
            </a:r>
            <a:r>
              <a:rPr lang="en-US" dirty="0"/>
              <a:t> </a:t>
            </a:r>
            <a:r>
              <a:rPr lang="en-US" dirty="0" err="1"/>
              <a:t>yo‘q</a:t>
            </a:r>
            <a:r>
              <a:rPr lang="en-US" dirty="0"/>
              <a:t> </a:t>
            </a:r>
            <a:r>
              <a:rPr lang="en-US" dirty="0" err="1"/>
              <a:t>hisobida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 r=10</a:t>
            </a:r>
            <a:r>
              <a:rPr lang="en-US" baseline="30000" dirty="0"/>
              <a:t>-25</a:t>
            </a:r>
            <a:r>
              <a:rPr lang="en-US" dirty="0"/>
              <a:t>Om*m. (</a:t>
            </a:r>
            <a:r>
              <a:rPr lang="en-US" dirty="0" err="1"/>
              <a:t>O‘tkazgichlarda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r=10</a:t>
            </a:r>
            <a:r>
              <a:rPr lang="en-US" baseline="30000" dirty="0"/>
              <a:t>-15</a:t>
            </a:r>
            <a:r>
              <a:rPr lang="en-US" dirty="0"/>
              <a:t>Om*m)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629" y="2276872"/>
            <a:ext cx="3262734" cy="23237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96894" y="5134275"/>
            <a:ext cx="44390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 </a:t>
            </a:r>
            <a:r>
              <a:rPr lang="en-US" dirty="0" err="1"/>
              <a:t>Haroratni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o‘tkazgichliligiga</a:t>
            </a:r>
            <a:r>
              <a:rPr lang="en-US" dirty="0"/>
              <a:t> </a:t>
            </a:r>
            <a:r>
              <a:rPr lang="en-US" dirty="0" err="1"/>
              <a:t>ta’siri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876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2548349" cy="209110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277" y="292494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sharoitda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o‘tkazgichdan</a:t>
            </a:r>
            <a:r>
              <a:rPr lang="en-US" dirty="0"/>
              <a:t> </a:t>
            </a:r>
            <a:r>
              <a:rPr lang="en-US" dirty="0" err="1"/>
              <a:t>yasalgan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endParaRPr lang="ru-RU" dirty="0"/>
          </a:p>
          <a:p>
            <a:r>
              <a:rPr lang="ru-RU" dirty="0" err="1"/>
              <a:t>tekis</a:t>
            </a:r>
            <a:r>
              <a:rPr lang="ru-RU" dirty="0"/>
              <a:t> </a:t>
            </a:r>
            <a:r>
              <a:rPr lang="ru-RU" dirty="0" err="1"/>
              <a:t>magnit</a:t>
            </a:r>
            <a:r>
              <a:rPr lang="ru-RU" dirty="0"/>
              <a:t> </a:t>
            </a:r>
            <a:r>
              <a:rPr lang="ru-RU" dirty="0" err="1"/>
              <a:t>maydonida</a:t>
            </a:r>
            <a:r>
              <a:rPr lang="ru-RU" dirty="0"/>
              <a:t> </a:t>
            </a:r>
            <a:r>
              <a:rPr lang="ru-RU" dirty="0" err="1"/>
              <a:t>joylashtirilgan</a:t>
            </a:r>
            <a:r>
              <a:rPr lang="ru-RU" dirty="0"/>
              <a:t>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18617"/>
            <a:ext cx="2401887" cy="231829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72000" y="297386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shar</a:t>
            </a:r>
            <a:r>
              <a:rPr lang="en-US" dirty="0"/>
              <a:t> </a:t>
            </a:r>
            <a:r>
              <a:rPr lang="en-US" dirty="0" err="1"/>
              <a:t>sovitilib</a:t>
            </a:r>
            <a:r>
              <a:rPr lang="en-US" dirty="0"/>
              <a:t>,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</a:t>
            </a:r>
            <a:r>
              <a:rPr lang="en-US" dirty="0"/>
              <a:t> </a:t>
            </a:r>
            <a:r>
              <a:rPr lang="en-US" dirty="0" err="1"/>
              <a:t>holatiga</a:t>
            </a:r>
            <a:r>
              <a:rPr lang="en-US" dirty="0"/>
              <a:t> </a:t>
            </a:r>
            <a:r>
              <a:rPr lang="en-US" dirty="0" err="1"/>
              <a:t>keltirilgach</a:t>
            </a:r>
            <a:r>
              <a:rPr lang="en-US" dirty="0"/>
              <a:t>,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</a:t>
            </a:r>
            <a:r>
              <a:rPr lang="en-US" dirty="0" err="1"/>
              <a:t>shardan</a:t>
            </a:r>
            <a:r>
              <a:rPr lang="en-US" dirty="0"/>
              <a:t> </a:t>
            </a:r>
            <a:r>
              <a:rPr lang="en-US" dirty="0" err="1"/>
              <a:t>itarib</a:t>
            </a:r>
            <a:r>
              <a:rPr lang="en-US" dirty="0"/>
              <a:t> </a:t>
            </a:r>
            <a:r>
              <a:rPr lang="en-US" dirty="0" err="1"/>
              <a:t>chiqiladi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933056"/>
            <a:ext cx="2487613" cy="16097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30759" y="5749322"/>
            <a:ext cx="5526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o‘tkazgichlilikni</a:t>
            </a:r>
            <a:r>
              <a:rPr lang="en-US" dirty="0"/>
              <a:t> </a:t>
            </a:r>
            <a:r>
              <a:rPr lang="en-US" dirty="0" err="1"/>
              <a:t>magnitli</a:t>
            </a:r>
            <a:r>
              <a:rPr lang="en-US" dirty="0"/>
              <a:t> </a:t>
            </a:r>
            <a:r>
              <a:rPr lang="en-US" dirty="0" err="1"/>
              <a:t>tarelkaga</a:t>
            </a:r>
            <a:r>
              <a:rPr lang="en-US" dirty="0"/>
              <a:t> </a:t>
            </a:r>
            <a:r>
              <a:rPr lang="en-US" dirty="0" err="1"/>
              <a:t>ta’siri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3088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908720"/>
            <a:ext cx="7408333" cy="3450696"/>
          </a:xfrm>
        </p:spPr>
        <p:txBody>
          <a:bodyPr>
            <a:normAutofit fontScale="92500"/>
          </a:bodyPr>
          <a:lstStyle/>
          <a:p>
            <a:r>
              <a:rPr lang="en-US" b="1" dirty="0"/>
              <a:t> </a:t>
            </a:r>
            <a:endParaRPr lang="ru-RU" dirty="0"/>
          </a:p>
          <a:p>
            <a:r>
              <a:rPr lang="en-US" b="1" dirty="0"/>
              <a:t> </a:t>
            </a:r>
            <a:r>
              <a:rPr lang="en-US" b="1" dirty="0" err="1"/>
              <a:t>Yuqori</a:t>
            </a:r>
            <a:r>
              <a:rPr lang="en-US" b="1" dirty="0"/>
              <a:t> </a:t>
            </a:r>
            <a:r>
              <a:rPr lang="en-US" b="1" dirty="0" err="1"/>
              <a:t>elektroqarshilikka</a:t>
            </a:r>
            <a:r>
              <a:rPr lang="en-US" b="1" dirty="0"/>
              <a:t> </a:t>
            </a:r>
            <a:r>
              <a:rPr lang="en-US" b="1" dirty="0" err="1"/>
              <a:t>ega</a:t>
            </a:r>
            <a:r>
              <a:rPr lang="en-US" b="1" dirty="0"/>
              <a:t> </a:t>
            </a:r>
            <a:r>
              <a:rPr lang="en-US" b="1" dirty="0" err="1"/>
              <a:t>qotishmalar</a:t>
            </a:r>
            <a:endParaRPr lang="ru-RU" dirty="0"/>
          </a:p>
          <a:p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/>
              <a:t> (</a:t>
            </a:r>
            <a:r>
              <a:rPr lang="en-US" dirty="0" err="1"/>
              <a:t>patentsiometrlar</a:t>
            </a:r>
            <a:r>
              <a:rPr lang="en-US" dirty="0"/>
              <a:t> </a:t>
            </a:r>
            <a:r>
              <a:rPr lang="en-US" dirty="0" err="1"/>
              <a:t>obmotkasi</a:t>
            </a:r>
            <a:r>
              <a:rPr lang="en-US" dirty="0"/>
              <a:t>, </a:t>
            </a:r>
            <a:r>
              <a:rPr lang="en-US" dirty="0" err="1"/>
              <a:t>shuntlar</a:t>
            </a:r>
            <a:r>
              <a:rPr lang="en-US" dirty="0"/>
              <a:t>,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g‘altaklari</a:t>
            </a:r>
            <a:r>
              <a:rPr lang="en-US" dirty="0"/>
              <a:t>, </a:t>
            </a:r>
            <a:r>
              <a:rPr lang="en-US" dirty="0" err="1"/>
              <a:t>rezistorlar</a:t>
            </a:r>
            <a:r>
              <a:rPr lang="en-US" dirty="0"/>
              <a:t>, </a:t>
            </a:r>
            <a:r>
              <a:rPr lang="en-US" dirty="0" err="1"/>
              <a:t>termoparalar</a:t>
            </a:r>
            <a:r>
              <a:rPr lang="en-US" dirty="0"/>
              <a:t>, </a:t>
            </a:r>
            <a:r>
              <a:rPr lang="en-US" dirty="0" err="1"/>
              <a:t>tenzometrik</a:t>
            </a:r>
            <a:r>
              <a:rPr lang="en-US" dirty="0"/>
              <a:t> </a:t>
            </a:r>
            <a:r>
              <a:rPr lang="en-US" dirty="0" err="1"/>
              <a:t>ko‘rsatkichlar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isitgich</a:t>
            </a:r>
            <a:r>
              <a:rPr lang="en-US" dirty="0"/>
              <a:t> </a:t>
            </a:r>
            <a:r>
              <a:rPr lang="en-US" dirty="0" err="1"/>
              <a:t>priborlari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pechlari</a:t>
            </a:r>
            <a:r>
              <a:rPr lang="en-US" dirty="0"/>
              <a:t> </a:t>
            </a:r>
            <a:r>
              <a:rPr lang="en-US" dirty="0" err="1"/>
              <a:t>isitgich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Bu </a:t>
            </a:r>
            <a:r>
              <a:rPr lang="en-US" dirty="0" err="1"/>
              <a:t>qotishmalar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eritma</a:t>
            </a:r>
            <a:r>
              <a:rPr lang="en-US" dirty="0"/>
              <a:t> </a:t>
            </a:r>
            <a:r>
              <a:rPr lang="en-US" dirty="0" err="1"/>
              <a:t>strukturasiga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Bu </a:t>
            </a:r>
            <a:r>
              <a:rPr lang="en-US" dirty="0" err="1"/>
              <a:t>qotishmalarning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qotishmani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etuvchi</a:t>
            </a:r>
            <a:r>
              <a:rPr lang="en-US" dirty="0"/>
              <a:t> </a:t>
            </a:r>
            <a:r>
              <a:rPr lang="en-US" dirty="0" err="1"/>
              <a:t>elementlar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qarshiligidan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3393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7781796"/>
              </p:ext>
            </p:extLst>
          </p:nvPr>
        </p:nvGraphicFramePr>
        <p:xfrm>
          <a:off x="1207557" y="1052736"/>
          <a:ext cx="6696702" cy="18355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20010"/>
                <a:gridCol w="615315"/>
                <a:gridCol w="736600"/>
                <a:gridCol w="736600"/>
                <a:gridCol w="887095"/>
                <a:gridCol w="104132"/>
                <a:gridCol w="498475"/>
                <a:gridCol w="498475"/>
              </a:tblGrid>
              <a:tr h="400304">
                <a:tc rowSpan="2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err="1">
                          <a:effectLst/>
                        </a:rPr>
                        <a:t>Qotishma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Xim tartibi,%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Elektr xossalari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30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Ni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Mn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Cu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R,mkOm*m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Αr10</a:t>
                      </a:r>
                      <a:r>
                        <a:rPr lang="ru-RU" sz="1200" baseline="30000">
                          <a:effectLst/>
                        </a:rPr>
                        <a:t>5</a:t>
                      </a:r>
                      <a:r>
                        <a:rPr lang="ru-RU" sz="1200">
                          <a:effectLst/>
                        </a:rPr>
                        <a:t>l</a:t>
                      </a:r>
                      <a:r>
                        <a:rPr lang="en-US" sz="1200">
                          <a:effectLst/>
                        </a:rPr>
                        <a:t>/</a:t>
                      </a:r>
                      <a:r>
                        <a:rPr lang="ru-RU" sz="1200">
                          <a:effectLst/>
                        </a:rPr>
                        <a:t>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t</a:t>
                      </a:r>
                      <a:r>
                        <a:rPr lang="ru-RU" sz="1200" baseline="-25000">
                          <a:effectLst/>
                        </a:rPr>
                        <a:t>ish</a:t>
                      </a:r>
                      <a:r>
                        <a:rPr lang="ru-RU" sz="1200">
                          <a:effectLst/>
                        </a:rPr>
                        <a:t>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MNM</a:t>
                      </a:r>
                      <a:r>
                        <a:rPr lang="ru-RU" sz="1200" baseline="-25000">
                          <a:effectLst/>
                        </a:rPr>
                        <a:t>ts</a:t>
                      </a:r>
                      <a:r>
                        <a:rPr lang="ru-RU" sz="1200">
                          <a:effectLst/>
                        </a:rPr>
                        <a:t>40-1,5 (konstan)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</a:rPr>
                        <a:t>39-41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1-2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qolgani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500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MNM</a:t>
                      </a:r>
                      <a:r>
                        <a:rPr lang="ru-RU" sz="1200" baseline="-25000">
                          <a:effectLst/>
                        </a:rPr>
                        <a:t>ts</a:t>
                      </a:r>
                      <a:r>
                        <a:rPr lang="ru-RU" sz="1200">
                          <a:effectLst/>
                        </a:rPr>
                        <a:t>3-12 (manganin)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r>
                        <a:rPr lang="ru-RU" sz="1200">
                          <a:effectLst/>
                        </a:rPr>
                        <a:t>,5-3,5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11,6-13,5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------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200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439334"/>
              </p:ext>
            </p:extLst>
          </p:nvPr>
        </p:nvGraphicFramePr>
        <p:xfrm>
          <a:off x="1332965" y="4005064"/>
          <a:ext cx="6445885" cy="16332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540385"/>
                <a:gridCol w="630555"/>
                <a:gridCol w="630555"/>
                <a:gridCol w="878840"/>
                <a:gridCol w="878840"/>
                <a:gridCol w="878840"/>
                <a:gridCol w="499110"/>
              </a:tblGrid>
              <a:tr h="0">
                <a:tc rowSpan="2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err="1">
                          <a:effectLst/>
                        </a:rPr>
                        <a:t>Qotishma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Xim tartibi,%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Elektr xossalari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Cr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Al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Fe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</a:rPr>
                        <a:t>Ni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Αr10</a:t>
                      </a:r>
                      <a:r>
                        <a:rPr lang="ru-RU" sz="1200" baseline="30000">
                          <a:effectLst/>
                        </a:rPr>
                        <a:t>5</a:t>
                      </a:r>
                      <a:r>
                        <a:rPr lang="ru-RU" sz="1200">
                          <a:effectLst/>
                        </a:rPr>
                        <a:t>l</a:t>
                      </a:r>
                      <a:r>
                        <a:rPr lang="en-US" sz="1200">
                          <a:effectLst/>
                        </a:rPr>
                        <a:t>/</a:t>
                      </a:r>
                      <a:r>
                        <a:rPr lang="ru-RU" sz="1200">
                          <a:effectLst/>
                        </a:rPr>
                        <a:t>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Αr10</a:t>
                      </a:r>
                      <a:r>
                        <a:rPr lang="ru-RU" sz="1200" baseline="30000">
                          <a:effectLst/>
                        </a:rPr>
                        <a:t>5</a:t>
                      </a:r>
                      <a:r>
                        <a:rPr lang="ru-RU" sz="1200">
                          <a:effectLst/>
                        </a:rPr>
                        <a:t>l</a:t>
                      </a:r>
                      <a:r>
                        <a:rPr lang="en-US" sz="1200">
                          <a:effectLst/>
                        </a:rPr>
                        <a:t>/</a:t>
                      </a:r>
                      <a:r>
                        <a:rPr lang="ru-RU" sz="1200">
                          <a:effectLst/>
                        </a:rPr>
                        <a:t>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t</a:t>
                      </a:r>
                      <a:r>
                        <a:rPr lang="ru-RU" sz="1200" baseline="-25000">
                          <a:effectLst/>
                        </a:rPr>
                        <a:t>ish</a:t>
                      </a:r>
                      <a:r>
                        <a:rPr lang="ru-RU" sz="1200">
                          <a:effectLst/>
                        </a:rPr>
                        <a:t>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X23Yu5(xromel)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21,5-24,5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4,6-5,3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Qolgani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&lt;0,6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1,37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1,4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1200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X20N80(nixrom)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20-23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----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&lt;1,5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Qolgani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1,11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9,0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1100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464103" y="404664"/>
            <a:ext cx="21836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/>
              <a:t>Reostat</a:t>
            </a:r>
            <a:r>
              <a:rPr lang="ru-RU" b="1" dirty="0"/>
              <a:t> </a:t>
            </a:r>
            <a:r>
              <a:rPr lang="ru-RU" b="1" dirty="0" err="1"/>
              <a:t>qotishmalar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771800" y="3181618"/>
            <a:ext cx="3956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Isitgich</a:t>
            </a:r>
            <a:r>
              <a:rPr lang="ru-RU" dirty="0"/>
              <a:t> </a:t>
            </a:r>
            <a:r>
              <a:rPr lang="ru-RU" dirty="0" err="1"/>
              <a:t>elementlari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qotishmalar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839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332656"/>
            <a:ext cx="8280919" cy="1905661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/>
              <a:t> </a:t>
            </a:r>
            <a:r>
              <a:rPr lang="en-US" b="1" dirty="0" err="1"/>
              <a:t>Yarimo‘tkazgichlar</a:t>
            </a:r>
            <a:endParaRPr lang="ru-RU" dirty="0"/>
          </a:p>
          <a:p>
            <a:r>
              <a:rPr lang="en-US" dirty="0" err="1"/>
              <a:t>Yarimo‘tkazgich</a:t>
            </a:r>
            <a:r>
              <a:rPr lang="en-US" dirty="0"/>
              <a:t> </a:t>
            </a:r>
            <a:r>
              <a:rPr lang="en-US" dirty="0" err="1"/>
              <a:t>materiallarga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r=10</a:t>
            </a:r>
            <a:r>
              <a:rPr lang="en-US" baseline="30000" dirty="0"/>
              <a:t>-3</a:t>
            </a:r>
            <a:r>
              <a:rPr lang="en-US" dirty="0"/>
              <a:t>-10</a:t>
            </a:r>
            <a:r>
              <a:rPr lang="en-US" baseline="30000" dirty="0"/>
              <a:t>-10</a:t>
            </a:r>
            <a:r>
              <a:rPr lang="en-US" dirty="0"/>
              <a:t>Om*</a:t>
            </a:r>
            <a:r>
              <a:rPr lang="en-US" dirty="0" err="1"/>
              <a:t>sm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  <a:r>
              <a:rPr lang="en-US" dirty="0" err="1"/>
              <a:t>Bunga</a:t>
            </a:r>
            <a:r>
              <a:rPr lang="en-US" dirty="0"/>
              <a:t> Mendeleev </a:t>
            </a:r>
            <a:r>
              <a:rPr lang="en-US" dirty="0" err="1"/>
              <a:t>davriy</a:t>
            </a:r>
            <a:r>
              <a:rPr lang="en-US" dirty="0"/>
              <a:t> </a:t>
            </a:r>
            <a:r>
              <a:rPr lang="en-US" dirty="0" err="1"/>
              <a:t>sistemasidagi</a:t>
            </a:r>
            <a:r>
              <a:rPr lang="en-US" dirty="0"/>
              <a:t> 12 element </a:t>
            </a:r>
            <a:r>
              <a:rPr lang="en-US" dirty="0" err="1"/>
              <a:t>kiradi</a:t>
            </a:r>
            <a:r>
              <a:rPr lang="en-US" dirty="0"/>
              <a:t>: </a:t>
            </a:r>
            <a:r>
              <a:rPr lang="en-US" dirty="0" err="1"/>
              <a:t>bor</a:t>
            </a:r>
            <a:r>
              <a:rPr lang="en-US" dirty="0"/>
              <a:t>, </a:t>
            </a:r>
            <a:r>
              <a:rPr lang="en-US" dirty="0" err="1"/>
              <a:t>uglerod</a:t>
            </a:r>
            <a:r>
              <a:rPr lang="en-US" dirty="0"/>
              <a:t> (</a:t>
            </a:r>
            <a:r>
              <a:rPr lang="en-US" dirty="0" err="1"/>
              <a:t>olimoz</a:t>
            </a:r>
            <a:r>
              <a:rPr lang="en-US" dirty="0"/>
              <a:t>), </a:t>
            </a:r>
            <a:r>
              <a:rPr lang="en-US" dirty="0" err="1"/>
              <a:t>kremniy</a:t>
            </a:r>
            <a:r>
              <a:rPr lang="en-US" dirty="0"/>
              <a:t>, </a:t>
            </a:r>
            <a:r>
              <a:rPr lang="en-US" dirty="0" err="1"/>
              <a:t>germaniy</a:t>
            </a:r>
            <a:r>
              <a:rPr lang="en-US" dirty="0"/>
              <a:t>, </a:t>
            </a:r>
            <a:r>
              <a:rPr lang="en-US" dirty="0" err="1"/>
              <a:t>qo‘rg‘oshin</a:t>
            </a:r>
            <a:r>
              <a:rPr lang="en-US" dirty="0"/>
              <a:t> (Sn</a:t>
            </a:r>
            <a:r>
              <a:rPr lang="en-US" baseline="-25000" dirty="0"/>
              <a:t>0</a:t>
            </a:r>
            <a:r>
              <a:rPr lang="en-US" dirty="0"/>
              <a:t>), </a:t>
            </a:r>
            <a:r>
              <a:rPr lang="en-US" dirty="0" err="1"/>
              <a:t>fos</a:t>
            </a:r>
            <a:r>
              <a:rPr lang="ru-RU" dirty="0"/>
              <a:t>ь</a:t>
            </a:r>
            <a:r>
              <a:rPr lang="en-US" dirty="0"/>
              <a:t>for, m</a:t>
            </a:r>
            <a:r>
              <a:rPr lang="ru-RU" dirty="0"/>
              <a:t>ы</a:t>
            </a:r>
            <a:r>
              <a:rPr lang="en-US" dirty="0" err="1"/>
              <a:t>sh</a:t>
            </a:r>
            <a:r>
              <a:rPr lang="ru-RU" dirty="0"/>
              <a:t>ь</a:t>
            </a:r>
            <a:r>
              <a:rPr lang="en-US" dirty="0"/>
              <a:t>yak, </a:t>
            </a:r>
            <a:r>
              <a:rPr lang="en-US" dirty="0" err="1"/>
              <a:t>sur</a:t>
            </a:r>
            <a:r>
              <a:rPr lang="ru-RU" dirty="0"/>
              <a:t>ь</a:t>
            </a:r>
            <a:r>
              <a:rPr lang="en-US" dirty="0"/>
              <a:t>ma, </a:t>
            </a:r>
            <a:r>
              <a:rPr lang="en-US" dirty="0" err="1"/>
              <a:t>oltingugurt</a:t>
            </a:r>
            <a:r>
              <a:rPr lang="en-US" dirty="0"/>
              <a:t>, </a:t>
            </a:r>
            <a:r>
              <a:rPr lang="en-US" dirty="0" err="1"/>
              <a:t>selen</a:t>
            </a:r>
            <a:r>
              <a:rPr lang="en-US" dirty="0"/>
              <a:t>, </a:t>
            </a:r>
            <a:r>
              <a:rPr lang="en-US" dirty="0" err="1"/>
              <a:t>tellur</a:t>
            </a:r>
            <a:r>
              <a:rPr lang="en-US" dirty="0"/>
              <a:t>, </a:t>
            </a:r>
            <a:r>
              <a:rPr lang="en-US" dirty="0" err="1"/>
              <a:t>yod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birqancha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birikmalar</a:t>
            </a:r>
            <a:r>
              <a:rPr lang="en-US" dirty="0"/>
              <a:t> ham </a:t>
            </a:r>
            <a:r>
              <a:rPr lang="en-US" dirty="0" err="1"/>
              <a:t>kiradi</a:t>
            </a:r>
            <a:r>
              <a:rPr lang="en-US" dirty="0"/>
              <a:t>.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germaniy</a:t>
            </a:r>
            <a:r>
              <a:rPr lang="en-US" dirty="0"/>
              <a:t>(</a:t>
            </a:r>
            <a:r>
              <a:rPr lang="en-US" dirty="0" err="1"/>
              <a:t>Ge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kremniy</a:t>
            </a:r>
            <a:r>
              <a:rPr lang="en-US" dirty="0"/>
              <a:t>(Si).</a:t>
            </a:r>
            <a:endParaRPr lang="ru-RU" dirty="0"/>
          </a:p>
          <a:p>
            <a:r>
              <a:rPr lang="en-US" dirty="0" err="1"/>
              <a:t>Yarimo‘tkazgichlarda</a:t>
            </a:r>
            <a:r>
              <a:rPr lang="en-US" dirty="0"/>
              <a:t> </a:t>
            </a:r>
            <a:r>
              <a:rPr lang="en-US" dirty="0" err="1"/>
              <a:t>tokni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valent</a:t>
            </a:r>
            <a:r>
              <a:rPr lang="en-US" dirty="0"/>
              <a:t> </a:t>
            </a:r>
            <a:r>
              <a:rPr lang="en-US" dirty="0" err="1"/>
              <a:t>zonasidagi</a:t>
            </a:r>
            <a:r>
              <a:rPr lang="en-US" dirty="0"/>
              <a:t> </a:t>
            </a:r>
            <a:r>
              <a:rPr lang="en-US" dirty="0" err="1"/>
              <a:t>elektronlarning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zonasiga</a:t>
            </a:r>
            <a:r>
              <a:rPr lang="en-US" dirty="0"/>
              <a:t> </a:t>
            </a:r>
            <a:r>
              <a:rPr lang="en-US" dirty="0" err="1"/>
              <a:t>o‘tib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zaryadini</a:t>
            </a:r>
            <a:r>
              <a:rPr lang="en-US" dirty="0"/>
              <a:t> </a:t>
            </a:r>
            <a:r>
              <a:rPr lang="en-US" dirty="0" err="1"/>
              <a:t>tashuvchisiga</a:t>
            </a:r>
            <a:r>
              <a:rPr lang="en-US" dirty="0"/>
              <a:t> </a:t>
            </a:r>
            <a:r>
              <a:rPr lang="en-US" dirty="0" err="1"/>
              <a:t>aylangan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348880"/>
            <a:ext cx="3096344" cy="172819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4221088"/>
            <a:ext cx="5238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 </a:t>
            </a:r>
            <a:r>
              <a:rPr lang="en-US" dirty="0" err="1"/>
              <a:t>Yarim</a:t>
            </a:r>
            <a:r>
              <a:rPr lang="en-US" dirty="0"/>
              <a:t> </a:t>
            </a:r>
            <a:r>
              <a:rPr lang="en-US" dirty="0" err="1"/>
              <a:t>o‘tkazgichlarda</a:t>
            </a:r>
            <a:r>
              <a:rPr lang="en-US" dirty="0"/>
              <a:t> </a:t>
            </a:r>
            <a:r>
              <a:rPr lang="en-US" dirty="0" err="1"/>
              <a:t>tokni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bo‘lishi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1109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620688"/>
            <a:ext cx="7408333" cy="537509"/>
          </a:xfrm>
        </p:spPr>
        <p:txBody>
          <a:bodyPr>
            <a:normAutofit fontScale="92500"/>
          </a:bodyPr>
          <a:lstStyle/>
          <a:p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dielektriklar</a:t>
            </a:r>
            <a:r>
              <a:rPr lang="en-US" dirty="0"/>
              <a:t> 2 </a:t>
            </a:r>
            <a:r>
              <a:rPr lang="en-US" dirty="0" err="1"/>
              <a:t>turga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149614021"/>
              </p:ext>
            </p:extLst>
          </p:nvPr>
        </p:nvGraphicFramePr>
        <p:xfrm>
          <a:off x="1187624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770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Graphic spid="6" grpId="0">
        <p:bldAsOne/>
      </p:bldGraphic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</TotalTime>
  <Words>1153</Words>
  <Application>Microsoft Office PowerPoint</Application>
  <PresentationFormat>Экран (4:3)</PresentationFormat>
  <Paragraphs>143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7</cp:revision>
  <dcterms:created xsi:type="dcterms:W3CDTF">2018-03-26T15:43:13Z</dcterms:created>
  <dcterms:modified xsi:type="dcterms:W3CDTF">2018-03-26T16:19:02Z</dcterms:modified>
</cp:coreProperties>
</file>