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66" r:id="rId3"/>
    <p:sldId id="267" r:id="rId4"/>
    <p:sldId id="268" r:id="rId5"/>
    <p:sldId id="269" r:id="rId6"/>
    <p:sldId id="270" r:id="rId7"/>
    <p:sldId id="271" r:id="rId8"/>
    <p:sldId id="272"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984" y="-8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1D5303E-CE19-4C2F-80C9-4F1107A4C6DC}"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D5303E-CE19-4C2F-80C9-4F1107A4C6DC}"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1D5303E-CE19-4C2F-80C9-4F1107A4C6DC}"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D5303E-CE19-4C2F-80C9-4F1107A4C6DC}"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981F20-6009-4A75-B2DA-5448FBCC5FDF}"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1D5303E-CE19-4C2F-80C9-4F1107A4C6DC}"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2981F20-6009-4A75-B2DA-5448FBCC5FDF}"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1D5303E-CE19-4C2F-80C9-4F1107A4C6DC}"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D5303E-CE19-4C2F-80C9-4F1107A4C6DC}"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1D5303E-CE19-4C2F-80C9-4F1107A4C6DC}"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1D5303E-CE19-4C2F-80C9-4F1107A4C6DC}"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981F20-6009-4A75-B2DA-5448FBCC5FDF}"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1D5303E-CE19-4C2F-80C9-4F1107A4C6DC}"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1D5303E-CE19-4C2F-80C9-4F1107A4C6DC}"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D5303E-CE19-4C2F-80C9-4F1107A4C6DC}" type="datetimeFigureOut">
              <a:rPr lang="ru-RU" smtClean="0"/>
              <a:t>26.03.2018</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A2981F20-6009-4A75-B2DA-5448FBCC5FDF}"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51720" y="2060848"/>
            <a:ext cx="5832648" cy="3024336"/>
          </a:xfrm>
        </p:spPr>
        <p:txBody>
          <a:bodyPr>
            <a:normAutofit fontScale="92500" lnSpcReduction="10000"/>
          </a:bodyPr>
          <a:lstStyle/>
          <a:p>
            <a:pPr marL="45720" indent="0">
              <a:buNone/>
            </a:pPr>
            <a:r>
              <a:rPr lang="en-US" b="1" dirty="0" smtClean="0"/>
              <a:t>                            R</a:t>
            </a:r>
            <a:r>
              <a:rPr lang="ru-RU" b="1" dirty="0"/>
              <a:t>е</a:t>
            </a:r>
            <a:r>
              <a:rPr lang="en-US" b="1" dirty="0" err="1"/>
              <a:t>ja</a:t>
            </a:r>
            <a:r>
              <a:rPr lang="en-US" b="1" dirty="0"/>
              <a:t>:</a:t>
            </a:r>
            <a:r>
              <a:rPr lang="uz-Cyrl-UZ" dirty="0"/>
              <a:t> </a:t>
            </a:r>
            <a:endParaRPr lang="en-US" dirty="0" smtClean="0"/>
          </a:p>
          <a:p>
            <a:pPr marL="45720" indent="0">
              <a:buNone/>
            </a:pPr>
            <a:endParaRPr lang="ru-RU" dirty="0"/>
          </a:p>
          <a:p>
            <a:pPr lvl="0"/>
            <a:r>
              <a:rPr lang="en-US" dirty="0" smtClean="0"/>
              <a:t>1.</a:t>
            </a:r>
            <a:r>
              <a:rPr lang="uz-Cyrl-UZ" dirty="0" smtClean="0"/>
              <a:t>Po‘latni </a:t>
            </a:r>
            <a:r>
              <a:rPr lang="uz-Cyrl-UZ" dirty="0"/>
              <a:t>sement</a:t>
            </a:r>
            <a:r>
              <a:rPr lang="en-US" dirty="0"/>
              <a:t>at</a:t>
            </a:r>
            <a:r>
              <a:rPr lang="uz-Cyrl-UZ" dirty="0"/>
              <a:t>siyalash. </a:t>
            </a:r>
            <a:endParaRPr lang="ru-RU" dirty="0"/>
          </a:p>
          <a:p>
            <a:pPr lvl="0"/>
            <a:r>
              <a:rPr lang="en-US" dirty="0" smtClean="0"/>
              <a:t>2.</a:t>
            </a:r>
            <a:r>
              <a:rPr lang="uz-Cyrl-UZ" dirty="0" smtClean="0"/>
              <a:t>Po‘latni </a:t>
            </a:r>
            <a:r>
              <a:rPr lang="uz-Cyrl-UZ" dirty="0"/>
              <a:t>azotlash. </a:t>
            </a:r>
            <a:endParaRPr lang="ru-RU" dirty="0"/>
          </a:p>
          <a:p>
            <a:pPr lvl="0"/>
            <a:r>
              <a:rPr lang="en-US" dirty="0" smtClean="0"/>
              <a:t>3.</a:t>
            </a:r>
            <a:r>
              <a:rPr lang="uz-Cyrl-UZ" dirty="0" smtClean="0"/>
              <a:t>Azotlashni </a:t>
            </a:r>
            <a:r>
              <a:rPr lang="uz-Cyrl-UZ" dirty="0"/>
              <a:t>qo‘llash joylari. </a:t>
            </a:r>
            <a:endParaRPr lang="ru-RU" dirty="0"/>
          </a:p>
          <a:p>
            <a:pPr lvl="0"/>
            <a:r>
              <a:rPr lang="en-US" dirty="0" smtClean="0"/>
              <a:t>4.</a:t>
            </a:r>
            <a:r>
              <a:rPr lang="uz-Cyrl-UZ" dirty="0" smtClean="0"/>
              <a:t>Po‘latni </a:t>
            </a:r>
            <a:r>
              <a:rPr lang="uz-Cyrl-UZ" dirty="0"/>
              <a:t>sianlash. </a:t>
            </a:r>
            <a:endParaRPr lang="ru-RU" dirty="0"/>
          </a:p>
          <a:p>
            <a:pPr lvl="0"/>
            <a:r>
              <a:rPr lang="en-US" dirty="0" smtClean="0"/>
              <a:t>5.</a:t>
            </a:r>
            <a:r>
              <a:rPr lang="uz-Cyrl-UZ" dirty="0" smtClean="0"/>
              <a:t>Diffuzion </a:t>
            </a:r>
            <a:r>
              <a:rPr lang="uz-Cyrl-UZ" dirty="0"/>
              <a:t>metallash.  </a:t>
            </a:r>
            <a:endParaRPr lang="ru-RU" dirty="0"/>
          </a:p>
          <a:p>
            <a:pPr lvl="0"/>
            <a:r>
              <a:rPr lang="en-US" dirty="0" smtClean="0"/>
              <a:t>6.</a:t>
            </a:r>
            <a:r>
              <a:rPr lang="uz-Cyrl-UZ" dirty="0" smtClean="0"/>
              <a:t>Termomexanik </a:t>
            </a:r>
            <a:r>
              <a:rPr lang="uz-Cyrl-UZ" dirty="0"/>
              <a:t>ishlov berish.</a:t>
            </a:r>
            <a:endParaRPr lang="ru-RU" dirty="0"/>
          </a:p>
          <a:p>
            <a:pPr marL="45720" indent="0">
              <a:buNone/>
            </a:pPr>
            <a:endParaRPr lang="ru-RU" dirty="0"/>
          </a:p>
        </p:txBody>
      </p:sp>
      <p:sp>
        <p:nvSpPr>
          <p:cNvPr id="5" name="Прямоугольник 4"/>
          <p:cNvSpPr/>
          <p:nvPr/>
        </p:nvSpPr>
        <p:spPr>
          <a:xfrm>
            <a:off x="2483768" y="508030"/>
            <a:ext cx="4028282" cy="36933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uz-Cyrl-UZ" b="1" dirty="0"/>
              <a:t>Po‘latlarni kimyoviy-termik ishlash.</a:t>
            </a:r>
            <a:endParaRPr lang="ru-RU" dirty="0"/>
          </a:p>
        </p:txBody>
      </p:sp>
    </p:spTree>
    <p:extLst>
      <p:ext uri="{BB962C8B-B14F-4D97-AF65-F5344CB8AC3E}">
        <p14:creationId xmlns:p14="http://schemas.microsoft.com/office/powerpoint/2010/main" val="2649058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4" presetClass="emph" presetSubtype="0" fill="hold" grpId="0" nodeType="clickEffect">
                                  <p:stCondLst>
                                    <p:cond delay="0"/>
                                  </p:stCondLst>
                                  <p:iterate type="lt">
                                    <p:tmPct val="10000"/>
                                  </p:iterate>
                                  <p:childTnLst>
                                    <p:animMotion origin="layout" path="M 0.0 0.0 L 0.0 -0.07213" pathEditMode="relative" ptsTypes="">
                                      <p:cBhvr>
                                        <p:cTn id="48" dur="250" accel="50000" decel="50000" autoRev="1" fill="hold">
                                          <p:stCondLst>
                                            <p:cond delay="0"/>
                                          </p:stCondLst>
                                        </p:cTn>
                                        <p:tgtEl>
                                          <p:spTgt spid="5"/>
                                        </p:tgtEl>
                                        <p:attrNameLst>
                                          <p:attrName>ppt_x</p:attrName>
                                          <p:attrName>ppt_y</p:attrName>
                                        </p:attrNameLst>
                                      </p:cBhvr>
                                    </p:animMotion>
                                    <p:animRot by="1500000">
                                      <p:cBhvr>
                                        <p:cTn id="49" dur="125" fill="hold">
                                          <p:stCondLst>
                                            <p:cond delay="0"/>
                                          </p:stCondLst>
                                        </p:cTn>
                                        <p:tgtEl>
                                          <p:spTgt spid="5"/>
                                        </p:tgtEl>
                                        <p:attrNameLst>
                                          <p:attrName>r</p:attrName>
                                        </p:attrNameLst>
                                      </p:cBhvr>
                                    </p:animRot>
                                    <p:animRot by="-1500000">
                                      <p:cBhvr>
                                        <p:cTn id="50" dur="125" fill="hold">
                                          <p:stCondLst>
                                            <p:cond delay="125"/>
                                          </p:stCondLst>
                                        </p:cTn>
                                        <p:tgtEl>
                                          <p:spTgt spid="5"/>
                                        </p:tgtEl>
                                        <p:attrNameLst>
                                          <p:attrName>r</p:attrName>
                                        </p:attrNameLst>
                                      </p:cBhvr>
                                    </p:animRot>
                                    <p:animRot by="-1500000">
                                      <p:cBhvr>
                                        <p:cTn id="51" dur="125" fill="hold">
                                          <p:stCondLst>
                                            <p:cond delay="250"/>
                                          </p:stCondLst>
                                        </p:cTn>
                                        <p:tgtEl>
                                          <p:spTgt spid="5"/>
                                        </p:tgtEl>
                                        <p:attrNameLst>
                                          <p:attrName>r</p:attrName>
                                        </p:attrNameLst>
                                      </p:cBhvr>
                                    </p:animRot>
                                    <p:animRot by="1500000">
                                      <p:cBhvr>
                                        <p:cTn id="52" dur="125" fill="hold">
                                          <p:stCondLst>
                                            <p:cond delay="375"/>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71600" y="404664"/>
            <a:ext cx="7076256" cy="1401336"/>
          </a:xfrm>
        </p:spPr>
        <p:txBody>
          <a:bodyPr>
            <a:normAutofit fontScale="77500" lnSpcReduction="20000"/>
          </a:bodyPr>
          <a:lstStyle/>
          <a:p>
            <a:r>
              <a:rPr lang="uz-Cyrl-UZ" dirty="0"/>
              <a:t>Diffuziya jarayonini rivojlanishi qatlamni hosil bo‘lishiga olib keladi. Bu degani to‘yingan detal materiali qatlami hosil bo‘ldi degani. Bu qatlam kimyoviy tarkibi, demak, struktura va xossalari dastlabkidan farq qiladi. Diffuzion qatlamda diffuziyalanuvchi elementning taqsimlanishi, ya’ni element konstruktsiyasining qatlam bo‘yicha o‘zgarishi rasm    da tasvirlangan.</a:t>
            </a: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132856"/>
            <a:ext cx="3695477" cy="270033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187624" y="5229200"/>
            <a:ext cx="6408712" cy="646331"/>
          </a:xfrm>
          <a:prstGeom prst="rect">
            <a:avLst/>
          </a:prstGeom>
        </p:spPr>
        <p:txBody>
          <a:bodyPr wrap="square">
            <a:spAutoFit/>
          </a:bodyPr>
          <a:lstStyle/>
          <a:p>
            <a:r>
              <a:rPr lang="uz-Cyrl-UZ" dirty="0"/>
              <a:t>Rasm       Diffuziyalanuvchi element konstruktsiyasining qatlam chuqurligi bo‘yicha o‘zgarishi grafigi</a:t>
            </a:r>
            <a:endParaRPr lang="ru-RU" dirty="0"/>
          </a:p>
        </p:txBody>
      </p:sp>
    </p:spTree>
    <p:extLst>
      <p:ext uri="{BB962C8B-B14F-4D97-AF65-F5344CB8AC3E}">
        <p14:creationId xmlns:p14="http://schemas.microsoft.com/office/powerpoint/2010/main" val="208664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80">
                                          <p:stCondLst>
                                            <p:cond delay="0"/>
                                          </p:stCondLst>
                                        </p:cTn>
                                        <p:tgtEl>
                                          <p:spTgt spid="1026"/>
                                        </p:tgtEl>
                                      </p:cBhvr>
                                    </p:animEffect>
                                    <p:anim calcmode="lin" valueType="num">
                                      <p:cBhvr>
                                        <p:cTn id="13"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8" dur="26">
                                          <p:stCondLst>
                                            <p:cond delay="650"/>
                                          </p:stCondLst>
                                        </p:cTn>
                                        <p:tgtEl>
                                          <p:spTgt spid="1026"/>
                                        </p:tgtEl>
                                      </p:cBhvr>
                                      <p:to x="100000" y="60000"/>
                                    </p:animScale>
                                    <p:animScale>
                                      <p:cBhvr>
                                        <p:cTn id="19" dur="166" decel="50000">
                                          <p:stCondLst>
                                            <p:cond delay="676"/>
                                          </p:stCondLst>
                                        </p:cTn>
                                        <p:tgtEl>
                                          <p:spTgt spid="1026"/>
                                        </p:tgtEl>
                                      </p:cBhvr>
                                      <p:to x="100000" y="100000"/>
                                    </p:animScale>
                                    <p:animScale>
                                      <p:cBhvr>
                                        <p:cTn id="20" dur="26">
                                          <p:stCondLst>
                                            <p:cond delay="1312"/>
                                          </p:stCondLst>
                                        </p:cTn>
                                        <p:tgtEl>
                                          <p:spTgt spid="1026"/>
                                        </p:tgtEl>
                                      </p:cBhvr>
                                      <p:to x="100000" y="80000"/>
                                    </p:animScale>
                                    <p:animScale>
                                      <p:cBhvr>
                                        <p:cTn id="21" dur="166" decel="50000">
                                          <p:stCondLst>
                                            <p:cond delay="1338"/>
                                          </p:stCondLst>
                                        </p:cTn>
                                        <p:tgtEl>
                                          <p:spTgt spid="1026"/>
                                        </p:tgtEl>
                                      </p:cBhvr>
                                      <p:to x="100000" y="100000"/>
                                    </p:animScale>
                                    <p:animScale>
                                      <p:cBhvr>
                                        <p:cTn id="22" dur="26">
                                          <p:stCondLst>
                                            <p:cond delay="1642"/>
                                          </p:stCondLst>
                                        </p:cTn>
                                        <p:tgtEl>
                                          <p:spTgt spid="1026"/>
                                        </p:tgtEl>
                                      </p:cBhvr>
                                      <p:to x="100000" y="90000"/>
                                    </p:animScale>
                                    <p:animScale>
                                      <p:cBhvr>
                                        <p:cTn id="23" dur="166" decel="50000">
                                          <p:stCondLst>
                                            <p:cond delay="1668"/>
                                          </p:stCondLst>
                                        </p:cTn>
                                        <p:tgtEl>
                                          <p:spTgt spid="1026"/>
                                        </p:tgtEl>
                                      </p:cBhvr>
                                      <p:to x="100000" y="100000"/>
                                    </p:animScale>
                                    <p:animScale>
                                      <p:cBhvr>
                                        <p:cTn id="24" dur="26">
                                          <p:stCondLst>
                                            <p:cond delay="1808"/>
                                          </p:stCondLst>
                                        </p:cTn>
                                        <p:tgtEl>
                                          <p:spTgt spid="1026"/>
                                        </p:tgtEl>
                                      </p:cBhvr>
                                      <p:to x="100000" y="95000"/>
                                    </p:animScale>
                                    <p:animScale>
                                      <p:cBhvr>
                                        <p:cTn id="25" dur="166" decel="50000">
                                          <p:stCondLst>
                                            <p:cond delay="1834"/>
                                          </p:stCondLst>
                                        </p:cTn>
                                        <p:tgtEl>
                                          <p:spTgt spid="102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barn(inVertical)">
                                      <p:cBhvr>
                                        <p:cTn id="3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47664" y="332656"/>
            <a:ext cx="6012160" cy="646331"/>
          </a:xfrm>
          <a:prstGeom prst="rect">
            <a:avLst/>
          </a:prstGeom>
        </p:spPr>
        <p:txBody>
          <a:bodyPr wrap="square">
            <a:spAutoFit/>
          </a:bodyPr>
          <a:lstStyle/>
          <a:p>
            <a:r>
              <a:rPr lang="uz-Cyrl-UZ" dirty="0"/>
              <a:t>Kam uglerodli po‘latni sementitlangan qatlamini strukturasi rasm 6.2 da ko‘rsatilgan.</a:t>
            </a:r>
            <a:endParaRPr lang="ru-RU" dirty="0"/>
          </a:p>
        </p:txBody>
      </p:sp>
      <p:pic>
        <p:nvPicPr>
          <p:cNvPr id="2050"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2339752" y="1268760"/>
            <a:ext cx="3743215" cy="34734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683568" y="4941168"/>
            <a:ext cx="7848872" cy="923330"/>
          </a:xfrm>
          <a:prstGeom prst="rect">
            <a:avLst/>
          </a:prstGeom>
        </p:spPr>
        <p:txBody>
          <a:bodyPr wrap="square">
            <a:spAutoFit/>
          </a:bodyPr>
          <a:lstStyle/>
          <a:p>
            <a:r>
              <a:rPr lang="uz-Cyrl-UZ" dirty="0"/>
              <a:t>Rasm      Kam uglerodli po‘latni tsementitlangandan keyingi diffuzion qatlam mikrostrukturasi. 1- evtektoiddan keyingi zona; 2- evtektoidli zona; 3- evtektoidgacha zona.</a:t>
            </a:r>
            <a:endParaRPr lang="ru-RU" dirty="0"/>
          </a:p>
        </p:txBody>
      </p:sp>
    </p:spTree>
    <p:extLst>
      <p:ext uri="{BB962C8B-B14F-4D97-AF65-F5344CB8AC3E}">
        <p14:creationId xmlns:p14="http://schemas.microsoft.com/office/powerpoint/2010/main" val="235020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barn(inVertical)">
                                      <p:cBhvr>
                                        <p:cTn id="31"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260648"/>
            <a:ext cx="7848872" cy="792088"/>
          </a:xfrm>
        </p:spPr>
        <p:txBody>
          <a:bodyPr>
            <a:normAutofit fontScale="70000" lnSpcReduction="20000"/>
          </a:bodyPr>
          <a:lstStyle/>
          <a:p>
            <a:r>
              <a:rPr lang="uz-Cyrl-UZ" dirty="0"/>
              <a:t>Tsementitlash davrida o‘zoq vaqt qizdirib turilgani uchun yirik donali struktura hosil bo‘ladi.</a:t>
            </a:r>
            <a:endParaRPr lang="ru-RU" dirty="0"/>
          </a:p>
          <a:p>
            <a:r>
              <a:rPr lang="uz-Cyrl-UZ" dirty="0"/>
              <a:t> 1.</a:t>
            </a:r>
            <a:r>
              <a:rPr lang="en-US" b="1" dirty="0" err="1"/>
              <a:t>Bir</a:t>
            </a:r>
            <a:r>
              <a:rPr lang="en-US" b="1" dirty="0"/>
              <a:t> </a:t>
            </a:r>
            <a:r>
              <a:rPr lang="en-US" b="1" dirty="0" err="1"/>
              <a:t>marta</a:t>
            </a:r>
            <a:r>
              <a:rPr lang="en-US" b="1" dirty="0"/>
              <a:t> </a:t>
            </a:r>
            <a:r>
              <a:rPr lang="en-US" b="1" dirty="0" err="1"/>
              <a:t>toblab</a:t>
            </a:r>
            <a:r>
              <a:rPr lang="en-US" b="1" dirty="0"/>
              <a:t>, past </a:t>
            </a:r>
            <a:r>
              <a:rPr lang="en-US" b="1" dirty="0" err="1"/>
              <a:t>temperaturada</a:t>
            </a:r>
            <a:r>
              <a:rPr lang="en-US" b="1" dirty="0"/>
              <a:t> b</a:t>
            </a:r>
            <a:r>
              <a:rPr lang="uz-Cyrl-UZ" b="1" dirty="0"/>
              <a:t>o‘</a:t>
            </a:r>
            <a:r>
              <a:rPr lang="en-US" b="1" dirty="0" err="1"/>
              <a:t>shatish</a:t>
            </a:r>
            <a:r>
              <a:rPr lang="uz-Cyrl-UZ" b="1" dirty="0"/>
              <a:t>.</a:t>
            </a:r>
            <a:endParaRPr lang="ru-RU" dirty="0"/>
          </a:p>
          <a:p>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8125" y="1124744"/>
            <a:ext cx="3447132" cy="219047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827584" y="3589100"/>
            <a:ext cx="7632848" cy="646331"/>
          </a:xfrm>
          <a:prstGeom prst="rect">
            <a:avLst/>
          </a:prstGeom>
        </p:spPr>
        <p:txBody>
          <a:bodyPr wrap="square">
            <a:spAutoFit/>
          </a:bodyPr>
          <a:lstStyle/>
          <a:p>
            <a:r>
              <a:rPr lang="en-US" dirty="0" err="1" smtClean="0"/>
              <a:t>Detalning</a:t>
            </a:r>
            <a:r>
              <a:rPr lang="en-US" dirty="0" smtClean="0"/>
              <a:t> </a:t>
            </a:r>
            <a:r>
              <a:rPr lang="en-US" dirty="0" err="1"/>
              <a:t>sirtqi</a:t>
            </a:r>
            <a:r>
              <a:rPr lang="en-US" dirty="0"/>
              <a:t> </a:t>
            </a:r>
            <a:r>
              <a:rPr lang="en-US" dirty="0" err="1"/>
              <a:t>qatlami</a:t>
            </a:r>
            <a:r>
              <a:rPr lang="en-US" dirty="0"/>
              <a:t> </a:t>
            </a:r>
            <a:r>
              <a:rPr lang="en-US" dirty="0" err="1"/>
              <a:t>yirik</a:t>
            </a:r>
            <a:r>
              <a:rPr lang="en-US" dirty="0"/>
              <a:t> </a:t>
            </a:r>
            <a:r>
              <a:rPr lang="en-US" dirty="0" err="1"/>
              <a:t>ninasimon</a:t>
            </a:r>
            <a:r>
              <a:rPr lang="en-US" dirty="0"/>
              <a:t> </a:t>
            </a:r>
            <a:r>
              <a:rPr lang="en-US" dirty="0" err="1"/>
              <a:t>martensitdan</a:t>
            </a:r>
            <a:r>
              <a:rPr lang="en-US" dirty="0"/>
              <a:t> </a:t>
            </a:r>
            <a:r>
              <a:rPr lang="en-US" dirty="0" err="1"/>
              <a:t>iborat</a:t>
            </a:r>
            <a:r>
              <a:rPr lang="en-US" dirty="0"/>
              <a:t>. B</a:t>
            </a:r>
            <a:r>
              <a:rPr lang="uz-Cyrl-UZ" dirty="0"/>
              <a:t>o‘</a:t>
            </a:r>
            <a:r>
              <a:rPr lang="en-US" dirty="0" err="1"/>
              <a:t>shatish</a:t>
            </a:r>
            <a:r>
              <a:rPr lang="en-US" dirty="0"/>
              <a:t> </a:t>
            </a:r>
            <a:r>
              <a:rPr lang="en-US" dirty="0" err="1"/>
              <a:t>bilan</a:t>
            </a:r>
            <a:r>
              <a:rPr lang="en-US" dirty="0"/>
              <a:t> </a:t>
            </a:r>
            <a:r>
              <a:rPr lang="en-US" dirty="0" err="1"/>
              <a:t>ichki</a:t>
            </a:r>
            <a:r>
              <a:rPr lang="en-US" dirty="0"/>
              <a:t> </a:t>
            </a:r>
            <a:r>
              <a:rPr lang="en-US" dirty="0" err="1"/>
              <a:t>kuchlanish</a:t>
            </a:r>
            <a:r>
              <a:rPr lang="en-US" dirty="0"/>
              <a:t> </a:t>
            </a:r>
            <a:r>
              <a:rPr lang="en-US" dirty="0" err="1"/>
              <a:t>yuqoladi</a:t>
            </a:r>
            <a:r>
              <a:rPr lang="en-US" dirty="0"/>
              <a:t>.</a:t>
            </a:r>
            <a:endParaRPr lang="ru-RU" dirty="0"/>
          </a:p>
        </p:txBody>
      </p:sp>
      <p:sp>
        <p:nvSpPr>
          <p:cNvPr id="5" name="Прямоугольник 4"/>
          <p:cNvSpPr/>
          <p:nvPr/>
        </p:nvSpPr>
        <p:spPr>
          <a:xfrm>
            <a:off x="1691680" y="4236170"/>
            <a:ext cx="5904656" cy="369332"/>
          </a:xfrm>
          <a:prstGeom prst="rect">
            <a:avLst/>
          </a:prstGeom>
        </p:spPr>
        <p:txBody>
          <a:bodyPr wrap="square">
            <a:spAutoFit/>
          </a:bodyPr>
          <a:lstStyle/>
          <a:p>
            <a:pPr lvl="0"/>
            <a:r>
              <a:rPr lang="en-US" b="1" dirty="0" err="1"/>
              <a:t>Ikki</a:t>
            </a:r>
            <a:r>
              <a:rPr lang="en-US" b="1" dirty="0"/>
              <a:t> </a:t>
            </a:r>
            <a:r>
              <a:rPr lang="en-US" b="1" dirty="0" err="1"/>
              <a:t>toblab</a:t>
            </a:r>
            <a:r>
              <a:rPr lang="en-US" b="1" dirty="0"/>
              <a:t>, past </a:t>
            </a:r>
            <a:r>
              <a:rPr lang="en-US" b="1" dirty="0" err="1"/>
              <a:t>temperaturada</a:t>
            </a:r>
            <a:r>
              <a:rPr lang="en-US" b="1" dirty="0"/>
              <a:t> b</a:t>
            </a:r>
            <a:r>
              <a:rPr lang="uz-Cyrl-UZ" b="1" dirty="0"/>
              <a:t>o‘</a:t>
            </a:r>
            <a:r>
              <a:rPr lang="en-US" b="1" dirty="0" err="1"/>
              <a:t>shatish</a:t>
            </a:r>
            <a:r>
              <a:rPr lang="en-US" b="1" dirty="0"/>
              <a:t>.</a:t>
            </a:r>
            <a:endParaRPr lang="ru-RU"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6556" y="4797152"/>
            <a:ext cx="3541713" cy="1622425"/>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862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074"/>
                                        </p:tgtEl>
                                        <p:attrNameLst>
                                          <p:attrName>style.visibility</p:attrName>
                                        </p:attrNameLst>
                                      </p:cBhvr>
                                      <p:to>
                                        <p:strVal val="visible"/>
                                      </p:to>
                                    </p:set>
                                    <p:animEffect transition="in" filter="wipe(down)">
                                      <p:cBhvr>
                                        <p:cTn id="43" dur="580">
                                          <p:stCondLst>
                                            <p:cond delay="0"/>
                                          </p:stCondLst>
                                        </p:cTn>
                                        <p:tgtEl>
                                          <p:spTgt spid="3074"/>
                                        </p:tgtEl>
                                      </p:cBhvr>
                                    </p:animEffect>
                                    <p:anim calcmode="lin" valueType="num">
                                      <p:cBhvr>
                                        <p:cTn id="4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49" dur="26">
                                          <p:stCondLst>
                                            <p:cond delay="650"/>
                                          </p:stCondLst>
                                        </p:cTn>
                                        <p:tgtEl>
                                          <p:spTgt spid="3074"/>
                                        </p:tgtEl>
                                      </p:cBhvr>
                                      <p:to x="100000" y="60000"/>
                                    </p:animScale>
                                    <p:animScale>
                                      <p:cBhvr>
                                        <p:cTn id="50" dur="166" decel="50000">
                                          <p:stCondLst>
                                            <p:cond delay="676"/>
                                          </p:stCondLst>
                                        </p:cTn>
                                        <p:tgtEl>
                                          <p:spTgt spid="3074"/>
                                        </p:tgtEl>
                                      </p:cBhvr>
                                      <p:to x="100000" y="100000"/>
                                    </p:animScale>
                                    <p:animScale>
                                      <p:cBhvr>
                                        <p:cTn id="51" dur="26">
                                          <p:stCondLst>
                                            <p:cond delay="1312"/>
                                          </p:stCondLst>
                                        </p:cTn>
                                        <p:tgtEl>
                                          <p:spTgt spid="3074"/>
                                        </p:tgtEl>
                                      </p:cBhvr>
                                      <p:to x="100000" y="80000"/>
                                    </p:animScale>
                                    <p:animScale>
                                      <p:cBhvr>
                                        <p:cTn id="52" dur="166" decel="50000">
                                          <p:stCondLst>
                                            <p:cond delay="1338"/>
                                          </p:stCondLst>
                                        </p:cTn>
                                        <p:tgtEl>
                                          <p:spTgt spid="3074"/>
                                        </p:tgtEl>
                                      </p:cBhvr>
                                      <p:to x="100000" y="100000"/>
                                    </p:animScale>
                                    <p:animScale>
                                      <p:cBhvr>
                                        <p:cTn id="53" dur="26">
                                          <p:stCondLst>
                                            <p:cond delay="1642"/>
                                          </p:stCondLst>
                                        </p:cTn>
                                        <p:tgtEl>
                                          <p:spTgt spid="3074"/>
                                        </p:tgtEl>
                                      </p:cBhvr>
                                      <p:to x="100000" y="90000"/>
                                    </p:animScale>
                                    <p:animScale>
                                      <p:cBhvr>
                                        <p:cTn id="54" dur="166" decel="50000">
                                          <p:stCondLst>
                                            <p:cond delay="1668"/>
                                          </p:stCondLst>
                                        </p:cTn>
                                        <p:tgtEl>
                                          <p:spTgt spid="3074"/>
                                        </p:tgtEl>
                                      </p:cBhvr>
                                      <p:to x="100000" y="100000"/>
                                    </p:animScale>
                                    <p:animScale>
                                      <p:cBhvr>
                                        <p:cTn id="55" dur="26">
                                          <p:stCondLst>
                                            <p:cond delay="1808"/>
                                          </p:stCondLst>
                                        </p:cTn>
                                        <p:tgtEl>
                                          <p:spTgt spid="3074"/>
                                        </p:tgtEl>
                                      </p:cBhvr>
                                      <p:to x="100000" y="95000"/>
                                    </p:animScale>
                                    <p:animScale>
                                      <p:cBhvr>
                                        <p:cTn id="56" dur="166" decel="50000">
                                          <p:stCondLst>
                                            <p:cond delay="1834"/>
                                          </p:stCondLst>
                                        </p:cTn>
                                        <p:tgtEl>
                                          <p:spTgt spid="3074"/>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wipe(down)">
                                      <p:cBhvr>
                                        <p:cTn id="61" dur="580">
                                          <p:stCondLst>
                                            <p:cond delay="0"/>
                                          </p:stCondLst>
                                        </p:cTn>
                                        <p:tgtEl>
                                          <p:spTgt spid="4"/>
                                        </p:tgtEl>
                                      </p:cBhvr>
                                    </p:animEffect>
                                    <p:anim calcmode="lin" valueType="num">
                                      <p:cBhvr>
                                        <p:cTn id="6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67" dur="26">
                                          <p:stCondLst>
                                            <p:cond delay="650"/>
                                          </p:stCondLst>
                                        </p:cTn>
                                        <p:tgtEl>
                                          <p:spTgt spid="4"/>
                                        </p:tgtEl>
                                      </p:cBhvr>
                                      <p:to x="100000" y="60000"/>
                                    </p:animScale>
                                    <p:animScale>
                                      <p:cBhvr>
                                        <p:cTn id="68" dur="166" decel="50000">
                                          <p:stCondLst>
                                            <p:cond delay="676"/>
                                          </p:stCondLst>
                                        </p:cTn>
                                        <p:tgtEl>
                                          <p:spTgt spid="4"/>
                                        </p:tgtEl>
                                      </p:cBhvr>
                                      <p:to x="100000" y="100000"/>
                                    </p:animScale>
                                    <p:animScale>
                                      <p:cBhvr>
                                        <p:cTn id="69" dur="26">
                                          <p:stCondLst>
                                            <p:cond delay="1312"/>
                                          </p:stCondLst>
                                        </p:cTn>
                                        <p:tgtEl>
                                          <p:spTgt spid="4"/>
                                        </p:tgtEl>
                                      </p:cBhvr>
                                      <p:to x="100000" y="80000"/>
                                    </p:animScale>
                                    <p:animScale>
                                      <p:cBhvr>
                                        <p:cTn id="70" dur="166" decel="50000">
                                          <p:stCondLst>
                                            <p:cond delay="1338"/>
                                          </p:stCondLst>
                                        </p:cTn>
                                        <p:tgtEl>
                                          <p:spTgt spid="4"/>
                                        </p:tgtEl>
                                      </p:cBhvr>
                                      <p:to x="100000" y="100000"/>
                                    </p:animScale>
                                    <p:animScale>
                                      <p:cBhvr>
                                        <p:cTn id="71" dur="26">
                                          <p:stCondLst>
                                            <p:cond delay="1642"/>
                                          </p:stCondLst>
                                        </p:cTn>
                                        <p:tgtEl>
                                          <p:spTgt spid="4"/>
                                        </p:tgtEl>
                                      </p:cBhvr>
                                      <p:to x="100000" y="90000"/>
                                    </p:animScale>
                                    <p:animScale>
                                      <p:cBhvr>
                                        <p:cTn id="72" dur="166" decel="50000">
                                          <p:stCondLst>
                                            <p:cond delay="1668"/>
                                          </p:stCondLst>
                                        </p:cTn>
                                        <p:tgtEl>
                                          <p:spTgt spid="4"/>
                                        </p:tgtEl>
                                      </p:cBhvr>
                                      <p:to x="100000" y="100000"/>
                                    </p:animScale>
                                    <p:animScale>
                                      <p:cBhvr>
                                        <p:cTn id="73" dur="26">
                                          <p:stCondLst>
                                            <p:cond delay="1808"/>
                                          </p:stCondLst>
                                        </p:cTn>
                                        <p:tgtEl>
                                          <p:spTgt spid="4"/>
                                        </p:tgtEl>
                                      </p:cBhvr>
                                      <p:to x="100000" y="95000"/>
                                    </p:animScale>
                                    <p:animScale>
                                      <p:cBhvr>
                                        <p:cTn id="74" dur="166" decel="50000">
                                          <p:stCondLst>
                                            <p:cond delay="1834"/>
                                          </p:stCondLst>
                                        </p:cTn>
                                        <p:tgtEl>
                                          <p:spTgt spid="4"/>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45" presetClass="entr" presetSubtype="0" fill="hold" grpId="0" nodeType="click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2000"/>
                                        <p:tgtEl>
                                          <p:spTgt spid="5"/>
                                        </p:tgtEl>
                                      </p:cBhvr>
                                    </p:animEffect>
                                    <p:anim calcmode="lin" valueType="num">
                                      <p:cBhvr>
                                        <p:cTn id="80" dur="2000" fill="hold"/>
                                        <p:tgtEl>
                                          <p:spTgt spid="5"/>
                                        </p:tgtEl>
                                        <p:attrNameLst>
                                          <p:attrName>ppt_w</p:attrName>
                                        </p:attrNameLst>
                                      </p:cBhvr>
                                      <p:tavLst>
                                        <p:tav tm="0" fmla="#ppt_w*sin(2.5*pi*$)">
                                          <p:val>
                                            <p:fltVal val="0"/>
                                          </p:val>
                                        </p:tav>
                                        <p:tav tm="100000">
                                          <p:val>
                                            <p:fltVal val="1"/>
                                          </p:val>
                                        </p:tav>
                                      </p:tavLst>
                                    </p:anim>
                                    <p:anim calcmode="lin" valueType="num">
                                      <p:cBhvr>
                                        <p:cTn id="81"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nodeType="clickEffect">
                                  <p:stCondLst>
                                    <p:cond delay="0"/>
                                  </p:stCondLst>
                                  <p:childTnLst>
                                    <p:set>
                                      <p:cBhvr>
                                        <p:cTn id="85" dur="1" fill="hold">
                                          <p:stCondLst>
                                            <p:cond delay="0"/>
                                          </p:stCondLst>
                                        </p:cTn>
                                        <p:tgtEl>
                                          <p:spTgt spid="3075"/>
                                        </p:tgtEl>
                                        <p:attrNameLst>
                                          <p:attrName>style.visibility</p:attrName>
                                        </p:attrNameLst>
                                      </p:cBhvr>
                                      <p:to>
                                        <p:strVal val="visible"/>
                                      </p:to>
                                    </p:set>
                                    <p:animEffect transition="in" filter="wipe(down)">
                                      <p:cBhvr>
                                        <p:cTn id="86" dur="580">
                                          <p:stCondLst>
                                            <p:cond delay="0"/>
                                          </p:stCondLst>
                                        </p:cTn>
                                        <p:tgtEl>
                                          <p:spTgt spid="3075"/>
                                        </p:tgtEl>
                                      </p:cBhvr>
                                    </p:animEffect>
                                    <p:anim calcmode="lin" valueType="num">
                                      <p:cBhvr>
                                        <p:cTn id="87" dur="1822" tmFilter="0,0; 0.14,0.36; 0.43,0.73; 0.71,0.91; 1.0,1.0">
                                          <p:stCondLst>
                                            <p:cond delay="0"/>
                                          </p:stCondLst>
                                        </p:cTn>
                                        <p:tgtEl>
                                          <p:spTgt spid="3075"/>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3075"/>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3075"/>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3075"/>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3075"/>
                                        </p:tgtEl>
                                        <p:attrNameLst>
                                          <p:attrName>ppt_y</p:attrName>
                                        </p:attrNameLst>
                                      </p:cBhvr>
                                      <p:tavLst>
                                        <p:tav tm="0" fmla="#ppt_y-sin(pi*$)/81">
                                          <p:val>
                                            <p:fltVal val="0"/>
                                          </p:val>
                                        </p:tav>
                                        <p:tav tm="100000">
                                          <p:val>
                                            <p:fltVal val="1"/>
                                          </p:val>
                                        </p:tav>
                                      </p:tavLst>
                                    </p:anim>
                                    <p:animScale>
                                      <p:cBhvr>
                                        <p:cTn id="92" dur="26">
                                          <p:stCondLst>
                                            <p:cond delay="650"/>
                                          </p:stCondLst>
                                        </p:cTn>
                                        <p:tgtEl>
                                          <p:spTgt spid="3075"/>
                                        </p:tgtEl>
                                      </p:cBhvr>
                                      <p:to x="100000" y="60000"/>
                                    </p:animScale>
                                    <p:animScale>
                                      <p:cBhvr>
                                        <p:cTn id="93" dur="166" decel="50000">
                                          <p:stCondLst>
                                            <p:cond delay="676"/>
                                          </p:stCondLst>
                                        </p:cTn>
                                        <p:tgtEl>
                                          <p:spTgt spid="3075"/>
                                        </p:tgtEl>
                                      </p:cBhvr>
                                      <p:to x="100000" y="100000"/>
                                    </p:animScale>
                                    <p:animScale>
                                      <p:cBhvr>
                                        <p:cTn id="94" dur="26">
                                          <p:stCondLst>
                                            <p:cond delay="1312"/>
                                          </p:stCondLst>
                                        </p:cTn>
                                        <p:tgtEl>
                                          <p:spTgt spid="3075"/>
                                        </p:tgtEl>
                                      </p:cBhvr>
                                      <p:to x="100000" y="80000"/>
                                    </p:animScale>
                                    <p:animScale>
                                      <p:cBhvr>
                                        <p:cTn id="95" dur="166" decel="50000">
                                          <p:stCondLst>
                                            <p:cond delay="1338"/>
                                          </p:stCondLst>
                                        </p:cTn>
                                        <p:tgtEl>
                                          <p:spTgt spid="3075"/>
                                        </p:tgtEl>
                                      </p:cBhvr>
                                      <p:to x="100000" y="100000"/>
                                    </p:animScale>
                                    <p:animScale>
                                      <p:cBhvr>
                                        <p:cTn id="96" dur="26">
                                          <p:stCondLst>
                                            <p:cond delay="1642"/>
                                          </p:stCondLst>
                                        </p:cTn>
                                        <p:tgtEl>
                                          <p:spTgt spid="3075"/>
                                        </p:tgtEl>
                                      </p:cBhvr>
                                      <p:to x="100000" y="90000"/>
                                    </p:animScale>
                                    <p:animScale>
                                      <p:cBhvr>
                                        <p:cTn id="97" dur="166" decel="50000">
                                          <p:stCondLst>
                                            <p:cond delay="1668"/>
                                          </p:stCondLst>
                                        </p:cTn>
                                        <p:tgtEl>
                                          <p:spTgt spid="3075"/>
                                        </p:tgtEl>
                                      </p:cBhvr>
                                      <p:to x="100000" y="100000"/>
                                    </p:animScale>
                                    <p:animScale>
                                      <p:cBhvr>
                                        <p:cTn id="98" dur="26">
                                          <p:stCondLst>
                                            <p:cond delay="1808"/>
                                          </p:stCondLst>
                                        </p:cTn>
                                        <p:tgtEl>
                                          <p:spTgt spid="3075"/>
                                        </p:tgtEl>
                                      </p:cBhvr>
                                      <p:to x="100000" y="95000"/>
                                    </p:animScale>
                                    <p:animScale>
                                      <p:cBhvr>
                                        <p:cTn id="99" dur="166" decel="50000">
                                          <p:stCondLst>
                                            <p:cond delay="1834"/>
                                          </p:stCondLst>
                                        </p:cTn>
                                        <p:tgtEl>
                                          <p:spTgt spid="307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55576" y="116632"/>
            <a:ext cx="7632848" cy="897280"/>
          </a:xfrm>
        </p:spPr>
        <p:txBody>
          <a:bodyPr>
            <a:normAutofit fontScale="70000" lnSpcReduction="20000"/>
          </a:bodyPr>
          <a:lstStyle/>
          <a:p>
            <a:r>
              <a:rPr lang="en-US" dirty="0" err="1"/>
              <a:t>Bunda</a:t>
            </a:r>
            <a:r>
              <a:rPr lang="en-US" dirty="0"/>
              <a:t> </a:t>
            </a:r>
            <a:r>
              <a:rPr lang="en-US" dirty="0" err="1"/>
              <a:t>mayda</a:t>
            </a:r>
            <a:r>
              <a:rPr lang="en-US" dirty="0"/>
              <a:t> </a:t>
            </a:r>
            <a:r>
              <a:rPr lang="en-US" dirty="0" err="1"/>
              <a:t>ninasimon</a:t>
            </a:r>
            <a:r>
              <a:rPr lang="en-US" dirty="0"/>
              <a:t> </a:t>
            </a:r>
            <a:r>
              <a:rPr lang="en-US" dirty="0" err="1"/>
              <a:t>martensit</a:t>
            </a:r>
            <a:r>
              <a:rPr lang="en-US" dirty="0"/>
              <a:t> </a:t>
            </a:r>
            <a:r>
              <a:rPr lang="en-US" dirty="0" err="1"/>
              <a:t>hosil</a:t>
            </a:r>
            <a:r>
              <a:rPr lang="en-US" dirty="0"/>
              <a:t> b</a:t>
            </a:r>
            <a:r>
              <a:rPr lang="uz-Cyrl-UZ" dirty="0"/>
              <a:t>o‘</a:t>
            </a:r>
            <a:r>
              <a:rPr lang="en-US" dirty="0"/>
              <a:t>lib, </a:t>
            </a:r>
            <a:r>
              <a:rPr lang="en-US" dirty="0" err="1"/>
              <a:t>ortiq</a:t>
            </a:r>
            <a:r>
              <a:rPr lang="en-US" dirty="0"/>
              <a:t> </a:t>
            </a:r>
            <a:r>
              <a:rPr lang="en-US" dirty="0" err="1"/>
              <a:t>austenit</a:t>
            </a:r>
            <a:r>
              <a:rPr lang="en-US" dirty="0"/>
              <a:t> </a:t>
            </a:r>
            <a:r>
              <a:rPr lang="en-US" dirty="0" err="1"/>
              <a:t>kamayadi</a:t>
            </a:r>
            <a:r>
              <a:rPr lang="en-US" dirty="0"/>
              <a:t> (</a:t>
            </a:r>
            <a:r>
              <a:rPr lang="en-US" dirty="0" err="1"/>
              <a:t>qattiqlashadi</a:t>
            </a:r>
            <a:r>
              <a:rPr lang="en-US" dirty="0"/>
              <a:t>).</a:t>
            </a:r>
            <a:endParaRPr lang="ru-RU" dirty="0"/>
          </a:p>
          <a:p>
            <a:r>
              <a:rPr lang="en-US" b="1" dirty="0" err="1"/>
              <a:t>Sementitlash</a:t>
            </a:r>
            <a:r>
              <a:rPr lang="en-US" b="1" dirty="0"/>
              <a:t> </a:t>
            </a:r>
            <a:r>
              <a:rPr lang="en-US" b="1" dirty="0" err="1"/>
              <a:t>haroratining</a:t>
            </a:r>
            <a:r>
              <a:rPr lang="en-US" b="1" dirty="0"/>
              <a:t> </a:t>
            </a:r>
            <a:r>
              <a:rPr lang="uz-Cyrl-UZ" b="1" dirty="0"/>
              <a:t>o‘</a:t>
            </a:r>
            <a:r>
              <a:rPr lang="en-US" b="1" dirty="0" err="1"/>
              <a:t>zidayoq</a:t>
            </a:r>
            <a:r>
              <a:rPr lang="en-US" b="1" dirty="0"/>
              <a:t> </a:t>
            </a:r>
            <a:r>
              <a:rPr lang="en-US" b="1" dirty="0" err="1"/>
              <a:t>toblash</a:t>
            </a:r>
            <a:r>
              <a:rPr lang="en-US" b="1" dirty="0"/>
              <a:t> </a:t>
            </a:r>
            <a:r>
              <a:rPr lang="en-US" b="1" dirty="0" err="1"/>
              <a:t>va</a:t>
            </a:r>
            <a:r>
              <a:rPr lang="en-US" b="1" dirty="0"/>
              <a:t> past </a:t>
            </a:r>
            <a:r>
              <a:rPr lang="en-US" b="1" dirty="0" err="1"/>
              <a:t>temperaturada</a:t>
            </a:r>
            <a:r>
              <a:rPr lang="en-US" b="1" dirty="0"/>
              <a:t> b</a:t>
            </a:r>
            <a:r>
              <a:rPr lang="uz-Cyrl-UZ" b="1" dirty="0"/>
              <a:t>o‘</a:t>
            </a:r>
            <a:r>
              <a:rPr lang="en-US" b="1" dirty="0" err="1"/>
              <a:t>shatish</a:t>
            </a:r>
            <a:r>
              <a:rPr lang="en-US" b="1" dirty="0"/>
              <a:t>.</a:t>
            </a:r>
            <a:endParaRPr lang="ru-RU" dirty="0"/>
          </a:p>
          <a:p>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268760"/>
            <a:ext cx="3672408" cy="1779587"/>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11560" y="3105835"/>
            <a:ext cx="8064896" cy="369332"/>
          </a:xfrm>
          <a:prstGeom prst="rect">
            <a:avLst/>
          </a:prstGeom>
        </p:spPr>
        <p:txBody>
          <a:bodyPr wrap="square">
            <a:spAutoFit/>
          </a:bodyPr>
          <a:lstStyle/>
          <a:p>
            <a:r>
              <a:rPr lang="en-US" dirty="0" err="1"/>
              <a:t>Sementitlangan</a:t>
            </a:r>
            <a:r>
              <a:rPr lang="en-US" dirty="0"/>
              <a:t> </a:t>
            </a:r>
            <a:r>
              <a:rPr lang="en-US" dirty="0" err="1"/>
              <a:t>detallar</a:t>
            </a:r>
            <a:r>
              <a:rPr lang="en-US" dirty="0"/>
              <a:t> </a:t>
            </a:r>
            <a:r>
              <a:rPr lang="en-US" dirty="0" err="1"/>
              <a:t>qattiqligi</a:t>
            </a:r>
            <a:r>
              <a:rPr lang="en-US" dirty="0"/>
              <a:t> HRS = 58-62, </a:t>
            </a:r>
            <a:r>
              <a:rPr lang="uz-Cyrl-UZ" dirty="0"/>
              <a:t>o‘</a:t>
            </a:r>
            <a:r>
              <a:rPr lang="en-US" dirty="0" err="1"/>
              <a:t>zaginikini</a:t>
            </a:r>
            <a:r>
              <a:rPr lang="en-US" dirty="0"/>
              <a:t> HRS = 25-35.</a:t>
            </a:r>
            <a:endParaRPr lang="ru-RU"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3475167"/>
            <a:ext cx="2676525" cy="2627313"/>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3554416"/>
            <a:ext cx="3060700" cy="2560637"/>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145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wipe(down)">
                                      <p:cBhvr>
                                        <p:cTn id="19" dur="580">
                                          <p:stCondLst>
                                            <p:cond delay="0"/>
                                          </p:stCondLst>
                                        </p:cTn>
                                        <p:tgtEl>
                                          <p:spTgt spid="4098"/>
                                        </p:tgtEl>
                                      </p:cBhvr>
                                    </p:animEffect>
                                    <p:anim calcmode="lin" valueType="num">
                                      <p:cBhvr>
                                        <p:cTn id="20"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5" dur="26">
                                          <p:stCondLst>
                                            <p:cond delay="650"/>
                                          </p:stCondLst>
                                        </p:cTn>
                                        <p:tgtEl>
                                          <p:spTgt spid="4098"/>
                                        </p:tgtEl>
                                      </p:cBhvr>
                                      <p:to x="100000" y="60000"/>
                                    </p:animScale>
                                    <p:animScale>
                                      <p:cBhvr>
                                        <p:cTn id="26" dur="166" decel="50000">
                                          <p:stCondLst>
                                            <p:cond delay="676"/>
                                          </p:stCondLst>
                                        </p:cTn>
                                        <p:tgtEl>
                                          <p:spTgt spid="4098"/>
                                        </p:tgtEl>
                                      </p:cBhvr>
                                      <p:to x="100000" y="100000"/>
                                    </p:animScale>
                                    <p:animScale>
                                      <p:cBhvr>
                                        <p:cTn id="27" dur="26">
                                          <p:stCondLst>
                                            <p:cond delay="1312"/>
                                          </p:stCondLst>
                                        </p:cTn>
                                        <p:tgtEl>
                                          <p:spTgt spid="4098"/>
                                        </p:tgtEl>
                                      </p:cBhvr>
                                      <p:to x="100000" y="80000"/>
                                    </p:animScale>
                                    <p:animScale>
                                      <p:cBhvr>
                                        <p:cTn id="28" dur="166" decel="50000">
                                          <p:stCondLst>
                                            <p:cond delay="1338"/>
                                          </p:stCondLst>
                                        </p:cTn>
                                        <p:tgtEl>
                                          <p:spTgt spid="4098"/>
                                        </p:tgtEl>
                                      </p:cBhvr>
                                      <p:to x="100000" y="100000"/>
                                    </p:animScale>
                                    <p:animScale>
                                      <p:cBhvr>
                                        <p:cTn id="29" dur="26">
                                          <p:stCondLst>
                                            <p:cond delay="1642"/>
                                          </p:stCondLst>
                                        </p:cTn>
                                        <p:tgtEl>
                                          <p:spTgt spid="4098"/>
                                        </p:tgtEl>
                                      </p:cBhvr>
                                      <p:to x="100000" y="90000"/>
                                    </p:animScale>
                                    <p:animScale>
                                      <p:cBhvr>
                                        <p:cTn id="30" dur="166" decel="50000">
                                          <p:stCondLst>
                                            <p:cond delay="1668"/>
                                          </p:stCondLst>
                                        </p:cTn>
                                        <p:tgtEl>
                                          <p:spTgt spid="4098"/>
                                        </p:tgtEl>
                                      </p:cBhvr>
                                      <p:to x="100000" y="100000"/>
                                    </p:animScale>
                                    <p:animScale>
                                      <p:cBhvr>
                                        <p:cTn id="31" dur="26">
                                          <p:stCondLst>
                                            <p:cond delay="1808"/>
                                          </p:stCondLst>
                                        </p:cTn>
                                        <p:tgtEl>
                                          <p:spTgt spid="4098"/>
                                        </p:tgtEl>
                                      </p:cBhvr>
                                      <p:to x="100000" y="95000"/>
                                    </p:animScale>
                                    <p:animScale>
                                      <p:cBhvr>
                                        <p:cTn id="32" dur="166" decel="50000">
                                          <p:stCondLst>
                                            <p:cond delay="1834"/>
                                          </p:stCondLst>
                                        </p:cTn>
                                        <p:tgtEl>
                                          <p:spTgt spid="4098"/>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34" presetClass="emph" presetSubtype="0" fill="hold" grpId="0" nodeType="clickEffect">
                                  <p:stCondLst>
                                    <p:cond delay="0"/>
                                  </p:stCondLst>
                                  <p:iterate type="lt">
                                    <p:tmPct val="10000"/>
                                  </p:iterate>
                                  <p:childTnLst>
                                    <p:animMotion origin="layout" path="M 0.0 0.0 L 0.0 -0.07213" pathEditMode="relative" ptsTypes="">
                                      <p:cBhvr>
                                        <p:cTn id="36" dur="250" accel="50000" decel="50000" autoRev="1" fill="hold">
                                          <p:stCondLst>
                                            <p:cond delay="0"/>
                                          </p:stCondLst>
                                        </p:cTn>
                                        <p:tgtEl>
                                          <p:spTgt spid="4"/>
                                        </p:tgtEl>
                                        <p:attrNameLst>
                                          <p:attrName>ppt_x</p:attrName>
                                          <p:attrName>ppt_y</p:attrName>
                                        </p:attrNameLst>
                                      </p:cBhvr>
                                    </p:animMotion>
                                    <p:animRot by="1500000">
                                      <p:cBhvr>
                                        <p:cTn id="37" dur="125" fill="hold">
                                          <p:stCondLst>
                                            <p:cond delay="0"/>
                                          </p:stCondLst>
                                        </p:cTn>
                                        <p:tgtEl>
                                          <p:spTgt spid="4"/>
                                        </p:tgtEl>
                                        <p:attrNameLst>
                                          <p:attrName>r</p:attrName>
                                        </p:attrNameLst>
                                      </p:cBhvr>
                                    </p:animRot>
                                    <p:animRot by="-1500000">
                                      <p:cBhvr>
                                        <p:cTn id="38" dur="125" fill="hold">
                                          <p:stCondLst>
                                            <p:cond delay="125"/>
                                          </p:stCondLst>
                                        </p:cTn>
                                        <p:tgtEl>
                                          <p:spTgt spid="4"/>
                                        </p:tgtEl>
                                        <p:attrNameLst>
                                          <p:attrName>r</p:attrName>
                                        </p:attrNameLst>
                                      </p:cBhvr>
                                    </p:animRot>
                                    <p:animRot by="-1500000">
                                      <p:cBhvr>
                                        <p:cTn id="39" dur="125" fill="hold">
                                          <p:stCondLst>
                                            <p:cond delay="250"/>
                                          </p:stCondLst>
                                        </p:cTn>
                                        <p:tgtEl>
                                          <p:spTgt spid="4"/>
                                        </p:tgtEl>
                                        <p:attrNameLst>
                                          <p:attrName>r</p:attrName>
                                        </p:attrNameLst>
                                      </p:cBhvr>
                                    </p:animRot>
                                    <p:animRot by="1500000">
                                      <p:cBhvr>
                                        <p:cTn id="40" dur="125" fill="hold">
                                          <p:stCondLst>
                                            <p:cond delay="375"/>
                                          </p:stCondLst>
                                        </p:cTn>
                                        <p:tgtEl>
                                          <p:spTgt spid="4"/>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4099"/>
                                        </p:tgtEl>
                                        <p:attrNameLst>
                                          <p:attrName>style.visibility</p:attrName>
                                        </p:attrNameLst>
                                      </p:cBhvr>
                                      <p:to>
                                        <p:strVal val="visible"/>
                                      </p:to>
                                    </p:set>
                                    <p:animEffect transition="in" filter="fade">
                                      <p:cBhvr>
                                        <p:cTn id="45" dur="1000"/>
                                        <p:tgtEl>
                                          <p:spTgt spid="4099"/>
                                        </p:tgtEl>
                                      </p:cBhvr>
                                    </p:animEffect>
                                    <p:anim calcmode="lin" valueType="num">
                                      <p:cBhvr>
                                        <p:cTn id="46" dur="1000" fill="hold"/>
                                        <p:tgtEl>
                                          <p:spTgt spid="4099"/>
                                        </p:tgtEl>
                                        <p:attrNameLst>
                                          <p:attrName>ppt_x</p:attrName>
                                        </p:attrNameLst>
                                      </p:cBhvr>
                                      <p:tavLst>
                                        <p:tav tm="0">
                                          <p:val>
                                            <p:strVal val="#ppt_x"/>
                                          </p:val>
                                        </p:tav>
                                        <p:tav tm="100000">
                                          <p:val>
                                            <p:strVal val="#ppt_x"/>
                                          </p:val>
                                        </p:tav>
                                      </p:tavLst>
                                    </p:anim>
                                    <p:anim calcmode="lin" valueType="num">
                                      <p:cBhvr>
                                        <p:cTn id="47" dur="1000" fill="hold"/>
                                        <p:tgtEl>
                                          <p:spTgt spid="4099"/>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4100"/>
                                        </p:tgtEl>
                                        <p:attrNameLst>
                                          <p:attrName>style.visibility</p:attrName>
                                        </p:attrNameLst>
                                      </p:cBhvr>
                                      <p:to>
                                        <p:strVal val="visible"/>
                                      </p:to>
                                    </p:set>
                                    <p:animEffect transition="in" filter="fade">
                                      <p:cBhvr>
                                        <p:cTn id="52" dur="1000"/>
                                        <p:tgtEl>
                                          <p:spTgt spid="4100"/>
                                        </p:tgtEl>
                                      </p:cBhvr>
                                    </p:animEffect>
                                    <p:anim calcmode="lin" valueType="num">
                                      <p:cBhvr>
                                        <p:cTn id="53" dur="1000" fill="hold"/>
                                        <p:tgtEl>
                                          <p:spTgt spid="4100"/>
                                        </p:tgtEl>
                                        <p:attrNameLst>
                                          <p:attrName>ppt_x</p:attrName>
                                        </p:attrNameLst>
                                      </p:cBhvr>
                                      <p:tavLst>
                                        <p:tav tm="0">
                                          <p:val>
                                            <p:strVal val="#ppt_x"/>
                                          </p:val>
                                        </p:tav>
                                        <p:tav tm="100000">
                                          <p:val>
                                            <p:strVal val="#ppt_x"/>
                                          </p:val>
                                        </p:tav>
                                      </p:tavLst>
                                    </p:anim>
                                    <p:anim calcmode="lin" valueType="num">
                                      <p:cBhvr>
                                        <p:cTn id="54"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731520"/>
            <a:ext cx="8280920" cy="4641696"/>
          </a:xfrm>
        </p:spPr>
        <p:txBody>
          <a:bodyPr>
            <a:normAutofit fontScale="70000" lnSpcReduction="20000"/>
          </a:bodyPr>
          <a:lstStyle/>
          <a:p>
            <a:r>
              <a:rPr lang="uz-Cyrl-UZ" b="1" dirty="0"/>
              <a:t> Po‘latlarni azotlash</a:t>
            </a:r>
            <a:endParaRPr lang="ru-RU" dirty="0"/>
          </a:p>
          <a:p>
            <a:r>
              <a:rPr lang="uz-Cyrl-UZ" dirty="0"/>
              <a:t> Detal yuza zonasini azot bilan diffuzion to‘yintirish </a:t>
            </a:r>
            <a:r>
              <a:rPr lang="uz-Cyrl-UZ" b="1" dirty="0"/>
              <a:t>azotlash</a:t>
            </a:r>
            <a:r>
              <a:rPr lang="uz-Cyrl-UZ" dirty="0"/>
              <a:t> deyiladi. Azotlash mashina detallarini ishqalanib yeyilishga chidamliligini va baquvvatlik (bardoshlik) chegarasini ko‘tarish uchun qo‘llaniladi: tirsakli val, tsilindr gilьzapari, chervyaklar, tishli g‘ildiraklar va h.k.</a:t>
            </a:r>
            <a:endParaRPr lang="ru-RU" dirty="0"/>
          </a:p>
          <a:p>
            <a:r>
              <a:rPr lang="uz-Cyrl-UZ" dirty="0"/>
              <a:t> Detallar azotlashdan oldin toblanadi, yuqori bo‘shatiladi, toza (yakuniy) ishlanadi.</a:t>
            </a:r>
            <a:endParaRPr lang="ru-RU" dirty="0"/>
          </a:p>
          <a:p>
            <a:r>
              <a:rPr lang="uz-Cyrl-UZ" dirty="0"/>
              <a:t> Azotlash germetik – zich yopiladigan mufelь pechlarida yoki konteynerlarda 500-600</a:t>
            </a:r>
            <a:r>
              <a:rPr lang="uz-Cyrl-UZ" baseline="30000" dirty="0"/>
              <a:t>0</a:t>
            </a:r>
            <a:r>
              <a:rPr lang="uz-Cyrl-UZ" dirty="0"/>
              <a:t>S haroratida olib boriladi. Mufelga ma’lum tezlikda ammiak (NH</a:t>
            </a:r>
            <a:r>
              <a:rPr lang="uz-Cyrl-UZ" baseline="-25000" dirty="0"/>
              <a:t>3</a:t>
            </a:r>
            <a:r>
              <a:rPr lang="uz-Cyrl-UZ" dirty="0"/>
              <a:t>) yuboriladi: ammiak parchalanadi: </a:t>
            </a:r>
            <a:endParaRPr lang="ru-RU" dirty="0"/>
          </a:p>
          <a:p>
            <a:r>
              <a:rPr lang="uz-Cyrl-UZ" dirty="0"/>
              <a:t>2NH</a:t>
            </a:r>
            <a:r>
              <a:rPr lang="uz-Cyrl-UZ" baseline="-25000" dirty="0"/>
              <a:t>3</a:t>
            </a:r>
            <a:r>
              <a:rPr lang="uz-Cyrl-UZ" dirty="0"/>
              <a:t>=2N+3H</a:t>
            </a:r>
            <a:r>
              <a:rPr lang="uz-Cyrl-UZ" baseline="-25000" dirty="0"/>
              <a:t>2</a:t>
            </a:r>
            <a:r>
              <a:rPr lang="uz-Cyrl-UZ" dirty="0"/>
              <a:t>;</a:t>
            </a:r>
            <a:endParaRPr lang="ru-RU" dirty="0"/>
          </a:p>
          <a:p>
            <a:r>
              <a:rPr lang="uz-Cyrl-UZ" dirty="0"/>
              <a:t>Ajralgan atomlar ammiak metall yuziga adsorbtsiyalanadi va uning kristallik panjarasiga diffuziyalanadi. Nitridlar hosil bo‘lishi natijasida struktura va mexanik xossalari o‘zgaradi.</a:t>
            </a:r>
            <a:endParaRPr lang="ru-RU" dirty="0"/>
          </a:p>
          <a:p>
            <a:r>
              <a:rPr lang="uz-Cyrl-UZ" dirty="0"/>
              <a:t>Uglerodli po‘latlarni azotlashda po‘lat tarkibidagi uglerod miqdori ortishi bilan azotni diffuziyalanish tezligi pasayadi.</a:t>
            </a:r>
            <a:endParaRPr lang="ru-RU" dirty="0"/>
          </a:p>
          <a:p>
            <a:r>
              <a:rPr lang="uz-Cyrl-UZ" dirty="0"/>
              <a:t>Azotlashda G‘e – N tizimida quyidagi fazalar hosil bo‘lishi mumkin.</a:t>
            </a:r>
            <a:endParaRPr lang="ru-RU" dirty="0"/>
          </a:p>
          <a:p>
            <a:r>
              <a:rPr lang="uz-Cyrl-UZ" dirty="0"/>
              <a:t> 1. α- faza - bu azotni α - temirdagi qattiq eritmasi.</a:t>
            </a:r>
            <a:endParaRPr lang="ru-RU" dirty="0"/>
          </a:p>
          <a:p>
            <a:r>
              <a:rPr lang="uz-Cyrl-UZ" dirty="0"/>
              <a:t> 2. γ- faza - bu azotni γ - temirdagi qattiq eritmasi.</a:t>
            </a:r>
            <a:endParaRPr lang="ru-RU" dirty="0"/>
          </a:p>
          <a:p>
            <a:r>
              <a:rPr lang="uz-Cyrl-UZ" dirty="0"/>
              <a:t> 3. γ </a:t>
            </a:r>
            <a:r>
              <a:rPr lang="uz-Cyrl-UZ" baseline="30000" dirty="0"/>
              <a:t>1</a:t>
            </a:r>
            <a:r>
              <a:rPr lang="uz-Cyrl-UZ" dirty="0"/>
              <a:t>- faza – temir nitrid – G‘e</a:t>
            </a:r>
            <a:r>
              <a:rPr lang="uz-Cyrl-UZ" baseline="-25000" dirty="0"/>
              <a:t>4</a:t>
            </a:r>
            <a:r>
              <a:rPr lang="uz-Cyrl-UZ" dirty="0"/>
              <a:t> N</a:t>
            </a:r>
            <a:endParaRPr lang="ru-RU" dirty="0"/>
          </a:p>
          <a:p>
            <a:r>
              <a:rPr lang="uz-Cyrl-UZ" dirty="0"/>
              <a:t> 4. ε – faza – bu temirni G‘e</a:t>
            </a:r>
            <a:r>
              <a:rPr lang="uz-Cyrl-UZ" baseline="-25000" dirty="0"/>
              <a:t>2</a:t>
            </a:r>
            <a:r>
              <a:rPr lang="uz-Cyrl-UZ" dirty="0"/>
              <a:t> N tarkibli nitridi.</a:t>
            </a:r>
            <a:endParaRPr lang="ru-RU" dirty="0"/>
          </a:p>
          <a:p>
            <a:endParaRPr lang="ru-RU" dirty="0"/>
          </a:p>
        </p:txBody>
      </p:sp>
    </p:spTree>
    <p:extLst>
      <p:ext uri="{BB962C8B-B14F-4D97-AF65-F5344CB8AC3E}">
        <p14:creationId xmlns:p14="http://schemas.microsoft.com/office/powerpoint/2010/main" val="257321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72" dur="500"/>
                                        <p:tgtEl>
                                          <p:spTgt spid="3">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p:cTn id="77"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79" dur="500"/>
                                        <p:tgtEl>
                                          <p:spTgt spid="3">
                                            <p:txEl>
                                              <p:pRg st="10" end="1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 calcmode="lin" valueType="num">
                                      <p:cBhvr>
                                        <p:cTn id="84"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85"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86"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731520"/>
            <a:ext cx="7992888" cy="5001736"/>
          </a:xfrm>
        </p:spPr>
        <p:txBody>
          <a:bodyPr>
            <a:normAutofit fontScale="77500" lnSpcReduction="20000"/>
          </a:bodyPr>
          <a:lstStyle/>
          <a:p>
            <a:r>
              <a:rPr lang="en-US" b="1" dirty="0"/>
              <a:t>S</a:t>
            </a:r>
            <a:r>
              <a:rPr lang="uz-Cyrl-UZ" b="1" dirty="0"/>
              <a:t>ianlash</a:t>
            </a:r>
            <a:endParaRPr lang="ru-RU" dirty="0"/>
          </a:p>
          <a:p>
            <a:r>
              <a:rPr lang="uz-Cyrl-UZ" dirty="0"/>
              <a:t>Po‘latdan yasalgan detal yuzini – sirtini bir vaqtning o‘zida ham uglerod, ham azot bilan diffuzion to‘yintirish jarayoni </a:t>
            </a:r>
            <a:r>
              <a:rPr lang="uz-Cyrl-UZ" b="1" dirty="0"/>
              <a:t>tsianlash</a:t>
            </a:r>
            <a:r>
              <a:rPr lang="uz-Cyrl-UZ" dirty="0"/>
              <a:t> deb ataladi. Bu usulni bir qancha avzalliklari bor. Masalan, azot uglerodni diffuziyalanishini kuchaytiradi: diffuziyalash haroratini 930-950</a:t>
            </a:r>
            <a:r>
              <a:rPr lang="uz-Cyrl-UZ" baseline="30000" dirty="0"/>
              <a:t>0</a:t>
            </a:r>
            <a:r>
              <a:rPr lang="uz-Cyrl-UZ" dirty="0"/>
              <a:t>S dan 850</a:t>
            </a:r>
            <a:r>
              <a:rPr lang="uz-Cyrl-UZ" baseline="30000" dirty="0"/>
              <a:t>0</a:t>
            </a:r>
            <a:r>
              <a:rPr lang="uz-Cyrl-UZ" dirty="0"/>
              <a:t> gacha pasaytiradi va tsementitlangandek uglerodga to‘yinadi. Bu holda austenit donalarini o‘sishi kamayadi va ozgina shamollatib shu yerni o‘zida darrov toblash mumkin. Bu jarayonni nitrotsementitlash deb ataladi, chunki, dastlabki muhit tsementitlovchi gaz bilan 3-5% NH</a:t>
            </a:r>
            <a:r>
              <a:rPr lang="uz-Cyrl-UZ" baseline="-25000" dirty="0"/>
              <a:t>3 </a:t>
            </a:r>
            <a:r>
              <a:rPr lang="uz-Cyrl-UZ" dirty="0"/>
              <a:t>ning aralashmasidir; diffuzion zonada karbonitridlar hosil bo‘ladi. Nitrotsementitlangan qatlam yeyilishga va karroziyaga yaxshi qarshilik ko‘rsatadi.</a:t>
            </a:r>
            <a:endParaRPr lang="ru-RU" dirty="0"/>
          </a:p>
          <a:p>
            <a:r>
              <a:rPr lang="uz-Cyrl-UZ" dirty="0"/>
              <a:t>Nitrotsementitlash avtomobilsozlikda va traktorsozlikda keng qo‘llaniladi: jilvirlanmaydigan detallarni yuzalarini mustahkamlash uchun ishlatiladi. </a:t>
            </a:r>
            <a:endParaRPr lang="ru-RU" dirty="0"/>
          </a:p>
          <a:p>
            <a:r>
              <a:rPr lang="uz-Cyrl-UZ" dirty="0"/>
              <a:t>Tsianlashni jiddiy kamchiligi bor: - tsianli tuzlarning zaharliligi. Bu mehnatni muhofaza qilishni, tashqi muhitni himoya qilishni – saqlashni taqozo qiladi.</a:t>
            </a:r>
            <a:endParaRPr lang="ru-RU" dirty="0"/>
          </a:p>
          <a:p>
            <a:r>
              <a:rPr lang="uz-Cyrl-UZ" dirty="0"/>
              <a:t>Shu nuqtai nazardan azot va uglerod bilan to‘yintirishni past haroratli jarayoni qo‘llaniladi, ya’ni zaharli emas tuzlar eritmasida olib boriladi. Zaharli emas tuzlar: tsianitlar va karbanatlardir.</a:t>
            </a:r>
            <a:endParaRPr lang="ru-RU" dirty="0"/>
          </a:p>
          <a:p>
            <a:r>
              <a:rPr lang="uz-Cyrl-UZ" dirty="0"/>
              <a:t> Tez kesar po‘latidan yasalgan keskichlarni turg‘unligini oshirish uchun toblab yuqori bo‘shatilgandan so‘ng karbonitratsiya qilinadi. Jarayon rejimi: eritma harorati – 530-570</a:t>
            </a:r>
            <a:r>
              <a:rPr lang="uz-Cyrl-UZ" baseline="30000" dirty="0"/>
              <a:t>0</a:t>
            </a:r>
            <a:r>
              <a:rPr lang="uz-Cyrl-UZ" dirty="0"/>
              <a:t>S; ushlab turish vaqti 5-30 minut.</a:t>
            </a:r>
            <a:endParaRPr lang="ru-RU" dirty="0"/>
          </a:p>
          <a:p>
            <a:endParaRPr lang="ru-RU" dirty="0"/>
          </a:p>
        </p:txBody>
      </p:sp>
    </p:spTree>
    <p:extLst>
      <p:ext uri="{BB962C8B-B14F-4D97-AF65-F5344CB8AC3E}">
        <p14:creationId xmlns:p14="http://schemas.microsoft.com/office/powerpoint/2010/main" val="3942832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76672"/>
            <a:ext cx="8352928" cy="4968552"/>
          </a:xfrm>
        </p:spPr>
        <p:txBody>
          <a:bodyPr>
            <a:normAutofit fontScale="77500" lnSpcReduction="20000"/>
          </a:bodyPr>
          <a:lstStyle/>
          <a:p>
            <a:r>
              <a:rPr lang="uz-Cyrl-UZ" b="1" dirty="0"/>
              <a:t>Detallarni metallar va nometallar bilan diffuzion to‘yintirish</a:t>
            </a:r>
            <a:endParaRPr lang="ru-RU" dirty="0"/>
          </a:p>
          <a:p>
            <a:r>
              <a:rPr lang="uz-Cyrl-UZ" dirty="0"/>
              <a:t>Sanoatda detal yuzalariga har xil talablar qo‘yiladi. Bularni amalga oshirish uchun detal yuza qatlamlari turli materiallar bilan diffuzion to‘yintiriladi. Detal yuza qatlamlarini har xil metall va metall emas materiallar (Cr, Al, Mo, W, Si, S) bilan to‘yintirish jarayoni </a:t>
            </a:r>
            <a:r>
              <a:rPr lang="uz-Cyrl-UZ" b="1" dirty="0"/>
              <a:t>diffuzion to‘yintirish</a:t>
            </a:r>
            <a:r>
              <a:rPr lang="uz-Cyrl-UZ" dirty="0"/>
              <a:t> yoki </a:t>
            </a:r>
            <a:r>
              <a:rPr lang="uz-Cyrl-UZ" b="1" dirty="0"/>
              <a:t>diffuzion legirlash</a:t>
            </a:r>
            <a:r>
              <a:rPr lang="uz-Cyrl-UZ" dirty="0"/>
              <a:t> deyiladi.</a:t>
            </a:r>
            <a:r>
              <a:rPr lang="uz-Cyrl-UZ" b="1" dirty="0"/>
              <a:t> </a:t>
            </a:r>
            <a:endParaRPr lang="ru-RU" dirty="0"/>
          </a:p>
          <a:p>
            <a:r>
              <a:rPr lang="uz-Cyrl-UZ" dirty="0"/>
              <a:t>Detalning sirtqi qatlami xromga to‘yintirilsa, bu jarayon diffuzion xromlash deb, alyuminiyga to‘yintirilsa, diffuzion alyuminiylash deb ataladi.</a:t>
            </a:r>
            <a:endParaRPr lang="ru-RU" dirty="0"/>
          </a:p>
          <a:p>
            <a:r>
              <a:rPr lang="uz-Cyrl-UZ" b="1" dirty="0"/>
              <a:t> Xromlash</a:t>
            </a:r>
            <a:endParaRPr lang="ru-RU" dirty="0"/>
          </a:p>
          <a:p>
            <a:r>
              <a:rPr lang="uz-Cyrl-UZ" dirty="0"/>
              <a:t>Xrom bilan to‘yintirilgan qatlam qattiq yeyilishga chidamli, karrroziyabardosh va olovbardosh bo‘ladi. Xromlash ham 3 xil muhitda olib boriladi: qattiq, suyuq, gaz.</a:t>
            </a:r>
            <a:endParaRPr lang="ru-RU" dirty="0"/>
          </a:p>
          <a:p>
            <a:r>
              <a:rPr lang="uz-Cyrl-UZ" dirty="0"/>
              <a:t>Qattiq muhitda xrom bilan diffuzion to‘yintirishda detallar aralashma (60-65% ferroxrom, 30-35% giltuproq-alyuminiy oksidi, 5% xlorid kislota) solingan yashikka joylashtiriladi. Qopqog‘i maxkam berkitilib, suvalib, qizdiriladi: 1050-1150</a:t>
            </a:r>
            <a:r>
              <a:rPr lang="uz-Cyrl-UZ" baseline="30000" dirty="0"/>
              <a:t>0 </a:t>
            </a:r>
            <a:r>
              <a:rPr lang="uz-Cyrl-UZ" dirty="0"/>
              <a:t>S, 12-15 soat ushlab turiladi, so‘ngra 700-600</a:t>
            </a:r>
            <a:r>
              <a:rPr lang="uz-Cyrl-UZ" baseline="30000" dirty="0"/>
              <a:t>0 </a:t>
            </a:r>
            <a:r>
              <a:rPr lang="uz-Cyrl-UZ" dirty="0"/>
              <a:t>S haroratgacha pech bilan birga sovitiladi, shundan keyin havoda sovitiladi.</a:t>
            </a:r>
            <a:endParaRPr lang="ru-RU" dirty="0"/>
          </a:p>
          <a:p>
            <a:r>
              <a:rPr lang="uz-Cyrl-UZ" dirty="0"/>
              <a:t>Suyuq muhitda xromlashda aralashma sifatida 20% xrom xloridi CrCl</a:t>
            </a:r>
            <a:r>
              <a:rPr lang="uz-Cyrl-UZ" baseline="-25000" dirty="0"/>
              <a:t>2</a:t>
            </a:r>
            <a:r>
              <a:rPr lang="uz-Cyrl-UZ" dirty="0"/>
              <a:t> va 80% bariy xloridi VaCl</a:t>
            </a:r>
            <a:r>
              <a:rPr lang="uz-Cyrl-UZ" baseline="-25000" dirty="0"/>
              <a:t>2</a:t>
            </a:r>
            <a:r>
              <a:rPr lang="uz-Cyrl-UZ" dirty="0"/>
              <a:t> aralashmasi ishlatiladi. Parchalanishdan ajralib chiqqan xrom 950-1100</a:t>
            </a:r>
            <a:r>
              <a:rPr lang="uz-Cyrl-UZ" baseline="30000" dirty="0"/>
              <a:t>0</a:t>
            </a:r>
            <a:r>
              <a:rPr lang="uz-Cyrl-UZ" dirty="0"/>
              <a:t>S haroratda sirt qatlamiga diffuziyalanadi. 4 soat davomida 0,04-0,1 mm. Qalinlikda diffuziyalanadi.</a:t>
            </a:r>
            <a:endParaRPr lang="ru-RU" dirty="0"/>
          </a:p>
          <a:p>
            <a:endParaRPr lang="ru-RU" dirty="0"/>
          </a:p>
        </p:txBody>
      </p:sp>
    </p:spTree>
    <p:extLst>
      <p:ext uri="{BB962C8B-B14F-4D97-AF65-F5344CB8AC3E}">
        <p14:creationId xmlns:p14="http://schemas.microsoft.com/office/powerpoint/2010/main" val="342502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23</TotalTime>
  <Words>809</Words>
  <Application>Microsoft Office PowerPoint</Application>
  <PresentationFormat>Экран (4:3)</PresentationFormat>
  <Paragraphs>45</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3</cp:revision>
  <dcterms:created xsi:type="dcterms:W3CDTF">2018-03-26T14:51:15Z</dcterms:created>
  <dcterms:modified xsi:type="dcterms:W3CDTF">2018-03-26T15:14:23Z</dcterms:modified>
</cp:coreProperties>
</file>