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162F755-1C86-4A9D-95B6-33E529D92D14}"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06695-9804-4724-9577-B5A55CE0AFC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162F755-1C86-4A9D-95B6-33E529D92D14}"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06695-9804-4724-9577-B5A55CE0AFC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162F755-1C86-4A9D-95B6-33E529D92D14}"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06695-9804-4724-9577-B5A55CE0AFC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162F755-1C86-4A9D-95B6-33E529D92D14}"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06695-9804-4724-9577-B5A55CE0AFC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162F755-1C86-4A9D-95B6-33E529D92D14}" type="datetimeFigureOut">
              <a:rPr lang="ru-RU" smtClean="0"/>
              <a:t>26.03.2018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06695-9804-4724-9577-B5A55CE0AFC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162F755-1C86-4A9D-95B6-33E529D92D14}" type="datetimeFigureOut">
              <a:rPr lang="ru-RU" smtClean="0"/>
              <a:t>26.03.2018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1706695-9804-4724-9577-B5A55CE0AFC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62F755-1C86-4A9D-95B6-33E529D92D14}" type="datetimeFigureOut">
              <a:rPr lang="ru-RU" smtClean="0"/>
              <a:t>26.03.2018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81706695-9804-4724-9577-B5A55CE0AFC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162F755-1C86-4A9D-95B6-33E529D92D14}"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06695-9804-4724-9577-B5A55CE0AFC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162F755-1C86-4A9D-95B6-33E529D92D14}"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06695-9804-4724-9577-B5A55CE0AFC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162F755-1C86-4A9D-95B6-33E529D92D14}"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06695-9804-4724-9577-B5A55CE0AFC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162F755-1C86-4A9D-95B6-33E529D92D14}"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06695-9804-4724-9577-B5A55CE0AFC5}"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3162F755-1C86-4A9D-95B6-33E529D92D14}" type="datetimeFigureOut">
              <a:rPr lang="ru-RU" smtClean="0"/>
              <a:t>26.03.2018</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81706695-9804-4724-9577-B5A55CE0AFC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466030" y="332656"/>
            <a:ext cx="2169568" cy="369332"/>
          </a:xfrm>
          <a:prstGeom prst="rect">
            <a:avLst/>
          </a:prstGeom>
        </p:spPr>
        <p:txBody>
          <a:bodyPr wrap="none">
            <a:spAutoFit/>
          </a:bodyPr>
          <a:lstStyle/>
          <a:p>
            <a:r>
              <a:rPr lang="uz-Cyrl-UZ" b="1" dirty="0"/>
              <a:t>Faza o‘zgarishlari.</a:t>
            </a:r>
            <a:endParaRPr lang="ru-RU" dirty="0"/>
          </a:p>
        </p:txBody>
      </p:sp>
      <p:sp>
        <p:nvSpPr>
          <p:cNvPr id="5" name="Прямоугольник 4"/>
          <p:cNvSpPr/>
          <p:nvPr/>
        </p:nvSpPr>
        <p:spPr>
          <a:xfrm>
            <a:off x="2286000" y="2136339"/>
            <a:ext cx="5022304" cy="3785652"/>
          </a:xfrm>
          <a:prstGeom prst="rect">
            <a:avLst/>
          </a:prstGeom>
        </p:spPr>
        <p:txBody>
          <a:bodyPr wrap="square">
            <a:spAutoFit/>
          </a:bodyPr>
          <a:lstStyle/>
          <a:p>
            <a:r>
              <a:rPr lang="ru-RU" sz="2000" b="1" dirty="0" smtClean="0"/>
              <a:t>                            </a:t>
            </a:r>
            <a:r>
              <a:rPr lang="en-US" sz="2000" b="1" dirty="0" smtClean="0"/>
              <a:t>R</a:t>
            </a:r>
            <a:r>
              <a:rPr lang="ru-RU" sz="2000" b="1" dirty="0"/>
              <a:t>е</a:t>
            </a:r>
            <a:r>
              <a:rPr lang="en-US" sz="2000" b="1" dirty="0" err="1"/>
              <a:t>ja</a:t>
            </a:r>
            <a:r>
              <a:rPr lang="en-US" sz="2000" b="1" dirty="0" smtClean="0"/>
              <a:t>:</a:t>
            </a:r>
            <a:endParaRPr lang="ru-RU" sz="2000" b="1" dirty="0" smtClean="0"/>
          </a:p>
          <a:p>
            <a:endParaRPr lang="ru-RU" sz="2000" dirty="0"/>
          </a:p>
          <a:p>
            <a:pPr lvl="0"/>
            <a:r>
              <a:rPr lang="uz-Cyrl-UZ" sz="2000" dirty="0" smtClean="0"/>
              <a:t>1.Faza </a:t>
            </a:r>
            <a:r>
              <a:rPr lang="uz-Cyrl-UZ" sz="2000" dirty="0"/>
              <a:t>o‘zgarishlari. Po‘latni qizdirish jarayonidagi ichki struktura o‘zgarishlari</a:t>
            </a:r>
            <a:r>
              <a:rPr lang="uz-Cyrl-UZ" sz="2000" dirty="0" smtClean="0"/>
              <a:t>.</a:t>
            </a:r>
          </a:p>
          <a:p>
            <a:pPr lvl="0"/>
            <a:endParaRPr lang="ru-RU" sz="2000" dirty="0"/>
          </a:p>
          <a:p>
            <a:pPr lvl="0"/>
            <a:r>
              <a:rPr lang="uz-Cyrl-UZ" sz="2000" dirty="0" smtClean="0"/>
              <a:t>2.Po‘latni </a:t>
            </a:r>
            <a:r>
              <a:rPr lang="uz-Cyrl-UZ" sz="2000" dirty="0"/>
              <a:t>termik ishlash texnologiyasi</a:t>
            </a:r>
            <a:r>
              <a:rPr lang="uz-Cyrl-UZ" sz="2000" dirty="0" smtClean="0"/>
              <a:t>.</a:t>
            </a:r>
          </a:p>
          <a:p>
            <a:pPr lvl="0"/>
            <a:r>
              <a:rPr lang="uz-Cyrl-UZ" sz="2000" dirty="0" smtClean="0"/>
              <a:t> </a:t>
            </a:r>
            <a:endParaRPr lang="ru-RU" sz="2000" dirty="0"/>
          </a:p>
          <a:p>
            <a:pPr lvl="0"/>
            <a:r>
              <a:rPr lang="uz-Cyrl-UZ" sz="2000" dirty="0" smtClean="0"/>
              <a:t>3.Po‘latni </a:t>
            </a:r>
            <a:r>
              <a:rPr lang="uz-Cyrl-UZ" sz="2000" dirty="0"/>
              <a:t>yumshatish, normallash, toblash. Y</a:t>
            </a:r>
            <a:r>
              <a:rPr lang="en-US" sz="2000" dirty="0"/>
              <a:t>u</a:t>
            </a:r>
            <a:r>
              <a:rPr lang="uz-Cyrl-UZ" sz="2000" dirty="0"/>
              <a:t>mshatish, turlari. Po‘latni normallash. Po‘latni toblash, toblash usullari. Toblanuvchanlik va toblanish chuqurligi. Bo‘shatish va uning turlari. </a:t>
            </a:r>
            <a:endParaRPr lang="ru-RU" sz="2000" dirty="0"/>
          </a:p>
        </p:txBody>
      </p:sp>
    </p:spTree>
    <p:extLst>
      <p:ext uri="{BB962C8B-B14F-4D97-AF65-F5344CB8AC3E}">
        <p14:creationId xmlns:p14="http://schemas.microsoft.com/office/powerpoint/2010/main" val="1899108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731520"/>
            <a:ext cx="7992888" cy="5289768"/>
          </a:xfrm>
        </p:spPr>
        <p:txBody>
          <a:bodyPr>
            <a:normAutofit lnSpcReduction="10000"/>
          </a:bodyPr>
          <a:lstStyle/>
          <a:p>
            <a:r>
              <a:rPr lang="uz-Cyrl-UZ" dirty="0"/>
              <a:t>Qotishmani qizdirib va sovitib uni ichki tuzilishini, ya’ni fizikaviy, kimyoviy, mexanikaviy va boshqa xossalarini o‘zgartirish – yaxshilash jarayoni </a:t>
            </a:r>
            <a:r>
              <a:rPr lang="uz-Cyrl-UZ" b="1" dirty="0"/>
              <a:t>termik ishlash</a:t>
            </a:r>
            <a:r>
              <a:rPr lang="uz-Cyrl-UZ" dirty="0"/>
              <a:t> deb ataladi. Termik ishlashning imkoniyatlari juda katta; termik ishlash bilan qotishmaning mexanik xossalarini juda keng darajada o‘zgartirish mumkin. Albatta, zarur tomonga qarab.</a:t>
            </a:r>
            <a:endParaRPr lang="ru-RU" dirty="0"/>
          </a:p>
          <a:p>
            <a:r>
              <a:rPr lang="uz-Cyrl-UZ" dirty="0"/>
              <a:t>Termik ishlash operatsiyalari davom etadigan vaqt va haroratlar oralig‘i ko‘rsatiladigan tartib </a:t>
            </a:r>
            <a:r>
              <a:rPr lang="uz-Cyrl-UZ" b="1" dirty="0"/>
              <a:t>termik ishlash rejimi</a:t>
            </a:r>
            <a:r>
              <a:rPr lang="uz-Cyrl-UZ" dirty="0"/>
              <a:t> deb ataladi. Termik ishlash jarayoni yuqorida ko‘rsatilgandek o‘z ichiga ma’lum tezlikda qizdirish (lozim haroratgacha), shu haroratda ushlab turish (o‘zagigacha qizib, lozim jarayonlar sodir bo‘lguncha) va lozim tezlikda (kerak xossa olish uchun) sovitish etaplarini oladi. Grafik tarzida ifodalanadi: ordinatalar o‘qiga harorat, abtsissalar o‘qiga vaqt qo‘yiladi. (Rasm      )</a:t>
            </a:r>
            <a:endParaRPr lang="ru-RU" dirty="0"/>
          </a:p>
          <a:p>
            <a:endParaRPr lang="ru-RU" dirty="0"/>
          </a:p>
        </p:txBody>
      </p:sp>
    </p:spTree>
    <p:extLst>
      <p:ext uri="{BB962C8B-B14F-4D97-AF65-F5344CB8AC3E}">
        <p14:creationId xmlns:p14="http://schemas.microsoft.com/office/powerpoint/2010/main" val="409540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2771800" y="476672"/>
            <a:ext cx="3639627" cy="253615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395536" y="4365104"/>
            <a:ext cx="8496944" cy="1200329"/>
          </a:xfrm>
          <a:prstGeom prst="rect">
            <a:avLst/>
          </a:prstGeom>
        </p:spPr>
        <p:txBody>
          <a:bodyPr wrap="square">
            <a:spAutoFit/>
          </a:bodyPr>
          <a:lstStyle/>
          <a:p>
            <a:r>
              <a:rPr lang="uz-Cyrl-UZ" dirty="0"/>
              <a:t>Rasm          Qotishmani oddiy termik ishlash rejimining grafigi.</a:t>
            </a:r>
            <a:endParaRPr lang="ru-RU" dirty="0"/>
          </a:p>
          <a:p>
            <a:r>
              <a:rPr lang="uz-Cyrl-UZ" dirty="0"/>
              <a:t>T max – lozim qizdirish harorati. Tq – qizdirish vaqti, Tt – tutib turish vaqti, Ts – sovitish vaqti. Grafikdagi uzluksiz chiziq Tk va Ts o‘zgarmas hol uchun, shtrix – punktir chiziq Tk va Ts o‘zgaruvchi bo‘lsa.</a:t>
            </a:r>
            <a:endParaRPr lang="ru-RU" dirty="0"/>
          </a:p>
        </p:txBody>
      </p:sp>
    </p:spTree>
    <p:extLst>
      <p:ext uri="{BB962C8B-B14F-4D97-AF65-F5344CB8AC3E}">
        <p14:creationId xmlns:p14="http://schemas.microsoft.com/office/powerpoint/2010/main" val="29753010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467544" y="116632"/>
            <a:ext cx="3522380" cy="3475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7" y="187765"/>
            <a:ext cx="4310063" cy="298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467544" y="4365104"/>
            <a:ext cx="8208912" cy="923330"/>
          </a:xfrm>
          <a:prstGeom prst="rect">
            <a:avLst/>
          </a:prstGeom>
        </p:spPr>
        <p:txBody>
          <a:bodyPr wrap="square">
            <a:spAutoFit/>
          </a:bodyPr>
          <a:lstStyle/>
          <a:p>
            <a:r>
              <a:rPr lang="ru-RU" dirty="0" err="1"/>
              <a:t>Rasm</a:t>
            </a:r>
            <a:r>
              <a:rPr lang="ru-RU" dirty="0"/>
              <a:t> P</a:t>
            </a:r>
            <a:r>
              <a:rPr lang="uz-Cyrl-UZ" dirty="0"/>
              <a:t>o‘</a:t>
            </a:r>
            <a:r>
              <a:rPr lang="ru-RU" dirty="0" err="1"/>
              <a:t>latlarni</a:t>
            </a:r>
            <a:r>
              <a:rPr lang="ru-RU" dirty="0"/>
              <a:t> </a:t>
            </a:r>
            <a:r>
              <a:rPr lang="ru-RU" dirty="0" err="1"/>
              <a:t>turli</a:t>
            </a:r>
            <a:r>
              <a:rPr lang="ru-RU" dirty="0"/>
              <a:t> </a:t>
            </a:r>
            <a:r>
              <a:rPr lang="ru-RU" dirty="0" err="1"/>
              <a:t>termik</a:t>
            </a:r>
            <a:r>
              <a:rPr lang="ru-RU" dirty="0"/>
              <a:t> </a:t>
            </a:r>
            <a:r>
              <a:rPr lang="ru-RU" dirty="0" err="1"/>
              <a:t>ishlovda</a:t>
            </a:r>
            <a:r>
              <a:rPr lang="ru-RU" dirty="0"/>
              <a:t> </a:t>
            </a:r>
            <a:r>
              <a:rPr lang="uz-Cyrl-UZ" dirty="0"/>
              <a:t>q</a:t>
            </a:r>
            <a:r>
              <a:rPr lang="ru-RU" dirty="0" err="1"/>
              <a:t>izdirish</a:t>
            </a:r>
            <a:r>
              <a:rPr lang="ru-RU" dirty="0"/>
              <a:t> </a:t>
            </a:r>
            <a:r>
              <a:rPr lang="ru-RU" dirty="0" err="1"/>
              <a:t>haroratlari</a:t>
            </a:r>
            <a:r>
              <a:rPr lang="ru-RU" dirty="0"/>
              <a:t> (a) </a:t>
            </a:r>
            <a:r>
              <a:rPr lang="ru-RU" dirty="0" err="1"/>
              <a:t>va</a:t>
            </a:r>
            <a:r>
              <a:rPr lang="ru-RU" dirty="0"/>
              <a:t> </a:t>
            </a:r>
            <a:r>
              <a:rPr lang="ru-RU" dirty="0" err="1"/>
              <a:t>ularni</a:t>
            </a:r>
            <a:r>
              <a:rPr lang="ru-RU" dirty="0"/>
              <a:t> </a:t>
            </a:r>
            <a:r>
              <a:rPr lang="ru-RU" dirty="0" err="1"/>
              <a:t>toblash</a:t>
            </a:r>
            <a:r>
              <a:rPr lang="ru-RU" dirty="0"/>
              <a:t> </a:t>
            </a:r>
            <a:r>
              <a:rPr lang="ru-RU" dirty="0" err="1"/>
              <a:t>harorati</a:t>
            </a:r>
            <a:r>
              <a:rPr lang="ru-RU" dirty="0"/>
              <a:t> </a:t>
            </a:r>
            <a:r>
              <a:rPr lang="ru-RU" dirty="0" err="1"/>
              <a:t>tarkibidagi</a:t>
            </a:r>
            <a:r>
              <a:rPr lang="ru-RU" dirty="0"/>
              <a:t> </a:t>
            </a:r>
            <a:r>
              <a:rPr lang="ru-RU" dirty="0" err="1"/>
              <a:t>uglerod</a:t>
            </a:r>
            <a:r>
              <a:rPr lang="ru-RU" dirty="0"/>
              <a:t> </a:t>
            </a:r>
            <a:r>
              <a:rPr lang="ru-RU" dirty="0" err="1"/>
              <a:t>mi</a:t>
            </a:r>
            <a:r>
              <a:rPr lang="uz-Cyrl-UZ" dirty="0"/>
              <a:t>q</a:t>
            </a:r>
            <a:r>
              <a:rPr lang="ru-RU" dirty="0" err="1"/>
              <a:t>doriga</a:t>
            </a:r>
            <a:r>
              <a:rPr lang="ru-RU" dirty="0"/>
              <a:t> </a:t>
            </a:r>
            <a:r>
              <a:rPr lang="uz-Cyrl-UZ" dirty="0"/>
              <a:t>q</a:t>
            </a:r>
            <a:r>
              <a:rPr lang="ru-RU" dirty="0" err="1"/>
              <a:t>arab</a:t>
            </a:r>
            <a:r>
              <a:rPr lang="ru-RU" dirty="0"/>
              <a:t> </a:t>
            </a:r>
            <a:r>
              <a:rPr lang="ru-RU" dirty="0" err="1"/>
              <a:t>ani</a:t>
            </a:r>
            <a:r>
              <a:rPr lang="uz-Cyrl-UZ" dirty="0"/>
              <a:t>q</a:t>
            </a:r>
            <a:r>
              <a:rPr lang="ru-RU" dirty="0" err="1"/>
              <a:t>lash</a:t>
            </a:r>
            <a:r>
              <a:rPr lang="ru-RU" dirty="0"/>
              <a:t> </a:t>
            </a:r>
            <a:r>
              <a:rPr lang="ru-RU" dirty="0" err="1"/>
              <a:t>hamda</a:t>
            </a:r>
            <a:r>
              <a:rPr lang="ru-RU" dirty="0"/>
              <a:t> </a:t>
            </a:r>
            <a:r>
              <a:rPr lang="ru-RU" dirty="0" err="1"/>
              <a:t>toblab</a:t>
            </a:r>
            <a:r>
              <a:rPr lang="ru-RU" dirty="0"/>
              <a:t> b</a:t>
            </a:r>
            <a:r>
              <a:rPr lang="uz-Cyrl-UZ" dirty="0"/>
              <a:t>o‘</a:t>
            </a:r>
            <a:r>
              <a:rPr lang="ru-RU" dirty="0" err="1"/>
              <a:t>shatish</a:t>
            </a:r>
            <a:r>
              <a:rPr lang="ru-RU" dirty="0"/>
              <a:t> </a:t>
            </a:r>
            <a:r>
              <a:rPr lang="ru-RU" dirty="0" err="1"/>
              <a:t>grafik</a:t>
            </a:r>
            <a:r>
              <a:rPr lang="ru-RU" dirty="0"/>
              <a:t> </a:t>
            </a:r>
            <a:r>
              <a:rPr lang="ru-RU" dirty="0" err="1"/>
              <a:t>tarzida</a:t>
            </a:r>
            <a:r>
              <a:rPr lang="ru-RU" dirty="0"/>
              <a:t> k</a:t>
            </a:r>
            <a:r>
              <a:rPr lang="uz-Cyrl-UZ" dirty="0"/>
              <a:t>o‘</a:t>
            </a:r>
            <a:r>
              <a:rPr lang="ru-RU" dirty="0" err="1"/>
              <a:t>rsatilishi</a:t>
            </a:r>
            <a:endParaRPr lang="ru-RU" dirty="0"/>
          </a:p>
        </p:txBody>
      </p:sp>
    </p:spTree>
    <p:extLst>
      <p:ext uri="{BB962C8B-B14F-4D97-AF65-F5344CB8AC3E}">
        <p14:creationId xmlns:p14="http://schemas.microsoft.com/office/powerpoint/2010/main" val="21789165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7504" y="116632"/>
            <a:ext cx="8856984" cy="1656184"/>
          </a:xfrm>
        </p:spPr>
        <p:txBody>
          <a:bodyPr>
            <a:normAutofit fontScale="92500" lnSpcReduction="20000"/>
          </a:bodyPr>
          <a:lstStyle/>
          <a:p>
            <a:r>
              <a:rPr lang="uz-Cyrl-UZ" b="1" dirty="0"/>
              <a:t>Termik ishlash</a:t>
            </a:r>
            <a:r>
              <a:rPr lang="uz-Cyrl-UZ" dirty="0"/>
              <a:t> deb, metall qotishmalarini qizdirish, ushlab turish va sovitish operatsiyalar yig‘indisiga aytiladi, qaysiki ichki qurilishi va strukturasi o‘zgarishi hisobiga kerakli xossalarni olishni maqsad qilib qo‘yadi.</a:t>
            </a:r>
            <a:r>
              <a:rPr lang="en-US" dirty="0"/>
              <a:t>  </a:t>
            </a:r>
            <a:r>
              <a:rPr lang="uz-Cyrl-UZ" dirty="0"/>
              <a:t>Termik ishlash oxirgi yoki oraliq operatsiya bo‘lishi mumkin. Termik ishlash natijasida struktura o‘zgarib, muvozanat va nomuvozanat holatda bo‘lishi mumkin.</a:t>
            </a:r>
            <a:endParaRPr lang="ru-RU" dirty="0"/>
          </a:p>
          <a:p>
            <a:endParaRPr lang="ru-RU"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2375" y="2303463"/>
            <a:ext cx="4157663" cy="2255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785839" y="5301208"/>
            <a:ext cx="3835474" cy="369332"/>
          </a:xfrm>
          <a:prstGeom prst="rect">
            <a:avLst/>
          </a:prstGeom>
        </p:spPr>
        <p:txBody>
          <a:bodyPr wrap="none">
            <a:spAutoFit/>
          </a:bodyPr>
          <a:lstStyle/>
          <a:p>
            <a:r>
              <a:rPr lang="uz-Cyrl-UZ" dirty="0"/>
              <a:t>Rasm    Termik ishlash diagrammasi</a:t>
            </a:r>
            <a:endParaRPr lang="ru-RU" dirty="0"/>
          </a:p>
        </p:txBody>
      </p:sp>
    </p:spTree>
    <p:extLst>
      <p:ext uri="{BB962C8B-B14F-4D97-AF65-F5344CB8AC3E}">
        <p14:creationId xmlns:p14="http://schemas.microsoft.com/office/powerpoint/2010/main" val="3817710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59024" y="116632"/>
            <a:ext cx="8784976" cy="1545352"/>
          </a:xfrm>
        </p:spPr>
        <p:txBody>
          <a:bodyPr>
            <a:normAutofit fontScale="92500" lnSpcReduction="20000"/>
          </a:bodyPr>
          <a:lstStyle/>
          <a:p>
            <a:r>
              <a:rPr lang="uz-Cyrl-UZ" b="1" dirty="0"/>
              <a:t> Austenitni perlitga aylanishi</a:t>
            </a:r>
            <a:endParaRPr lang="ru-RU" dirty="0"/>
          </a:p>
          <a:p>
            <a:r>
              <a:rPr lang="uz-Cyrl-UZ" dirty="0"/>
              <a:t>Austenitni turg‘unligiga o‘ta sovish darajasining ta’siri va aylanish tezligi chizmada diagramma holatida ko‘rsatiladi. Bu diagrammalar aylanish harorati – koordinatalarida quriladi. Odatda vaqt logarifmik shkalada belgilanadi. (Rasm ) </a:t>
            </a:r>
            <a:endParaRPr lang="ru-RU" dirty="0"/>
          </a:p>
          <a:p>
            <a:endParaRPr lang="ru-RU"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6538" y="2279650"/>
            <a:ext cx="3590925"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827584" y="5301208"/>
            <a:ext cx="8064896" cy="369332"/>
          </a:xfrm>
          <a:prstGeom prst="rect">
            <a:avLst/>
          </a:prstGeom>
        </p:spPr>
        <p:txBody>
          <a:bodyPr wrap="square">
            <a:spAutoFit/>
          </a:bodyPr>
          <a:lstStyle/>
          <a:p>
            <a:r>
              <a:rPr lang="uz-Cyrl-UZ" dirty="0"/>
              <a:t>O‘ta sovigan evtektoidli po‘lat austenitini izottermik aylanishi diagrammasi. </a:t>
            </a:r>
            <a:endParaRPr lang="ru-RU" dirty="0"/>
          </a:p>
        </p:txBody>
      </p:sp>
    </p:spTree>
    <p:extLst>
      <p:ext uri="{BB962C8B-B14F-4D97-AF65-F5344CB8AC3E}">
        <p14:creationId xmlns:p14="http://schemas.microsoft.com/office/powerpoint/2010/main" val="1346076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14077"/>
            <a:ext cx="8856984" cy="1329328"/>
          </a:xfrm>
        </p:spPr>
        <p:txBody>
          <a:bodyPr>
            <a:normAutofit fontScale="77500" lnSpcReduction="20000"/>
          </a:bodyPr>
          <a:lstStyle/>
          <a:p>
            <a:r>
              <a:rPr lang="uz-Cyrl-UZ" dirty="0"/>
              <a:t>Martensit yuqori qattiqlikga ega: HRC≥60. Uglerod miqdori ortishi bilan martensit mo‘rtligi ham ortadi. Martensitga aylanishi bilan po‘lat hajmi ham ortadi (rasm     ).</a:t>
            </a:r>
            <a:endParaRPr lang="ru-RU" dirty="0"/>
          </a:p>
          <a:p>
            <a:r>
              <a:rPr lang="uz-Cyrl-UZ" dirty="0"/>
              <a:t>Po‘latning boshqa xossalari ham juda katta o‘zgaradi. Uglerod miqdori austenitni martensitga aylanish jarayoni boshlanishi harorati (</a:t>
            </a:r>
            <a:r>
              <a:rPr lang="uz-Cyrl-UZ" i="1" dirty="0"/>
              <a:t>Mb</a:t>
            </a:r>
            <a:r>
              <a:rPr lang="uz-Cyrl-UZ" dirty="0"/>
              <a:t>) va tamom bo‘lishi harorati (</a:t>
            </a:r>
            <a:r>
              <a:rPr lang="uz-Cyrl-UZ" i="1" dirty="0"/>
              <a:t>Mt</a:t>
            </a:r>
            <a:r>
              <a:rPr lang="uz-Cyrl-UZ" dirty="0"/>
              <a:t>) ga kuchli ta’sir ko‘rsatadi. (Rasm       )</a:t>
            </a:r>
            <a:endParaRPr lang="ru-RU" dirty="0"/>
          </a:p>
          <a:p>
            <a:endParaRPr lang="ru-RU"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0460" y="1628800"/>
            <a:ext cx="4352925" cy="2524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805482" y="5229200"/>
            <a:ext cx="3502882" cy="369332"/>
          </a:xfrm>
          <a:prstGeom prst="rect">
            <a:avLst/>
          </a:prstGeom>
        </p:spPr>
        <p:txBody>
          <a:bodyPr wrap="none">
            <a:spAutoFit/>
          </a:bodyPr>
          <a:lstStyle/>
          <a:p>
            <a:r>
              <a:rPr lang="uz-Cyrl-UZ" dirty="0"/>
              <a:t>Rasm     Martensit diagrammasi.</a:t>
            </a:r>
            <a:endParaRPr lang="ru-RU" dirty="0"/>
          </a:p>
        </p:txBody>
      </p:sp>
    </p:spTree>
    <p:extLst>
      <p:ext uri="{BB962C8B-B14F-4D97-AF65-F5344CB8AC3E}">
        <p14:creationId xmlns:p14="http://schemas.microsoft.com/office/powerpoint/2010/main" val="3772713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39552" y="731520"/>
            <a:ext cx="8352928" cy="5649808"/>
          </a:xfrm>
        </p:spPr>
        <p:txBody>
          <a:bodyPr>
            <a:normAutofit fontScale="85000" lnSpcReduction="20000"/>
          </a:bodyPr>
          <a:lstStyle/>
          <a:p>
            <a:r>
              <a:rPr lang="uz-Cyrl-UZ" b="1" dirty="0"/>
              <a:t>Toblangan po‘latni bo‘shatishda bo‘ladigan jarayonlar</a:t>
            </a:r>
            <a:endParaRPr lang="ru-RU" dirty="0"/>
          </a:p>
          <a:p>
            <a:r>
              <a:rPr lang="uz-Cyrl-UZ" dirty="0"/>
              <a:t>Toblangan po‘latni A</a:t>
            </a:r>
            <a:r>
              <a:rPr lang="uz-Cyrl-UZ" baseline="-25000" dirty="0"/>
              <a:t>1</a:t>
            </a:r>
            <a:r>
              <a:rPr lang="uz-Cyrl-UZ" dirty="0"/>
              <a:t> haroratgacha qizdirishga bo‘shatish deyiladi.</a:t>
            </a:r>
            <a:endParaRPr lang="ru-RU" dirty="0"/>
          </a:p>
          <a:p>
            <a:r>
              <a:rPr lang="uz-Cyrl-UZ" dirty="0"/>
              <a:t>Toblash natijasida ko‘pincha martensit strukturasi olinadi (ayrim qoldiq austenit bilan). Ba’zan sorbit, troostit va beynit olinadi.</a:t>
            </a:r>
            <a:endParaRPr lang="ru-RU" dirty="0"/>
          </a:p>
          <a:p>
            <a:r>
              <a:rPr lang="uz-Cyrl-UZ" dirty="0"/>
              <a:t>Bo‘shatish davrida bir necha jarayonlar hosil bo‘ladi. Asosiysi – bu martensitni parchalananishi: uglerodli karbid ko‘rinishida ajralishi.</a:t>
            </a:r>
            <a:endParaRPr lang="ru-RU" dirty="0"/>
          </a:p>
          <a:p>
            <a:r>
              <a:rPr lang="uz-Cyrl-UZ" dirty="0"/>
              <a:t>Martensitni parchalanishi va karbidlarni paydo bo‘lishi hajmni kichiklashishiga olib keladi; austenitni parchalanishi – uni kattalashishiga olib keladi. Hajmni solishtirma hajmini o‘zgarishiga qarab bo‘shatishdagi fazoviy o‘zgarishlar uch xil bo‘ladi.</a:t>
            </a:r>
            <a:endParaRPr lang="ru-RU" dirty="0"/>
          </a:p>
          <a:p>
            <a:r>
              <a:rPr lang="uz-Cyrl-UZ" dirty="0"/>
              <a:t> Legirlangan po‘latlarda birinchi o‘zgarish 80-200</a:t>
            </a:r>
            <a:r>
              <a:rPr lang="uz-Cyrl-UZ" baseline="30000" dirty="0"/>
              <a:t>0</a:t>
            </a:r>
            <a:r>
              <a:rPr lang="uz-Cyrl-UZ" dirty="0"/>
              <a:t>S harorati intervalida, ikkinchisi 200-260</a:t>
            </a:r>
            <a:r>
              <a:rPr lang="uz-Cyrl-UZ" baseline="30000" dirty="0"/>
              <a:t>0</a:t>
            </a:r>
            <a:r>
              <a:rPr lang="uz-Cyrl-UZ" dirty="0"/>
              <a:t>S harorat intervalida, uchinchisi 260-380</a:t>
            </a:r>
            <a:r>
              <a:rPr lang="uz-Cyrl-UZ" baseline="30000" dirty="0"/>
              <a:t>0 </a:t>
            </a:r>
            <a:r>
              <a:rPr lang="uz-Cyrl-UZ" dirty="0"/>
              <a:t>S intervalida o‘tadi.</a:t>
            </a:r>
            <a:endParaRPr lang="ru-RU" dirty="0"/>
          </a:p>
          <a:p>
            <a:r>
              <a:rPr lang="uz-Cyrl-UZ" dirty="0"/>
              <a:t>1- davrda martensitdan uglerodni bir qismi metastabilli ε – karbidi ko‘rinishida ajralib chiqadi va geksoganal panjaraga ega, kimyoviy tarkibi G‘e</a:t>
            </a:r>
            <a:r>
              <a:rPr lang="uz-Cyrl-UZ" baseline="-25000" dirty="0"/>
              <a:t>2</a:t>
            </a:r>
            <a:r>
              <a:rPr lang="uz-Cyrl-UZ" dirty="0"/>
              <a:t>S ga yaqin. Erigan uglerod miqdori kamayishi martensit tetroganalligini kamayishiga olib keladi, bu degani namuna uzunligi kamayadi (qisqaradi). Bu hodisaga </a:t>
            </a:r>
            <a:r>
              <a:rPr lang="uz-Cyrl-UZ" b="1" dirty="0"/>
              <a:t>birinchi o‘zgarish</a:t>
            </a:r>
            <a:r>
              <a:rPr lang="uz-Cyrl-UZ" dirty="0"/>
              <a:t> deyiladi va grafik tarzda rasm 5.16 da ko‘rsatilgandek ifodalanadi. </a:t>
            </a:r>
            <a:endParaRPr lang="ru-RU" dirty="0"/>
          </a:p>
          <a:p>
            <a:endParaRPr lang="ru-RU" dirty="0"/>
          </a:p>
        </p:txBody>
      </p:sp>
    </p:spTree>
    <p:extLst>
      <p:ext uri="{BB962C8B-B14F-4D97-AF65-F5344CB8AC3E}">
        <p14:creationId xmlns:p14="http://schemas.microsoft.com/office/powerpoint/2010/main" val="135600835"/>
      </p:ext>
    </p:extLst>
  </p:cSld>
  <p:clrMapOvr>
    <a:masterClrMapping/>
  </p:clrMapOvr>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11</TotalTime>
  <Words>592</Words>
  <Application>Microsoft Office PowerPoint</Application>
  <PresentationFormat>Экран (4:3)</PresentationFormat>
  <Paragraphs>28</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Воздушный 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Admin</cp:lastModifiedBy>
  <cp:revision>3</cp:revision>
  <dcterms:created xsi:type="dcterms:W3CDTF">2018-03-26T11:11:26Z</dcterms:created>
  <dcterms:modified xsi:type="dcterms:W3CDTF">2018-03-26T11:23:12Z</dcterms:modified>
</cp:coreProperties>
</file>