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5"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99887B-4E21-4297-AC68-332B45072B86}"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ru-RU"/>
        </a:p>
      </dgm:t>
    </dgm:pt>
    <dgm:pt modelId="{1B29C034-293C-4A0C-B39C-D3D6BC8DE751}">
      <dgm:prSet phldrT="[Текст]"/>
      <dgm:spPr>
        <a:solidFill>
          <a:srgbClr val="FFC000"/>
        </a:solidFill>
      </dgm:spPr>
      <dgm:t>
        <a:bodyPr/>
        <a:lstStyle/>
        <a:p>
          <a:r>
            <a:rPr lang="uz-Cyrl-UZ" dirty="0" smtClean="0">
              <a:solidFill>
                <a:srgbClr val="C00000"/>
              </a:solidFill>
            </a:rPr>
            <a:t>Uglerod miqdoriga qarab</a:t>
          </a:r>
          <a:r>
            <a:rPr lang="uz-Cyrl-UZ" dirty="0" smtClean="0"/>
            <a:t> </a:t>
          </a:r>
          <a:endParaRPr lang="ru-RU" dirty="0"/>
        </a:p>
      </dgm:t>
    </dgm:pt>
    <dgm:pt modelId="{D827D781-A1AA-4B27-987C-03D25EF43D02}" type="parTrans" cxnId="{0D14178E-018B-49C5-BF79-3BE6D5169FFE}">
      <dgm:prSet/>
      <dgm:spPr/>
      <dgm:t>
        <a:bodyPr/>
        <a:lstStyle/>
        <a:p>
          <a:endParaRPr lang="ru-RU"/>
        </a:p>
      </dgm:t>
    </dgm:pt>
    <dgm:pt modelId="{CAD69F38-E959-4573-BB4D-9B326C4128AF}" type="sibTrans" cxnId="{0D14178E-018B-49C5-BF79-3BE6D5169FFE}">
      <dgm:prSet/>
      <dgm:spPr/>
      <dgm:t>
        <a:bodyPr/>
        <a:lstStyle/>
        <a:p>
          <a:endParaRPr lang="ru-RU"/>
        </a:p>
      </dgm:t>
    </dgm:pt>
    <dgm:pt modelId="{52C53D17-874C-48B0-8A7B-D825822C62EA}">
      <dgm:prSet phldrT="[Текст]"/>
      <dgm:spPr>
        <a:solidFill>
          <a:schemeClr val="accent6">
            <a:lumMod val="75000"/>
          </a:schemeClr>
        </a:solidFill>
      </dgm:spPr>
      <dgm:t>
        <a:bodyPr/>
        <a:lstStyle/>
        <a:p>
          <a:r>
            <a:rPr lang="ru-RU" dirty="0" err="1" smtClean="0"/>
            <a:t>Kam</a:t>
          </a:r>
          <a:r>
            <a:rPr lang="ru-RU" dirty="0" smtClean="0"/>
            <a:t> </a:t>
          </a:r>
          <a:r>
            <a:rPr lang="ru-RU" dirty="0" err="1" smtClean="0"/>
            <a:t>uglerod</a:t>
          </a:r>
          <a:r>
            <a:rPr lang="uz-Cyrl-UZ" dirty="0" smtClean="0"/>
            <a:t>li </a:t>
          </a:r>
          <a:r>
            <a:rPr lang="en-US" dirty="0" smtClean="0"/>
            <a:t>C</a:t>
          </a:r>
          <a:r>
            <a:rPr lang="ru-RU" dirty="0" smtClean="0"/>
            <a:t> 0,09-0,25%</a:t>
          </a:r>
          <a:endParaRPr lang="ru-RU" dirty="0"/>
        </a:p>
      </dgm:t>
    </dgm:pt>
    <dgm:pt modelId="{9ABF6181-8ED0-47B8-A3F8-BF8C4C9E3F5E}" type="parTrans" cxnId="{749361B9-8C8B-481A-837B-41754DACE7ED}">
      <dgm:prSet/>
      <dgm:spPr/>
      <dgm:t>
        <a:bodyPr/>
        <a:lstStyle/>
        <a:p>
          <a:endParaRPr lang="ru-RU"/>
        </a:p>
      </dgm:t>
    </dgm:pt>
    <dgm:pt modelId="{08401F04-767F-4595-BC8D-16764784F427}" type="sibTrans" cxnId="{749361B9-8C8B-481A-837B-41754DACE7ED}">
      <dgm:prSet/>
      <dgm:spPr/>
      <dgm:t>
        <a:bodyPr/>
        <a:lstStyle/>
        <a:p>
          <a:endParaRPr lang="ru-RU"/>
        </a:p>
      </dgm:t>
    </dgm:pt>
    <dgm:pt modelId="{FB45CBA9-3368-4C7F-A41F-FBFE76172534}">
      <dgm:prSet/>
      <dgm:spPr/>
    </dgm:pt>
    <dgm:pt modelId="{4339CE47-6E96-437F-A26D-099B54C61026}" type="parTrans" cxnId="{23330135-83DB-47B7-B8F9-CB61CCCB4803}">
      <dgm:prSet/>
      <dgm:spPr/>
      <dgm:t>
        <a:bodyPr/>
        <a:lstStyle/>
        <a:p>
          <a:endParaRPr lang="ru-RU"/>
        </a:p>
      </dgm:t>
    </dgm:pt>
    <dgm:pt modelId="{38DFF2D8-70CA-4655-8F34-06FC0F3179E3}" type="sibTrans" cxnId="{23330135-83DB-47B7-B8F9-CB61CCCB4803}">
      <dgm:prSet/>
      <dgm:spPr/>
      <dgm:t>
        <a:bodyPr/>
        <a:lstStyle/>
        <a:p>
          <a:endParaRPr lang="ru-RU"/>
        </a:p>
      </dgm:t>
    </dgm:pt>
    <dgm:pt modelId="{3DFDBC0A-0783-418D-8453-7FB0D97CCBD5}">
      <dgm:prSet/>
      <dgm:spPr/>
    </dgm:pt>
    <dgm:pt modelId="{2DAB1F1C-BE99-4DA2-AC99-9C2F0E85E08E}" type="parTrans" cxnId="{987D18F3-9B8F-42D5-A57C-3A8B1E9A19FB}">
      <dgm:prSet/>
      <dgm:spPr/>
      <dgm:t>
        <a:bodyPr/>
        <a:lstStyle/>
        <a:p>
          <a:endParaRPr lang="ru-RU"/>
        </a:p>
      </dgm:t>
    </dgm:pt>
    <dgm:pt modelId="{F5BB390A-74B7-4C6F-AB92-562C30F30A6F}" type="sibTrans" cxnId="{987D18F3-9B8F-42D5-A57C-3A8B1E9A19FB}">
      <dgm:prSet/>
      <dgm:spPr/>
      <dgm:t>
        <a:bodyPr/>
        <a:lstStyle/>
        <a:p>
          <a:endParaRPr lang="ru-RU"/>
        </a:p>
      </dgm:t>
    </dgm:pt>
    <dgm:pt modelId="{773E8B0B-A08E-4D57-927B-323A82675B5A}">
      <dgm:prSet/>
      <dgm:spPr>
        <a:solidFill>
          <a:schemeClr val="tx1">
            <a:lumMod val="95000"/>
          </a:schemeClr>
        </a:solidFill>
      </dgm:spPr>
      <dgm:t>
        <a:bodyPr/>
        <a:lstStyle/>
        <a:p>
          <a:r>
            <a:rPr lang="ru-RU" dirty="0" err="1" smtClean="0">
              <a:solidFill>
                <a:srgbClr val="002060"/>
              </a:solidFill>
            </a:rPr>
            <a:t>O‘rta</a:t>
          </a:r>
          <a:r>
            <a:rPr lang="ru-RU" dirty="0" smtClean="0">
              <a:solidFill>
                <a:srgbClr val="002060"/>
              </a:solidFill>
            </a:rPr>
            <a:t> </a:t>
          </a:r>
          <a:r>
            <a:rPr lang="ru-RU" dirty="0" err="1" smtClean="0">
              <a:solidFill>
                <a:srgbClr val="002060"/>
              </a:solidFill>
            </a:rPr>
            <a:t>uglerodli</a:t>
          </a:r>
          <a:r>
            <a:rPr lang="ru-RU" dirty="0" smtClean="0">
              <a:solidFill>
                <a:srgbClr val="002060"/>
              </a:solidFill>
            </a:rPr>
            <a:t> </a:t>
          </a:r>
          <a:r>
            <a:rPr lang="en-US" dirty="0" smtClean="0">
              <a:solidFill>
                <a:srgbClr val="002060"/>
              </a:solidFill>
            </a:rPr>
            <a:t>C</a:t>
          </a:r>
          <a:r>
            <a:rPr lang="ru-RU" dirty="0" smtClean="0">
              <a:solidFill>
                <a:srgbClr val="002060"/>
              </a:solidFill>
            </a:rPr>
            <a:t> 0,25-0,45%</a:t>
          </a:r>
          <a:endParaRPr lang="ru-RU" dirty="0">
            <a:solidFill>
              <a:srgbClr val="002060"/>
            </a:solidFill>
          </a:endParaRPr>
        </a:p>
      </dgm:t>
    </dgm:pt>
    <dgm:pt modelId="{F9C9AC4F-130F-48BE-A2FE-F9C54F414559}" type="parTrans" cxnId="{55B98991-1D7C-4D0A-9A28-85BA4ED93D1E}">
      <dgm:prSet/>
      <dgm:spPr/>
      <dgm:t>
        <a:bodyPr/>
        <a:lstStyle/>
        <a:p>
          <a:endParaRPr lang="ru-RU"/>
        </a:p>
      </dgm:t>
    </dgm:pt>
    <dgm:pt modelId="{2FCC72B3-1E70-4F33-B65F-BC61A7B15699}" type="sibTrans" cxnId="{55B98991-1D7C-4D0A-9A28-85BA4ED93D1E}">
      <dgm:prSet/>
      <dgm:spPr/>
      <dgm:t>
        <a:bodyPr/>
        <a:lstStyle/>
        <a:p>
          <a:endParaRPr lang="ru-RU"/>
        </a:p>
      </dgm:t>
    </dgm:pt>
    <dgm:pt modelId="{4BB6CE5B-C508-4CDC-8BD3-9E0FE0F94D17}">
      <dgm:prSet/>
      <dgm:spPr>
        <a:solidFill>
          <a:schemeClr val="bg2"/>
        </a:solidFill>
      </dgm:spPr>
      <dgm:t>
        <a:bodyPr/>
        <a:lstStyle/>
        <a:p>
          <a:r>
            <a:rPr lang="ru-RU" dirty="0" err="1" smtClean="0"/>
            <a:t>Yuqori</a:t>
          </a:r>
          <a:r>
            <a:rPr lang="ru-RU" dirty="0" smtClean="0"/>
            <a:t> </a:t>
          </a:r>
          <a:r>
            <a:rPr lang="ru-RU" dirty="0" err="1" smtClean="0"/>
            <a:t>uglerod</a:t>
          </a:r>
          <a:r>
            <a:rPr lang="uz-Cyrl-UZ" dirty="0" smtClean="0"/>
            <a:t>li </a:t>
          </a:r>
          <a:r>
            <a:rPr lang="en-US" dirty="0" smtClean="0"/>
            <a:t>C</a:t>
          </a:r>
          <a:r>
            <a:rPr lang="ru-RU" dirty="0" smtClean="0"/>
            <a:t> 0,.45-0,75%.</a:t>
          </a:r>
          <a:endParaRPr lang="ru-RU" dirty="0"/>
        </a:p>
      </dgm:t>
    </dgm:pt>
    <dgm:pt modelId="{9240C765-19E0-4256-BFA8-6AAA03A6241F}" type="parTrans" cxnId="{77F6F059-0E77-497A-A380-8D2B3BA0698E}">
      <dgm:prSet/>
      <dgm:spPr/>
      <dgm:t>
        <a:bodyPr/>
        <a:lstStyle/>
        <a:p>
          <a:endParaRPr lang="ru-RU"/>
        </a:p>
      </dgm:t>
    </dgm:pt>
    <dgm:pt modelId="{09B6FDB8-6572-4EDB-8A48-5527B75C5D77}" type="sibTrans" cxnId="{77F6F059-0E77-497A-A380-8D2B3BA0698E}">
      <dgm:prSet/>
      <dgm:spPr/>
      <dgm:t>
        <a:bodyPr/>
        <a:lstStyle/>
        <a:p>
          <a:endParaRPr lang="ru-RU"/>
        </a:p>
      </dgm:t>
    </dgm:pt>
    <dgm:pt modelId="{54FEFD72-E292-4413-87D2-A46AA1C0901E}" type="pres">
      <dgm:prSet presAssocID="{6699887B-4E21-4297-AC68-332B45072B86}" presName="Name0" presStyleCnt="0">
        <dgm:presLayoutVars>
          <dgm:chMax val="1"/>
          <dgm:chPref val="1"/>
          <dgm:dir/>
          <dgm:animOne val="branch"/>
          <dgm:animLvl val="lvl"/>
        </dgm:presLayoutVars>
      </dgm:prSet>
      <dgm:spPr/>
    </dgm:pt>
    <dgm:pt modelId="{D28BC230-B4B7-40A6-9CF1-84A97628BED0}" type="pres">
      <dgm:prSet presAssocID="{1B29C034-293C-4A0C-B39C-D3D6BC8DE751}" presName="singleCycle" presStyleCnt="0"/>
      <dgm:spPr/>
    </dgm:pt>
    <dgm:pt modelId="{79490FA2-69FC-4CDF-B8A5-3BBF576FB8DB}" type="pres">
      <dgm:prSet presAssocID="{1B29C034-293C-4A0C-B39C-D3D6BC8DE751}" presName="singleCenter" presStyleLbl="node1" presStyleIdx="0" presStyleCnt="4">
        <dgm:presLayoutVars>
          <dgm:chMax val="7"/>
          <dgm:chPref val="7"/>
        </dgm:presLayoutVars>
      </dgm:prSet>
      <dgm:spPr/>
      <dgm:t>
        <a:bodyPr/>
        <a:lstStyle/>
        <a:p>
          <a:endParaRPr lang="ru-RU"/>
        </a:p>
      </dgm:t>
    </dgm:pt>
    <dgm:pt modelId="{3C443D30-C33F-4AED-92C9-139A619A7293}" type="pres">
      <dgm:prSet presAssocID="{9ABF6181-8ED0-47B8-A3F8-BF8C4C9E3F5E}" presName="Name56" presStyleLbl="parChTrans1D2" presStyleIdx="0" presStyleCnt="3"/>
      <dgm:spPr/>
    </dgm:pt>
    <dgm:pt modelId="{002BF890-C160-4E73-9303-42C61ED78B42}" type="pres">
      <dgm:prSet presAssocID="{52C53D17-874C-48B0-8A7B-D825822C62EA}" presName="text0" presStyleLbl="node1" presStyleIdx="1" presStyleCnt="4" custScaleX="135249">
        <dgm:presLayoutVars>
          <dgm:bulletEnabled val="1"/>
        </dgm:presLayoutVars>
      </dgm:prSet>
      <dgm:spPr/>
      <dgm:t>
        <a:bodyPr/>
        <a:lstStyle/>
        <a:p>
          <a:endParaRPr lang="ru-RU"/>
        </a:p>
      </dgm:t>
    </dgm:pt>
    <dgm:pt modelId="{908E2A6A-CEC5-4382-9CC8-0AF3883D707C}" type="pres">
      <dgm:prSet presAssocID="{F9C9AC4F-130F-48BE-A2FE-F9C54F414559}" presName="Name56" presStyleLbl="parChTrans1D2" presStyleIdx="1" presStyleCnt="3"/>
      <dgm:spPr/>
    </dgm:pt>
    <dgm:pt modelId="{D5D85339-8122-468B-94D6-322295404E96}" type="pres">
      <dgm:prSet presAssocID="{773E8B0B-A08E-4D57-927B-323A82675B5A}" presName="text0" presStyleLbl="node1" presStyleIdx="2" presStyleCnt="4" custScaleX="142426">
        <dgm:presLayoutVars>
          <dgm:bulletEnabled val="1"/>
        </dgm:presLayoutVars>
      </dgm:prSet>
      <dgm:spPr/>
    </dgm:pt>
    <dgm:pt modelId="{C0BA2306-BCCA-48CF-8773-A21B8DF01A5D}" type="pres">
      <dgm:prSet presAssocID="{9240C765-19E0-4256-BFA8-6AAA03A6241F}" presName="Name56" presStyleLbl="parChTrans1D2" presStyleIdx="2" presStyleCnt="3"/>
      <dgm:spPr/>
    </dgm:pt>
    <dgm:pt modelId="{E0341B2E-ECEF-45A0-8C50-D20C78B1884F}" type="pres">
      <dgm:prSet presAssocID="{4BB6CE5B-C508-4CDC-8BD3-9E0FE0F94D17}" presName="text0" presStyleLbl="node1" presStyleIdx="3" presStyleCnt="4" custScaleX="137507">
        <dgm:presLayoutVars>
          <dgm:bulletEnabled val="1"/>
        </dgm:presLayoutVars>
      </dgm:prSet>
      <dgm:spPr/>
    </dgm:pt>
  </dgm:ptLst>
  <dgm:cxnLst>
    <dgm:cxn modelId="{330E662C-7CE5-4CB4-BEE6-D7CF1719E679}" type="presOf" srcId="{9ABF6181-8ED0-47B8-A3F8-BF8C4C9E3F5E}" destId="{3C443D30-C33F-4AED-92C9-139A619A7293}" srcOrd="0" destOrd="0" presId="urn:microsoft.com/office/officeart/2008/layout/RadialCluster"/>
    <dgm:cxn modelId="{552169D2-CA66-4DD5-8DBE-489F7900FC0E}" type="presOf" srcId="{F9C9AC4F-130F-48BE-A2FE-F9C54F414559}" destId="{908E2A6A-CEC5-4382-9CC8-0AF3883D707C}" srcOrd="0" destOrd="0" presId="urn:microsoft.com/office/officeart/2008/layout/RadialCluster"/>
    <dgm:cxn modelId="{414FE0BF-C62A-4C0A-A9A8-EA311A4184D0}" type="presOf" srcId="{9240C765-19E0-4256-BFA8-6AAA03A6241F}" destId="{C0BA2306-BCCA-48CF-8773-A21B8DF01A5D}" srcOrd="0" destOrd="0" presId="urn:microsoft.com/office/officeart/2008/layout/RadialCluster"/>
    <dgm:cxn modelId="{CD96406D-1DB9-49F8-9490-F9FAE66AC195}" type="presOf" srcId="{6699887B-4E21-4297-AC68-332B45072B86}" destId="{54FEFD72-E292-4413-87D2-A46AA1C0901E}" srcOrd="0" destOrd="0" presId="urn:microsoft.com/office/officeart/2008/layout/RadialCluster"/>
    <dgm:cxn modelId="{55B98991-1D7C-4D0A-9A28-85BA4ED93D1E}" srcId="{1B29C034-293C-4A0C-B39C-D3D6BC8DE751}" destId="{773E8B0B-A08E-4D57-927B-323A82675B5A}" srcOrd="1" destOrd="0" parTransId="{F9C9AC4F-130F-48BE-A2FE-F9C54F414559}" sibTransId="{2FCC72B3-1E70-4F33-B65F-BC61A7B15699}"/>
    <dgm:cxn modelId="{23330135-83DB-47B7-B8F9-CB61CCCB4803}" srcId="{6699887B-4E21-4297-AC68-332B45072B86}" destId="{FB45CBA9-3368-4C7F-A41F-FBFE76172534}" srcOrd="2" destOrd="0" parTransId="{4339CE47-6E96-437F-A26D-099B54C61026}" sibTransId="{38DFF2D8-70CA-4655-8F34-06FC0F3179E3}"/>
    <dgm:cxn modelId="{2D23A2DD-C213-4EF5-996E-FF8535E7A423}" type="presOf" srcId="{4BB6CE5B-C508-4CDC-8BD3-9E0FE0F94D17}" destId="{E0341B2E-ECEF-45A0-8C50-D20C78B1884F}" srcOrd="0" destOrd="0" presId="urn:microsoft.com/office/officeart/2008/layout/RadialCluster"/>
    <dgm:cxn modelId="{9F762F0D-44E9-463B-9156-91EC8364995C}" type="presOf" srcId="{1B29C034-293C-4A0C-B39C-D3D6BC8DE751}" destId="{79490FA2-69FC-4CDF-B8A5-3BBF576FB8DB}" srcOrd="0" destOrd="0" presId="urn:microsoft.com/office/officeart/2008/layout/RadialCluster"/>
    <dgm:cxn modelId="{F49958FA-92D8-4FA8-B86B-A031E60F9DA8}" type="presOf" srcId="{52C53D17-874C-48B0-8A7B-D825822C62EA}" destId="{002BF890-C160-4E73-9303-42C61ED78B42}" srcOrd="0" destOrd="0" presId="urn:microsoft.com/office/officeart/2008/layout/RadialCluster"/>
    <dgm:cxn modelId="{77F6F059-0E77-497A-A380-8D2B3BA0698E}" srcId="{1B29C034-293C-4A0C-B39C-D3D6BC8DE751}" destId="{4BB6CE5B-C508-4CDC-8BD3-9E0FE0F94D17}" srcOrd="2" destOrd="0" parTransId="{9240C765-19E0-4256-BFA8-6AAA03A6241F}" sibTransId="{09B6FDB8-6572-4EDB-8A48-5527B75C5D77}"/>
    <dgm:cxn modelId="{0D14178E-018B-49C5-BF79-3BE6D5169FFE}" srcId="{6699887B-4E21-4297-AC68-332B45072B86}" destId="{1B29C034-293C-4A0C-B39C-D3D6BC8DE751}" srcOrd="0" destOrd="0" parTransId="{D827D781-A1AA-4B27-987C-03D25EF43D02}" sibTransId="{CAD69F38-E959-4573-BB4D-9B326C4128AF}"/>
    <dgm:cxn modelId="{707D6DD6-5E8A-4A7C-9F3C-600B81ED0E88}" type="presOf" srcId="{773E8B0B-A08E-4D57-927B-323A82675B5A}" destId="{D5D85339-8122-468B-94D6-322295404E96}" srcOrd="0" destOrd="0" presId="urn:microsoft.com/office/officeart/2008/layout/RadialCluster"/>
    <dgm:cxn modelId="{749361B9-8C8B-481A-837B-41754DACE7ED}" srcId="{1B29C034-293C-4A0C-B39C-D3D6BC8DE751}" destId="{52C53D17-874C-48B0-8A7B-D825822C62EA}" srcOrd="0" destOrd="0" parTransId="{9ABF6181-8ED0-47B8-A3F8-BF8C4C9E3F5E}" sibTransId="{08401F04-767F-4595-BC8D-16764784F427}"/>
    <dgm:cxn modelId="{987D18F3-9B8F-42D5-A57C-3A8B1E9A19FB}" srcId="{6699887B-4E21-4297-AC68-332B45072B86}" destId="{3DFDBC0A-0783-418D-8453-7FB0D97CCBD5}" srcOrd="1" destOrd="0" parTransId="{2DAB1F1C-BE99-4DA2-AC99-9C2F0E85E08E}" sibTransId="{F5BB390A-74B7-4C6F-AB92-562C30F30A6F}"/>
    <dgm:cxn modelId="{98D3CCC9-1EC6-43F4-9BCC-AEDFD766745F}" type="presParOf" srcId="{54FEFD72-E292-4413-87D2-A46AA1C0901E}" destId="{D28BC230-B4B7-40A6-9CF1-84A97628BED0}" srcOrd="0" destOrd="0" presId="urn:microsoft.com/office/officeart/2008/layout/RadialCluster"/>
    <dgm:cxn modelId="{A09F7EBF-0E55-4851-964E-62470E8B159F}" type="presParOf" srcId="{D28BC230-B4B7-40A6-9CF1-84A97628BED0}" destId="{79490FA2-69FC-4CDF-B8A5-3BBF576FB8DB}" srcOrd="0" destOrd="0" presId="urn:microsoft.com/office/officeart/2008/layout/RadialCluster"/>
    <dgm:cxn modelId="{34D7A0C6-00FE-43F3-9583-45CDB46F0516}" type="presParOf" srcId="{D28BC230-B4B7-40A6-9CF1-84A97628BED0}" destId="{3C443D30-C33F-4AED-92C9-139A619A7293}" srcOrd="1" destOrd="0" presId="urn:microsoft.com/office/officeart/2008/layout/RadialCluster"/>
    <dgm:cxn modelId="{07B125D6-929A-400A-950F-3188765847C9}" type="presParOf" srcId="{D28BC230-B4B7-40A6-9CF1-84A97628BED0}" destId="{002BF890-C160-4E73-9303-42C61ED78B42}" srcOrd="2" destOrd="0" presId="urn:microsoft.com/office/officeart/2008/layout/RadialCluster"/>
    <dgm:cxn modelId="{62FF770E-1B52-49AC-8A57-8879DE8518B4}" type="presParOf" srcId="{D28BC230-B4B7-40A6-9CF1-84A97628BED0}" destId="{908E2A6A-CEC5-4382-9CC8-0AF3883D707C}" srcOrd="3" destOrd="0" presId="urn:microsoft.com/office/officeart/2008/layout/RadialCluster"/>
    <dgm:cxn modelId="{ED4BF544-4E9F-46AD-964A-B6A5C725E420}" type="presParOf" srcId="{D28BC230-B4B7-40A6-9CF1-84A97628BED0}" destId="{D5D85339-8122-468B-94D6-322295404E96}" srcOrd="4" destOrd="0" presId="urn:microsoft.com/office/officeart/2008/layout/RadialCluster"/>
    <dgm:cxn modelId="{22C89886-D426-4C2E-A787-32CB24C6C5A8}" type="presParOf" srcId="{D28BC230-B4B7-40A6-9CF1-84A97628BED0}" destId="{C0BA2306-BCCA-48CF-8773-A21B8DF01A5D}" srcOrd="5" destOrd="0" presId="urn:microsoft.com/office/officeart/2008/layout/RadialCluster"/>
    <dgm:cxn modelId="{21EC77CC-83EB-498A-A317-A0A3368E8EBF}" type="presParOf" srcId="{D28BC230-B4B7-40A6-9CF1-84A97628BED0}" destId="{E0341B2E-ECEF-45A0-8C50-D20C78B1884F}"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D85AA9-F4D7-47F0-832B-EDDAC6F5F048}" type="doc">
      <dgm:prSet loTypeId="urn:microsoft.com/office/officeart/2005/8/layout/hList3" loCatId="list" qsTypeId="urn:microsoft.com/office/officeart/2005/8/quickstyle/3d9" qsCatId="3D" csTypeId="urn:microsoft.com/office/officeart/2005/8/colors/accent1_2" csCatId="accent1" phldr="1"/>
      <dgm:spPr/>
      <dgm:t>
        <a:bodyPr/>
        <a:lstStyle/>
        <a:p>
          <a:endParaRPr lang="ru-RU"/>
        </a:p>
      </dgm:t>
    </dgm:pt>
    <dgm:pt modelId="{0D5086C7-9B1C-43E4-84D8-4B57CB07FB97}">
      <dgm:prSet phldrT="[Текст]"/>
      <dgm:spPr/>
      <dgm:t>
        <a:bodyPr/>
        <a:lstStyle/>
        <a:p>
          <a:r>
            <a:rPr lang="uz-Cyrl-UZ" dirty="0" smtClean="0"/>
            <a:t>Ishlatish joyiga qarab 2 guruhga bo‘linadi:</a:t>
          </a:r>
          <a:endParaRPr lang="ru-RU" dirty="0"/>
        </a:p>
      </dgm:t>
    </dgm:pt>
    <dgm:pt modelId="{1AD47803-272B-42CF-B385-F5300B8A892D}" type="parTrans" cxnId="{7FC730B9-8C0D-4369-B427-0A5A698A92CA}">
      <dgm:prSet/>
      <dgm:spPr/>
      <dgm:t>
        <a:bodyPr/>
        <a:lstStyle/>
        <a:p>
          <a:endParaRPr lang="ru-RU"/>
        </a:p>
      </dgm:t>
    </dgm:pt>
    <dgm:pt modelId="{88939849-B615-4119-8135-D74DC2CCE24B}" type="sibTrans" cxnId="{7FC730B9-8C0D-4369-B427-0A5A698A92CA}">
      <dgm:prSet/>
      <dgm:spPr/>
      <dgm:t>
        <a:bodyPr/>
        <a:lstStyle/>
        <a:p>
          <a:endParaRPr lang="ru-RU"/>
        </a:p>
      </dgm:t>
    </dgm:pt>
    <dgm:pt modelId="{011EC948-31B5-40D3-BF0D-0FB6602B1E3F}">
      <dgm:prSet phldrT="[Текст]"/>
      <dgm:spPr/>
      <dgm:t>
        <a:bodyPr/>
        <a:lstStyle/>
        <a:p>
          <a:r>
            <a:rPr lang="ru-RU" dirty="0" err="1" smtClean="0"/>
            <a:t>Kons</a:t>
          </a:r>
          <a:r>
            <a:rPr lang="uz-Cyrl-UZ" dirty="0" smtClean="0"/>
            <a:t>tr</a:t>
          </a:r>
          <a:r>
            <a:rPr lang="ru-RU" dirty="0" err="1" smtClean="0"/>
            <a:t>uktsion</a:t>
          </a:r>
          <a:r>
            <a:rPr lang="ru-RU" dirty="0" smtClean="0"/>
            <a:t> </a:t>
          </a:r>
          <a:r>
            <a:rPr lang="ru-RU" dirty="0" err="1" smtClean="0"/>
            <a:t>po‘latlar</a:t>
          </a:r>
          <a:r>
            <a:rPr lang="ru-RU" dirty="0" smtClean="0"/>
            <a:t>.</a:t>
          </a:r>
          <a:endParaRPr lang="ru-RU" dirty="0"/>
        </a:p>
      </dgm:t>
    </dgm:pt>
    <dgm:pt modelId="{B6D043BB-7A86-4688-9CCF-F33C928B3DE4}" type="parTrans" cxnId="{1BD702A7-2570-4B82-A1F0-36982B18A083}">
      <dgm:prSet/>
      <dgm:spPr/>
      <dgm:t>
        <a:bodyPr/>
        <a:lstStyle/>
        <a:p>
          <a:endParaRPr lang="ru-RU"/>
        </a:p>
      </dgm:t>
    </dgm:pt>
    <dgm:pt modelId="{69EDF66A-0B38-40CF-8552-45D2E28E1E28}" type="sibTrans" cxnId="{1BD702A7-2570-4B82-A1F0-36982B18A083}">
      <dgm:prSet/>
      <dgm:spPr/>
      <dgm:t>
        <a:bodyPr/>
        <a:lstStyle/>
        <a:p>
          <a:endParaRPr lang="ru-RU"/>
        </a:p>
      </dgm:t>
    </dgm:pt>
    <dgm:pt modelId="{4B0017FD-E0FF-4F83-968C-A3C81E22CCB5}">
      <dgm:prSet phldrT="[Текст]"/>
      <dgm:spPr/>
      <dgm:t>
        <a:bodyPr/>
        <a:lstStyle/>
        <a:p>
          <a:r>
            <a:rPr lang="ru-RU" dirty="0" err="1" smtClean="0"/>
            <a:t>Asbobsizlik</a:t>
          </a:r>
          <a:r>
            <a:rPr lang="ru-RU" dirty="0" smtClean="0"/>
            <a:t> </a:t>
          </a:r>
          <a:r>
            <a:rPr lang="ru-RU" dirty="0" err="1" smtClean="0"/>
            <a:t>po‘latlar</a:t>
          </a:r>
          <a:r>
            <a:rPr lang="ru-RU" dirty="0" smtClean="0"/>
            <a:t>.</a:t>
          </a:r>
          <a:endParaRPr lang="ru-RU" dirty="0"/>
        </a:p>
      </dgm:t>
    </dgm:pt>
    <dgm:pt modelId="{33993158-77E9-46C8-897F-F33D316A8708}" type="parTrans" cxnId="{06D5EA0E-5EBD-477D-8C1E-6BEBADE5AEF7}">
      <dgm:prSet/>
      <dgm:spPr/>
      <dgm:t>
        <a:bodyPr/>
        <a:lstStyle/>
        <a:p>
          <a:endParaRPr lang="ru-RU"/>
        </a:p>
      </dgm:t>
    </dgm:pt>
    <dgm:pt modelId="{86A41179-322A-4CD1-BC77-0095D9C22F1F}" type="sibTrans" cxnId="{06D5EA0E-5EBD-477D-8C1E-6BEBADE5AEF7}">
      <dgm:prSet/>
      <dgm:spPr/>
      <dgm:t>
        <a:bodyPr/>
        <a:lstStyle/>
        <a:p>
          <a:endParaRPr lang="ru-RU"/>
        </a:p>
      </dgm:t>
    </dgm:pt>
    <dgm:pt modelId="{0F7C0AC8-15E2-4DF5-8E19-51454E685782}" type="pres">
      <dgm:prSet presAssocID="{23D85AA9-F4D7-47F0-832B-EDDAC6F5F048}" presName="composite" presStyleCnt="0">
        <dgm:presLayoutVars>
          <dgm:chMax val="1"/>
          <dgm:dir/>
          <dgm:resizeHandles val="exact"/>
        </dgm:presLayoutVars>
      </dgm:prSet>
      <dgm:spPr/>
    </dgm:pt>
    <dgm:pt modelId="{9EB981D4-B177-4151-80BC-76920EC0D119}" type="pres">
      <dgm:prSet presAssocID="{0D5086C7-9B1C-43E4-84D8-4B57CB07FB97}" presName="roof" presStyleLbl="dkBgShp" presStyleIdx="0" presStyleCnt="2"/>
      <dgm:spPr/>
      <dgm:t>
        <a:bodyPr/>
        <a:lstStyle/>
        <a:p>
          <a:endParaRPr lang="ru-RU"/>
        </a:p>
      </dgm:t>
    </dgm:pt>
    <dgm:pt modelId="{586CD368-E7E1-493F-8F85-BFD63E8ADD46}" type="pres">
      <dgm:prSet presAssocID="{0D5086C7-9B1C-43E4-84D8-4B57CB07FB97}" presName="pillars" presStyleCnt="0"/>
      <dgm:spPr/>
    </dgm:pt>
    <dgm:pt modelId="{05DA560C-46D7-4D02-B0F2-04B29307D914}" type="pres">
      <dgm:prSet presAssocID="{0D5086C7-9B1C-43E4-84D8-4B57CB07FB97}" presName="pillar1" presStyleLbl="node1" presStyleIdx="0" presStyleCnt="2">
        <dgm:presLayoutVars>
          <dgm:bulletEnabled val="1"/>
        </dgm:presLayoutVars>
      </dgm:prSet>
      <dgm:spPr/>
      <dgm:t>
        <a:bodyPr/>
        <a:lstStyle/>
        <a:p>
          <a:endParaRPr lang="ru-RU"/>
        </a:p>
      </dgm:t>
    </dgm:pt>
    <dgm:pt modelId="{5FA0A729-6053-426C-ACFE-73C1AB85DB64}" type="pres">
      <dgm:prSet presAssocID="{4B0017FD-E0FF-4F83-968C-A3C81E22CCB5}" presName="pillarX" presStyleLbl="node1" presStyleIdx="1" presStyleCnt="2">
        <dgm:presLayoutVars>
          <dgm:bulletEnabled val="1"/>
        </dgm:presLayoutVars>
      </dgm:prSet>
      <dgm:spPr/>
      <dgm:t>
        <a:bodyPr/>
        <a:lstStyle/>
        <a:p>
          <a:endParaRPr lang="ru-RU"/>
        </a:p>
      </dgm:t>
    </dgm:pt>
    <dgm:pt modelId="{E1118C4C-9E65-429F-84BF-0A6413563C93}" type="pres">
      <dgm:prSet presAssocID="{0D5086C7-9B1C-43E4-84D8-4B57CB07FB97}" presName="base" presStyleLbl="dkBgShp" presStyleIdx="1" presStyleCnt="2"/>
      <dgm:spPr/>
    </dgm:pt>
  </dgm:ptLst>
  <dgm:cxnLst>
    <dgm:cxn modelId="{B34D6C8B-9835-417C-8703-961ACE2E6301}" type="presOf" srcId="{23D85AA9-F4D7-47F0-832B-EDDAC6F5F048}" destId="{0F7C0AC8-15E2-4DF5-8E19-51454E685782}" srcOrd="0" destOrd="0" presId="urn:microsoft.com/office/officeart/2005/8/layout/hList3"/>
    <dgm:cxn modelId="{71BABCB6-13D3-4A8E-A65D-071A2EF8AD06}" type="presOf" srcId="{4B0017FD-E0FF-4F83-968C-A3C81E22CCB5}" destId="{5FA0A729-6053-426C-ACFE-73C1AB85DB64}" srcOrd="0" destOrd="0" presId="urn:microsoft.com/office/officeart/2005/8/layout/hList3"/>
    <dgm:cxn modelId="{7FC730B9-8C0D-4369-B427-0A5A698A92CA}" srcId="{23D85AA9-F4D7-47F0-832B-EDDAC6F5F048}" destId="{0D5086C7-9B1C-43E4-84D8-4B57CB07FB97}" srcOrd="0" destOrd="0" parTransId="{1AD47803-272B-42CF-B385-F5300B8A892D}" sibTransId="{88939849-B615-4119-8135-D74DC2CCE24B}"/>
    <dgm:cxn modelId="{F36BC303-6C6F-4472-940A-D50EA2D70D82}" type="presOf" srcId="{011EC948-31B5-40D3-BF0D-0FB6602B1E3F}" destId="{05DA560C-46D7-4D02-B0F2-04B29307D914}" srcOrd="0" destOrd="0" presId="urn:microsoft.com/office/officeart/2005/8/layout/hList3"/>
    <dgm:cxn modelId="{1BD702A7-2570-4B82-A1F0-36982B18A083}" srcId="{0D5086C7-9B1C-43E4-84D8-4B57CB07FB97}" destId="{011EC948-31B5-40D3-BF0D-0FB6602B1E3F}" srcOrd="0" destOrd="0" parTransId="{B6D043BB-7A86-4688-9CCF-F33C928B3DE4}" sibTransId="{69EDF66A-0B38-40CF-8552-45D2E28E1E28}"/>
    <dgm:cxn modelId="{4B514BC7-1A0C-43F6-A2C4-1010781E8F2A}" type="presOf" srcId="{0D5086C7-9B1C-43E4-84D8-4B57CB07FB97}" destId="{9EB981D4-B177-4151-80BC-76920EC0D119}" srcOrd="0" destOrd="0" presId="urn:microsoft.com/office/officeart/2005/8/layout/hList3"/>
    <dgm:cxn modelId="{06D5EA0E-5EBD-477D-8C1E-6BEBADE5AEF7}" srcId="{0D5086C7-9B1C-43E4-84D8-4B57CB07FB97}" destId="{4B0017FD-E0FF-4F83-968C-A3C81E22CCB5}" srcOrd="1" destOrd="0" parTransId="{33993158-77E9-46C8-897F-F33D316A8708}" sibTransId="{86A41179-322A-4CD1-BC77-0095D9C22F1F}"/>
    <dgm:cxn modelId="{3D740D46-C0D3-49A1-AD62-AE2AD022F8AA}" type="presParOf" srcId="{0F7C0AC8-15E2-4DF5-8E19-51454E685782}" destId="{9EB981D4-B177-4151-80BC-76920EC0D119}" srcOrd="0" destOrd="0" presId="urn:microsoft.com/office/officeart/2005/8/layout/hList3"/>
    <dgm:cxn modelId="{F71F806A-A1A1-4495-9D83-34B4E59AC2FD}" type="presParOf" srcId="{0F7C0AC8-15E2-4DF5-8E19-51454E685782}" destId="{586CD368-E7E1-493F-8F85-BFD63E8ADD46}" srcOrd="1" destOrd="0" presId="urn:microsoft.com/office/officeart/2005/8/layout/hList3"/>
    <dgm:cxn modelId="{C2E0EC17-CFC8-455F-A3A1-C9CCAD9F464C}" type="presParOf" srcId="{586CD368-E7E1-493F-8F85-BFD63E8ADD46}" destId="{05DA560C-46D7-4D02-B0F2-04B29307D914}" srcOrd="0" destOrd="0" presId="urn:microsoft.com/office/officeart/2005/8/layout/hList3"/>
    <dgm:cxn modelId="{3945A18C-9412-4ADF-AFFD-B6CA851BB85D}" type="presParOf" srcId="{586CD368-E7E1-493F-8F85-BFD63E8ADD46}" destId="{5FA0A729-6053-426C-ACFE-73C1AB85DB64}" srcOrd="1" destOrd="0" presId="urn:microsoft.com/office/officeart/2005/8/layout/hList3"/>
    <dgm:cxn modelId="{F5F850A4-7DF7-4ED8-B0C0-34EA2F9511AB}" type="presParOf" srcId="{0F7C0AC8-15E2-4DF5-8E19-51454E685782}" destId="{E1118C4C-9E65-429F-84BF-0A6413563C93}"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74B00C-81BE-48DE-B00B-4420244D5EC3}"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ru-RU"/>
        </a:p>
      </dgm:t>
    </dgm:pt>
    <dgm:pt modelId="{8901B5EB-1A40-4BBD-A7BF-52A71CF0283B}">
      <dgm:prSet phldrT="[Текст]"/>
      <dgm:spPr/>
      <dgm:t>
        <a:bodyPr/>
        <a:lstStyle/>
        <a:p>
          <a:r>
            <a:rPr lang="uz-Cyrl-UZ" b="1" dirty="0" smtClean="0"/>
            <a:t>CHo’yanlar hоssalari va  sin</a:t>
          </a:r>
          <a:r>
            <a:rPr lang="en-US" b="1" dirty="0" smtClean="0"/>
            <a:t>f</a:t>
          </a:r>
          <a:r>
            <a:rPr lang="uz-Cyrl-UZ" b="1" dirty="0" smtClean="0"/>
            <a:t>larga bo’linishi.</a:t>
          </a:r>
          <a:endParaRPr lang="ru-RU" dirty="0"/>
        </a:p>
      </dgm:t>
    </dgm:pt>
    <dgm:pt modelId="{65A9F930-465F-4865-AEAE-02FF8027B8DC}" type="parTrans" cxnId="{A797CCD8-DE81-4492-AC09-E51EF57E1F6C}">
      <dgm:prSet/>
      <dgm:spPr/>
      <dgm:t>
        <a:bodyPr/>
        <a:lstStyle/>
        <a:p>
          <a:endParaRPr lang="ru-RU"/>
        </a:p>
      </dgm:t>
    </dgm:pt>
    <dgm:pt modelId="{4BFCEE02-A760-4E42-9F1C-013E9D20A39E}" type="sibTrans" cxnId="{A797CCD8-DE81-4492-AC09-E51EF57E1F6C}">
      <dgm:prSet/>
      <dgm:spPr/>
      <dgm:t>
        <a:bodyPr/>
        <a:lstStyle/>
        <a:p>
          <a:endParaRPr lang="ru-RU"/>
        </a:p>
      </dgm:t>
    </dgm:pt>
    <dgm:pt modelId="{0CAB7FF0-87CF-4125-B0D3-60685278CC57}">
      <dgm:prSet phldrT="[Текст]" custT="1"/>
      <dgm:spPr/>
      <dgm:t>
        <a:bodyPr/>
        <a:lstStyle/>
        <a:p>
          <a:r>
            <a:rPr lang="uz-Cyrl-UZ" sz="1400" dirty="0" smtClean="0"/>
            <a:t>Оk va qo’l rang cho’yan.</a:t>
          </a:r>
          <a:endParaRPr lang="ru-RU" sz="1400" dirty="0"/>
        </a:p>
      </dgm:t>
    </dgm:pt>
    <dgm:pt modelId="{89A764A4-EDA2-47FA-9697-C78CFD1C68D6}" type="parTrans" cxnId="{FACBBBAB-26E3-49AE-90FD-5983A0BACE03}">
      <dgm:prSet/>
      <dgm:spPr/>
      <dgm:t>
        <a:bodyPr/>
        <a:lstStyle/>
        <a:p>
          <a:endParaRPr lang="ru-RU"/>
        </a:p>
      </dgm:t>
    </dgm:pt>
    <dgm:pt modelId="{689ABB22-C00C-4013-9C17-960F15F3138D}" type="sibTrans" cxnId="{FACBBBAB-26E3-49AE-90FD-5983A0BACE03}">
      <dgm:prSet/>
      <dgm:spPr/>
      <dgm:t>
        <a:bodyPr/>
        <a:lstStyle/>
        <a:p>
          <a:endParaRPr lang="ru-RU"/>
        </a:p>
      </dgm:t>
    </dgm:pt>
    <dgm:pt modelId="{10308C58-404D-46DE-AF47-8F267EF078E5}">
      <dgm:prSet phldrT="[Текст]" custT="1"/>
      <dgm:spPr/>
      <dgm:t>
        <a:bodyPr/>
        <a:lstStyle/>
        <a:p>
          <a:r>
            <a:rPr lang="uz-Cyrl-UZ" sz="1400" dirty="0" smtClean="0"/>
            <a:t>YUqоri  mustahkamlikkaega bo’lgan cho’yanlar.</a:t>
          </a:r>
          <a:endParaRPr lang="ru-RU" sz="1400" dirty="0"/>
        </a:p>
      </dgm:t>
    </dgm:pt>
    <dgm:pt modelId="{91392C2D-F4FD-481D-8F15-58149BBE1704}" type="parTrans" cxnId="{8AA36B5F-8FAA-4607-9CB2-A72E1C59D176}">
      <dgm:prSet/>
      <dgm:spPr/>
      <dgm:t>
        <a:bodyPr/>
        <a:lstStyle/>
        <a:p>
          <a:endParaRPr lang="ru-RU"/>
        </a:p>
      </dgm:t>
    </dgm:pt>
    <dgm:pt modelId="{E67EC135-1D9E-4F12-83B8-3F9C791F9DD5}" type="sibTrans" cxnId="{8AA36B5F-8FAA-4607-9CB2-A72E1C59D176}">
      <dgm:prSet/>
      <dgm:spPr/>
      <dgm:t>
        <a:bodyPr/>
        <a:lstStyle/>
        <a:p>
          <a:endParaRPr lang="ru-RU"/>
        </a:p>
      </dgm:t>
    </dgm:pt>
    <dgm:pt modelId="{E53A3895-4D2F-49DA-8A62-18CDB340F545}">
      <dgm:prSet custT="1"/>
      <dgm:spPr/>
      <dgm:t>
        <a:bodyPr/>
        <a:lstStyle/>
        <a:p>
          <a:r>
            <a:rPr lang="uz-Cyrl-UZ" sz="1400" dirty="0" smtClean="0"/>
            <a:t>Bоlgalanuvchi cho’yanlar.</a:t>
          </a:r>
          <a:endParaRPr lang="ru-RU" sz="1400" dirty="0"/>
        </a:p>
      </dgm:t>
    </dgm:pt>
    <dgm:pt modelId="{4939D6D8-31CD-422C-A8DA-AA2A1C1AABFB}" type="parTrans" cxnId="{9433312F-C0BC-4958-BABE-58D908B527D7}">
      <dgm:prSet/>
      <dgm:spPr/>
      <dgm:t>
        <a:bodyPr/>
        <a:lstStyle/>
        <a:p>
          <a:endParaRPr lang="ru-RU"/>
        </a:p>
      </dgm:t>
    </dgm:pt>
    <dgm:pt modelId="{8DADC8E1-A4C9-497A-A0A3-5D4B9D2FE422}" type="sibTrans" cxnId="{9433312F-C0BC-4958-BABE-58D908B527D7}">
      <dgm:prSet/>
      <dgm:spPr/>
      <dgm:t>
        <a:bodyPr/>
        <a:lstStyle/>
        <a:p>
          <a:endParaRPr lang="ru-RU"/>
        </a:p>
      </dgm:t>
    </dgm:pt>
    <dgm:pt modelId="{B11096D8-B894-4C23-8113-75096B04B7E9}">
      <dgm:prSet custT="1"/>
      <dgm:spPr/>
      <dgm:t>
        <a:bodyPr/>
        <a:lstStyle/>
        <a:p>
          <a:r>
            <a:rPr lang="uz-Cyrl-UZ" sz="1400" dirty="0" smtClean="0"/>
            <a:t>Mahsus lеgirlangan cho’yanlar.</a:t>
          </a:r>
          <a:r>
            <a:rPr lang="uz-Cyrl-UZ" sz="800" b="1" dirty="0" smtClean="0"/>
            <a:t>	</a:t>
          </a:r>
          <a:endParaRPr lang="ru-RU" sz="800" dirty="0"/>
        </a:p>
      </dgm:t>
    </dgm:pt>
    <dgm:pt modelId="{E0C375A1-2E76-4B02-8890-F66989ED7B3E}" type="parTrans" cxnId="{6B8D8986-961F-4938-9755-F433AC542F4B}">
      <dgm:prSet/>
      <dgm:spPr/>
      <dgm:t>
        <a:bodyPr/>
        <a:lstStyle/>
        <a:p>
          <a:endParaRPr lang="ru-RU"/>
        </a:p>
      </dgm:t>
    </dgm:pt>
    <dgm:pt modelId="{E6A19F67-77F6-4F89-8DDA-39674F25CF6C}" type="sibTrans" cxnId="{6B8D8986-961F-4938-9755-F433AC542F4B}">
      <dgm:prSet/>
      <dgm:spPr/>
      <dgm:t>
        <a:bodyPr/>
        <a:lstStyle/>
        <a:p>
          <a:endParaRPr lang="ru-RU"/>
        </a:p>
      </dgm:t>
    </dgm:pt>
    <dgm:pt modelId="{D8D6AB93-E666-4D11-9DE6-FEFA42C6B26F}" type="pres">
      <dgm:prSet presAssocID="{0574B00C-81BE-48DE-B00B-4420244D5EC3}" presName="composite" presStyleCnt="0">
        <dgm:presLayoutVars>
          <dgm:chMax val="1"/>
          <dgm:dir/>
          <dgm:resizeHandles val="exact"/>
        </dgm:presLayoutVars>
      </dgm:prSet>
      <dgm:spPr/>
    </dgm:pt>
    <dgm:pt modelId="{357D4594-CC98-4D1E-BDE5-25EB9B03BF06}" type="pres">
      <dgm:prSet presAssocID="{0574B00C-81BE-48DE-B00B-4420244D5EC3}" presName="radial" presStyleCnt="0">
        <dgm:presLayoutVars>
          <dgm:animLvl val="ctr"/>
        </dgm:presLayoutVars>
      </dgm:prSet>
      <dgm:spPr/>
    </dgm:pt>
    <dgm:pt modelId="{365CC0AC-23DE-41BB-9D37-CBD37AFBF7A8}" type="pres">
      <dgm:prSet presAssocID="{8901B5EB-1A40-4BBD-A7BF-52A71CF0283B}" presName="centerShape" presStyleLbl="vennNode1" presStyleIdx="0" presStyleCnt="5" custScaleX="109783" custScaleY="94420"/>
      <dgm:spPr/>
      <dgm:t>
        <a:bodyPr/>
        <a:lstStyle/>
        <a:p>
          <a:endParaRPr lang="ru-RU"/>
        </a:p>
      </dgm:t>
    </dgm:pt>
    <dgm:pt modelId="{FD89288C-AA86-4BC7-A999-F2BF9B2207D1}" type="pres">
      <dgm:prSet presAssocID="{0CAB7FF0-87CF-4125-B0D3-60685278CC57}" presName="node" presStyleLbl="vennNode1" presStyleIdx="1" presStyleCnt="5">
        <dgm:presLayoutVars>
          <dgm:bulletEnabled val="1"/>
        </dgm:presLayoutVars>
      </dgm:prSet>
      <dgm:spPr/>
      <dgm:t>
        <a:bodyPr/>
        <a:lstStyle/>
        <a:p>
          <a:endParaRPr lang="ru-RU"/>
        </a:p>
      </dgm:t>
    </dgm:pt>
    <dgm:pt modelId="{9F90E939-F549-408C-BC11-56EC35780C2E}" type="pres">
      <dgm:prSet presAssocID="{10308C58-404D-46DE-AF47-8F267EF078E5}" presName="node" presStyleLbl="vennNode1" presStyleIdx="2" presStyleCnt="5" custScaleX="111525" custScaleY="99117" custRadScaleRad="118784" custRadScaleInc="1160">
        <dgm:presLayoutVars>
          <dgm:bulletEnabled val="1"/>
        </dgm:presLayoutVars>
      </dgm:prSet>
      <dgm:spPr/>
      <dgm:t>
        <a:bodyPr/>
        <a:lstStyle/>
        <a:p>
          <a:endParaRPr lang="ru-RU"/>
        </a:p>
      </dgm:t>
    </dgm:pt>
    <dgm:pt modelId="{B41F51A0-492F-4B8E-B61E-7875981BFD80}" type="pres">
      <dgm:prSet presAssocID="{E53A3895-4D2F-49DA-8A62-18CDB340F545}" presName="node" presStyleLbl="vennNode1" presStyleIdx="3" presStyleCnt="5" custScaleY="91204">
        <dgm:presLayoutVars>
          <dgm:bulletEnabled val="1"/>
        </dgm:presLayoutVars>
      </dgm:prSet>
      <dgm:spPr/>
    </dgm:pt>
    <dgm:pt modelId="{CCF070E6-01A1-4D04-AB50-A13AD2C15B05}" type="pres">
      <dgm:prSet presAssocID="{B11096D8-B894-4C23-8113-75096B04B7E9}" presName="node" presStyleLbl="vennNode1" presStyleIdx="4" presStyleCnt="5" custScaleX="117820" custScaleY="102036" custRadScaleRad="121167" custRadScaleInc="1726">
        <dgm:presLayoutVars>
          <dgm:bulletEnabled val="1"/>
        </dgm:presLayoutVars>
      </dgm:prSet>
      <dgm:spPr/>
    </dgm:pt>
  </dgm:ptLst>
  <dgm:cxnLst>
    <dgm:cxn modelId="{6AE8FE7F-0A81-4D51-9994-3368A2EC0A15}" type="presOf" srcId="{B11096D8-B894-4C23-8113-75096B04B7E9}" destId="{CCF070E6-01A1-4D04-AB50-A13AD2C15B05}" srcOrd="0" destOrd="0" presId="urn:microsoft.com/office/officeart/2005/8/layout/radial3"/>
    <dgm:cxn modelId="{FACBBBAB-26E3-49AE-90FD-5983A0BACE03}" srcId="{8901B5EB-1A40-4BBD-A7BF-52A71CF0283B}" destId="{0CAB7FF0-87CF-4125-B0D3-60685278CC57}" srcOrd="0" destOrd="0" parTransId="{89A764A4-EDA2-47FA-9697-C78CFD1C68D6}" sibTransId="{689ABB22-C00C-4013-9C17-960F15F3138D}"/>
    <dgm:cxn modelId="{A797CCD8-DE81-4492-AC09-E51EF57E1F6C}" srcId="{0574B00C-81BE-48DE-B00B-4420244D5EC3}" destId="{8901B5EB-1A40-4BBD-A7BF-52A71CF0283B}" srcOrd="0" destOrd="0" parTransId="{65A9F930-465F-4865-AEAE-02FF8027B8DC}" sibTransId="{4BFCEE02-A760-4E42-9F1C-013E9D20A39E}"/>
    <dgm:cxn modelId="{FAF1CA62-B3DA-4875-8D3F-D04DC9821196}" type="presOf" srcId="{E53A3895-4D2F-49DA-8A62-18CDB340F545}" destId="{B41F51A0-492F-4B8E-B61E-7875981BFD80}" srcOrd="0" destOrd="0" presId="urn:microsoft.com/office/officeart/2005/8/layout/radial3"/>
    <dgm:cxn modelId="{6E2C5B63-C542-4E57-9763-FA4F0F57AB4F}" type="presOf" srcId="{0CAB7FF0-87CF-4125-B0D3-60685278CC57}" destId="{FD89288C-AA86-4BC7-A999-F2BF9B2207D1}" srcOrd="0" destOrd="0" presId="urn:microsoft.com/office/officeart/2005/8/layout/radial3"/>
    <dgm:cxn modelId="{8AA36B5F-8FAA-4607-9CB2-A72E1C59D176}" srcId="{8901B5EB-1A40-4BBD-A7BF-52A71CF0283B}" destId="{10308C58-404D-46DE-AF47-8F267EF078E5}" srcOrd="1" destOrd="0" parTransId="{91392C2D-F4FD-481D-8F15-58149BBE1704}" sibTransId="{E67EC135-1D9E-4F12-83B8-3F9C791F9DD5}"/>
    <dgm:cxn modelId="{6B8D8986-961F-4938-9755-F433AC542F4B}" srcId="{8901B5EB-1A40-4BBD-A7BF-52A71CF0283B}" destId="{B11096D8-B894-4C23-8113-75096B04B7E9}" srcOrd="3" destOrd="0" parTransId="{E0C375A1-2E76-4B02-8890-F66989ED7B3E}" sibTransId="{E6A19F67-77F6-4F89-8DDA-39674F25CF6C}"/>
    <dgm:cxn modelId="{9433312F-C0BC-4958-BABE-58D908B527D7}" srcId="{8901B5EB-1A40-4BBD-A7BF-52A71CF0283B}" destId="{E53A3895-4D2F-49DA-8A62-18CDB340F545}" srcOrd="2" destOrd="0" parTransId="{4939D6D8-31CD-422C-A8DA-AA2A1C1AABFB}" sibTransId="{8DADC8E1-A4C9-497A-A0A3-5D4B9D2FE422}"/>
    <dgm:cxn modelId="{6839996F-3FD1-4F79-9CD7-F81559DA3B39}" type="presOf" srcId="{8901B5EB-1A40-4BBD-A7BF-52A71CF0283B}" destId="{365CC0AC-23DE-41BB-9D37-CBD37AFBF7A8}" srcOrd="0" destOrd="0" presId="urn:microsoft.com/office/officeart/2005/8/layout/radial3"/>
    <dgm:cxn modelId="{D100B219-75F2-4EAA-ADCF-CBEA707D864E}" type="presOf" srcId="{0574B00C-81BE-48DE-B00B-4420244D5EC3}" destId="{D8D6AB93-E666-4D11-9DE6-FEFA42C6B26F}" srcOrd="0" destOrd="0" presId="urn:microsoft.com/office/officeart/2005/8/layout/radial3"/>
    <dgm:cxn modelId="{17558820-988F-49E2-BDD0-190F44AC68FE}" type="presOf" srcId="{10308C58-404D-46DE-AF47-8F267EF078E5}" destId="{9F90E939-F549-408C-BC11-56EC35780C2E}" srcOrd="0" destOrd="0" presId="urn:microsoft.com/office/officeart/2005/8/layout/radial3"/>
    <dgm:cxn modelId="{7CB95B78-CCD2-42E0-90AD-CD958CAEF9AB}" type="presParOf" srcId="{D8D6AB93-E666-4D11-9DE6-FEFA42C6B26F}" destId="{357D4594-CC98-4D1E-BDE5-25EB9B03BF06}" srcOrd="0" destOrd="0" presId="urn:microsoft.com/office/officeart/2005/8/layout/radial3"/>
    <dgm:cxn modelId="{3E725168-7C1B-49E1-BBEC-102A2EEA5F37}" type="presParOf" srcId="{357D4594-CC98-4D1E-BDE5-25EB9B03BF06}" destId="{365CC0AC-23DE-41BB-9D37-CBD37AFBF7A8}" srcOrd="0" destOrd="0" presId="urn:microsoft.com/office/officeart/2005/8/layout/radial3"/>
    <dgm:cxn modelId="{FC2C3E8D-6CF5-45F7-A2E1-A06AB8AB3DD4}" type="presParOf" srcId="{357D4594-CC98-4D1E-BDE5-25EB9B03BF06}" destId="{FD89288C-AA86-4BC7-A999-F2BF9B2207D1}" srcOrd="1" destOrd="0" presId="urn:microsoft.com/office/officeart/2005/8/layout/radial3"/>
    <dgm:cxn modelId="{CE0887C7-BDED-4A04-A259-CFF7DBE6A496}" type="presParOf" srcId="{357D4594-CC98-4D1E-BDE5-25EB9B03BF06}" destId="{9F90E939-F549-408C-BC11-56EC35780C2E}" srcOrd="2" destOrd="0" presId="urn:microsoft.com/office/officeart/2005/8/layout/radial3"/>
    <dgm:cxn modelId="{07911126-75FB-464F-A1ED-F44EDDE76061}" type="presParOf" srcId="{357D4594-CC98-4D1E-BDE5-25EB9B03BF06}" destId="{B41F51A0-492F-4B8E-B61E-7875981BFD80}" srcOrd="3" destOrd="0" presId="urn:microsoft.com/office/officeart/2005/8/layout/radial3"/>
    <dgm:cxn modelId="{E5BD0236-0285-45F7-9BF9-1CE49E216479}" type="presParOf" srcId="{357D4594-CC98-4D1E-BDE5-25EB9B03BF06}" destId="{CCF070E6-01A1-4D04-AB50-A13AD2C15B05}"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490FA2-69FC-4CDF-B8A5-3BBF576FB8DB}">
      <dsp:nvSpPr>
        <dsp:cNvPr id="0" name=""/>
        <dsp:cNvSpPr/>
      </dsp:nvSpPr>
      <dsp:spPr>
        <a:xfrm>
          <a:off x="2428354" y="1890712"/>
          <a:ext cx="1219200" cy="1219200"/>
        </a:xfrm>
        <a:prstGeom prst="roundRect">
          <a:avLst/>
        </a:prstGeom>
        <a:solidFill>
          <a:srgbClr val="FFC0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755650">
            <a:lnSpc>
              <a:spcPct val="90000"/>
            </a:lnSpc>
            <a:spcBef>
              <a:spcPct val="0"/>
            </a:spcBef>
            <a:spcAft>
              <a:spcPct val="35000"/>
            </a:spcAft>
          </a:pPr>
          <a:r>
            <a:rPr lang="uz-Cyrl-UZ" sz="1700" kern="1200" dirty="0" smtClean="0">
              <a:solidFill>
                <a:srgbClr val="C00000"/>
              </a:solidFill>
            </a:rPr>
            <a:t>Uglerod miqdoriga qarab</a:t>
          </a:r>
          <a:r>
            <a:rPr lang="uz-Cyrl-UZ" sz="1700" kern="1200" dirty="0" smtClean="0"/>
            <a:t> </a:t>
          </a:r>
          <a:endParaRPr lang="ru-RU" sz="1700" kern="1200" dirty="0"/>
        </a:p>
      </dsp:txBody>
      <dsp:txXfrm>
        <a:off x="2487870" y="1950228"/>
        <a:ext cx="1100168" cy="1100168"/>
      </dsp:txXfrm>
    </dsp:sp>
    <dsp:sp modelId="{3C443D30-C33F-4AED-92C9-139A619A7293}">
      <dsp:nvSpPr>
        <dsp:cNvPr id="0" name=""/>
        <dsp:cNvSpPr/>
      </dsp:nvSpPr>
      <dsp:spPr>
        <a:xfrm rot="16200000">
          <a:off x="2610345" y="1463103"/>
          <a:ext cx="855217" cy="0"/>
        </a:xfrm>
        <a:custGeom>
          <a:avLst/>
          <a:gdLst/>
          <a:ahLst/>
          <a:cxnLst/>
          <a:rect l="0" t="0" r="0" b="0"/>
          <a:pathLst>
            <a:path>
              <a:moveTo>
                <a:pt x="0" y="0"/>
              </a:moveTo>
              <a:lnTo>
                <a:pt x="855217" y="0"/>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BF890-C160-4E73-9303-42C61ED78B42}">
      <dsp:nvSpPr>
        <dsp:cNvPr id="0" name=""/>
        <dsp:cNvSpPr/>
      </dsp:nvSpPr>
      <dsp:spPr>
        <a:xfrm>
          <a:off x="2485554" y="218630"/>
          <a:ext cx="1104800" cy="816864"/>
        </a:xfrm>
        <a:prstGeom prst="roundRect">
          <a:avLst/>
        </a:prstGeom>
        <a:solidFill>
          <a:schemeClr val="accent6">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ru-RU" sz="1400" kern="1200" dirty="0" err="1" smtClean="0"/>
            <a:t>Kam</a:t>
          </a:r>
          <a:r>
            <a:rPr lang="ru-RU" sz="1400" kern="1200" dirty="0" smtClean="0"/>
            <a:t> </a:t>
          </a:r>
          <a:r>
            <a:rPr lang="ru-RU" sz="1400" kern="1200" dirty="0" err="1" smtClean="0"/>
            <a:t>uglerod</a:t>
          </a:r>
          <a:r>
            <a:rPr lang="uz-Cyrl-UZ" sz="1400" kern="1200" dirty="0" smtClean="0"/>
            <a:t>li </a:t>
          </a:r>
          <a:r>
            <a:rPr lang="en-US" sz="1400" kern="1200" dirty="0" smtClean="0"/>
            <a:t>C</a:t>
          </a:r>
          <a:r>
            <a:rPr lang="ru-RU" sz="1400" kern="1200" dirty="0" smtClean="0"/>
            <a:t> 0,09-0,25%</a:t>
          </a:r>
          <a:endParaRPr lang="ru-RU" sz="1400" kern="1200" dirty="0"/>
        </a:p>
      </dsp:txBody>
      <dsp:txXfrm>
        <a:off x="2525430" y="258506"/>
        <a:ext cx="1025048" cy="737112"/>
      </dsp:txXfrm>
    </dsp:sp>
    <dsp:sp modelId="{908E2A6A-CEC5-4382-9CC8-0AF3883D707C}">
      <dsp:nvSpPr>
        <dsp:cNvPr id="0" name=""/>
        <dsp:cNvSpPr/>
      </dsp:nvSpPr>
      <dsp:spPr>
        <a:xfrm rot="1800000">
          <a:off x="3614219" y="2976675"/>
          <a:ext cx="497639" cy="0"/>
        </a:xfrm>
        <a:custGeom>
          <a:avLst/>
          <a:gdLst/>
          <a:ahLst/>
          <a:cxnLst/>
          <a:rect l="0" t="0" r="0" b="0"/>
          <a:pathLst>
            <a:path>
              <a:moveTo>
                <a:pt x="0" y="0"/>
              </a:moveTo>
              <a:lnTo>
                <a:pt x="497639" y="0"/>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5D85339-8122-468B-94D6-322295404E96}">
      <dsp:nvSpPr>
        <dsp:cNvPr id="0" name=""/>
        <dsp:cNvSpPr/>
      </dsp:nvSpPr>
      <dsp:spPr>
        <a:xfrm>
          <a:off x="4078523" y="3028505"/>
          <a:ext cx="1163426" cy="816864"/>
        </a:xfrm>
        <a:prstGeom prst="roundRect">
          <a:avLst/>
        </a:prstGeom>
        <a:solidFill>
          <a:schemeClr val="tx1">
            <a:lumMod val="9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ru-RU" sz="1400" kern="1200" dirty="0" err="1" smtClean="0">
              <a:solidFill>
                <a:srgbClr val="002060"/>
              </a:solidFill>
            </a:rPr>
            <a:t>O‘rta</a:t>
          </a:r>
          <a:r>
            <a:rPr lang="ru-RU" sz="1400" kern="1200" dirty="0" smtClean="0">
              <a:solidFill>
                <a:srgbClr val="002060"/>
              </a:solidFill>
            </a:rPr>
            <a:t> </a:t>
          </a:r>
          <a:r>
            <a:rPr lang="ru-RU" sz="1400" kern="1200" dirty="0" err="1" smtClean="0">
              <a:solidFill>
                <a:srgbClr val="002060"/>
              </a:solidFill>
            </a:rPr>
            <a:t>uglerodli</a:t>
          </a:r>
          <a:r>
            <a:rPr lang="ru-RU" sz="1400" kern="1200" dirty="0" smtClean="0">
              <a:solidFill>
                <a:srgbClr val="002060"/>
              </a:solidFill>
            </a:rPr>
            <a:t> </a:t>
          </a:r>
          <a:r>
            <a:rPr lang="en-US" sz="1400" kern="1200" dirty="0" smtClean="0">
              <a:solidFill>
                <a:srgbClr val="002060"/>
              </a:solidFill>
            </a:rPr>
            <a:t>C</a:t>
          </a:r>
          <a:r>
            <a:rPr lang="ru-RU" sz="1400" kern="1200" dirty="0" smtClean="0">
              <a:solidFill>
                <a:srgbClr val="002060"/>
              </a:solidFill>
            </a:rPr>
            <a:t> 0,25-0,45%</a:t>
          </a:r>
          <a:endParaRPr lang="ru-RU" sz="1400" kern="1200" dirty="0">
            <a:solidFill>
              <a:srgbClr val="002060"/>
            </a:solidFill>
          </a:endParaRPr>
        </a:p>
      </dsp:txBody>
      <dsp:txXfrm>
        <a:off x="4118399" y="3068381"/>
        <a:ext cx="1083674" cy="737112"/>
      </dsp:txXfrm>
    </dsp:sp>
    <dsp:sp modelId="{C0BA2306-BCCA-48CF-8773-A21B8DF01A5D}">
      <dsp:nvSpPr>
        <dsp:cNvPr id="0" name=""/>
        <dsp:cNvSpPr/>
      </dsp:nvSpPr>
      <dsp:spPr>
        <a:xfrm rot="9000000">
          <a:off x="1942405" y="2982474"/>
          <a:ext cx="520838" cy="0"/>
        </a:xfrm>
        <a:custGeom>
          <a:avLst/>
          <a:gdLst/>
          <a:ahLst/>
          <a:cxnLst/>
          <a:rect l="0" t="0" r="0" b="0"/>
          <a:pathLst>
            <a:path>
              <a:moveTo>
                <a:pt x="0" y="0"/>
              </a:moveTo>
              <a:lnTo>
                <a:pt x="520838" y="0"/>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0341B2E-ECEF-45A0-8C50-D20C78B1884F}">
      <dsp:nvSpPr>
        <dsp:cNvPr id="0" name=""/>
        <dsp:cNvSpPr/>
      </dsp:nvSpPr>
      <dsp:spPr>
        <a:xfrm>
          <a:off x="854049" y="3028505"/>
          <a:ext cx="1123245" cy="816864"/>
        </a:xfrm>
        <a:prstGeom prst="roundRect">
          <a:avLst/>
        </a:prstGeom>
        <a:solidFill>
          <a:schemeClr val="bg2"/>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ru-RU" sz="1400" kern="1200" dirty="0" err="1" smtClean="0"/>
            <a:t>Yuqori</a:t>
          </a:r>
          <a:r>
            <a:rPr lang="ru-RU" sz="1400" kern="1200" dirty="0" smtClean="0"/>
            <a:t> </a:t>
          </a:r>
          <a:r>
            <a:rPr lang="ru-RU" sz="1400" kern="1200" dirty="0" err="1" smtClean="0"/>
            <a:t>uglerod</a:t>
          </a:r>
          <a:r>
            <a:rPr lang="uz-Cyrl-UZ" sz="1400" kern="1200" dirty="0" smtClean="0"/>
            <a:t>li </a:t>
          </a:r>
          <a:r>
            <a:rPr lang="en-US" sz="1400" kern="1200" dirty="0" smtClean="0"/>
            <a:t>C</a:t>
          </a:r>
          <a:r>
            <a:rPr lang="ru-RU" sz="1400" kern="1200" dirty="0" smtClean="0"/>
            <a:t> 0,.45-0,75%.</a:t>
          </a:r>
          <a:endParaRPr lang="ru-RU" sz="1400" kern="1200" dirty="0"/>
        </a:p>
      </dsp:txBody>
      <dsp:txXfrm>
        <a:off x="893925" y="3068381"/>
        <a:ext cx="1043493" cy="7371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B981D4-B177-4151-80BC-76920EC0D119}">
      <dsp:nvSpPr>
        <dsp:cNvPr id="0" name=""/>
        <dsp:cNvSpPr/>
      </dsp:nvSpPr>
      <dsp:spPr>
        <a:xfrm>
          <a:off x="0" y="0"/>
          <a:ext cx="6096000" cy="1118726"/>
        </a:xfrm>
        <a:prstGeom prst="rect">
          <a:avLst/>
        </a:prstGeom>
        <a:solidFill>
          <a:schemeClr val="accent1">
            <a:shade val="8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uz-Cyrl-UZ" sz="2900" kern="1200" dirty="0" smtClean="0"/>
            <a:t>Ishlatish joyiga qarab 2 guruhga bo‘linadi:</a:t>
          </a:r>
          <a:endParaRPr lang="ru-RU" sz="2900" kern="1200" dirty="0"/>
        </a:p>
      </dsp:txBody>
      <dsp:txXfrm>
        <a:off x="0" y="0"/>
        <a:ext cx="6096000" cy="1118726"/>
      </dsp:txXfrm>
    </dsp:sp>
    <dsp:sp modelId="{05DA560C-46D7-4D02-B0F2-04B29307D914}">
      <dsp:nvSpPr>
        <dsp:cNvPr id="0" name=""/>
        <dsp:cNvSpPr/>
      </dsp:nvSpPr>
      <dsp:spPr>
        <a:xfrm>
          <a:off x="0" y="1118726"/>
          <a:ext cx="3047999" cy="2349324"/>
        </a:xfrm>
        <a:prstGeom prst="rect">
          <a:avLst/>
        </a:prstGeom>
        <a:solidFill>
          <a:schemeClr val="accent1">
            <a:hueOff val="0"/>
            <a:satOff val="0"/>
            <a:lumOff val="0"/>
            <a:alphaOff val="0"/>
          </a:schemeClr>
        </a:solidFill>
        <a:ln>
          <a:noFill/>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sp3d extrusionH="28000" prstMaterial="matte"/>
        </a:bodyPr>
        <a:lstStyle/>
        <a:p>
          <a:pPr lvl="0" algn="ctr" defTabSz="1511300">
            <a:lnSpc>
              <a:spcPct val="90000"/>
            </a:lnSpc>
            <a:spcBef>
              <a:spcPct val="0"/>
            </a:spcBef>
            <a:spcAft>
              <a:spcPct val="35000"/>
            </a:spcAft>
          </a:pPr>
          <a:r>
            <a:rPr lang="ru-RU" sz="3400" kern="1200" dirty="0" err="1" smtClean="0"/>
            <a:t>Kons</a:t>
          </a:r>
          <a:r>
            <a:rPr lang="uz-Cyrl-UZ" sz="3400" kern="1200" dirty="0" smtClean="0"/>
            <a:t>tr</a:t>
          </a:r>
          <a:r>
            <a:rPr lang="ru-RU" sz="3400" kern="1200" dirty="0" err="1" smtClean="0"/>
            <a:t>uktsion</a:t>
          </a:r>
          <a:r>
            <a:rPr lang="ru-RU" sz="3400" kern="1200" dirty="0" smtClean="0"/>
            <a:t> </a:t>
          </a:r>
          <a:r>
            <a:rPr lang="ru-RU" sz="3400" kern="1200" dirty="0" err="1" smtClean="0"/>
            <a:t>po‘latlar</a:t>
          </a:r>
          <a:r>
            <a:rPr lang="ru-RU" sz="3400" kern="1200" dirty="0" smtClean="0"/>
            <a:t>.</a:t>
          </a:r>
          <a:endParaRPr lang="ru-RU" sz="3400" kern="1200" dirty="0"/>
        </a:p>
      </dsp:txBody>
      <dsp:txXfrm>
        <a:off x="0" y="1118726"/>
        <a:ext cx="3047999" cy="2349324"/>
      </dsp:txXfrm>
    </dsp:sp>
    <dsp:sp modelId="{5FA0A729-6053-426C-ACFE-73C1AB85DB64}">
      <dsp:nvSpPr>
        <dsp:cNvPr id="0" name=""/>
        <dsp:cNvSpPr/>
      </dsp:nvSpPr>
      <dsp:spPr>
        <a:xfrm>
          <a:off x="3048000" y="1118726"/>
          <a:ext cx="3047999" cy="2349324"/>
        </a:xfrm>
        <a:prstGeom prst="rect">
          <a:avLst/>
        </a:prstGeom>
        <a:solidFill>
          <a:schemeClr val="accent1">
            <a:hueOff val="0"/>
            <a:satOff val="0"/>
            <a:lumOff val="0"/>
            <a:alphaOff val="0"/>
          </a:schemeClr>
        </a:solidFill>
        <a:ln>
          <a:noFill/>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sp3d extrusionH="28000" prstMaterial="matte"/>
        </a:bodyPr>
        <a:lstStyle/>
        <a:p>
          <a:pPr lvl="0" algn="ctr" defTabSz="1511300">
            <a:lnSpc>
              <a:spcPct val="90000"/>
            </a:lnSpc>
            <a:spcBef>
              <a:spcPct val="0"/>
            </a:spcBef>
            <a:spcAft>
              <a:spcPct val="35000"/>
            </a:spcAft>
          </a:pPr>
          <a:r>
            <a:rPr lang="ru-RU" sz="3400" kern="1200" dirty="0" err="1" smtClean="0"/>
            <a:t>Asbobsizlik</a:t>
          </a:r>
          <a:r>
            <a:rPr lang="ru-RU" sz="3400" kern="1200" dirty="0" smtClean="0"/>
            <a:t> </a:t>
          </a:r>
          <a:r>
            <a:rPr lang="ru-RU" sz="3400" kern="1200" dirty="0" err="1" smtClean="0"/>
            <a:t>po‘latlar</a:t>
          </a:r>
          <a:r>
            <a:rPr lang="ru-RU" sz="3400" kern="1200" dirty="0" smtClean="0"/>
            <a:t>.</a:t>
          </a:r>
          <a:endParaRPr lang="ru-RU" sz="3400" kern="1200" dirty="0"/>
        </a:p>
      </dsp:txBody>
      <dsp:txXfrm>
        <a:off x="3048000" y="1118726"/>
        <a:ext cx="3047999" cy="2349324"/>
      </dsp:txXfrm>
    </dsp:sp>
    <dsp:sp modelId="{E1118C4C-9E65-429F-84BF-0A6413563C93}">
      <dsp:nvSpPr>
        <dsp:cNvPr id="0" name=""/>
        <dsp:cNvSpPr/>
      </dsp:nvSpPr>
      <dsp:spPr>
        <a:xfrm>
          <a:off x="0" y="3468050"/>
          <a:ext cx="6096000" cy="261036"/>
        </a:xfrm>
        <a:prstGeom prst="rect">
          <a:avLst/>
        </a:prstGeom>
        <a:solidFill>
          <a:schemeClr val="accent1">
            <a:shade val="8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5CC0AC-23DE-41BB-9D37-CBD37AFBF7A8}">
      <dsp:nvSpPr>
        <dsp:cNvPr id="0" name=""/>
        <dsp:cNvSpPr/>
      </dsp:nvSpPr>
      <dsp:spPr>
        <a:xfrm>
          <a:off x="1729602" y="1424512"/>
          <a:ext cx="3551806" cy="3054767"/>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r>
            <a:rPr lang="uz-Cyrl-UZ" sz="3300" b="1" kern="1200" dirty="0" smtClean="0"/>
            <a:t>CHo’yanlar hоssalari va  sin</a:t>
          </a:r>
          <a:r>
            <a:rPr lang="en-US" sz="3300" b="1" kern="1200" dirty="0" smtClean="0"/>
            <a:t>f</a:t>
          </a:r>
          <a:r>
            <a:rPr lang="uz-Cyrl-UZ" sz="3300" b="1" kern="1200" dirty="0" smtClean="0"/>
            <a:t>larga bo’linishi.</a:t>
          </a:r>
          <a:endParaRPr lang="ru-RU" sz="3300" kern="1200" dirty="0"/>
        </a:p>
      </dsp:txBody>
      <dsp:txXfrm>
        <a:off x="2249752" y="1871872"/>
        <a:ext cx="2511506" cy="2160047"/>
      </dsp:txXfrm>
    </dsp:sp>
    <dsp:sp modelId="{FD89288C-AA86-4BC7-A999-F2BF9B2207D1}">
      <dsp:nvSpPr>
        <dsp:cNvPr id="0" name=""/>
        <dsp:cNvSpPr/>
      </dsp:nvSpPr>
      <dsp:spPr>
        <a:xfrm>
          <a:off x="2696681" y="36149"/>
          <a:ext cx="1617648" cy="1617648"/>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kern="1200" dirty="0" smtClean="0"/>
            <a:t>Оk va qo’l rang cho’yan.</a:t>
          </a:r>
          <a:endParaRPr lang="ru-RU" sz="1400" kern="1200" dirty="0"/>
        </a:p>
      </dsp:txBody>
      <dsp:txXfrm>
        <a:off x="2933580" y="273048"/>
        <a:ext cx="1143850" cy="1143850"/>
      </dsp:txXfrm>
    </dsp:sp>
    <dsp:sp modelId="{9F90E939-F549-408C-BC11-56EC35780C2E}">
      <dsp:nvSpPr>
        <dsp:cNvPr id="0" name=""/>
        <dsp:cNvSpPr/>
      </dsp:nvSpPr>
      <dsp:spPr>
        <a:xfrm>
          <a:off x="5105735" y="2195813"/>
          <a:ext cx="1804082" cy="1603364"/>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kern="1200" dirty="0" smtClean="0"/>
            <a:t>YUqоri  mustahkamlikkaega bo’lgan cho’yanlar.</a:t>
          </a:r>
          <a:endParaRPr lang="ru-RU" sz="1400" kern="1200" dirty="0"/>
        </a:p>
      </dsp:txBody>
      <dsp:txXfrm>
        <a:off x="5369937" y="2430620"/>
        <a:ext cx="1275678" cy="1133750"/>
      </dsp:txXfrm>
    </dsp:sp>
    <dsp:sp modelId="{B41F51A0-492F-4B8E-B61E-7875981BFD80}">
      <dsp:nvSpPr>
        <dsp:cNvPr id="0" name=""/>
        <dsp:cNvSpPr/>
      </dsp:nvSpPr>
      <dsp:spPr>
        <a:xfrm>
          <a:off x="2696681" y="4321138"/>
          <a:ext cx="1617648" cy="1475360"/>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kern="1200" dirty="0" smtClean="0"/>
            <a:t>Bоlgalanuvchi cho’yanlar.</a:t>
          </a:r>
          <a:endParaRPr lang="ru-RU" sz="1400" kern="1200" dirty="0"/>
        </a:p>
      </dsp:txBody>
      <dsp:txXfrm>
        <a:off x="2933580" y="4537199"/>
        <a:ext cx="1143850" cy="1043238"/>
      </dsp:txXfrm>
    </dsp:sp>
    <dsp:sp modelId="{CCF070E6-01A1-4D04-AB50-A13AD2C15B05}">
      <dsp:nvSpPr>
        <dsp:cNvPr id="0" name=""/>
        <dsp:cNvSpPr/>
      </dsp:nvSpPr>
      <dsp:spPr>
        <a:xfrm>
          <a:off x="592" y="2057398"/>
          <a:ext cx="1905913" cy="1650583"/>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kern="1200" dirty="0" smtClean="0"/>
            <a:t>Mahsus lеgirlangan cho’yanlar.</a:t>
          </a:r>
          <a:r>
            <a:rPr lang="uz-Cyrl-UZ" sz="800" b="1" kern="1200" dirty="0" smtClean="0"/>
            <a:t>	</a:t>
          </a:r>
          <a:endParaRPr lang="ru-RU" sz="800" kern="1200" dirty="0"/>
        </a:p>
      </dsp:txBody>
      <dsp:txXfrm>
        <a:off x="279706" y="2299120"/>
        <a:ext cx="1347685" cy="1167139"/>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14"/>
          <p:cNvSpPr>
            <a:spLocks noGrp="1"/>
          </p:cNvSpPr>
          <p:nvPr>
            <p:ph type="dt" sz="half" idx="10"/>
          </p:nvPr>
        </p:nvSpPr>
        <p:spPr/>
        <p:txBody>
          <a:bodyPr/>
          <a:lstStyle/>
          <a:p>
            <a:fld id="{62F6F48B-2AA3-4C41-9E97-EEB9F5B3AE58}" type="datetimeFigureOut">
              <a:rPr lang="ru-RU" smtClean="0"/>
              <a:t>25.03.2018</a:t>
            </a:fld>
            <a:endParaRPr lang="ru-RU"/>
          </a:p>
        </p:txBody>
      </p:sp>
      <p:sp>
        <p:nvSpPr>
          <p:cNvPr id="16" name="Slide Number Placeholder 15"/>
          <p:cNvSpPr>
            <a:spLocks noGrp="1"/>
          </p:cNvSpPr>
          <p:nvPr>
            <p:ph type="sldNum" sz="quarter" idx="11"/>
          </p:nvPr>
        </p:nvSpPr>
        <p:spPr/>
        <p:txBody>
          <a:bodyPr/>
          <a:lstStyle/>
          <a:p>
            <a:fld id="{65884F56-F49E-47EF-9067-6B606EDC8C23}"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Title 12"/>
          <p:cNvSpPr>
            <a:spLocks noGrp="1"/>
          </p:cNvSpPr>
          <p:nvPr>
            <p:ph type="title"/>
          </p:nvPr>
        </p:nvSpPr>
        <p:spPr/>
        <p:txBody>
          <a:bodyPr/>
          <a:lstStyle/>
          <a:p>
            <a:r>
              <a:rPr lang="ru-RU" smtClean="0"/>
              <a:t>Образец заголовка</a:t>
            </a:r>
            <a:endParaRPr lang="en-US"/>
          </a:p>
        </p:txBody>
      </p:sp>
      <p:sp>
        <p:nvSpPr>
          <p:cNvPr id="14" name="Date Placeholder 13"/>
          <p:cNvSpPr>
            <a:spLocks noGrp="1"/>
          </p:cNvSpPr>
          <p:nvPr>
            <p:ph type="dt" sz="half" idx="10"/>
          </p:nvPr>
        </p:nvSpPr>
        <p:spPr/>
        <p:txBody>
          <a:bodyPr/>
          <a:lstStyle/>
          <a:p>
            <a:fld id="{62F6F48B-2AA3-4C41-9E97-EEB9F5B3AE58}" type="datetimeFigureOut">
              <a:rPr lang="ru-RU" smtClean="0"/>
              <a:t>25.03.2018</a:t>
            </a:fld>
            <a:endParaRPr lang="ru-RU"/>
          </a:p>
        </p:txBody>
      </p:sp>
      <p:sp>
        <p:nvSpPr>
          <p:cNvPr id="15" name="Slide Number Placeholder 14"/>
          <p:cNvSpPr>
            <a:spLocks noGrp="1"/>
          </p:cNvSpPr>
          <p:nvPr>
            <p:ph type="sldNum" sz="quarter" idx="11"/>
          </p:nvPr>
        </p:nvSpPr>
        <p:spPr/>
        <p:txBody>
          <a:bodyPr/>
          <a:lstStyle/>
          <a:p>
            <a:fld id="{65884F56-F49E-47EF-9067-6B606EDC8C23}"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2" name="Date Placeholder 11"/>
          <p:cNvSpPr>
            <a:spLocks noGrp="1"/>
          </p:cNvSpPr>
          <p:nvPr>
            <p:ph type="dt" sz="half" idx="10"/>
          </p:nvPr>
        </p:nvSpPr>
        <p:spPr/>
        <p:txBody>
          <a:bodyPr/>
          <a:lstStyle/>
          <a:p>
            <a:fld id="{62F6F48B-2AA3-4C41-9E97-EEB9F5B3AE58}" type="datetimeFigureOut">
              <a:rPr lang="ru-RU" smtClean="0"/>
              <a:t>25.03.2018</a:t>
            </a:fld>
            <a:endParaRPr lang="ru-RU"/>
          </a:p>
        </p:txBody>
      </p:sp>
      <p:sp>
        <p:nvSpPr>
          <p:cNvPr id="13" name="Slide Number Placeholder 12"/>
          <p:cNvSpPr>
            <a:spLocks noGrp="1"/>
          </p:cNvSpPr>
          <p:nvPr>
            <p:ph type="sldNum" sz="quarter" idx="11"/>
          </p:nvPr>
        </p:nvSpPr>
        <p:spPr/>
        <p:txBody>
          <a:bodyPr/>
          <a:lstStyle/>
          <a:p>
            <a:fld id="{65884F56-F49E-47EF-9067-6B606EDC8C23}" type="slidenum">
              <a:rPr lang="ru-RU" smtClean="0"/>
              <a:t>‹#›</a:t>
            </a:fld>
            <a:endParaRPr lang="ru-RU"/>
          </a:p>
        </p:txBody>
      </p:sp>
      <p:sp>
        <p:nvSpPr>
          <p:cNvPr id="14" name="Footer Placeholder 13"/>
          <p:cNvSpPr>
            <a:spLocks noGrp="1"/>
          </p:cNvSpPr>
          <p:nvPr>
            <p:ph type="ftr" sz="quarter" idx="12"/>
          </p:nvPr>
        </p:nvSpPr>
        <p:spPr/>
        <p:txBody>
          <a:bodyPr/>
          <a:lstStyle/>
          <a:p>
            <a:endParaRPr lang="ru-RU"/>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ru-RU" smtClean="0"/>
              <a:t>Образец заголовка</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62F6F48B-2AA3-4C41-9E97-EEB9F5B3AE58}" type="datetimeFigureOut">
              <a:rPr lang="ru-RU" smtClean="0"/>
              <a:t>25.03.2018</a:t>
            </a:fld>
            <a:endParaRPr lang="ru-RU"/>
          </a:p>
        </p:txBody>
      </p:sp>
      <p:sp>
        <p:nvSpPr>
          <p:cNvPr id="9" name="Slide Number Placeholder 8"/>
          <p:cNvSpPr>
            <a:spLocks noGrp="1"/>
          </p:cNvSpPr>
          <p:nvPr>
            <p:ph type="sldNum" sz="quarter" idx="11"/>
          </p:nvPr>
        </p:nvSpPr>
        <p:spPr/>
        <p:txBody>
          <a:bodyPr/>
          <a:lstStyle/>
          <a:p>
            <a:fld id="{65884F56-F49E-47EF-9067-6B606EDC8C23}"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
        <p:nvSpPr>
          <p:cNvPr id="11" name="Title 10"/>
          <p:cNvSpPr>
            <a:spLocks noGrp="1"/>
          </p:cNvSpPr>
          <p:nvPr>
            <p:ph type="title"/>
          </p:nvPr>
        </p:nvSpPr>
        <p:spPr/>
        <p:txBody>
          <a:bodyPr/>
          <a:lstStyle/>
          <a:p>
            <a:r>
              <a:rPr lang="ru-RU" smtClean="0"/>
              <a:t>Образец заголовка</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ru-RU" smtClean="0"/>
              <a:t>Образец заголовка</a:t>
            </a:r>
            <a:endParaRPr lang="en-US" dirty="0"/>
          </a:p>
        </p:txBody>
      </p:sp>
      <p:sp>
        <p:nvSpPr>
          <p:cNvPr id="14" name="Date Placeholder 13"/>
          <p:cNvSpPr>
            <a:spLocks noGrp="1"/>
          </p:cNvSpPr>
          <p:nvPr>
            <p:ph type="dt" sz="half" idx="10"/>
          </p:nvPr>
        </p:nvSpPr>
        <p:spPr/>
        <p:txBody>
          <a:bodyPr/>
          <a:lstStyle/>
          <a:p>
            <a:fld id="{62F6F48B-2AA3-4C41-9E97-EEB9F5B3AE58}" type="datetimeFigureOut">
              <a:rPr lang="ru-RU" smtClean="0"/>
              <a:t>25.03.2018</a:t>
            </a:fld>
            <a:endParaRPr lang="ru-RU"/>
          </a:p>
        </p:txBody>
      </p:sp>
      <p:sp>
        <p:nvSpPr>
          <p:cNvPr id="15" name="Slide Number Placeholder 14"/>
          <p:cNvSpPr>
            <a:spLocks noGrp="1"/>
          </p:cNvSpPr>
          <p:nvPr>
            <p:ph type="sldNum" sz="quarter" idx="11"/>
          </p:nvPr>
        </p:nvSpPr>
        <p:spPr/>
        <p:txBody>
          <a:bodyPr/>
          <a:lstStyle/>
          <a:p>
            <a:fld id="{65884F56-F49E-47EF-9067-6B606EDC8C23}"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a:p>
        </p:txBody>
      </p:sp>
      <p:sp>
        <p:nvSpPr>
          <p:cNvPr id="7" name="Date Placeholder 6"/>
          <p:cNvSpPr>
            <a:spLocks noGrp="1"/>
          </p:cNvSpPr>
          <p:nvPr>
            <p:ph type="dt" sz="half" idx="10"/>
          </p:nvPr>
        </p:nvSpPr>
        <p:spPr/>
        <p:txBody>
          <a:bodyPr/>
          <a:lstStyle/>
          <a:p>
            <a:fld id="{62F6F48B-2AA3-4C41-9E97-EEB9F5B3AE58}" type="datetimeFigureOut">
              <a:rPr lang="ru-RU" smtClean="0"/>
              <a:t>25.03.2018</a:t>
            </a:fld>
            <a:endParaRPr lang="ru-RU"/>
          </a:p>
        </p:txBody>
      </p:sp>
      <p:sp>
        <p:nvSpPr>
          <p:cNvPr id="8" name="Slide Number Placeholder 7"/>
          <p:cNvSpPr>
            <a:spLocks noGrp="1"/>
          </p:cNvSpPr>
          <p:nvPr>
            <p:ph type="sldNum" sz="quarter" idx="11"/>
          </p:nvPr>
        </p:nvSpPr>
        <p:spPr/>
        <p:txBody>
          <a:bodyPr/>
          <a:lstStyle/>
          <a:p>
            <a:fld id="{65884F56-F49E-47EF-9067-6B606EDC8C23}"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2F6F48B-2AA3-4C41-9E97-EEB9F5B3AE58}" type="datetimeFigureOut">
              <a:rPr lang="ru-RU" smtClean="0"/>
              <a:t>25.03.2018</a:t>
            </a:fld>
            <a:endParaRPr lang="ru-RU"/>
          </a:p>
        </p:txBody>
      </p:sp>
      <p:sp>
        <p:nvSpPr>
          <p:cNvPr id="6" name="Slide Number Placeholder 5"/>
          <p:cNvSpPr>
            <a:spLocks noGrp="1"/>
          </p:cNvSpPr>
          <p:nvPr>
            <p:ph type="sldNum" sz="quarter" idx="11"/>
          </p:nvPr>
        </p:nvSpPr>
        <p:spPr/>
        <p:txBody>
          <a:bodyPr/>
          <a:lstStyle/>
          <a:p>
            <a:fld id="{65884F56-F49E-47EF-9067-6B606EDC8C23}" type="slidenum">
              <a:rPr lang="ru-RU" smtClean="0"/>
              <a:t>‹#›</a:t>
            </a:fld>
            <a:endParaRPr lang="ru-RU"/>
          </a:p>
        </p:txBody>
      </p:sp>
      <p:sp>
        <p:nvSpPr>
          <p:cNvPr id="7" name="Footer Placeholder 6"/>
          <p:cNvSpPr>
            <a:spLocks noGrp="1"/>
          </p:cNvSpPr>
          <p:nvPr>
            <p:ph type="ftr" sz="quarter" idx="12"/>
          </p:nvPr>
        </p:nvSpPr>
        <p:spPr/>
        <p:txBody>
          <a:bodyPr/>
          <a:lstStyle/>
          <a:p>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5" name="Date Placeholder 14"/>
          <p:cNvSpPr>
            <a:spLocks noGrp="1"/>
          </p:cNvSpPr>
          <p:nvPr>
            <p:ph type="dt" sz="half" idx="10"/>
          </p:nvPr>
        </p:nvSpPr>
        <p:spPr/>
        <p:txBody>
          <a:bodyPr/>
          <a:lstStyle/>
          <a:p>
            <a:fld id="{62F6F48B-2AA3-4C41-9E97-EEB9F5B3AE58}" type="datetimeFigureOut">
              <a:rPr lang="ru-RU" smtClean="0"/>
              <a:t>25.03.2018</a:t>
            </a:fld>
            <a:endParaRPr lang="ru-RU"/>
          </a:p>
        </p:txBody>
      </p:sp>
      <p:sp>
        <p:nvSpPr>
          <p:cNvPr id="16" name="Slide Number Placeholder 15"/>
          <p:cNvSpPr>
            <a:spLocks noGrp="1"/>
          </p:cNvSpPr>
          <p:nvPr>
            <p:ph type="sldNum" sz="quarter" idx="11"/>
          </p:nvPr>
        </p:nvSpPr>
        <p:spPr/>
        <p:txBody>
          <a:bodyPr/>
          <a:lstStyle/>
          <a:p>
            <a:fld id="{65884F56-F49E-47EF-9067-6B606EDC8C23}"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
        <p:nvSpPr>
          <p:cNvPr id="18" name="Title 17"/>
          <p:cNvSpPr>
            <a:spLocks noGrp="1"/>
          </p:cNvSpPr>
          <p:nvPr>
            <p:ph type="title"/>
          </p:nvPr>
        </p:nvSpPr>
        <p:spPr/>
        <p:txBody>
          <a:bodyPr/>
          <a:lstStyle/>
          <a:p>
            <a:r>
              <a:rPr lang="ru-RU" smtClean="0"/>
              <a:t>Образец заголовка</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ru-RU" smtClean="0"/>
              <a:t>Образец заголовка</a:t>
            </a:r>
            <a:endParaRPr lang="en-US"/>
          </a:p>
        </p:txBody>
      </p:sp>
      <p:sp>
        <p:nvSpPr>
          <p:cNvPr id="13" name="Date Placeholder 12"/>
          <p:cNvSpPr>
            <a:spLocks noGrp="1"/>
          </p:cNvSpPr>
          <p:nvPr>
            <p:ph type="dt" sz="half" idx="10"/>
          </p:nvPr>
        </p:nvSpPr>
        <p:spPr/>
        <p:txBody>
          <a:bodyPr/>
          <a:lstStyle/>
          <a:p>
            <a:fld id="{62F6F48B-2AA3-4C41-9E97-EEB9F5B3AE58}" type="datetimeFigureOut">
              <a:rPr lang="ru-RU" smtClean="0"/>
              <a:t>25.03.2018</a:t>
            </a:fld>
            <a:endParaRPr lang="ru-RU"/>
          </a:p>
        </p:txBody>
      </p:sp>
      <p:sp>
        <p:nvSpPr>
          <p:cNvPr id="14" name="Slide Number Placeholder 13"/>
          <p:cNvSpPr>
            <a:spLocks noGrp="1"/>
          </p:cNvSpPr>
          <p:nvPr>
            <p:ph type="sldNum" sz="quarter" idx="11"/>
          </p:nvPr>
        </p:nvSpPr>
        <p:spPr/>
        <p:txBody>
          <a:bodyPr/>
          <a:lstStyle/>
          <a:p>
            <a:fld id="{65884F56-F49E-47EF-9067-6B606EDC8C23}" type="slidenum">
              <a:rPr lang="ru-RU" smtClean="0"/>
              <a:t>‹#›</a:t>
            </a:fld>
            <a:endParaRPr lang="ru-RU"/>
          </a:p>
        </p:txBody>
      </p:sp>
      <p:sp>
        <p:nvSpPr>
          <p:cNvPr id="15" name="Footer Placeholder 14"/>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2F6F48B-2AA3-4C41-9E97-EEB9F5B3AE58}" type="datetimeFigureOut">
              <a:rPr lang="ru-RU" smtClean="0"/>
              <a:t>25.03.2018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5884F56-F49E-47EF-9067-6B606EDC8C23}"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2F6F48B-2AA3-4C41-9E97-EEB9F5B3AE58}" type="datetimeFigureOut">
              <a:rPr lang="ru-RU" smtClean="0"/>
              <a:t>25.03.2018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5884F56-F49E-47EF-9067-6B606EDC8C23}"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62F6F48B-2AA3-4C41-9E97-EEB9F5B3AE58}" type="datetimeFigureOut">
              <a:rPr lang="ru-RU" smtClean="0"/>
              <a:t>25.03.2018</a:t>
            </a:fld>
            <a:endParaRPr lang="ru-RU"/>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ru-RU"/>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65884F56-F49E-47EF-9067-6B606EDC8C23}"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2123728" y="2413338"/>
            <a:ext cx="5310336" cy="2554545"/>
          </a:xfrm>
          <a:prstGeom prst="rect">
            <a:avLst/>
          </a:prstGeom>
        </p:spPr>
        <p:txBody>
          <a:bodyPr wrap="square">
            <a:spAutoFit/>
          </a:bodyPr>
          <a:lstStyle/>
          <a:p>
            <a:r>
              <a:rPr lang="ru-RU" sz="2000" b="1" dirty="0" smtClean="0"/>
              <a:t>                               </a:t>
            </a:r>
            <a:r>
              <a:rPr lang="en-US" sz="2000" b="1" dirty="0" smtClean="0"/>
              <a:t>R</a:t>
            </a:r>
            <a:r>
              <a:rPr lang="ru-RU" sz="2000" b="1" dirty="0"/>
              <a:t>е</a:t>
            </a:r>
            <a:r>
              <a:rPr lang="en-US" sz="2000" b="1" dirty="0" err="1"/>
              <a:t>ja</a:t>
            </a:r>
            <a:r>
              <a:rPr lang="en-US" sz="2000" b="1" dirty="0"/>
              <a:t>: </a:t>
            </a:r>
            <a:endParaRPr lang="ru-RU" sz="2000" b="1" dirty="0" smtClean="0"/>
          </a:p>
          <a:p>
            <a:endParaRPr lang="ru-RU" sz="2000" dirty="0"/>
          </a:p>
          <a:p>
            <a:r>
              <a:rPr lang="uz-Cyrl-UZ" sz="2000" dirty="0"/>
              <a:t>1.Uglerodli po‘latlar, turlari va markalanishi. </a:t>
            </a:r>
            <a:endParaRPr lang="ru-RU" sz="2000" dirty="0"/>
          </a:p>
          <a:p>
            <a:r>
              <a:rPr lang="uz-Cyrl-UZ" sz="2000" dirty="0"/>
              <a:t>2.Uglerod va boshqa doimiy qo‘shimchalarning po‘latning xossalariga ta’siri. </a:t>
            </a:r>
            <a:endParaRPr lang="ru-RU" sz="2000" dirty="0"/>
          </a:p>
          <a:p>
            <a:r>
              <a:rPr lang="uz-Cyrl-UZ" sz="2000" dirty="0"/>
              <a:t>3.Cho‘yanlar, ularning turlari, tarkibi, tuzilishi, ishlatilishi va markalanishi. </a:t>
            </a:r>
            <a:endParaRPr lang="ru-RU" sz="2000" dirty="0"/>
          </a:p>
        </p:txBody>
      </p:sp>
      <p:sp>
        <p:nvSpPr>
          <p:cNvPr id="12" name="Прямоугольник 11"/>
          <p:cNvSpPr/>
          <p:nvPr/>
        </p:nvSpPr>
        <p:spPr>
          <a:xfrm>
            <a:off x="1259632" y="578159"/>
            <a:ext cx="6552728" cy="369332"/>
          </a:xfrm>
          <a:prstGeom prst="rect">
            <a:avLst/>
          </a:prstGeom>
        </p:spPr>
        <p:txBody>
          <a:bodyPr wrap="square">
            <a:spAutoFit/>
          </a:bodyPr>
          <a:lstStyle/>
          <a:p>
            <a:r>
              <a:rPr lang="uz-Cyrl-UZ" b="1" dirty="0" smtClean="0"/>
              <a:t>            </a:t>
            </a:r>
            <a:r>
              <a:rPr lang="uz-Cyrl-UZ" b="1" dirty="0" smtClean="0">
                <a:solidFill>
                  <a:srgbClr val="FF0000"/>
                </a:solidFill>
              </a:rPr>
              <a:t>Po‘lat </a:t>
            </a:r>
            <a:r>
              <a:rPr lang="uz-Cyrl-UZ" b="1" dirty="0">
                <a:solidFill>
                  <a:srgbClr val="FF0000"/>
                </a:solidFill>
              </a:rPr>
              <a:t>va cho‘yanlar, ularning tasnifi, markalanishi</a:t>
            </a:r>
            <a:r>
              <a:rPr lang="uz-Cyrl-UZ" b="1" dirty="0">
                <a:solidFill>
                  <a:srgbClr val="C00000"/>
                </a:solidFill>
              </a:rPr>
              <a:t>.</a:t>
            </a:r>
            <a:endParaRPr lang="ru-RU" dirty="0">
              <a:solidFill>
                <a:srgbClr val="C00000"/>
              </a:solidFill>
            </a:endParaRPr>
          </a:p>
        </p:txBody>
      </p:sp>
    </p:spTree>
    <p:extLst>
      <p:ext uri="{BB962C8B-B14F-4D97-AF65-F5344CB8AC3E}">
        <p14:creationId xmlns:p14="http://schemas.microsoft.com/office/powerpoint/2010/main" val="1612892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by="(-#ppt_w*2)" calcmode="lin" valueType="num">
                                      <p:cBhvr rctx="PPT">
                                        <p:cTn id="16" dur="500" autoRev="1" fill="hold">
                                          <p:stCondLst>
                                            <p:cond delay="0"/>
                                          </p:stCondLst>
                                        </p:cTn>
                                        <p:tgtEl>
                                          <p:spTgt spid="12"/>
                                        </p:tgtEl>
                                        <p:attrNameLst>
                                          <p:attrName>ppt_w</p:attrName>
                                        </p:attrNameLst>
                                      </p:cBhvr>
                                    </p:anim>
                                    <p:anim by="(#ppt_w*0.50)" calcmode="lin" valueType="num">
                                      <p:cBhvr>
                                        <p:cTn id="17" dur="500" decel="50000" autoRev="1" fill="hold">
                                          <p:stCondLst>
                                            <p:cond delay="0"/>
                                          </p:stCondLst>
                                        </p:cTn>
                                        <p:tgtEl>
                                          <p:spTgt spid="12"/>
                                        </p:tgtEl>
                                        <p:attrNameLst>
                                          <p:attrName>ppt_x</p:attrName>
                                        </p:attrNameLst>
                                      </p:cBhvr>
                                    </p:anim>
                                    <p:anim from="(-#ppt_h/2)" to="(#ppt_y)" calcmode="lin" valueType="num">
                                      <p:cBhvr>
                                        <p:cTn id="18" dur="1000" fill="hold">
                                          <p:stCondLst>
                                            <p:cond delay="0"/>
                                          </p:stCondLst>
                                        </p:cTn>
                                        <p:tgtEl>
                                          <p:spTgt spid="12"/>
                                        </p:tgtEl>
                                        <p:attrNameLst>
                                          <p:attrName>ppt_y</p:attrName>
                                        </p:attrNameLst>
                                      </p:cBhvr>
                                    </p:anim>
                                    <p:animRot by="21600000">
                                      <p:cBhvr>
                                        <p:cTn id="19"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404664"/>
            <a:ext cx="8352927" cy="6192688"/>
          </a:xfrm>
        </p:spPr>
        <p:txBody>
          <a:bodyPr>
            <a:normAutofit fontScale="92500" lnSpcReduction="20000"/>
          </a:bodyPr>
          <a:lstStyle/>
          <a:p>
            <a:r>
              <a:rPr lang="uz-Cyrl-UZ" dirty="0" smtClean="0"/>
              <a:t>1.Hоzirgi  </a:t>
            </a:r>
            <a:r>
              <a:rPr lang="uz-Cyrl-UZ" dirty="0"/>
              <a:t>vaqtda tоza tеmir halq amaliyotining juda ko’p jabhalarida ishlatiladi. Kukun mеtallurgiyasining hоm ashyosi siratida kukun shaklda ishlab chiqariladi, payvandlash tеhnоlоgiyasida, transfоrmatоrlarni ishlab chiqarishda va bоshqa ko’p mahsulоtlar ishlab chiqarishda tоza tеmir ishlatiladi.</a:t>
            </a:r>
            <a:endParaRPr lang="ru-RU" dirty="0"/>
          </a:p>
          <a:p>
            <a:r>
              <a:rPr lang="uz-Cyrl-UZ" dirty="0" smtClean="0"/>
              <a:t>Tоza  </a:t>
            </a:r>
            <a:r>
              <a:rPr lang="uz-Cyrl-UZ" dirty="0"/>
              <a:t>tеmir va kam uglеrоdli tеmir katta plastiklikka ega bo’lganligi uchun cho’zish usuli bilan hоsil bo’ladigan mahsulоtlarni ishlab chiqarishda  qo’llaniladi.</a:t>
            </a:r>
            <a:endParaRPr lang="ru-RU" dirty="0"/>
          </a:p>
          <a:p>
            <a:r>
              <a:rPr lang="uz-Cyrl-UZ" dirty="0"/>
              <a:t>Tеmir yaltirоq bo’lib, оch qo’lrang mеtalldir. Tеmir еr qоbig’ida еtarli miqdоrda ko’p uchraydi. Tabiatda u ko’pincha оksid hamda sulrat, silikat, karbоnat, fоsrat va bоshqa birikmalar hоlida uchraydi. Lеkin mеtallurgiya sanоati uchun muhim ruda matеriali sifatida magnеzit, sidirit, gеmatit, limоnit va bоshqa shunga o’hshash birikmalar ishlatiladi. Tеmirning bu  rudalardagi  miqdоri 50% dan ko’p, o’rtacha bоylikka ega bo’lgan rudalardagi miqdоri 25- 50% va ba’zi rudalardagi miqdоri 25% dan kamdir. Rudalardan po’lat va cho’yan ishlab chiqaradigan sanоat sоhasiga mеtallurgiya sanоati dеb ataladi</a:t>
            </a:r>
            <a:r>
              <a:rPr lang="uz-Cyrl-UZ" dirty="0" smtClean="0"/>
              <a:t>.</a:t>
            </a:r>
            <a:r>
              <a:rPr lang="uz-Cyrl-UZ" dirty="0">
                <a:effectLst/>
              </a:rPr>
              <a:t> </a:t>
            </a:r>
            <a:r>
              <a:rPr lang="uz-Cyrl-UZ" dirty="0" smtClean="0">
                <a:effectLst/>
              </a:rPr>
              <a:t>Tоza </a:t>
            </a:r>
            <a:r>
              <a:rPr lang="uz-Cyrl-UZ" dirty="0">
                <a:effectLst/>
              </a:rPr>
              <a:t>tеmirni ikki hil usulda, ya’ni tеmir tuzlarini elеktrоliz qilish yoki tеmir оksidlarini vоdоrоd ta’sirida qaytarish usulida оlish mumkin. Tоza tеmir juda yumshоk hamda magnit hоssasigaega bo’lganligi uchun unga bo’lgan talab оshmоqda. Lеkin mеtallurgiya mahsulоtining qariyb 95% ini po’lat va cho’yan tashkil qiladi. Tеmirning suyuqlanish tеmpеraturasi 1539</a:t>
            </a:r>
            <a:r>
              <a:rPr lang="uz-Cyrl-UZ" baseline="30000" dirty="0">
                <a:effectLst/>
              </a:rPr>
              <a:t>0</a:t>
            </a:r>
            <a:r>
              <a:rPr lang="uz-Cyrl-UZ" dirty="0">
                <a:effectLst/>
              </a:rPr>
              <a:t>C ga tеng bo’lib, qatоr allоtrоpik shakl </a:t>
            </a:r>
            <a:r>
              <a:rPr lang="uz-Cyrl-UZ" dirty="0" smtClean="0">
                <a:effectLst/>
              </a:rPr>
              <a:t>o’zgarishlarga ega</a:t>
            </a:r>
            <a:r>
              <a:rPr lang="uz-Cyrl-UZ" dirty="0">
                <a:effectLst/>
              </a:rPr>
              <a:t>.</a:t>
            </a:r>
            <a:endParaRPr lang="ru-RU" dirty="0">
              <a:effectLst/>
            </a:endParaRPr>
          </a:p>
          <a:p>
            <a:endParaRPr lang="ru-RU" dirty="0"/>
          </a:p>
          <a:p>
            <a:endParaRPr lang="ru-RU" dirty="0"/>
          </a:p>
        </p:txBody>
      </p:sp>
    </p:spTree>
    <p:extLst>
      <p:ext uri="{BB962C8B-B14F-4D97-AF65-F5344CB8AC3E}">
        <p14:creationId xmlns:p14="http://schemas.microsoft.com/office/powerpoint/2010/main" val="1030623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332656"/>
            <a:ext cx="8568952" cy="6192687"/>
          </a:xfrm>
        </p:spPr>
        <p:txBody>
          <a:bodyPr>
            <a:normAutofit fontScale="92500" lnSpcReduction="20000"/>
          </a:bodyPr>
          <a:lstStyle/>
          <a:p>
            <a:r>
              <a:rPr lang="uz-Cyrl-UZ" dirty="0">
                <a:effectLst/>
              </a:rPr>
              <a:t>	Tеmirning sоvish (isish) egri chizig’idagi izоtеrmik (rasm) o’zgarishlar, ya’ni allоtrоpik shakl o’zgarishlar atоm kristall tuzilishining tеrmоdinamik barqarоrligiga bоg’liq. Tеmpеraturaga qarab   </a:t>
            </a:r>
            <a:r>
              <a:rPr lang="ru-RU" dirty="0">
                <a:effectLst/>
                <a:sym typeface="Symbol"/>
              </a:rPr>
              <a:t></a:t>
            </a:r>
            <a:r>
              <a:rPr lang="uz-Cyrl-UZ" dirty="0">
                <a:effectLst/>
              </a:rPr>
              <a:t>-Fe yoki </a:t>
            </a:r>
            <a:r>
              <a:rPr lang="ru-RU" dirty="0">
                <a:effectLst/>
                <a:sym typeface="Symbol"/>
              </a:rPr>
              <a:t></a:t>
            </a:r>
            <a:r>
              <a:rPr lang="uz-Cyrl-UZ" dirty="0">
                <a:effectLst/>
              </a:rPr>
              <a:t>-Fe ning hоsil bo’lishi  erkinlik darajasining kichikligi bilan izоhlanadi,  masalan, 911</a:t>
            </a:r>
            <a:r>
              <a:rPr lang="uz-Cyrl-UZ" baseline="30000" dirty="0">
                <a:effectLst/>
              </a:rPr>
              <a:t>0</a:t>
            </a:r>
            <a:r>
              <a:rPr lang="uz-Cyrl-UZ" dirty="0">
                <a:effectLst/>
              </a:rPr>
              <a:t> va 1392</a:t>
            </a:r>
            <a:r>
              <a:rPr lang="uz-Cyrl-UZ" baseline="30000" dirty="0">
                <a:effectLst/>
              </a:rPr>
              <a:t>0</a:t>
            </a:r>
            <a:r>
              <a:rPr lang="uz-Cyrl-UZ" dirty="0">
                <a:effectLst/>
              </a:rPr>
              <a:t> C tеmpеraturada -  va -  larning erkinlik darajasi tеng, agar tеmpеratura 911 C dan kichik bo’lsa yoki 1392 dan yuqоri bo’lsa, </a:t>
            </a:r>
            <a:r>
              <a:rPr lang="ru-RU" dirty="0">
                <a:effectLst/>
                <a:sym typeface="Symbol"/>
              </a:rPr>
              <a:t></a:t>
            </a:r>
            <a:r>
              <a:rPr lang="uz-Cyrl-UZ" dirty="0">
                <a:effectLst/>
              </a:rPr>
              <a:t>-Fe yoki </a:t>
            </a:r>
            <a:r>
              <a:rPr lang="ru-RU" dirty="0">
                <a:effectLst/>
                <a:sym typeface="Symbol"/>
              </a:rPr>
              <a:t></a:t>
            </a:r>
            <a:r>
              <a:rPr lang="uz-Cyrl-UZ" dirty="0">
                <a:effectLst/>
              </a:rPr>
              <a:t>-Fening erkinlik darajasi tеng. Agar tеmpеratura 911</a:t>
            </a:r>
            <a:r>
              <a:rPr lang="uz-Cyrl-UZ" baseline="30000" dirty="0">
                <a:effectLst/>
              </a:rPr>
              <a:t>0</a:t>
            </a:r>
            <a:r>
              <a:rPr lang="uz-Cyrl-UZ" dirty="0">
                <a:effectLst/>
              </a:rPr>
              <a:t>C dan kichik bo’lsa yoki 1392</a:t>
            </a:r>
            <a:r>
              <a:rPr lang="uz-Cyrl-UZ" baseline="30000" dirty="0">
                <a:effectLst/>
              </a:rPr>
              <a:t>0</a:t>
            </a:r>
            <a:r>
              <a:rPr lang="uz-Cyrl-UZ" dirty="0">
                <a:effectLst/>
              </a:rPr>
              <a:t>C dan yuqоri bo’lsa,</a:t>
            </a:r>
            <a:r>
              <a:rPr lang="ru-RU" dirty="0">
                <a:effectLst/>
                <a:sym typeface="Symbol"/>
              </a:rPr>
              <a:t></a:t>
            </a:r>
            <a:r>
              <a:rPr lang="uz-Cyrl-UZ" dirty="0">
                <a:effectLst/>
              </a:rPr>
              <a:t>-Fe yoki </a:t>
            </a:r>
            <a:r>
              <a:rPr lang="ru-RU" dirty="0">
                <a:effectLst/>
                <a:sym typeface="Symbol"/>
              </a:rPr>
              <a:t></a:t>
            </a:r>
            <a:r>
              <a:rPr lang="uz-Cyrl-UZ" dirty="0">
                <a:effectLst/>
              </a:rPr>
              <a:t>-Fe larning erkinlik darajasi </a:t>
            </a:r>
            <a:r>
              <a:rPr lang="ru-RU" dirty="0">
                <a:effectLst/>
                <a:sym typeface="Symbol"/>
              </a:rPr>
              <a:t></a:t>
            </a:r>
            <a:r>
              <a:rPr lang="uz-Cyrl-UZ" dirty="0">
                <a:effectLst/>
              </a:rPr>
              <a:t>-Fe ning erkinlik darajasidan kam bo’ladi.</a:t>
            </a:r>
            <a:endParaRPr lang="ru-RU" dirty="0">
              <a:effectLst/>
            </a:endParaRPr>
          </a:p>
          <a:p>
            <a:r>
              <a:rPr lang="uz-Cyrl-UZ" dirty="0">
                <a:effectLst/>
              </a:rPr>
              <a:t>	Tеmirning asоsidagi qattiq eritmalarning hоsil bo’lishi ham atоm kristall tuzilishiga bоg’liq. Masalan, </a:t>
            </a:r>
            <a:r>
              <a:rPr lang="ru-RU" dirty="0">
                <a:effectLst/>
                <a:sym typeface="Symbol"/>
              </a:rPr>
              <a:t></a:t>
            </a:r>
            <a:r>
              <a:rPr lang="uz-Cyrl-UZ" dirty="0">
                <a:effectLst/>
              </a:rPr>
              <a:t>- va </a:t>
            </a:r>
            <a:r>
              <a:rPr lang="ru-RU" dirty="0">
                <a:effectLst/>
                <a:sym typeface="Symbol"/>
              </a:rPr>
              <a:t></a:t>
            </a:r>
            <a:r>
              <a:rPr lang="uz-Cyrl-UZ" dirty="0">
                <a:effectLst/>
              </a:rPr>
              <a:t>- tеmirlarning kristall  panjarasining tuzilishi davrlari 0,286 va 0,0364 nm bo’lib, undagi bo’sh jоylarning o’lchami 0,06 nm ni tashkil qilsa, yoqlarning o’lchami 0,1 nm ga yaqin bo’ladi. Uglеrоdning tеmirdaerish darajasining har hilligi ham kristall panjaradagi bo’sh jоylarning o’lchamlariga bоg’liq.</a:t>
            </a:r>
            <a:endParaRPr lang="ru-RU" dirty="0">
              <a:effectLst/>
            </a:endParaRPr>
          </a:p>
          <a:p>
            <a:r>
              <a:rPr lang="uz-Cyrl-UZ" dirty="0">
                <a:effectLst/>
              </a:rPr>
              <a:t>	Tеmirning kimyoviy hоssalari ham uning tоzaligiga bоg’liq. Оddiy tеmpеraturada ham havоda namuna yuzasida zang hоsil bo’ladi (Fe</a:t>
            </a:r>
            <a:r>
              <a:rPr lang="uz-Cyrl-UZ" baseline="-25000" dirty="0">
                <a:effectLst/>
              </a:rPr>
              <a:t>2</a:t>
            </a:r>
            <a:r>
              <a:rPr lang="uz-Cyrl-UZ" dirty="0">
                <a:effectLst/>
              </a:rPr>
              <a:t>O</a:t>
            </a:r>
            <a:r>
              <a:rPr lang="uz-Cyrl-UZ" baseline="-25000" dirty="0">
                <a:effectLst/>
              </a:rPr>
              <a:t>3</a:t>
            </a:r>
            <a:r>
              <a:rPr lang="uz-Cyrl-UZ" dirty="0">
                <a:effectLst/>
              </a:rPr>
              <a:t>H</a:t>
            </a:r>
            <a:r>
              <a:rPr lang="uz-Cyrl-UZ" baseline="-25000" dirty="0">
                <a:effectLst/>
              </a:rPr>
              <a:t>2</a:t>
            </a:r>
            <a:r>
              <a:rPr lang="uz-Cyrl-UZ" dirty="0">
                <a:effectLst/>
              </a:rPr>
              <a:t>O). Bunday zang qatlamining tuzilishi g’оvak bo’lib,  kislоrоdni  o’zidan оsоn utkaza оlishi sababli zang tagidagi mеtall yana zanglanadi.</a:t>
            </a:r>
            <a:endParaRPr lang="ru-RU" dirty="0">
              <a:effectLst/>
            </a:endParaRPr>
          </a:p>
          <a:p>
            <a:r>
              <a:rPr lang="uz-Cyrl-UZ" dirty="0">
                <a:effectLst/>
              </a:rPr>
              <a:t>	Tеmir 200</a:t>
            </a:r>
            <a:r>
              <a:rPr lang="uz-Cyrl-UZ" baseline="30000" dirty="0">
                <a:effectLst/>
              </a:rPr>
              <a:t>0</a:t>
            </a:r>
            <a:r>
              <a:rPr lang="uz-Cyrl-UZ" dirty="0">
                <a:effectLst/>
              </a:rPr>
              <a:t>C dan yuqоrida quruq havоda  qizdirilsa, yuzada yupqa оksid qatlam hоsil bo’ladi, bu qatlam mеtallni kеyingi zanglashdan saqlaydi. Tеmirni zanglashdan asrash uchun yuza rux  nikеl, hrоm kabi mеtallarning yupqa qatlami bilan qоplanadi. Ba’zi vaqtda tеmirning zanglashini sеkinlashtiradigan usullar ham qo’llaniladi.</a:t>
            </a:r>
            <a:endParaRPr lang="ru-RU" dirty="0">
              <a:effectLst/>
            </a:endParaRPr>
          </a:p>
          <a:p>
            <a:endParaRPr lang="ru-RU" dirty="0"/>
          </a:p>
        </p:txBody>
      </p:sp>
    </p:spTree>
    <p:extLst>
      <p:ext uri="{BB962C8B-B14F-4D97-AF65-F5344CB8AC3E}">
        <p14:creationId xmlns:p14="http://schemas.microsoft.com/office/powerpoint/2010/main" val="3739381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2000"/>
                                        <p:tgtEl>
                                          <p:spTgt spid="2">
                                            <p:txEl>
                                              <p:pRg st="1" end="1"/>
                                            </p:txEl>
                                          </p:spTgt>
                                        </p:tgtEl>
                                      </p:cBhvr>
                                    </p:animEffect>
                                    <p:anim calcmode="lin" valueType="num">
                                      <p:cBhvr>
                                        <p:cTn id="15" dur="2000" fill="hold"/>
                                        <p:tgtEl>
                                          <p:spTgt spid="2">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2000"/>
                                        <p:tgtEl>
                                          <p:spTgt spid="2">
                                            <p:txEl>
                                              <p:pRg st="2" end="2"/>
                                            </p:txEl>
                                          </p:spTgt>
                                        </p:tgtEl>
                                      </p:cBhvr>
                                    </p:animEffect>
                                    <p:anim calcmode="lin" valueType="num">
                                      <p:cBhvr>
                                        <p:cTn id="22" dur="2000" fill="hold"/>
                                        <p:tgtEl>
                                          <p:spTgt spid="2">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2000"/>
                                        <p:tgtEl>
                                          <p:spTgt spid="2">
                                            <p:txEl>
                                              <p:pRg st="3" end="3"/>
                                            </p:txEl>
                                          </p:spTgt>
                                        </p:tgtEl>
                                      </p:cBhvr>
                                    </p:animEffect>
                                    <p:anim calcmode="lin" valueType="num">
                                      <p:cBhvr>
                                        <p:cTn id="29" dur="2000" fill="hold"/>
                                        <p:tgtEl>
                                          <p:spTgt spid="2">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2">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476672"/>
            <a:ext cx="8640960" cy="5688631"/>
          </a:xfrm>
        </p:spPr>
        <p:txBody>
          <a:bodyPr>
            <a:normAutofit fontScale="92500" lnSpcReduction="20000"/>
          </a:bodyPr>
          <a:lstStyle/>
          <a:p>
            <a:r>
              <a:rPr lang="uz-Cyrl-UZ" dirty="0">
                <a:effectLst/>
              </a:rPr>
              <a:t>	Tеmirning  uglеrоd bilan hоsil  qilgan qоtishmasi sanоat uchun muhim ahamiyatga ega. Po’lat va cho’yan tarkibidahar hil faza va strukturalarning mavjudligi po’lat va cho’yan hоssalarini bоshqarishga imkоn bеradi.</a:t>
            </a:r>
            <a:endParaRPr lang="ru-RU" dirty="0">
              <a:effectLst/>
            </a:endParaRPr>
          </a:p>
          <a:p>
            <a:r>
              <a:rPr lang="uz-Cyrl-UZ" dirty="0">
                <a:effectLst/>
              </a:rPr>
              <a:t>	Tеmir uglеrоd bilan o’zarо ta’sirlashib, qattiq eritma, kimyoviy birikma va mеhanik aralashmalarni hоsil qilishi mumkin.</a:t>
            </a:r>
            <a:endParaRPr lang="ru-RU" dirty="0">
              <a:effectLst/>
            </a:endParaRPr>
          </a:p>
          <a:p>
            <a:r>
              <a:rPr lang="uz-Cyrl-UZ" dirty="0">
                <a:effectLst/>
              </a:rPr>
              <a:t>	Hоzirgi zamоn sanоatida tеmir qоtishmasi po’lat qurilisx mashinasоzlik va bоshqa sоhalarda, kоnstruksiоn va yuqоri puhtalikkaega,  kоrrоziyaga bardоshli zanglamas po’latlar, kеsib ishlash va bоsim оstida ishlash uchun ishlatiladigan asbоbsоzlik po’latlari hamda zоldirli pоdshipniklar (ishqalanish jurtlari)  va purjinalar tayyorlaydigan po’latlar, mahsus hоssalargaega bo’lgan po’latlar juda kеng qo’llaniladi.</a:t>
            </a:r>
            <a:endParaRPr lang="ru-RU" dirty="0">
              <a:effectLst/>
            </a:endParaRPr>
          </a:p>
          <a:p>
            <a:r>
              <a:rPr lang="uz-Cyrl-UZ" dirty="0">
                <a:effectLst/>
              </a:rPr>
              <a:t>	Tеmir qоtishmalarining yana bir muhim turi cho’yanlardir. CHo’yanlar yahshi tеhnоlоgik hоssalarga ega: kam cho’kmahоsil qiladi, suyuq hоldagi оquvchanligi yahshi va shuning bilan bir qatоrda еtarli darajada puhta, kam еyiladigan va bоshqa muhim hоssalargaega bo’lgan matеrialdir. CHo’yanlarning ham bir nеcha turlari mavjud bo’lib,  ko’p hil  bеlgilarga (marka ),  ya’ni har hil navlargaega</a:t>
            </a:r>
            <a:r>
              <a:rPr lang="uz-Cyrl-UZ" dirty="0" smtClean="0">
                <a:effectLst/>
              </a:rPr>
              <a:t>.</a:t>
            </a:r>
            <a:r>
              <a:rPr lang="uz-Cyrl-UZ" dirty="0">
                <a:effectLst/>
              </a:rPr>
              <a:t> 	</a:t>
            </a:r>
            <a:endParaRPr lang="uz-Cyrl-UZ" dirty="0" smtClean="0">
              <a:effectLst/>
            </a:endParaRPr>
          </a:p>
          <a:p>
            <a:r>
              <a:rPr lang="uz-Cyrl-UZ" dirty="0" smtClean="0">
                <a:effectLst/>
              </a:rPr>
              <a:t>3.Tеmir </a:t>
            </a:r>
            <a:r>
              <a:rPr lang="uz-Cyrl-UZ" dirty="0">
                <a:effectLst/>
              </a:rPr>
              <a:t>uglеrоd qоtishma tarkibidagi uglеrоdning miqdоri 0,02% dan kam bo’lsa, tеhnik tоza tеmir 0,02- 2,14% ga tеng bo’lsa, bunday qоtishma po’lat dеyiladi. Qоtishma tarkibidagi uglеrоdning miqdоri 2,14% dan оrtiq  bo’lsa,  bunday qоtishma cho’yan dеyiladi. </a:t>
            </a:r>
            <a:endParaRPr lang="ru-RU" dirty="0">
              <a:effectLst/>
            </a:endParaRPr>
          </a:p>
          <a:p>
            <a:endParaRPr lang="ru-RU" dirty="0"/>
          </a:p>
        </p:txBody>
      </p:sp>
    </p:spTree>
    <p:extLst>
      <p:ext uri="{BB962C8B-B14F-4D97-AF65-F5344CB8AC3E}">
        <p14:creationId xmlns:p14="http://schemas.microsoft.com/office/powerpoint/2010/main" val="317711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p:cTn id="35"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0" y="0"/>
            <a:ext cx="9144000" cy="6857999"/>
          </a:xfrm>
        </p:spPr>
        <p:txBody>
          <a:bodyPr>
            <a:normAutofit fontScale="92500" lnSpcReduction="10000"/>
          </a:bodyPr>
          <a:lstStyle/>
          <a:p>
            <a:r>
              <a:rPr lang="uz-Cyrl-UZ" dirty="0">
                <a:effectLst/>
              </a:rPr>
              <a:t>Tarkibidagi uglеrоdning оrtishi bilan po’latning mustahkamligi </a:t>
            </a:r>
            <a:r>
              <a:rPr lang="ru-RU" dirty="0">
                <a:effectLst/>
                <a:sym typeface="Symbol"/>
              </a:rPr>
              <a:t></a:t>
            </a:r>
            <a:r>
              <a:rPr lang="uz-Cyrl-UZ" baseline="-25000" dirty="0">
                <a:effectLst/>
              </a:rPr>
              <a:t>v </a:t>
            </a:r>
            <a:r>
              <a:rPr lang="uz-Cyrl-UZ" dirty="0">
                <a:effectLst/>
              </a:rPr>
              <a:t>va qattiqligi (NV) оrtib bоradi, zarbiy qоvushоqligi (KSI) hamda plastikligi(</a:t>
            </a:r>
            <a:r>
              <a:rPr lang="ru-RU" dirty="0">
                <a:effectLst/>
                <a:sym typeface="Symbol"/>
              </a:rPr>
              <a:t></a:t>
            </a:r>
            <a:r>
              <a:rPr lang="uz-Cyrl-UZ" dirty="0">
                <a:effectLst/>
              </a:rPr>
              <a:t>,</a:t>
            </a:r>
            <a:r>
              <a:rPr lang="ru-RU" dirty="0">
                <a:effectLst/>
                <a:sym typeface="Symbol"/>
              </a:rPr>
              <a:t></a:t>
            </a:r>
            <a:r>
              <a:rPr lang="uz-Cyrl-UZ" dirty="0">
                <a:effectLst/>
              </a:rPr>
              <a:t>) kamayadi. SHuningdеq issiqlik vaelеktr o’tkazuvchanligi, magnitlanish hususiyatlari ham kamayadi. Po’lat tarkibida uglеrоd miqdоri ko’p bo’lsa, (C&gt;1,0%) mustahkamlik kamayadi, mo’rtlik esa оrtadi, chunki dоnachalarning chеgarasida sеmеntit turi hоsil bo’ladi, natijada dоnacha chеgaralarida ichki kuchlanish оrtib bоradi va natijada matеrial mo’rt еmiriladi.</a:t>
            </a:r>
            <a:endParaRPr lang="ru-RU" dirty="0">
              <a:effectLst/>
            </a:endParaRPr>
          </a:p>
          <a:p>
            <a:r>
              <a:rPr lang="uz-Cyrl-UZ" dirty="0">
                <a:effectLst/>
              </a:rPr>
              <a:t>Kristallanish jarayonidagi parchalanishdan tashqari </a:t>
            </a:r>
            <a:r>
              <a:rPr lang="en-US" dirty="0">
                <a:effectLst/>
              </a:rPr>
              <a:t>F</a:t>
            </a:r>
            <a:r>
              <a:rPr lang="uz-Cyrl-UZ" dirty="0">
                <a:effectLst/>
              </a:rPr>
              <a:t>e-</a:t>
            </a:r>
            <a:r>
              <a:rPr lang="en-US" dirty="0">
                <a:effectLst/>
              </a:rPr>
              <a:t>F</a:t>
            </a:r>
            <a:r>
              <a:rPr lang="uz-Cyrl-UZ" dirty="0">
                <a:effectLst/>
              </a:rPr>
              <a:t>e</a:t>
            </a:r>
            <a:r>
              <a:rPr lang="uz-Cyrl-UZ" baseline="-25000" dirty="0">
                <a:effectLst/>
              </a:rPr>
              <a:t>3</a:t>
            </a:r>
            <a:r>
              <a:rPr lang="uz-Cyrl-UZ" dirty="0">
                <a:effectLst/>
              </a:rPr>
              <a:t>C diоgrammada qattiq hоlda ham parchalanish sоdir bo’ladi. Bu diоgramma оrqali po’lat va cho’yanlarda ruy bеradigan hamma o’zgarishlarni ta’rirlash mumkin.</a:t>
            </a:r>
            <a:endParaRPr lang="ru-RU" dirty="0">
              <a:effectLst/>
            </a:endParaRPr>
          </a:p>
          <a:p>
            <a:r>
              <a:rPr lang="uz-Cyrl-UZ" dirty="0">
                <a:effectLst/>
              </a:rPr>
              <a:t>	Po’lat tarkibida tеmir va uglеrоddan tashqari juda ko’p  uzga qo’shimchalar bоr. Lеkin  po’latning hоssalari asоsan uglеrоd miqdоriga bоg’liq. Po’lat sеkin sоvitilganda uning tarkibi R+S1 dan ibоrat, sеmеntitning miqdоri esa uglеrоd miqdоriga to’g’ri prооrsiоnaldir, ya’ni po’latda qancha sеmеntit ko’p bo’lsa, uglеrоd ham shuncha ko’p bo’ladi. Po’latdagi  rеrrit raza nisbatan yumshоk va plastik bo’lsa, sеmеntit qattiq va mo’rt bo’ladi. Tarkibidagi uglеrоdning оrtishi bilan po’latning mustahkamligi </a:t>
            </a:r>
            <a:r>
              <a:rPr lang="ru-RU" dirty="0">
                <a:effectLst/>
                <a:sym typeface="Symbol"/>
              </a:rPr>
              <a:t></a:t>
            </a:r>
            <a:r>
              <a:rPr lang="uz-Cyrl-UZ" baseline="-25000" dirty="0">
                <a:effectLst/>
              </a:rPr>
              <a:t>v </a:t>
            </a:r>
            <a:r>
              <a:rPr lang="uz-Cyrl-UZ" dirty="0">
                <a:effectLst/>
              </a:rPr>
              <a:t>va qattiqligi (NV) оrtib bоradi, zarbiy qоvushоqligi (KSI) hamda plastikligi(</a:t>
            </a:r>
            <a:r>
              <a:rPr lang="ru-RU" dirty="0">
                <a:effectLst/>
                <a:sym typeface="Symbol"/>
              </a:rPr>
              <a:t></a:t>
            </a:r>
            <a:r>
              <a:rPr lang="uz-Cyrl-UZ" dirty="0">
                <a:effectLst/>
              </a:rPr>
              <a:t>,</a:t>
            </a:r>
            <a:r>
              <a:rPr lang="ru-RU" dirty="0">
                <a:effectLst/>
                <a:sym typeface="Symbol"/>
              </a:rPr>
              <a:t></a:t>
            </a:r>
            <a:r>
              <a:rPr lang="uz-Cyrl-UZ" dirty="0">
                <a:effectLst/>
              </a:rPr>
              <a:t>) kamayadi. SHuningdеq issiqlik vaelеktr o’tkazuvchanligi, magnitlanish hususiyatlari ham kamayadi. Po’lat tarkibida uglеrоd miqdоri ko’p bo’lsa, (C&gt;1,0%) mustahkamlik kamayadi, mo’rtlik esa оrtadi, chunki dоnachalarning chеgarasida sеmеntit turi hоsil bo’ladi, natijada dоnacha chеgaralarida ichki kuchlanish оrtib bоradi va natijada matеrial mo’rt еmiriladi</a:t>
            </a:r>
            <a:endParaRPr lang="ru-RU" dirty="0"/>
          </a:p>
        </p:txBody>
      </p:sp>
    </p:spTree>
    <p:extLst>
      <p:ext uri="{BB962C8B-B14F-4D97-AF65-F5344CB8AC3E}">
        <p14:creationId xmlns:p14="http://schemas.microsoft.com/office/powerpoint/2010/main" val="47439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 двумя скругленными соседними углами 4"/>
          <p:cNvSpPr/>
          <p:nvPr/>
        </p:nvSpPr>
        <p:spPr>
          <a:xfrm>
            <a:off x="2792468" y="404664"/>
            <a:ext cx="3600400" cy="504056"/>
          </a:xfrm>
          <a:prstGeom prst="round2SameRect">
            <a:avLst/>
          </a:prstGeom>
          <a:ln>
            <a:noFill/>
          </a:ln>
          <a:effectLst/>
          <a:scene3d>
            <a:camera prst="orthographicFront">
              <a:rot lat="0" lon="0" rev="0"/>
            </a:camera>
            <a:lightRig rig="chilly" dir="t">
              <a:rot lat="0" lon="0" rev="18480000"/>
            </a:lightRig>
          </a:scene3d>
          <a:sp3d prstMaterial="clear">
            <a:bevelT h="63500"/>
          </a:sp3d>
        </p:spPr>
        <p:style>
          <a:lnRef idx="1">
            <a:schemeClr val="dk1"/>
          </a:lnRef>
          <a:fillRef idx="2">
            <a:schemeClr val="dk1"/>
          </a:fillRef>
          <a:effectRef idx="1">
            <a:schemeClr val="dk1"/>
          </a:effectRef>
          <a:fontRef idx="minor">
            <a:schemeClr val="dk1"/>
          </a:fontRef>
        </p:style>
        <p:txBody>
          <a:bodyPr rtlCol="0" anchor="ctr"/>
          <a:lstStyle/>
          <a:p>
            <a:pPr algn="ctr"/>
            <a:r>
              <a:rPr lang="uz-Cyrl-UZ" b="1" dirty="0" smtClean="0">
                <a:solidFill>
                  <a:srgbClr val="FF0000"/>
                </a:solidFill>
              </a:rPr>
              <a:t>Uglerodli po‘latlar</a:t>
            </a:r>
            <a:endParaRPr lang="ru-RU" dirty="0">
              <a:solidFill>
                <a:srgbClr val="FF0000"/>
              </a:solidFill>
            </a:endParaRPr>
          </a:p>
        </p:txBody>
      </p:sp>
      <p:sp>
        <p:nvSpPr>
          <p:cNvPr id="6" name="Прямоугольник 5"/>
          <p:cNvSpPr/>
          <p:nvPr/>
        </p:nvSpPr>
        <p:spPr>
          <a:xfrm>
            <a:off x="200180" y="1268760"/>
            <a:ext cx="8784976" cy="923330"/>
          </a:xfrm>
          <a:prstGeom prst="rect">
            <a:avLst/>
          </a:prstGeom>
        </p:spPr>
        <p:txBody>
          <a:bodyPr wrap="square">
            <a:spAutoFit/>
          </a:bodyPr>
          <a:lstStyle/>
          <a:p>
            <a:r>
              <a:rPr lang="uz-Cyrl-UZ" dirty="0"/>
              <a:t> Amalda tarkibida 1,7% dan oshmaydigan po‘latlar ishlab chiqariladi. 1,75 dan oshsa po‘lat kuchli qattiqlashadi (ayniqsa, toblashda) va mo‘rt bo‘ladi: amalda ishlatilib bo‘lmaydi.</a:t>
            </a:r>
            <a:endParaRPr lang="ru-RU" dirty="0"/>
          </a:p>
        </p:txBody>
      </p:sp>
      <p:graphicFrame>
        <p:nvGraphicFramePr>
          <p:cNvPr id="7" name="Схема 6"/>
          <p:cNvGraphicFramePr/>
          <p:nvPr>
            <p:extLst>
              <p:ext uri="{D42A27DB-BD31-4B8C-83A1-F6EECF244321}">
                <p14:modId xmlns:p14="http://schemas.microsoft.com/office/powerpoint/2010/main" val="2797184420"/>
              </p:ext>
            </p:extLst>
          </p:nvPr>
        </p:nvGraphicFramePr>
        <p:xfrm>
          <a:off x="1544668" y="217847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753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8" presetClass="emph" presetSubtype="0" fill="hold" grpId="0" nodeType="clickEffect">
                                  <p:stCondLst>
                                    <p:cond delay="0"/>
                                  </p:stCondLst>
                                  <p:childTnLst>
                                    <p:animRot by="21600000">
                                      <p:cBhvr>
                                        <p:cTn id="29"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Graphic spid="7"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99592" y="1196752"/>
            <a:ext cx="7330008" cy="3657599"/>
          </a:xfrm>
        </p:spPr>
        <p:txBody>
          <a:bodyPr>
            <a:normAutofit fontScale="92500" lnSpcReduction="20000"/>
          </a:bodyPr>
          <a:lstStyle/>
          <a:p>
            <a:r>
              <a:rPr lang="uz-Cyrl-UZ" dirty="0">
                <a:effectLst/>
              </a:rPr>
              <a:t>Kimyoviy tarkibi murakkab; po‘lat tarkibida uglerodlardan tashqari Mn, Si, S, P, O, N, H, C</a:t>
            </a:r>
            <a:r>
              <a:rPr lang="ru-RU" dirty="0">
                <a:effectLst/>
              </a:rPr>
              <a:t> </a:t>
            </a:r>
            <a:r>
              <a:rPr lang="uz-Cyrl-UZ" dirty="0">
                <a:effectLst/>
              </a:rPr>
              <a:t>, Ni, Cu va boshqalar bo‘ladi. Bulardan ba’zilari (Mn, Si) yana atayin kiritilishi mumkin. Bunda po‘lat legirlangan po‘lat deb nomlanadi. O‘zi po‘latda Mn=0,8%, S=0,4% bo‘ladi. S, P, O, N, H larni po‘lat tarkibidan butunlay chiqarib tashlashni amaliy iloji yo‘q. C</a:t>
            </a:r>
            <a:r>
              <a:rPr lang="ru-RU" dirty="0">
                <a:effectLst/>
              </a:rPr>
              <a:t> </a:t>
            </a:r>
            <a:r>
              <a:rPr lang="uz-Cyrl-UZ" dirty="0">
                <a:effectLst/>
              </a:rPr>
              <a:t>, Ni, Cu lar esa po‘latga ruda tarkibiga tasodif kiradi. Uglerodli po‘latlar mashina detallari, har xil konstruktsiyalar, o‘lchash va kesuvchi asboblar hamda boshqalar tayyorlashda asosiy material hisoblanadi.</a:t>
            </a:r>
            <a:endParaRPr lang="ru-RU" dirty="0">
              <a:effectLst/>
            </a:endParaRPr>
          </a:p>
          <a:p>
            <a:r>
              <a:rPr lang="uz-Cyrl-UZ" dirty="0">
                <a:effectLst/>
              </a:rPr>
              <a:t> Har qanday metall qotishmalari kabi uglerod po‘latlarni ham tuzilishi va xossalarini termik ishlash yo‘li bilan o‘zgartirish mumkin. Uglerodli po‘latlarni termik ishlash samaradorligi ancha yuqori: qattiqligini va puxtaligini 5-10 barobar oshirish mumkin. Lekin elastiklik moduli 5% dan ortiq o‘zgarmaydi.</a:t>
            </a:r>
            <a:endParaRPr lang="ru-RU" dirty="0">
              <a:effectLst/>
            </a:endParaRPr>
          </a:p>
          <a:p>
            <a:endParaRPr lang="ru-RU" dirty="0"/>
          </a:p>
        </p:txBody>
      </p:sp>
    </p:spTree>
    <p:extLst>
      <p:ext uri="{BB962C8B-B14F-4D97-AF65-F5344CB8AC3E}">
        <p14:creationId xmlns:p14="http://schemas.microsoft.com/office/powerpoint/2010/main" val="197099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2">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2000"/>
                                        <p:tgtEl>
                                          <p:spTgt spid="2">
                                            <p:txEl>
                                              <p:pRg st="1" end="1"/>
                                            </p:txEl>
                                          </p:spTgt>
                                        </p:tgtEl>
                                      </p:cBhvr>
                                    </p:animEffect>
                                    <p:anim calcmode="lin" valueType="num">
                                      <p:cBhvr>
                                        <p:cTn id="16" dur="2000" fill="hold"/>
                                        <p:tgtEl>
                                          <p:spTgt spid="2">
                                            <p:txEl>
                                              <p:pRg st="1" end="1"/>
                                            </p:txEl>
                                          </p:spTgt>
                                        </p:tgtEl>
                                        <p:attrNameLst>
                                          <p:attrName>style.rotation</p:attrName>
                                        </p:attrNameLst>
                                      </p:cBhvr>
                                      <p:tavLst>
                                        <p:tav tm="0">
                                          <p:val>
                                            <p:fltVal val="720"/>
                                          </p:val>
                                        </p:tav>
                                        <p:tav tm="100000">
                                          <p:val>
                                            <p:fltVal val="0"/>
                                          </p:val>
                                        </p:tav>
                                      </p:tavLst>
                                    </p:anim>
                                    <p:anim calcmode="lin" valueType="num">
                                      <p:cBhvr>
                                        <p:cTn id="17" dur="2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8" dur="2000" fill="hold"/>
                                        <p:tgtEl>
                                          <p:spTgt spid="2">
                                            <p:txEl>
                                              <p:pRg st="1" end="1"/>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972117992"/>
              </p:ext>
            </p:extLst>
          </p:nvPr>
        </p:nvGraphicFramePr>
        <p:xfrm>
          <a:off x="1619672" y="1700808"/>
          <a:ext cx="6096000" cy="3729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с двумя скругленными соседними углами 3"/>
          <p:cNvSpPr/>
          <p:nvPr/>
        </p:nvSpPr>
        <p:spPr>
          <a:xfrm>
            <a:off x="2114761" y="620688"/>
            <a:ext cx="4824536" cy="576064"/>
          </a:xfrm>
          <a:prstGeom prst="round2Same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b="1" dirty="0" smtClean="0"/>
              <a:t>     </a:t>
            </a:r>
            <a:r>
              <a:rPr lang="uz-Cyrl-UZ" b="1" dirty="0" smtClean="0">
                <a:solidFill>
                  <a:srgbClr val="FF0000"/>
                </a:solidFill>
              </a:rPr>
              <a:t>Uglerodli </a:t>
            </a:r>
            <a:r>
              <a:rPr lang="uz-Cyrl-UZ" b="1" dirty="0">
                <a:solidFill>
                  <a:srgbClr val="FF0000"/>
                </a:solidFill>
              </a:rPr>
              <a:t>po‘latlarni klassifikattsiyasi</a:t>
            </a:r>
            <a:r>
              <a:rPr lang="uz-Cyrl-UZ" b="1" dirty="0"/>
              <a:t>.</a:t>
            </a:r>
            <a:endParaRPr lang="ru-RU" dirty="0"/>
          </a:p>
        </p:txBody>
      </p:sp>
    </p:spTree>
    <p:extLst>
      <p:ext uri="{BB962C8B-B14F-4D97-AF65-F5344CB8AC3E}">
        <p14:creationId xmlns:p14="http://schemas.microsoft.com/office/powerpoint/2010/main" val="1660266051"/>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Объект 6"/>
          <p:cNvSpPr>
            <a:spLocks noGrp="1"/>
          </p:cNvSpPr>
          <p:nvPr>
            <p:ph idx="1"/>
          </p:nvPr>
        </p:nvSpPr>
        <p:spPr>
          <a:xfrm>
            <a:off x="323528" y="332656"/>
            <a:ext cx="8496944" cy="5832647"/>
          </a:xfrm>
        </p:spPr>
        <p:txBody>
          <a:bodyPr>
            <a:normAutofit fontScale="92500" lnSpcReduction="20000"/>
          </a:bodyPr>
          <a:lstStyle/>
          <a:p>
            <a:r>
              <a:rPr lang="en-US" dirty="0" err="1">
                <a:effectLst/>
              </a:rPr>
              <a:t>Kons</a:t>
            </a:r>
            <a:r>
              <a:rPr lang="uz-Cyrl-UZ" dirty="0">
                <a:effectLst/>
              </a:rPr>
              <a:t>tr</a:t>
            </a:r>
            <a:r>
              <a:rPr lang="en-US" dirty="0" err="1">
                <a:effectLst/>
              </a:rPr>
              <a:t>uktsion</a:t>
            </a:r>
            <a:r>
              <a:rPr lang="en-US" dirty="0">
                <a:effectLst/>
              </a:rPr>
              <a:t> </a:t>
            </a:r>
            <a:r>
              <a:rPr lang="en-US" dirty="0" err="1">
                <a:effectLst/>
              </a:rPr>
              <a:t>po‘latlar</a:t>
            </a:r>
            <a:r>
              <a:rPr lang="en-US" dirty="0">
                <a:effectLst/>
              </a:rPr>
              <a:t> </a:t>
            </a:r>
            <a:r>
              <a:rPr lang="en-US" dirty="0" err="1">
                <a:effectLst/>
              </a:rPr>
              <a:t>tarkibida</a:t>
            </a:r>
            <a:r>
              <a:rPr lang="en-US" dirty="0">
                <a:effectLst/>
              </a:rPr>
              <a:t> </a:t>
            </a:r>
            <a:r>
              <a:rPr lang="en-US" dirty="0" err="1">
                <a:effectLst/>
              </a:rPr>
              <a:t>uglerod</a:t>
            </a:r>
            <a:r>
              <a:rPr lang="en-US" dirty="0">
                <a:effectLst/>
              </a:rPr>
              <a:t> 0,02 </a:t>
            </a:r>
            <a:r>
              <a:rPr lang="en-US" dirty="0" err="1">
                <a:effectLst/>
              </a:rPr>
              <a:t>dan</a:t>
            </a:r>
            <a:r>
              <a:rPr lang="en-US" dirty="0">
                <a:effectLst/>
              </a:rPr>
              <a:t> – 0,6% </a:t>
            </a:r>
            <a:r>
              <a:rPr lang="en-US" dirty="0" err="1">
                <a:effectLst/>
              </a:rPr>
              <a:t>gacha</a:t>
            </a:r>
            <a:r>
              <a:rPr lang="en-US" dirty="0">
                <a:effectLst/>
              </a:rPr>
              <a:t> </a:t>
            </a:r>
            <a:r>
              <a:rPr lang="en-US" dirty="0" err="1">
                <a:effectLst/>
              </a:rPr>
              <a:t>bo‘ladi</a:t>
            </a:r>
            <a:r>
              <a:rPr lang="en-US" dirty="0">
                <a:effectLst/>
              </a:rPr>
              <a:t>. C=0,8% </a:t>
            </a:r>
            <a:r>
              <a:rPr lang="en-US" dirty="0" err="1">
                <a:effectLst/>
              </a:rPr>
              <a:t>po‘latlar</a:t>
            </a:r>
            <a:r>
              <a:rPr lang="en-US" dirty="0">
                <a:effectLst/>
              </a:rPr>
              <a:t> </a:t>
            </a:r>
            <a:r>
              <a:rPr lang="en-US" dirty="0" err="1">
                <a:effectLst/>
              </a:rPr>
              <a:t>kons</a:t>
            </a:r>
            <a:r>
              <a:rPr lang="uz-Cyrl-UZ" dirty="0">
                <a:effectLst/>
              </a:rPr>
              <a:t>tr</a:t>
            </a:r>
            <a:r>
              <a:rPr lang="en-US" dirty="0" err="1">
                <a:effectLst/>
              </a:rPr>
              <a:t>uktsion</a:t>
            </a:r>
            <a:r>
              <a:rPr lang="en-US" dirty="0">
                <a:effectLst/>
              </a:rPr>
              <a:t> </a:t>
            </a:r>
            <a:r>
              <a:rPr lang="en-US" dirty="0" err="1">
                <a:effectLst/>
              </a:rPr>
              <a:t>po‘lat</a:t>
            </a:r>
            <a:r>
              <a:rPr lang="en-US" dirty="0">
                <a:effectLst/>
              </a:rPr>
              <a:t> </a:t>
            </a:r>
            <a:r>
              <a:rPr lang="en-US" dirty="0" err="1">
                <a:effectLst/>
              </a:rPr>
              <a:t>sifatida</a:t>
            </a:r>
            <a:r>
              <a:rPr lang="en-US" dirty="0">
                <a:effectLst/>
              </a:rPr>
              <a:t> </a:t>
            </a:r>
            <a:r>
              <a:rPr lang="en-US" dirty="0" err="1">
                <a:effectLst/>
              </a:rPr>
              <a:t>ishlatiladi</a:t>
            </a:r>
            <a:r>
              <a:rPr lang="en-US" dirty="0">
                <a:effectLst/>
              </a:rPr>
              <a:t>. </a:t>
            </a:r>
            <a:r>
              <a:rPr lang="en-US" dirty="0" err="1">
                <a:effectLst/>
              </a:rPr>
              <a:t>Kons</a:t>
            </a:r>
            <a:r>
              <a:rPr lang="uz-Cyrl-UZ" dirty="0">
                <a:effectLst/>
              </a:rPr>
              <a:t>tr</a:t>
            </a:r>
            <a:r>
              <a:rPr lang="en-US" dirty="0" err="1">
                <a:effectLst/>
              </a:rPr>
              <a:t>uktsion</a:t>
            </a:r>
            <a:r>
              <a:rPr lang="en-US" dirty="0">
                <a:effectLst/>
              </a:rPr>
              <a:t> </a:t>
            </a:r>
            <a:r>
              <a:rPr lang="en-US" dirty="0" err="1">
                <a:effectLst/>
              </a:rPr>
              <a:t>po‘latlar</a:t>
            </a:r>
            <a:r>
              <a:rPr lang="en-US" dirty="0">
                <a:effectLst/>
              </a:rPr>
              <a:t> </a:t>
            </a:r>
            <a:r>
              <a:rPr lang="en-US" dirty="0" err="1">
                <a:effectLst/>
              </a:rPr>
              <a:t>xalq</a:t>
            </a:r>
            <a:r>
              <a:rPr lang="en-US" dirty="0">
                <a:effectLst/>
              </a:rPr>
              <a:t> </a:t>
            </a:r>
            <a:r>
              <a:rPr lang="en-US" dirty="0" err="1">
                <a:effectLst/>
              </a:rPr>
              <a:t>xo‘jaligining</a:t>
            </a:r>
            <a:r>
              <a:rPr lang="en-US" dirty="0">
                <a:effectLst/>
              </a:rPr>
              <a:t> </a:t>
            </a:r>
            <a:r>
              <a:rPr lang="en-US" dirty="0" err="1">
                <a:effectLst/>
              </a:rPr>
              <a:t>turli</a:t>
            </a:r>
            <a:r>
              <a:rPr lang="en-US" dirty="0">
                <a:effectLst/>
              </a:rPr>
              <a:t> </a:t>
            </a:r>
            <a:r>
              <a:rPr lang="en-US" dirty="0" err="1">
                <a:effectLst/>
              </a:rPr>
              <a:t>sohalarida</a:t>
            </a:r>
            <a:r>
              <a:rPr lang="en-US" dirty="0">
                <a:effectLst/>
              </a:rPr>
              <a:t> </a:t>
            </a:r>
            <a:r>
              <a:rPr lang="en-US" dirty="0" err="1">
                <a:effectLst/>
              </a:rPr>
              <a:t>ishlatiladi</a:t>
            </a:r>
            <a:r>
              <a:rPr lang="en-US" dirty="0">
                <a:effectLst/>
              </a:rPr>
              <a:t>: </a:t>
            </a:r>
            <a:r>
              <a:rPr lang="en-US" dirty="0" err="1">
                <a:effectLst/>
              </a:rPr>
              <a:t>mashina</a:t>
            </a:r>
            <a:r>
              <a:rPr lang="en-US" dirty="0">
                <a:effectLst/>
              </a:rPr>
              <a:t> </a:t>
            </a:r>
            <a:r>
              <a:rPr lang="en-US" dirty="0" err="1">
                <a:effectLst/>
              </a:rPr>
              <a:t>va</a:t>
            </a:r>
            <a:r>
              <a:rPr lang="en-US" dirty="0">
                <a:effectLst/>
              </a:rPr>
              <a:t> </a:t>
            </a:r>
            <a:r>
              <a:rPr lang="en-US" dirty="0" err="1">
                <a:effectLst/>
              </a:rPr>
              <a:t>agregat</a:t>
            </a:r>
            <a:r>
              <a:rPr lang="en-US" dirty="0">
                <a:effectLst/>
              </a:rPr>
              <a:t> </a:t>
            </a:r>
            <a:r>
              <a:rPr lang="en-US" dirty="0" err="1">
                <a:effectLst/>
              </a:rPr>
              <a:t>detallari</a:t>
            </a:r>
            <a:r>
              <a:rPr lang="uz-Cyrl-UZ" dirty="0">
                <a:effectLst/>
              </a:rPr>
              <a:t>,</a:t>
            </a:r>
            <a:r>
              <a:rPr lang="en-US" dirty="0">
                <a:effectLst/>
              </a:rPr>
              <a:t> </a:t>
            </a:r>
            <a:r>
              <a:rPr lang="en-US" dirty="0" err="1">
                <a:effectLst/>
              </a:rPr>
              <a:t>qurilish</a:t>
            </a:r>
            <a:r>
              <a:rPr lang="en-US" dirty="0">
                <a:effectLst/>
              </a:rPr>
              <a:t> </a:t>
            </a:r>
            <a:r>
              <a:rPr lang="en-US" dirty="0" err="1">
                <a:effectLst/>
              </a:rPr>
              <a:t>konsvuktsionlari</a:t>
            </a:r>
            <a:r>
              <a:rPr lang="en-US" dirty="0">
                <a:effectLst/>
              </a:rPr>
              <a:t>, </a:t>
            </a:r>
            <a:r>
              <a:rPr lang="en-US" dirty="0" err="1">
                <a:effectLst/>
              </a:rPr>
              <a:t>temir</a:t>
            </a:r>
            <a:r>
              <a:rPr lang="en-US" dirty="0">
                <a:effectLst/>
              </a:rPr>
              <a:t> </a:t>
            </a:r>
            <a:r>
              <a:rPr lang="en-US" dirty="0" err="1">
                <a:effectLst/>
              </a:rPr>
              <a:t>yo‘l</a:t>
            </a:r>
            <a:r>
              <a:rPr lang="en-US" dirty="0">
                <a:effectLst/>
              </a:rPr>
              <a:t> </a:t>
            </a:r>
            <a:r>
              <a:rPr lang="en-US" dirty="0" err="1">
                <a:effectLst/>
              </a:rPr>
              <a:t>transporti</a:t>
            </a:r>
            <a:r>
              <a:rPr lang="en-US" dirty="0">
                <a:effectLst/>
              </a:rPr>
              <a:t> </a:t>
            </a:r>
            <a:r>
              <a:rPr lang="en-US" dirty="0" err="1">
                <a:effectLst/>
              </a:rPr>
              <a:t>vositalari</a:t>
            </a:r>
            <a:r>
              <a:rPr lang="en-US" dirty="0">
                <a:effectLst/>
              </a:rPr>
              <a:t>, </a:t>
            </a:r>
            <a:r>
              <a:rPr lang="en-US" dirty="0" err="1">
                <a:effectLst/>
              </a:rPr>
              <a:t>rels</a:t>
            </a:r>
            <a:r>
              <a:rPr lang="en-US" dirty="0">
                <a:effectLst/>
              </a:rPr>
              <a:t>, </a:t>
            </a:r>
            <a:r>
              <a:rPr lang="en-US" dirty="0" err="1">
                <a:effectLst/>
              </a:rPr>
              <a:t>truba</a:t>
            </a:r>
            <a:r>
              <a:rPr lang="en-US" dirty="0">
                <a:effectLst/>
              </a:rPr>
              <a:t>, </a:t>
            </a:r>
            <a:r>
              <a:rPr lang="en-US" dirty="0" err="1">
                <a:effectLst/>
              </a:rPr>
              <a:t>sim</a:t>
            </a:r>
            <a:r>
              <a:rPr lang="en-US" dirty="0">
                <a:effectLst/>
              </a:rPr>
              <a:t> </a:t>
            </a:r>
            <a:r>
              <a:rPr lang="en-US" dirty="0" err="1">
                <a:effectLst/>
              </a:rPr>
              <a:t>va</a:t>
            </a:r>
            <a:r>
              <a:rPr lang="en-US" dirty="0">
                <a:effectLst/>
              </a:rPr>
              <a:t> </a:t>
            </a:r>
            <a:r>
              <a:rPr lang="en-US" dirty="0" err="1">
                <a:effectLst/>
              </a:rPr>
              <a:t>boshqa</a:t>
            </a:r>
            <a:r>
              <a:rPr lang="en-US" dirty="0">
                <a:effectLst/>
              </a:rPr>
              <a:t> </a:t>
            </a:r>
            <a:r>
              <a:rPr lang="en-US" dirty="0" err="1">
                <a:effectLst/>
              </a:rPr>
              <a:t>buyumlar</a:t>
            </a:r>
            <a:r>
              <a:rPr lang="en-US" dirty="0">
                <a:effectLst/>
              </a:rPr>
              <a:t> </a:t>
            </a:r>
            <a:r>
              <a:rPr lang="en-US" dirty="0" err="1">
                <a:effectLst/>
              </a:rPr>
              <a:t>uchun</a:t>
            </a:r>
            <a:r>
              <a:rPr lang="en-US" dirty="0">
                <a:effectLst/>
              </a:rPr>
              <a:t> </a:t>
            </a:r>
            <a:r>
              <a:rPr lang="en-US" dirty="0" err="1">
                <a:effectLst/>
              </a:rPr>
              <a:t>asosiy</a:t>
            </a:r>
            <a:r>
              <a:rPr lang="en-US" dirty="0">
                <a:effectLst/>
              </a:rPr>
              <a:t> material. Bu </a:t>
            </a:r>
            <a:r>
              <a:rPr lang="en-US" dirty="0" err="1">
                <a:effectLst/>
              </a:rPr>
              <a:t>po‘latlarga</a:t>
            </a:r>
            <a:r>
              <a:rPr lang="en-US" dirty="0">
                <a:effectLst/>
              </a:rPr>
              <a:t> </a:t>
            </a:r>
            <a:r>
              <a:rPr lang="en-US" dirty="0" err="1">
                <a:effectLst/>
              </a:rPr>
              <a:t>quyilgan</a:t>
            </a:r>
            <a:r>
              <a:rPr lang="en-US" dirty="0">
                <a:effectLst/>
              </a:rPr>
              <a:t> </a:t>
            </a:r>
            <a:r>
              <a:rPr lang="en-US" dirty="0" err="1">
                <a:effectLst/>
              </a:rPr>
              <a:t>umumiy</a:t>
            </a:r>
            <a:r>
              <a:rPr lang="en-US" dirty="0">
                <a:effectLst/>
              </a:rPr>
              <a:t> </a:t>
            </a:r>
            <a:r>
              <a:rPr lang="en-US" dirty="0" err="1">
                <a:effectLst/>
              </a:rPr>
              <a:t>talab</a:t>
            </a:r>
            <a:r>
              <a:rPr lang="en-US" dirty="0">
                <a:effectLst/>
              </a:rPr>
              <a:t> </a:t>
            </a:r>
            <a:r>
              <a:rPr lang="en-US" dirty="0" err="1">
                <a:effectLst/>
              </a:rPr>
              <a:t>bu</a:t>
            </a:r>
            <a:r>
              <a:rPr lang="en-US" dirty="0">
                <a:effectLst/>
              </a:rPr>
              <a:t> – </a:t>
            </a:r>
            <a:r>
              <a:rPr lang="en-US" dirty="0" err="1">
                <a:effectLst/>
              </a:rPr>
              <a:t>mustahkamlik</a:t>
            </a:r>
            <a:r>
              <a:rPr lang="en-US" dirty="0">
                <a:effectLst/>
              </a:rPr>
              <a:t> </a:t>
            </a:r>
            <a:r>
              <a:rPr lang="en-US" dirty="0" err="1">
                <a:effectLst/>
              </a:rPr>
              <a:t>bilan</a:t>
            </a:r>
            <a:r>
              <a:rPr lang="en-US" dirty="0">
                <a:effectLst/>
              </a:rPr>
              <a:t> </a:t>
            </a:r>
            <a:r>
              <a:rPr lang="en-US" dirty="0" err="1">
                <a:effectLst/>
              </a:rPr>
              <a:t>plastiklik</a:t>
            </a:r>
            <a:r>
              <a:rPr lang="en-US" dirty="0">
                <a:effectLst/>
              </a:rPr>
              <a:t>, </a:t>
            </a:r>
            <a:r>
              <a:rPr lang="en-US" dirty="0" err="1">
                <a:effectLst/>
              </a:rPr>
              <a:t>shuningdyoq</a:t>
            </a:r>
            <a:r>
              <a:rPr lang="en-US" dirty="0">
                <a:effectLst/>
              </a:rPr>
              <a:t> </a:t>
            </a:r>
            <a:r>
              <a:rPr lang="en-US" dirty="0" err="1">
                <a:effectLst/>
              </a:rPr>
              <a:t>yaxshi</a:t>
            </a:r>
            <a:r>
              <a:rPr lang="en-US" dirty="0">
                <a:effectLst/>
              </a:rPr>
              <a:t> </a:t>
            </a:r>
            <a:r>
              <a:rPr lang="uz-Cyrl-UZ" dirty="0">
                <a:effectLst/>
              </a:rPr>
              <a:t>t</a:t>
            </a:r>
            <a:r>
              <a:rPr lang="en-US" dirty="0" err="1">
                <a:effectLst/>
              </a:rPr>
              <a:t>exnologik</a:t>
            </a:r>
            <a:r>
              <a:rPr lang="en-US" dirty="0">
                <a:effectLst/>
              </a:rPr>
              <a:t> </a:t>
            </a:r>
            <a:r>
              <a:rPr lang="en-US" dirty="0" err="1">
                <a:effectLst/>
              </a:rPr>
              <a:t>xossalar</a:t>
            </a:r>
            <a:r>
              <a:rPr lang="en-US" dirty="0">
                <a:effectLst/>
              </a:rPr>
              <a:t>.</a:t>
            </a:r>
            <a:endParaRPr lang="ru-RU" dirty="0">
              <a:effectLst/>
            </a:endParaRPr>
          </a:p>
          <a:p>
            <a:r>
              <a:rPr lang="uz-Cyrl-UZ" dirty="0">
                <a:effectLst/>
              </a:rPr>
              <a:t> Asbobsozlik po‘latlar tarkibida uglerod C=0,7-1,7% bo‘ladi: У7A…У13A. Bularning qattiqligi HRC=50-60, issiqga bardoshligi 260</a:t>
            </a:r>
            <a:r>
              <a:rPr lang="ru-RU" dirty="0">
                <a:effectLst/>
              </a:rPr>
              <a:t> </a:t>
            </a:r>
            <a:r>
              <a:rPr lang="uz-Cyrl-UZ" dirty="0">
                <a:effectLst/>
              </a:rPr>
              <a:t> C gacha</a:t>
            </a:r>
            <a:r>
              <a:rPr lang="uz-Cyrl-UZ" dirty="0" smtClean="0">
                <a:effectLst/>
              </a:rPr>
              <a:t>.</a:t>
            </a:r>
          </a:p>
          <a:p>
            <a:endParaRPr lang="ru-RU" dirty="0">
              <a:effectLst/>
            </a:endParaRPr>
          </a:p>
          <a:p>
            <a:r>
              <a:rPr lang="uz-Cyrl-UZ" b="1" dirty="0" smtClean="0">
                <a:effectLst/>
              </a:rPr>
              <a:t>                              </a:t>
            </a:r>
            <a:r>
              <a:rPr lang="uz-Cyrl-UZ" b="1" dirty="0" smtClean="0">
                <a:solidFill>
                  <a:srgbClr val="FF0000"/>
                </a:solidFill>
                <a:effectLst/>
              </a:rPr>
              <a:t>Po‘lat </a:t>
            </a:r>
            <a:r>
              <a:rPr lang="uz-Cyrl-UZ" b="1" dirty="0">
                <a:solidFill>
                  <a:srgbClr val="FF0000"/>
                </a:solidFill>
                <a:effectLst/>
              </a:rPr>
              <a:t>xossalariga uglerodni </a:t>
            </a:r>
            <a:r>
              <a:rPr lang="uz-Cyrl-UZ" b="1" dirty="0" smtClean="0">
                <a:solidFill>
                  <a:srgbClr val="FF0000"/>
                </a:solidFill>
                <a:effectLst/>
              </a:rPr>
              <a:t>ta’siri</a:t>
            </a:r>
          </a:p>
          <a:p>
            <a:endParaRPr lang="ru-RU" dirty="0">
              <a:solidFill>
                <a:srgbClr val="FF0000"/>
              </a:solidFill>
              <a:effectLst/>
            </a:endParaRPr>
          </a:p>
          <a:p>
            <a:r>
              <a:rPr lang="uz-Cyrl-UZ" dirty="0">
                <a:effectLst/>
              </a:rPr>
              <a:t> Po‘lat tarkibidagi uglerod ortishi bilan po‘lat tuzilishi (strukturasi) o‘zgaradi, demak xossalari ham o‘zgaradi. </a:t>
            </a:r>
            <a:r>
              <a:rPr lang="en-US" dirty="0" err="1">
                <a:effectLst/>
              </a:rPr>
              <a:t>Tarkibida</a:t>
            </a:r>
            <a:r>
              <a:rPr lang="en-US" dirty="0">
                <a:effectLst/>
              </a:rPr>
              <a:t> </a:t>
            </a:r>
            <a:r>
              <a:rPr lang="uz-Cyrl-UZ" dirty="0">
                <a:effectLst/>
              </a:rPr>
              <a:t>С</a:t>
            </a:r>
            <a:r>
              <a:rPr lang="en-US" dirty="0">
                <a:effectLst/>
              </a:rPr>
              <a:t>&lt;0,02% </a:t>
            </a:r>
            <a:r>
              <a:rPr lang="en-US" dirty="0" err="1">
                <a:effectLst/>
              </a:rPr>
              <a:t>bo‘lgan</a:t>
            </a:r>
            <a:r>
              <a:rPr lang="en-US" dirty="0">
                <a:effectLst/>
              </a:rPr>
              <a:t> </a:t>
            </a:r>
            <a:r>
              <a:rPr lang="en-US" dirty="0" err="1">
                <a:effectLst/>
              </a:rPr>
              <a:t>po‘lat</a:t>
            </a:r>
            <a:r>
              <a:rPr lang="en-US" dirty="0">
                <a:effectLst/>
              </a:rPr>
              <a:t> </a:t>
            </a:r>
            <a:r>
              <a:rPr lang="en-US" dirty="0" err="1">
                <a:effectLst/>
              </a:rPr>
              <a:t>ferrit</a:t>
            </a:r>
            <a:r>
              <a:rPr lang="en-US" dirty="0">
                <a:effectLst/>
              </a:rPr>
              <a:t> </a:t>
            </a:r>
            <a:r>
              <a:rPr lang="en-US" dirty="0" err="1">
                <a:effectLst/>
              </a:rPr>
              <a:t>va</a:t>
            </a:r>
            <a:r>
              <a:rPr lang="en-US" dirty="0">
                <a:effectLst/>
              </a:rPr>
              <a:t> </a:t>
            </a:r>
            <a:r>
              <a:rPr lang="en-US" dirty="0" err="1">
                <a:effectLst/>
              </a:rPr>
              <a:t>ozgina</a:t>
            </a:r>
            <a:r>
              <a:rPr lang="en-US" dirty="0">
                <a:effectLst/>
              </a:rPr>
              <a:t> </a:t>
            </a:r>
            <a:r>
              <a:rPr lang="en-US" dirty="0" err="1">
                <a:effectLst/>
              </a:rPr>
              <a:t>Ts</a:t>
            </a:r>
            <a:r>
              <a:rPr lang="ru-RU" dirty="0">
                <a:effectLst/>
              </a:rPr>
              <a:t> </a:t>
            </a:r>
            <a:r>
              <a:rPr lang="en-US" dirty="0">
                <a:effectLst/>
              </a:rPr>
              <a:t> </a:t>
            </a:r>
            <a:r>
              <a:rPr lang="en-US" dirty="0" err="1">
                <a:effectLst/>
              </a:rPr>
              <a:t>dan</a:t>
            </a:r>
            <a:r>
              <a:rPr lang="en-US" dirty="0">
                <a:effectLst/>
              </a:rPr>
              <a:t> </a:t>
            </a:r>
            <a:r>
              <a:rPr lang="en-US" dirty="0" err="1">
                <a:effectLst/>
              </a:rPr>
              <a:t>iborat</a:t>
            </a:r>
            <a:r>
              <a:rPr lang="en-US" dirty="0">
                <a:effectLst/>
              </a:rPr>
              <a:t>. </a:t>
            </a:r>
            <a:r>
              <a:rPr lang="uz-Cyrl-UZ" dirty="0">
                <a:effectLst/>
              </a:rPr>
              <a:t>С</a:t>
            </a:r>
            <a:r>
              <a:rPr lang="en-US" dirty="0">
                <a:effectLst/>
              </a:rPr>
              <a:t>=0,02-0,8% da </a:t>
            </a:r>
            <a:r>
              <a:rPr lang="en-US" dirty="0" err="1">
                <a:effectLst/>
              </a:rPr>
              <a:t>faqat</a:t>
            </a:r>
            <a:r>
              <a:rPr lang="en-US" dirty="0">
                <a:effectLst/>
              </a:rPr>
              <a:t> </a:t>
            </a:r>
            <a:r>
              <a:rPr lang="en-US" dirty="0" err="1">
                <a:effectLst/>
              </a:rPr>
              <a:t>ferrit</a:t>
            </a:r>
            <a:r>
              <a:rPr lang="en-US" dirty="0">
                <a:effectLst/>
              </a:rPr>
              <a:t> </a:t>
            </a:r>
            <a:r>
              <a:rPr lang="en-US" dirty="0" err="1">
                <a:effectLst/>
              </a:rPr>
              <a:t>va</a:t>
            </a:r>
            <a:r>
              <a:rPr lang="en-US" dirty="0">
                <a:effectLst/>
              </a:rPr>
              <a:t> </a:t>
            </a:r>
            <a:r>
              <a:rPr lang="en-US" dirty="0" err="1">
                <a:effectLst/>
              </a:rPr>
              <a:t>perlit</a:t>
            </a:r>
            <a:r>
              <a:rPr lang="en-US" dirty="0">
                <a:effectLst/>
              </a:rPr>
              <a:t> bor. </a:t>
            </a:r>
            <a:r>
              <a:rPr lang="uz-Cyrl-UZ" dirty="0">
                <a:effectLst/>
              </a:rPr>
              <a:t>С</a:t>
            </a:r>
            <a:r>
              <a:rPr lang="en-US" dirty="0">
                <a:effectLst/>
              </a:rPr>
              <a:t>&lt;0,8% da </a:t>
            </a:r>
            <a:r>
              <a:rPr lang="en-US" dirty="0" err="1">
                <a:effectLst/>
              </a:rPr>
              <a:t>faqat</a:t>
            </a:r>
            <a:r>
              <a:rPr lang="en-US" dirty="0">
                <a:effectLst/>
              </a:rPr>
              <a:t> </a:t>
            </a:r>
            <a:r>
              <a:rPr lang="en-US" dirty="0" err="1">
                <a:effectLst/>
              </a:rPr>
              <a:t>perlit</a:t>
            </a:r>
            <a:r>
              <a:rPr lang="en-US" dirty="0">
                <a:effectLst/>
              </a:rPr>
              <a:t>. </a:t>
            </a:r>
            <a:r>
              <a:rPr lang="uz-Cyrl-UZ" dirty="0">
                <a:effectLst/>
              </a:rPr>
              <a:t>С</a:t>
            </a:r>
            <a:r>
              <a:rPr lang="en-US" dirty="0">
                <a:effectLst/>
              </a:rPr>
              <a:t>&gt;0,8</a:t>
            </a:r>
            <a:r>
              <a:rPr lang="uz-Cyrl-UZ" dirty="0">
                <a:effectLst/>
              </a:rPr>
              <a:t> dan </a:t>
            </a:r>
            <a:r>
              <a:rPr lang="en-US" dirty="0" err="1">
                <a:effectLst/>
              </a:rPr>
              <a:t>oshsa</a:t>
            </a:r>
            <a:r>
              <a:rPr lang="en-US" dirty="0">
                <a:effectLst/>
              </a:rPr>
              <a:t> </a:t>
            </a:r>
            <a:r>
              <a:rPr lang="en-US" dirty="0" err="1">
                <a:effectLst/>
              </a:rPr>
              <a:t>po‘lat</a:t>
            </a:r>
            <a:r>
              <a:rPr lang="en-US" dirty="0">
                <a:effectLst/>
              </a:rPr>
              <a:t> </a:t>
            </a:r>
            <a:r>
              <a:rPr lang="en-US" dirty="0" err="1">
                <a:effectLst/>
              </a:rPr>
              <a:t>strukturasi</a:t>
            </a:r>
            <a:r>
              <a:rPr lang="en-US" dirty="0">
                <a:effectLst/>
              </a:rPr>
              <a:t> </a:t>
            </a:r>
            <a:r>
              <a:rPr lang="en-US" dirty="0" err="1">
                <a:effectLst/>
              </a:rPr>
              <a:t>ikkilamchi</a:t>
            </a:r>
            <a:r>
              <a:rPr lang="en-US" dirty="0">
                <a:effectLst/>
              </a:rPr>
              <a:t> </a:t>
            </a:r>
            <a:r>
              <a:rPr lang="en-US" dirty="0" err="1">
                <a:effectLst/>
              </a:rPr>
              <a:t>tseme</a:t>
            </a:r>
            <a:r>
              <a:rPr lang="uz-Cyrl-UZ" dirty="0">
                <a:effectLst/>
              </a:rPr>
              <a:t>n</a:t>
            </a:r>
            <a:r>
              <a:rPr lang="en-US" dirty="0">
                <a:effectLst/>
              </a:rPr>
              <a:t>tit </a:t>
            </a:r>
            <a:r>
              <a:rPr lang="en-US" dirty="0" err="1">
                <a:effectLst/>
              </a:rPr>
              <a:t>hosil</a:t>
            </a:r>
            <a:r>
              <a:rPr lang="en-US" dirty="0">
                <a:effectLst/>
              </a:rPr>
              <a:t> </a:t>
            </a:r>
            <a:r>
              <a:rPr lang="en-US" dirty="0" err="1">
                <a:effectLst/>
              </a:rPr>
              <a:t>bo‘ladi</a:t>
            </a:r>
            <a:r>
              <a:rPr lang="en-US" dirty="0">
                <a:effectLst/>
              </a:rPr>
              <a:t>. </a:t>
            </a:r>
            <a:r>
              <a:rPr lang="uz-Cyrl-UZ" dirty="0">
                <a:effectLst/>
              </a:rPr>
              <a:t>U</a:t>
            </a:r>
            <a:r>
              <a:rPr lang="en-US" dirty="0" err="1">
                <a:effectLst/>
              </a:rPr>
              <a:t>glerod</a:t>
            </a:r>
            <a:r>
              <a:rPr lang="en-US" dirty="0">
                <a:effectLst/>
              </a:rPr>
              <a:t> </a:t>
            </a:r>
            <a:r>
              <a:rPr lang="en-US" dirty="0" err="1">
                <a:effectLst/>
              </a:rPr>
              <a:t>miqdori</a:t>
            </a:r>
            <a:r>
              <a:rPr lang="en-US" dirty="0">
                <a:effectLst/>
              </a:rPr>
              <a:t> </a:t>
            </a:r>
            <a:r>
              <a:rPr lang="en-US" dirty="0" err="1">
                <a:effectLst/>
              </a:rPr>
              <a:t>ortishi</a:t>
            </a:r>
            <a:r>
              <a:rPr lang="en-US" dirty="0">
                <a:effectLst/>
              </a:rPr>
              <a:t> </a:t>
            </a:r>
            <a:r>
              <a:rPr lang="en-US" dirty="0" err="1">
                <a:effectLst/>
              </a:rPr>
              <a:t>bilan</a:t>
            </a:r>
            <a:r>
              <a:rPr lang="en-US" dirty="0">
                <a:effectLst/>
              </a:rPr>
              <a:t> </a:t>
            </a:r>
            <a:r>
              <a:rPr lang="en-US" dirty="0" err="1">
                <a:effectLst/>
              </a:rPr>
              <a:t>tseme</a:t>
            </a:r>
            <a:r>
              <a:rPr lang="uz-Cyrl-UZ" dirty="0">
                <a:effectLst/>
              </a:rPr>
              <a:t>n</a:t>
            </a:r>
            <a:r>
              <a:rPr lang="en-US" dirty="0">
                <a:effectLst/>
              </a:rPr>
              <a:t>tit </a:t>
            </a:r>
            <a:r>
              <a:rPr lang="en-US" dirty="0" err="1">
                <a:effectLst/>
              </a:rPr>
              <a:t>miqdori</a:t>
            </a:r>
            <a:r>
              <a:rPr lang="en-US" dirty="0">
                <a:effectLst/>
              </a:rPr>
              <a:t> </a:t>
            </a:r>
            <a:r>
              <a:rPr lang="en-US" dirty="0" err="1">
                <a:effectLst/>
              </a:rPr>
              <a:t>ortib</a:t>
            </a:r>
            <a:r>
              <a:rPr lang="en-US" dirty="0">
                <a:effectLst/>
              </a:rPr>
              <a:t>, </a:t>
            </a:r>
            <a:r>
              <a:rPr lang="en-US" dirty="0" err="1">
                <a:effectLst/>
              </a:rPr>
              <a:t>ferrit</a:t>
            </a:r>
            <a:r>
              <a:rPr lang="en-US" dirty="0">
                <a:effectLst/>
              </a:rPr>
              <a:t> </a:t>
            </a:r>
            <a:r>
              <a:rPr lang="en-US" dirty="0" err="1">
                <a:effectLst/>
              </a:rPr>
              <a:t>miqdori</a:t>
            </a:r>
            <a:r>
              <a:rPr lang="en-US" dirty="0">
                <a:effectLst/>
              </a:rPr>
              <a:t> </a:t>
            </a:r>
            <a:r>
              <a:rPr lang="en-US" dirty="0" err="1">
                <a:effectLst/>
              </a:rPr>
              <a:t>kamayadi</a:t>
            </a:r>
            <a:r>
              <a:rPr lang="en-US" dirty="0">
                <a:effectLst/>
              </a:rPr>
              <a:t>. </a:t>
            </a:r>
            <a:r>
              <a:rPr lang="en-US" dirty="0" err="1">
                <a:effectLst/>
              </a:rPr>
              <a:t>Tseme</a:t>
            </a:r>
            <a:r>
              <a:rPr lang="uz-Cyrl-UZ" dirty="0">
                <a:effectLst/>
              </a:rPr>
              <a:t>n</a:t>
            </a:r>
            <a:r>
              <a:rPr lang="en-US" dirty="0">
                <a:effectLst/>
              </a:rPr>
              <a:t>tit </a:t>
            </a:r>
            <a:r>
              <a:rPr lang="en-US" dirty="0" err="1">
                <a:effectLst/>
              </a:rPr>
              <a:t>qattiq</a:t>
            </a:r>
            <a:r>
              <a:rPr lang="en-US" dirty="0">
                <a:effectLst/>
              </a:rPr>
              <a:t> </a:t>
            </a:r>
            <a:r>
              <a:rPr lang="en-US" dirty="0" err="1">
                <a:effectLst/>
              </a:rPr>
              <a:t>va</a:t>
            </a:r>
            <a:r>
              <a:rPr lang="en-US" dirty="0">
                <a:effectLst/>
              </a:rPr>
              <a:t> </a:t>
            </a:r>
            <a:r>
              <a:rPr lang="en-US" dirty="0" err="1">
                <a:effectLst/>
              </a:rPr>
              <a:t>mo‘rt</a:t>
            </a:r>
            <a:r>
              <a:rPr lang="en-US" dirty="0">
                <a:effectLst/>
              </a:rPr>
              <a:t>, </a:t>
            </a:r>
            <a:r>
              <a:rPr lang="en-US" dirty="0" err="1">
                <a:effectLst/>
              </a:rPr>
              <a:t>ferrit</a:t>
            </a:r>
            <a:r>
              <a:rPr lang="en-US" dirty="0">
                <a:effectLst/>
              </a:rPr>
              <a:t> </a:t>
            </a:r>
            <a:r>
              <a:rPr lang="en-US" dirty="0" err="1">
                <a:effectLst/>
              </a:rPr>
              <a:t>yumshoq</a:t>
            </a:r>
            <a:r>
              <a:rPr lang="en-US" dirty="0">
                <a:effectLst/>
              </a:rPr>
              <a:t> </a:t>
            </a:r>
            <a:r>
              <a:rPr lang="en-US" dirty="0" err="1">
                <a:effectLst/>
              </a:rPr>
              <a:t>va</a:t>
            </a:r>
            <a:r>
              <a:rPr lang="en-US" dirty="0">
                <a:effectLst/>
              </a:rPr>
              <a:t> </a:t>
            </a:r>
            <a:r>
              <a:rPr lang="en-US" dirty="0" err="1">
                <a:effectLst/>
              </a:rPr>
              <a:t>plastik</a:t>
            </a:r>
            <a:r>
              <a:rPr lang="en-US" dirty="0">
                <a:effectLst/>
              </a:rPr>
              <a:t>. </a:t>
            </a:r>
            <a:r>
              <a:rPr lang="en-US" dirty="0" err="1">
                <a:effectLst/>
              </a:rPr>
              <a:t>Demak</a:t>
            </a:r>
            <a:r>
              <a:rPr lang="uz-Cyrl-UZ" dirty="0">
                <a:effectLst/>
              </a:rPr>
              <a:t>,</a:t>
            </a:r>
            <a:r>
              <a:rPr lang="en-US" dirty="0">
                <a:effectLst/>
              </a:rPr>
              <a:t> </a:t>
            </a:r>
            <a:r>
              <a:rPr lang="en-US" dirty="0" err="1">
                <a:effectLst/>
              </a:rPr>
              <a:t>uglerod</a:t>
            </a:r>
            <a:r>
              <a:rPr lang="en-US" dirty="0">
                <a:effectLst/>
              </a:rPr>
              <a:t> </a:t>
            </a:r>
            <a:r>
              <a:rPr lang="en-US" dirty="0" err="1">
                <a:effectLst/>
              </a:rPr>
              <a:t>miqdori</a:t>
            </a:r>
            <a:r>
              <a:rPr lang="en-US" dirty="0">
                <a:effectLst/>
              </a:rPr>
              <a:t> </a:t>
            </a:r>
            <a:r>
              <a:rPr lang="en-US" dirty="0" err="1">
                <a:effectLst/>
              </a:rPr>
              <a:t>ortishi</a:t>
            </a:r>
            <a:r>
              <a:rPr lang="en-US" dirty="0">
                <a:effectLst/>
              </a:rPr>
              <a:t> </a:t>
            </a:r>
            <a:r>
              <a:rPr lang="en-US" dirty="0" err="1">
                <a:effectLst/>
              </a:rPr>
              <a:t>bilan</a:t>
            </a:r>
            <a:r>
              <a:rPr lang="en-US" dirty="0">
                <a:effectLst/>
              </a:rPr>
              <a:t> </a:t>
            </a:r>
            <a:r>
              <a:rPr lang="en-US" dirty="0" err="1">
                <a:effectLst/>
              </a:rPr>
              <a:t>po‘lat</a:t>
            </a:r>
            <a:r>
              <a:rPr lang="en-US" dirty="0">
                <a:effectLst/>
              </a:rPr>
              <a:t> </a:t>
            </a:r>
            <a:r>
              <a:rPr lang="en-US" dirty="0" err="1">
                <a:effectLst/>
              </a:rPr>
              <a:t>qattiqligi</a:t>
            </a:r>
            <a:r>
              <a:rPr lang="en-US" dirty="0">
                <a:effectLst/>
              </a:rPr>
              <a:t> </a:t>
            </a:r>
            <a:r>
              <a:rPr lang="en-US" dirty="0" err="1">
                <a:effectLst/>
              </a:rPr>
              <a:t>ortib</a:t>
            </a:r>
            <a:r>
              <a:rPr lang="en-US" dirty="0">
                <a:effectLst/>
              </a:rPr>
              <a:t>, </a:t>
            </a:r>
            <a:r>
              <a:rPr lang="en-US" dirty="0" err="1">
                <a:effectLst/>
              </a:rPr>
              <a:t>plastik</a:t>
            </a:r>
            <a:r>
              <a:rPr lang="uz-Cyrl-UZ" dirty="0">
                <a:effectLst/>
              </a:rPr>
              <a:t>ligi</a:t>
            </a:r>
            <a:r>
              <a:rPr lang="en-US" dirty="0">
                <a:effectLst/>
              </a:rPr>
              <a:t> </a:t>
            </a:r>
            <a:r>
              <a:rPr lang="en-US" dirty="0" err="1">
                <a:effectLst/>
              </a:rPr>
              <a:t>kamayadi</a:t>
            </a:r>
            <a:r>
              <a:rPr lang="en-US" dirty="0">
                <a:effectLst/>
              </a:rPr>
              <a:t>.</a:t>
            </a:r>
            <a:r>
              <a:rPr lang="uz-Cyrl-UZ" dirty="0">
                <a:effectLst/>
              </a:rPr>
              <a:t>Uglerod fizik xossalari ham ta’sir qiladi: uglerod ortishi bilan magnit kirituvchanligi pasayib, elektr qarshiligi va koertsitiv kuch ortadi.</a:t>
            </a:r>
            <a:endParaRPr lang="ru-RU" dirty="0">
              <a:effectLst/>
            </a:endParaRPr>
          </a:p>
          <a:p>
            <a:endParaRPr lang="ru-RU" dirty="0"/>
          </a:p>
        </p:txBody>
      </p:sp>
    </p:spTree>
    <p:extLst>
      <p:ext uri="{BB962C8B-B14F-4D97-AF65-F5344CB8AC3E}">
        <p14:creationId xmlns:p14="http://schemas.microsoft.com/office/powerpoint/2010/main" val="4247972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Effect transition="in" filter="fade">
                                      <p:cBhvr>
                                        <p:cTn id="21" dur="1000"/>
                                        <p:tgtEl>
                                          <p:spTgt spid="7">
                                            <p:txEl>
                                              <p:pRg st="3" end="3"/>
                                            </p:txEl>
                                          </p:spTgt>
                                        </p:tgtEl>
                                      </p:cBhvr>
                                    </p:animEffect>
                                    <p:anim calcmode="lin" valueType="num">
                                      <p:cBhvr>
                                        <p:cTn id="22"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xEl>
                                              <p:pRg st="5" end="5"/>
                                            </p:txEl>
                                          </p:spTgt>
                                        </p:tgtEl>
                                        <p:attrNameLst>
                                          <p:attrName>style.visibility</p:attrName>
                                        </p:attrNameLst>
                                      </p:cBhvr>
                                      <p:to>
                                        <p:strVal val="visible"/>
                                      </p:to>
                                    </p:set>
                                    <p:animEffect transition="in" filter="fade">
                                      <p:cBhvr>
                                        <p:cTn id="28" dur="1000"/>
                                        <p:tgtEl>
                                          <p:spTgt spid="7">
                                            <p:txEl>
                                              <p:pRg st="5" end="5"/>
                                            </p:txEl>
                                          </p:spTgt>
                                        </p:tgtEl>
                                      </p:cBhvr>
                                    </p:animEffect>
                                    <p:anim calcmode="lin" valueType="num">
                                      <p:cBhvr>
                                        <p:cTn id="29"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685801"/>
            <a:ext cx="8424936" cy="5767535"/>
          </a:xfrm>
        </p:spPr>
        <p:txBody>
          <a:bodyPr>
            <a:normAutofit fontScale="92500" lnSpcReduction="20000"/>
          </a:bodyPr>
          <a:lstStyle/>
          <a:p>
            <a:r>
              <a:rPr lang="uz-Cyrl-UZ" b="1" dirty="0">
                <a:solidFill>
                  <a:srgbClr val="FF0000"/>
                </a:solidFill>
                <a:effectLst/>
              </a:rPr>
              <a:t>Marganetsni ta’siri:</a:t>
            </a:r>
            <a:r>
              <a:rPr lang="uz-Cyrl-UZ" dirty="0">
                <a:effectLst/>
              </a:rPr>
              <a:t> Kislorodsizlantirish uchun qo‘shiladi</a:t>
            </a:r>
            <a:r>
              <a:rPr lang="en-US" dirty="0">
                <a:effectLst/>
              </a:rPr>
              <a:t>. </a:t>
            </a:r>
            <a:r>
              <a:rPr lang="en-US" dirty="0" err="1">
                <a:effectLst/>
              </a:rPr>
              <a:t>Zararli</a:t>
            </a:r>
            <a:r>
              <a:rPr lang="en-US" dirty="0">
                <a:effectLst/>
              </a:rPr>
              <a:t> </a:t>
            </a:r>
            <a:r>
              <a:rPr lang="en-US" dirty="0" err="1">
                <a:effectLst/>
              </a:rPr>
              <a:t>temir</a:t>
            </a:r>
            <a:r>
              <a:rPr lang="uz-Cyrl-UZ" dirty="0">
                <a:effectLst/>
              </a:rPr>
              <a:t> (2) </a:t>
            </a:r>
            <a:r>
              <a:rPr lang="en-US" dirty="0" err="1">
                <a:effectLst/>
              </a:rPr>
              <a:t>oksidi</a:t>
            </a:r>
            <a:r>
              <a:rPr lang="en-US" dirty="0">
                <a:effectLst/>
              </a:rPr>
              <a:t> (</a:t>
            </a:r>
            <a:r>
              <a:rPr lang="en-US" dirty="0" err="1">
                <a:effectLst/>
              </a:rPr>
              <a:t>FeO</a:t>
            </a:r>
            <a:r>
              <a:rPr lang="en-US" dirty="0">
                <a:effectLst/>
              </a:rPr>
              <a:t>)</a:t>
            </a:r>
            <a:r>
              <a:rPr lang="en-US" dirty="0" err="1">
                <a:effectLst/>
              </a:rPr>
              <a:t>ni</a:t>
            </a:r>
            <a:r>
              <a:rPr lang="en-US" dirty="0">
                <a:effectLst/>
              </a:rPr>
              <a:t> </a:t>
            </a:r>
            <a:r>
              <a:rPr lang="en-US" dirty="0" err="1">
                <a:effectLst/>
              </a:rPr>
              <a:t>yoqotish</a:t>
            </a:r>
            <a:r>
              <a:rPr lang="en-US" dirty="0">
                <a:effectLst/>
              </a:rPr>
              <a:t> </a:t>
            </a:r>
            <a:r>
              <a:rPr lang="en-US" dirty="0" err="1">
                <a:effectLst/>
              </a:rPr>
              <a:t>uchun</a:t>
            </a:r>
            <a:r>
              <a:rPr lang="en-US" dirty="0">
                <a:effectLst/>
              </a:rPr>
              <a:t>:</a:t>
            </a:r>
            <a:endParaRPr lang="ru-RU" dirty="0">
              <a:effectLst/>
            </a:endParaRPr>
          </a:p>
          <a:p>
            <a:r>
              <a:rPr lang="uz-Cyrl-UZ" dirty="0">
                <a:effectLst/>
              </a:rPr>
              <a:t> Feo+Mn=MnO+Fe.</a:t>
            </a:r>
            <a:endParaRPr lang="ru-RU" dirty="0">
              <a:effectLst/>
            </a:endParaRPr>
          </a:p>
          <a:p>
            <a:r>
              <a:rPr lang="uz-Cyrl-UZ" dirty="0">
                <a:effectLst/>
              </a:rPr>
              <a:t> Po‘latda o‘zi Mn=0,25-0,8% gacha bo‘ladi. U qisman ferritda eriydi, qisman  tartibli karbid hosil qilib mustahkamlik va qattiqlikni oshiradi. </a:t>
            </a:r>
            <a:endParaRPr lang="ru-RU" dirty="0">
              <a:effectLst/>
            </a:endParaRPr>
          </a:p>
          <a:p>
            <a:r>
              <a:rPr lang="uz-Cyrl-UZ" b="1" dirty="0">
                <a:solidFill>
                  <a:srgbClr val="FF0000"/>
                </a:solidFill>
                <a:effectLst/>
              </a:rPr>
              <a:t> Kremniyni ta’siri.</a:t>
            </a:r>
            <a:r>
              <a:rPr lang="uz-Cyrl-UZ" dirty="0">
                <a:effectLst/>
              </a:rPr>
              <a:t> Bu ham temir(2) oksidini qaytaradi:  Kremniy ferritda erib, po‘lat qattiqqlikni oshiradi, elastiklik xossalarini yaxshilaydi. Ammo, plastiklikni pasaytiradi.</a:t>
            </a:r>
            <a:endParaRPr lang="ru-RU" dirty="0">
              <a:effectLst/>
            </a:endParaRPr>
          </a:p>
          <a:p>
            <a:r>
              <a:rPr lang="uz-Cyrl-UZ" b="1" dirty="0">
                <a:solidFill>
                  <a:srgbClr val="FF0000"/>
                </a:solidFill>
                <a:effectLst/>
              </a:rPr>
              <a:t> Fosforning ta’siri</a:t>
            </a:r>
            <a:r>
              <a:rPr lang="uz-Cyrl-UZ" dirty="0">
                <a:solidFill>
                  <a:srgbClr val="FF0000"/>
                </a:solidFill>
                <a:effectLst/>
              </a:rPr>
              <a:t>.</a:t>
            </a:r>
            <a:r>
              <a:rPr lang="uz-Cyrl-UZ" dirty="0">
                <a:effectLst/>
              </a:rPr>
              <a:t> Oddiy sifatli po‘latda R&lt;0,05% dan oshmasligi lozim, sifatli po‘latlarda: R&lt;0,02%.</a:t>
            </a:r>
            <a:endParaRPr lang="ru-RU" dirty="0">
              <a:effectLst/>
            </a:endParaRPr>
          </a:p>
          <a:p>
            <a:r>
              <a:rPr lang="uz-Cyrl-UZ" dirty="0">
                <a:effectLst/>
              </a:rPr>
              <a:t> Fosfor ferritda erib, qattiqlikni oshirib, qovishqoqlikni pasaytiradi. Normal haroratda va 0</a:t>
            </a:r>
            <a:r>
              <a:rPr lang="ru-RU" dirty="0">
                <a:effectLst/>
              </a:rPr>
              <a:t> </a:t>
            </a:r>
            <a:r>
              <a:rPr lang="uz-Cyrl-UZ" dirty="0">
                <a:effectLst/>
              </a:rPr>
              <a:t>dan pastda plastiklik va qovushqoqlikka zararli ta’sir qiladi. U po‘latni </a:t>
            </a:r>
            <a:r>
              <a:rPr lang="uz-Cyrl-UZ" b="1" dirty="0">
                <a:effectLst/>
              </a:rPr>
              <a:t>sovuq holda sinuvchan</a:t>
            </a:r>
            <a:r>
              <a:rPr lang="uz-Cyrl-UZ" dirty="0">
                <a:effectLst/>
              </a:rPr>
              <a:t> qiladi. </a:t>
            </a:r>
            <a:endParaRPr lang="ru-RU" dirty="0">
              <a:effectLst/>
            </a:endParaRPr>
          </a:p>
          <a:p>
            <a:r>
              <a:rPr lang="uz-Cyrl-UZ" dirty="0">
                <a:effectLst/>
              </a:rPr>
              <a:t> Fosfor po‘latni mo‘rt holatga o‘tish haroratini oshiradi (shuning uchun sovuqda darz ketadi). Agar R&gt;0,1% ortiq bo‘lsa, uning salbiy ta’siri kuchli bo‘ladi. Muhim detallar uchun po‘lat tarkibida hatto 0,05% fosfor bo‘lishiga yo‘l qo‘yish kerak emas, chunki qotishma kristallanayotganda fosfor kuchli darajada likvatsiyalanib, po‘latda fosfori ko‘p bo‘lgan mo‘rt joylar hosil qiladi. </a:t>
            </a:r>
            <a:endParaRPr lang="ru-RU" dirty="0">
              <a:effectLst/>
            </a:endParaRPr>
          </a:p>
          <a:p>
            <a:r>
              <a:rPr lang="uz-Cyrl-UZ" dirty="0">
                <a:effectLst/>
              </a:rPr>
              <a:t> Yaxshi tomonlari ham bor: qirqib ishlashni osonlashtiradi, mis bilan birgalikda korroziyabardoshlikni oshiradi. </a:t>
            </a:r>
            <a:r>
              <a:rPr lang="en-US" dirty="0" err="1">
                <a:effectLst/>
              </a:rPr>
              <a:t>Avtomat</a:t>
            </a:r>
            <a:r>
              <a:rPr lang="en-US" dirty="0">
                <a:effectLst/>
              </a:rPr>
              <a:t> </a:t>
            </a:r>
            <a:r>
              <a:rPr lang="en-US" dirty="0" err="1">
                <a:effectLst/>
              </a:rPr>
              <a:t>po‘latlar</a:t>
            </a:r>
            <a:r>
              <a:rPr lang="en-US" dirty="0">
                <a:effectLst/>
              </a:rPr>
              <a:t>: </a:t>
            </a:r>
            <a:r>
              <a:rPr lang="en-US" i="1" dirty="0">
                <a:effectLst/>
              </a:rPr>
              <a:t>A12, A15, A20 </a:t>
            </a:r>
            <a:r>
              <a:rPr lang="en-US" dirty="0" err="1">
                <a:effectLst/>
              </a:rPr>
              <a:t>larda</a:t>
            </a:r>
            <a:r>
              <a:rPr lang="en-US" dirty="0">
                <a:effectLst/>
              </a:rPr>
              <a:t> </a:t>
            </a:r>
            <a:r>
              <a:rPr lang="ru-RU" dirty="0">
                <a:effectLst/>
              </a:rPr>
              <a:t>Р</a:t>
            </a:r>
            <a:r>
              <a:rPr lang="en-US" dirty="0">
                <a:effectLst/>
              </a:rPr>
              <a:t>=0,06% </a:t>
            </a:r>
            <a:r>
              <a:rPr lang="en-US" i="1" dirty="0">
                <a:effectLst/>
              </a:rPr>
              <a:t>A12 </a:t>
            </a:r>
            <a:r>
              <a:rPr lang="en-US" dirty="0">
                <a:effectLst/>
              </a:rPr>
              <a:t>da </a:t>
            </a:r>
            <a:r>
              <a:rPr lang="ru-RU" dirty="0">
                <a:effectLst/>
              </a:rPr>
              <a:t>Р</a:t>
            </a:r>
            <a:r>
              <a:rPr lang="en-US" dirty="0">
                <a:effectLst/>
              </a:rPr>
              <a:t>=0,15%.</a:t>
            </a:r>
            <a:endParaRPr lang="ru-RU" dirty="0">
              <a:effectLst/>
            </a:endParaRPr>
          </a:p>
          <a:p>
            <a:endParaRPr lang="ru-RU" dirty="0"/>
          </a:p>
        </p:txBody>
      </p:sp>
    </p:spTree>
    <p:extLst>
      <p:ext uri="{BB962C8B-B14F-4D97-AF65-F5344CB8AC3E}">
        <p14:creationId xmlns:p14="http://schemas.microsoft.com/office/powerpoint/2010/main" val="1226305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2000"/>
                                        <p:tgtEl>
                                          <p:spTgt spid="2">
                                            <p:txEl>
                                              <p:pRg st="1" end="1"/>
                                            </p:txEl>
                                          </p:spTgt>
                                        </p:tgtEl>
                                      </p:cBhvr>
                                    </p:animEffect>
                                    <p:anim calcmode="lin" valueType="num">
                                      <p:cBhvr>
                                        <p:cTn id="15" dur="2000" fill="hold"/>
                                        <p:tgtEl>
                                          <p:spTgt spid="2">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2000"/>
                                        <p:tgtEl>
                                          <p:spTgt spid="2">
                                            <p:txEl>
                                              <p:pRg st="2" end="2"/>
                                            </p:txEl>
                                          </p:spTgt>
                                        </p:tgtEl>
                                      </p:cBhvr>
                                    </p:animEffect>
                                    <p:anim calcmode="lin" valueType="num">
                                      <p:cBhvr>
                                        <p:cTn id="22" dur="2000" fill="hold"/>
                                        <p:tgtEl>
                                          <p:spTgt spid="2">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2000"/>
                                        <p:tgtEl>
                                          <p:spTgt spid="2">
                                            <p:txEl>
                                              <p:pRg st="3" end="3"/>
                                            </p:txEl>
                                          </p:spTgt>
                                        </p:tgtEl>
                                      </p:cBhvr>
                                    </p:animEffect>
                                    <p:anim calcmode="lin" valueType="num">
                                      <p:cBhvr>
                                        <p:cTn id="29" dur="2000" fill="hold"/>
                                        <p:tgtEl>
                                          <p:spTgt spid="2">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2">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2000"/>
                                        <p:tgtEl>
                                          <p:spTgt spid="2">
                                            <p:txEl>
                                              <p:pRg st="4" end="4"/>
                                            </p:txEl>
                                          </p:spTgt>
                                        </p:tgtEl>
                                      </p:cBhvr>
                                    </p:animEffect>
                                    <p:anim calcmode="lin" valueType="num">
                                      <p:cBhvr>
                                        <p:cTn id="36" dur="2000" fill="hold"/>
                                        <p:tgtEl>
                                          <p:spTgt spid="2">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2">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2000"/>
                                        <p:tgtEl>
                                          <p:spTgt spid="2">
                                            <p:txEl>
                                              <p:pRg st="5" end="5"/>
                                            </p:txEl>
                                          </p:spTgt>
                                        </p:tgtEl>
                                      </p:cBhvr>
                                    </p:animEffect>
                                    <p:anim calcmode="lin" valueType="num">
                                      <p:cBhvr>
                                        <p:cTn id="43" dur="2000" fill="hold"/>
                                        <p:tgtEl>
                                          <p:spTgt spid="2">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2">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2000"/>
                                        <p:tgtEl>
                                          <p:spTgt spid="2">
                                            <p:txEl>
                                              <p:pRg st="6" end="6"/>
                                            </p:txEl>
                                          </p:spTgt>
                                        </p:tgtEl>
                                      </p:cBhvr>
                                    </p:animEffect>
                                    <p:anim calcmode="lin" valueType="num">
                                      <p:cBhvr>
                                        <p:cTn id="50" dur="2000" fill="hold"/>
                                        <p:tgtEl>
                                          <p:spTgt spid="2">
                                            <p:txEl>
                                              <p:pRg st="6" end="6"/>
                                            </p:txEl>
                                          </p:spTgt>
                                        </p:tgtEl>
                                        <p:attrNameLst>
                                          <p:attrName>ppt_w</p:attrName>
                                        </p:attrNameLst>
                                      </p:cBhvr>
                                      <p:tavLst>
                                        <p:tav tm="0" fmla="#ppt_w*sin(2.5*pi*$)">
                                          <p:val>
                                            <p:fltVal val="0"/>
                                          </p:val>
                                        </p:tav>
                                        <p:tav tm="100000">
                                          <p:val>
                                            <p:fltVal val="1"/>
                                          </p:val>
                                        </p:tav>
                                      </p:tavLst>
                                    </p:anim>
                                    <p:anim calcmode="lin" valueType="num">
                                      <p:cBhvr>
                                        <p:cTn id="51" dur="2000" fill="hold"/>
                                        <p:tgtEl>
                                          <p:spTgt spid="2">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2">
                                            <p:txEl>
                                              <p:pRg st="7" end="7"/>
                                            </p:txEl>
                                          </p:spTgt>
                                        </p:tgtEl>
                                        <p:attrNameLst>
                                          <p:attrName>style.visibility</p:attrName>
                                        </p:attrNameLst>
                                      </p:cBhvr>
                                      <p:to>
                                        <p:strVal val="visible"/>
                                      </p:to>
                                    </p:set>
                                    <p:animEffect transition="in" filter="fade">
                                      <p:cBhvr>
                                        <p:cTn id="56" dur="2000"/>
                                        <p:tgtEl>
                                          <p:spTgt spid="2">
                                            <p:txEl>
                                              <p:pRg st="7" end="7"/>
                                            </p:txEl>
                                          </p:spTgt>
                                        </p:tgtEl>
                                      </p:cBhvr>
                                    </p:animEffect>
                                    <p:anim calcmode="lin" valueType="num">
                                      <p:cBhvr>
                                        <p:cTn id="57" dur="2000" fill="hold"/>
                                        <p:tgtEl>
                                          <p:spTgt spid="2">
                                            <p:txEl>
                                              <p:pRg st="7" end="7"/>
                                            </p:txEl>
                                          </p:spTgt>
                                        </p:tgtEl>
                                        <p:attrNameLst>
                                          <p:attrName>ppt_w</p:attrName>
                                        </p:attrNameLst>
                                      </p:cBhvr>
                                      <p:tavLst>
                                        <p:tav tm="0" fmla="#ppt_w*sin(2.5*pi*$)">
                                          <p:val>
                                            <p:fltVal val="0"/>
                                          </p:val>
                                        </p:tav>
                                        <p:tav tm="100000">
                                          <p:val>
                                            <p:fltVal val="1"/>
                                          </p:val>
                                        </p:tav>
                                      </p:tavLst>
                                    </p:anim>
                                    <p:anim calcmode="lin" valueType="num">
                                      <p:cBhvr>
                                        <p:cTn id="58" dur="2000" fill="hold"/>
                                        <p:tgtEl>
                                          <p:spTgt spid="2">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1196752"/>
            <a:ext cx="8496944" cy="5097759"/>
          </a:xfrm>
        </p:spPr>
        <p:txBody>
          <a:bodyPr>
            <a:normAutofit fontScale="92500" lnSpcReduction="20000"/>
          </a:bodyPr>
          <a:lstStyle/>
          <a:p>
            <a:r>
              <a:rPr lang="uz-Cyrl-UZ" dirty="0">
                <a:effectLst/>
              </a:rPr>
              <a:t>Oddiy sifatli po‘latlarda S=0,04-0,05%. Yuqori sifatli po‘latlarda S=0,02-0,03%. </a:t>
            </a:r>
            <a:r>
              <a:rPr lang="uz-Cyrl-UZ" b="1" dirty="0">
                <a:effectLst/>
              </a:rPr>
              <a:t>Elektr pechlarida olingan</a:t>
            </a:r>
            <a:r>
              <a:rPr lang="uz-Cyrl-UZ" dirty="0">
                <a:effectLst/>
              </a:rPr>
              <a:t> po‘latlarda oltingugurt </a:t>
            </a:r>
            <a:r>
              <a:rPr lang="uz-Cyrl-UZ" b="1" dirty="0">
                <a:effectLst/>
              </a:rPr>
              <a:t>yo‘q darajada. </a:t>
            </a:r>
            <a:r>
              <a:rPr lang="uz-Cyrl-UZ" dirty="0">
                <a:effectLst/>
              </a:rPr>
              <a:t>Oltingugurt temirda erimaydi va temir bilan birikib FeS kimyoviy birikma hosil qiladi.</a:t>
            </a:r>
            <a:endParaRPr lang="ru-RU" dirty="0">
              <a:effectLst/>
            </a:endParaRPr>
          </a:p>
          <a:p>
            <a:r>
              <a:rPr lang="en-US" dirty="0" err="1">
                <a:effectLst/>
              </a:rPr>
              <a:t>Temir</a:t>
            </a:r>
            <a:r>
              <a:rPr lang="en-US" dirty="0">
                <a:effectLst/>
              </a:rPr>
              <a:t> </a:t>
            </a:r>
            <a:r>
              <a:rPr lang="en-US" dirty="0" err="1">
                <a:effectLst/>
              </a:rPr>
              <a:t>bilan</a:t>
            </a:r>
            <a:r>
              <a:rPr lang="en-US" dirty="0">
                <a:effectLst/>
              </a:rPr>
              <a:t> </a:t>
            </a:r>
            <a:r>
              <a:rPr lang="en-US" dirty="0" err="1">
                <a:effectLst/>
              </a:rPr>
              <a:t>temir</a:t>
            </a:r>
            <a:r>
              <a:rPr lang="en-US" dirty="0">
                <a:effectLst/>
              </a:rPr>
              <a:t> </a:t>
            </a:r>
            <a:r>
              <a:rPr lang="en-US" dirty="0" err="1">
                <a:effectLst/>
              </a:rPr>
              <a:t>sulfid</a:t>
            </a:r>
            <a:r>
              <a:rPr lang="en-US" dirty="0">
                <a:effectLst/>
              </a:rPr>
              <a:t> 988</a:t>
            </a:r>
            <a:r>
              <a:rPr lang="ru-RU" dirty="0">
                <a:effectLst/>
              </a:rPr>
              <a:t> </a:t>
            </a:r>
            <a:r>
              <a:rPr lang="en-US" dirty="0">
                <a:effectLst/>
              </a:rPr>
              <a:t>S </a:t>
            </a:r>
            <a:r>
              <a:rPr lang="en-US" dirty="0" err="1">
                <a:effectLst/>
              </a:rPr>
              <a:t>haroratda</a:t>
            </a:r>
            <a:r>
              <a:rPr lang="en-US" dirty="0">
                <a:effectLst/>
              </a:rPr>
              <a:t> </a:t>
            </a:r>
            <a:r>
              <a:rPr lang="en-US" dirty="0" err="1">
                <a:effectLst/>
              </a:rPr>
              <a:t>suyuql</a:t>
            </a:r>
            <a:r>
              <a:rPr lang="uz-Cyrl-UZ" dirty="0">
                <a:effectLst/>
              </a:rPr>
              <a:t>anad</a:t>
            </a:r>
            <a:r>
              <a:rPr lang="en-US" dirty="0" err="1">
                <a:effectLst/>
              </a:rPr>
              <a:t>igan</a:t>
            </a:r>
            <a:r>
              <a:rPr lang="en-US" dirty="0">
                <a:effectLst/>
              </a:rPr>
              <a:t> </a:t>
            </a:r>
            <a:r>
              <a:rPr lang="en-US" dirty="0" err="1">
                <a:effectLst/>
              </a:rPr>
              <a:t>evtektika</a:t>
            </a:r>
            <a:r>
              <a:rPr lang="en-US" dirty="0">
                <a:effectLst/>
              </a:rPr>
              <a:t> </a:t>
            </a:r>
            <a:r>
              <a:rPr lang="en-US" dirty="0" err="1">
                <a:effectLst/>
              </a:rPr>
              <a:t>hosil</a:t>
            </a:r>
            <a:r>
              <a:rPr lang="en-US" dirty="0">
                <a:effectLst/>
              </a:rPr>
              <a:t> </a:t>
            </a:r>
            <a:r>
              <a:rPr lang="en-US" dirty="0" err="1">
                <a:effectLst/>
              </a:rPr>
              <a:t>qiladi</a:t>
            </a:r>
            <a:r>
              <a:rPr lang="en-US" dirty="0">
                <a:effectLst/>
              </a:rPr>
              <a:t>. Bu </a:t>
            </a:r>
            <a:r>
              <a:rPr lang="en-US" dirty="0" err="1">
                <a:effectLst/>
              </a:rPr>
              <a:t>evtektika</a:t>
            </a:r>
            <a:r>
              <a:rPr lang="en-US" dirty="0">
                <a:effectLst/>
              </a:rPr>
              <a:t> 988-913</a:t>
            </a:r>
            <a:r>
              <a:rPr lang="ru-RU" dirty="0">
                <a:effectLst/>
              </a:rPr>
              <a:t>  </a:t>
            </a:r>
            <a:r>
              <a:rPr lang="en-US" dirty="0">
                <a:effectLst/>
              </a:rPr>
              <a:t>S </a:t>
            </a:r>
            <a:r>
              <a:rPr lang="en-US" dirty="0" err="1">
                <a:effectLst/>
              </a:rPr>
              <a:t>oralag‘ida</a:t>
            </a:r>
            <a:r>
              <a:rPr lang="en-US" dirty="0">
                <a:effectLst/>
              </a:rPr>
              <a:t> </a:t>
            </a:r>
            <a:r>
              <a:rPr lang="en-US" dirty="0" err="1">
                <a:effectLst/>
              </a:rPr>
              <a:t>aus</a:t>
            </a:r>
            <a:r>
              <a:rPr lang="uz-Cyrl-UZ" dirty="0">
                <a:effectLst/>
              </a:rPr>
              <a:t>ten</a:t>
            </a:r>
            <a:r>
              <a:rPr lang="en-US" dirty="0">
                <a:effectLst/>
              </a:rPr>
              <a:t>it </a:t>
            </a:r>
            <a:r>
              <a:rPr lang="en-US" dirty="0" err="1">
                <a:effectLst/>
              </a:rPr>
              <a:t>bilan</a:t>
            </a:r>
            <a:r>
              <a:rPr lang="uz-Cyrl-UZ" dirty="0">
                <a:effectLst/>
              </a:rPr>
              <a:t>,</a:t>
            </a:r>
            <a:r>
              <a:rPr lang="en-US" dirty="0">
                <a:effectLst/>
              </a:rPr>
              <a:t> </a:t>
            </a:r>
            <a:r>
              <a:rPr lang="en-US" dirty="0" err="1">
                <a:effectLst/>
              </a:rPr>
              <a:t>FeS</a:t>
            </a:r>
            <a:r>
              <a:rPr lang="en-US" dirty="0">
                <a:effectLst/>
              </a:rPr>
              <a:t> </a:t>
            </a:r>
            <a:r>
              <a:rPr lang="en-US" dirty="0" err="1">
                <a:effectLst/>
              </a:rPr>
              <a:t>dan</a:t>
            </a:r>
            <a:r>
              <a:rPr lang="en-US" dirty="0">
                <a:effectLst/>
              </a:rPr>
              <a:t> 913</a:t>
            </a:r>
            <a:r>
              <a:rPr lang="ru-RU" dirty="0">
                <a:effectLst/>
              </a:rPr>
              <a:t> </a:t>
            </a:r>
            <a:r>
              <a:rPr lang="en-US" dirty="0" err="1">
                <a:effectLst/>
              </a:rPr>
              <a:t>Sdan</a:t>
            </a:r>
            <a:r>
              <a:rPr lang="en-US" dirty="0">
                <a:effectLst/>
              </a:rPr>
              <a:t> </a:t>
            </a:r>
            <a:r>
              <a:rPr lang="en-US" dirty="0" err="1">
                <a:effectLst/>
              </a:rPr>
              <a:t>pastda</a:t>
            </a:r>
            <a:r>
              <a:rPr lang="en-US" dirty="0">
                <a:effectLst/>
              </a:rPr>
              <a:t> </a:t>
            </a:r>
            <a:r>
              <a:rPr lang="en-US" dirty="0" err="1">
                <a:effectLst/>
              </a:rPr>
              <a:t>esa</a:t>
            </a:r>
            <a:r>
              <a:rPr lang="en-US" dirty="0">
                <a:effectLst/>
              </a:rPr>
              <a:t> </a:t>
            </a:r>
            <a:r>
              <a:rPr lang="en-US" dirty="0" err="1">
                <a:effectLst/>
              </a:rPr>
              <a:t>ferrit</a:t>
            </a:r>
            <a:r>
              <a:rPr lang="en-US" dirty="0">
                <a:effectLst/>
              </a:rPr>
              <a:t> </a:t>
            </a:r>
            <a:r>
              <a:rPr lang="en-US" dirty="0" err="1">
                <a:effectLst/>
              </a:rPr>
              <a:t>bilan</a:t>
            </a:r>
            <a:r>
              <a:rPr lang="en-US" dirty="0">
                <a:effectLst/>
              </a:rPr>
              <a:t> </a:t>
            </a:r>
            <a:r>
              <a:rPr lang="en-US" dirty="0" err="1">
                <a:effectLst/>
              </a:rPr>
              <a:t>FeS</a:t>
            </a:r>
            <a:r>
              <a:rPr lang="en-US" dirty="0">
                <a:effectLst/>
              </a:rPr>
              <a:t> </a:t>
            </a:r>
            <a:r>
              <a:rPr lang="en-US" dirty="0" err="1">
                <a:effectLst/>
              </a:rPr>
              <a:t>dan</a:t>
            </a:r>
            <a:r>
              <a:rPr lang="en-US" dirty="0">
                <a:effectLst/>
              </a:rPr>
              <a:t> </a:t>
            </a:r>
            <a:r>
              <a:rPr lang="en-US" dirty="0" err="1">
                <a:effectLst/>
              </a:rPr>
              <a:t>iborat</a:t>
            </a:r>
            <a:r>
              <a:rPr lang="en-US" dirty="0">
                <a:effectLst/>
              </a:rPr>
              <a:t> </a:t>
            </a:r>
            <a:r>
              <a:rPr lang="en-US" dirty="0" err="1">
                <a:effectLst/>
              </a:rPr>
              <a:t>bo‘ladi</a:t>
            </a:r>
            <a:r>
              <a:rPr lang="en-US" dirty="0">
                <a:effectLst/>
              </a:rPr>
              <a:t>. </a:t>
            </a:r>
            <a:r>
              <a:rPr lang="uz-Cyrl-UZ" dirty="0">
                <a:effectLst/>
              </a:rPr>
              <a:t>Evtek</a:t>
            </a:r>
            <a:r>
              <a:rPr lang="en-US" dirty="0" err="1">
                <a:effectLst/>
              </a:rPr>
              <a:t>tika</a:t>
            </a:r>
            <a:r>
              <a:rPr lang="en-US" dirty="0">
                <a:effectLst/>
              </a:rPr>
              <a:t> </a:t>
            </a:r>
            <a:r>
              <a:rPr lang="en-US" dirty="0" err="1">
                <a:effectLst/>
              </a:rPr>
              <a:t>oson</a:t>
            </a:r>
            <a:r>
              <a:rPr lang="en-US" dirty="0">
                <a:effectLst/>
              </a:rPr>
              <a:t> </a:t>
            </a:r>
            <a:r>
              <a:rPr lang="en-US" dirty="0" err="1">
                <a:effectLst/>
              </a:rPr>
              <a:t>suyuqlanuvchan</a:t>
            </a:r>
            <a:r>
              <a:rPr lang="en-US" dirty="0">
                <a:effectLst/>
              </a:rPr>
              <a:t> </a:t>
            </a:r>
            <a:r>
              <a:rPr lang="en-US" dirty="0" err="1">
                <a:effectLst/>
              </a:rPr>
              <a:t>va</a:t>
            </a:r>
            <a:r>
              <a:rPr lang="en-US" dirty="0">
                <a:effectLst/>
              </a:rPr>
              <a:t> </a:t>
            </a:r>
            <a:r>
              <a:rPr lang="en-US" dirty="0" err="1">
                <a:effectLst/>
              </a:rPr>
              <a:t>mo‘rt</a:t>
            </a:r>
            <a:r>
              <a:rPr lang="en-US" dirty="0">
                <a:effectLst/>
              </a:rPr>
              <a:t> </a:t>
            </a:r>
            <a:r>
              <a:rPr lang="en-US" dirty="0" err="1">
                <a:effectLst/>
              </a:rPr>
              <a:t>aralashma</a:t>
            </a:r>
            <a:r>
              <a:rPr lang="en-US" dirty="0">
                <a:effectLst/>
              </a:rPr>
              <a:t> </a:t>
            </a:r>
            <a:r>
              <a:rPr lang="en-US" dirty="0" err="1">
                <a:effectLst/>
              </a:rPr>
              <a:t>bo‘lib</a:t>
            </a:r>
            <a:r>
              <a:rPr lang="en-US" dirty="0">
                <a:effectLst/>
              </a:rPr>
              <a:t>, </a:t>
            </a:r>
            <a:r>
              <a:rPr lang="en-US" dirty="0" err="1">
                <a:effectLst/>
              </a:rPr>
              <a:t>donalar</a:t>
            </a:r>
            <a:r>
              <a:rPr lang="en-US" dirty="0">
                <a:effectLst/>
              </a:rPr>
              <a:t> </a:t>
            </a:r>
            <a:r>
              <a:rPr lang="en-US" dirty="0" err="1">
                <a:effectLst/>
              </a:rPr>
              <a:t>chegarasida</a:t>
            </a:r>
            <a:r>
              <a:rPr lang="en-US" dirty="0">
                <a:effectLst/>
              </a:rPr>
              <a:t> </a:t>
            </a:r>
            <a:r>
              <a:rPr lang="en-US" dirty="0" err="1">
                <a:effectLst/>
              </a:rPr>
              <a:t>joylashadi</a:t>
            </a:r>
            <a:r>
              <a:rPr lang="en-US" dirty="0">
                <a:effectLst/>
              </a:rPr>
              <a:t>. Bu </a:t>
            </a:r>
            <a:r>
              <a:rPr lang="uz-Cyrl-UZ" dirty="0">
                <a:effectLst/>
              </a:rPr>
              <a:t>h</a:t>
            </a:r>
            <a:r>
              <a:rPr lang="en-US" dirty="0" err="1">
                <a:effectLst/>
              </a:rPr>
              <a:t>ol</a:t>
            </a:r>
            <a:r>
              <a:rPr lang="en-US" dirty="0">
                <a:effectLst/>
              </a:rPr>
              <a:t> </a:t>
            </a:r>
            <a:r>
              <a:rPr lang="en-US" dirty="0" err="1">
                <a:effectLst/>
              </a:rPr>
              <a:t>qotishmani</a:t>
            </a:r>
            <a:r>
              <a:rPr lang="en-US" dirty="0">
                <a:effectLst/>
              </a:rPr>
              <a:t> 800</a:t>
            </a:r>
            <a:r>
              <a:rPr lang="ru-RU" dirty="0">
                <a:effectLst/>
              </a:rPr>
              <a:t>  </a:t>
            </a:r>
            <a:r>
              <a:rPr lang="en-US" dirty="0">
                <a:effectLst/>
              </a:rPr>
              <a:t>S </a:t>
            </a:r>
            <a:r>
              <a:rPr lang="en-US" dirty="0" err="1">
                <a:effectLst/>
              </a:rPr>
              <a:t>va</a:t>
            </a:r>
            <a:r>
              <a:rPr lang="en-US" dirty="0">
                <a:effectLst/>
              </a:rPr>
              <a:t> </a:t>
            </a:r>
            <a:r>
              <a:rPr lang="en-US" dirty="0" err="1">
                <a:effectLst/>
              </a:rPr>
              <a:t>undan</a:t>
            </a:r>
            <a:r>
              <a:rPr lang="en-US" dirty="0">
                <a:effectLst/>
              </a:rPr>
              <a:t> </a:t>
            </a:r>
            <a:r>
              <a:rPr lang="en-US" dirty="0" err="1">
                <a:effectLst/>
              </a:rPr>
              <a:t>yuqori</a:t>
            </a:r>
            <a:r>
              <a:rPr lang="en-US" dirty="0">
                <a:effectLst/>
              </a:rPr>
              <a:t> </a:t>
            </a:r>
            <a:r>
              <a:rPr lang="en-US" dirty="0" err="1">
                <a:effectLst/>
              </a:rPr>
              <a:t>haroratda</a:t>
            </a:r>
            <a:r>
              <a:rPr lang="en-US" dirty="0">
                <a:effectLst/>
              </a:rPr>
              <a:t>, </a:t>
            </a:r>
            <a:r>
              <a:rPr lang="en-US" dirty="0" err="1">
                <a:effectLst/>
              </a:rPr>
              <a:t>ya’ni</a:t>
            </a:r>
            <a:r>
              <a:rPr lang="en-US" dirty="0">
                <a:effectLst/>
              </a:rPr>
              <a:t> </a:t>
            </a:r>
            <a:r>
              <a:rPr lang="en-US" dirty="0" err="1">
                <a:effectLst/>
              </a:rPr>
              <a:t>qizil</a:t>
            </a:r>
            <a:r>
              <a:rPr lang="en-US" dirty="0">
                <a:effectLst/>
              </a:rPr>
              <a:t> </a:t>
            </a:r>
            <a:r>
              <a:rPr lang="en-US" dirty="0" err="1">
                <a:effectLst/>
              </a:rPr>
              <a:t>tusda</a:t>
            </a:r>
            <a:r>
              <a:rPr lang="en-US" dirty="0">
                <a:effectLst/>
              </a:rPr>
              <a:t> </a:t>
            </a:r>
            <a:r>
              <a:rPr lang="en-US" dirty="0" err="1">
                <a:effectLst/>
              </a:rPr>
              <a:t>cho‘g‘lanish</a:t>
            </a:r>
            <a:r>
              <a:rPr lang="en-US" dirty="0">
                <a:effectLst/>
              </a:rPr>
              <a:t> (</a:t>
            </a:r>
            <a:r>
              <a:rPr lang="en-US" dirty="0" err="1">
                <a:effectLst/>
              </a:rPr>
              <a:t>nurlanish</a:t>
            </a:r>
            <a:r>
              <a:rPr lang="en-US" dirty="0">
                <a:effectLst/>
              </a:rPr>
              <a:t>) </a:t>
            </a:r>
            <a:r>
              <a:rPr lang="en-US" dirty="0" err="1">
                <a:effectLst/>
              </a:rPr>
              <a:t>haroratlarida</a:t>
            </a:r>
            <a:r>
              <a:rPr lang="en-US" dirty="0">
                <a:effectLst/>
              </a:rPr>
              <a:t> </a:t>
            </a:r>
            <a:r>
              <a:rPr lang="en-US" dirty="0" err="1">
                <a:effectLst/>
              </a:rPr>
              <a:t>sinuvchan</a:t>
            </a:r>
            <a:r>
              <a:rPr lang="en-US" dirty="0">
                <a:effectLst/>
              </a:rPr>
              <a:t> </a:t>
            </a:r>
            <a:r>
              <a:rPr lang="en-US" dirty="0" err="1">
                <a:effectLst/>
              </a:rPr>
              <a:t>qilib</a:t>
            </a:r>
            <a:r>
              <a:rPr lang="en-US" dirty="0">
                <a:effectLst/>
              </a:rPr>
              <a:t> </a:t>
            </a:r>
            <a:r>
              <a:rPr lang="en-US" dirty="0" err="1">
                <a:effectLst/>
              </a:rPr>
              <a:t>qo‘yadi</a:t>
            </a:r>
            <a:r>
              <a:rPr lang="en-US" dirty="0">
                <a:effectLst/>
              </a:rPr>
              <a:t>. Bu </a:t>
            </a:r>
            <a:r>
              <a:rPr lang="en-US" dirty="0" err="1">
                <a:effectLst/>
              </a:rPr>
              <a:t>hodisa</a:t>
            </a:r>
            <a:r>
              <a:rPr lang="en-US" dirty="0">
                <a:effectLst/>
              </a:rPr>
              <a:t> </a:t>
            </a:r>
            <a:r>
              <a:rPr lang="en-US" b="1" dirty="0" err="1">
                <a:effectLst/>
              </a:rPr>
              <a:t>cho‘g‘langanda</a:t>
            </a:r>
            <a:r>
              <a:rPr lang="en-US" b="1" dirty="0">
                <a:effectLst/>
              </a:rPr>
              <a:t> </a:t>
            </a:r>
            <a:r>
              <a:rPr lang="en-US" b="1" dirty="0" err="1">
                <a:effectLst/>
              </a:rPr>
              <a:t>sinuvchanlik</a:t>
            </a:r>
            <a:r>
              <a:rPr lang="en-US" dirty="0">
                <a:effectLst/>
              </a:rPr>
              <a:t> deb </a:t>
            </a:r>
            <a:r>
              <a:rPr lang="en-US" dirty="0" err="1">
                <a:effectLst/>
              </a:rPr>
              <a:t>ataladi</a:t>
            </a:r>
            <a:r>
              <a:rPr lang="en-US" dirty="0">
                <a:effectLst/>
              </a:rPr>
              <a:t>. </a:t>
            </a:r>
            <a:r>
              <a:rPr lang="en-US" dirty="0" err="1">
                <a:effectLst/>
              </a:rPr>
              <a:t>Tarkibidagi</a:t>
            </a:r>
            <a:r>
              <a:rPr lang="en-US" dirty="0">
                <a:effectLst/>
              </a:rPr>
              <a:t> </a:t>
            </a:r>
            <a:r>
              <a:rPr lang="en-US" dirty="0" err="1">
                <a:effectLst/>
              </a:rPr>
              <a:t>oltingugurt</a:t>
            </a:r>
            <a:r>
              <a:rPr lang="en-US" dirty="0">
                <a:effectLst/>
              </a:rPr>
              <a:t> </a:t>
            </a:r>
            <a:r>
              <a:rPr lang="en-US" dirty="0" err="1">
                <a:effectLst/>
              </a:rPr>
              <a:t>miqdori</a:t>
            </a:r>
            <a:r>
              <a:rPr lang="en-US" dirty="0">
                <a:effectLst/>
              </a:rPr>
              <a:t> </a:t>
            </a:r>
            <a:r>
              <a:rPr lang="en-US" dirty="0" err="1">
                <a:effectLst/>
              </a:rPr>
              <a:t>yuqori</a:t>
            </a:r>
            <a:r>
              <a:rPr lang="en-US" dirty="0">
                <a:effectLst/>
              </a:rPr>
              <a:t> </a:t>
            </a:r>
            <a:r>
              <a:rPr lang="en-US" dirty="0" err="1">
                <a:effectLst/>
              </a:rPr>
              <a:t>bo‘lgan</a:t>
            </a:r>
            <a:r>
              <a:rPr lang="en-US" dirty="0">
                <a:effectLst/>
              </a:rPr>
              <a:t> </a:t>
            </a:r>
            <a:r>
              <a:rPr lang="en-US" dirty="0" err="1">
                <a:effectLst/>
              </a:rPr>
              <a:t>po‘lat</a:t>
            </a:r>
            <a:r>
              <a:rPr lang="en-US" dirty="0">
                <a:effectLst/>
              </a:rPr>
              <a:t> </a:t>
            </a:r>
            <a:r>
              <a:rPr lang="en-US" dirty="0" err="1">
                <a:effectLst/>
              </a:rPr>
              <a:t>cho‘lg‘anganda</a:t>
            </a:r>
            <a:r>
              <a:rPr lang="en-US" dirty="0">
                <a:effectLst/>
              </a:rPr>
              <a:t> </a:t>
            </a:r>
            <a:r>
              <a:rPr lang="en-US" dirty="0" err="1">
                <a:effectLst/>
              </a:rPr>
              <a:t>sinuvchan</a:t>
            </a:r>
            <a:r>
              <a:rPr lang="en-US" dirty="0">
                <a:effectLst/>
              </a:rPr>
              <a:t> </a:t>
            </a:r>
            <a:r>
              <a:rPr lang="en-US" dirty="0" err="1">
                <a:effectLst/>
              </a:rPr>
              <a:t>bo‘lganligidan</a:t>
            </a:r>
            <a:r>
              <a:rPr lang="en-US" dirty="0">
                <a:effectLst/>
              </a:rPr>
              <a:t>, </a:t>
            </a:r>
            <a:r>
              <a:rPr lang="en-US" dirty="0" err="1">
                <a:effectLst/>
              </a:rPr>
              <a:t>bunday</a:t>
            </a:r>
            <a:r>
              <a:rPr lang="en-US" dirty="0">
                <a:effectLst/>
              </a:rPr>
              <a:t> </a:t>
            </a:r>
            <a:r>
              <a:rPr lang="en-US" dirty="0" err="1">
                <a:effectLst/>
              </a:rPr>
              <a:t>po‘latni</a:t>
            </a:r>
            <a:r>
              <a:rPr lang="en-US" dirty="0">
                <a:effectLst/>
              </a:rPr>
              <a:t> </a:t>
            </a:r>
            <a:r>
              <a:rPr lang="en-US" dirty="0" err="1">
                <a:effectLst/>
              </a:rPr>
              <a:t>qizdirib</a:t>
            </a:r>
            <a:r>
              <a:rPr lang="en-US" dirty="0">
                <a:effectLst/>
              </a:rPr>
              <a:t> </a:t>
            </a:r>
            <a:r>
              <a:rPr lang="en-US" dirty="0" err="1">
                <a:effectLst/>
              </a:rPr>
              <a:t>turib</a:t>
            </a:r>
            <a:r>
              <a:rPr lang="en-US" dirty="0">
                <a:effectLst/>
              </a:rPr>
              <a:t> </a:t>
            </a:r>
            <a:r>
              <a:rPr lang="en-US" dirty="0" err="1">
                <a:effectLst/>
              </a:rPr>
              <a:t>bolg‘alash</a:t>
            </a:r>
            <a:r>
              <a:rPr lang="en-US" dirty="0">
                <a:effectLst/>
              </a:rPr>
              <a:t>, </a:t>
            </a:r>
            <a:r>
              <a:rPr lang="en-US" dirty="0" err="1">
                <a:effectLst/>
              </a:rPr>
              <a:t>prokatlash</a:t>
            </a:r>
            <a:r>
              <a:rPr lang="en-US" dirty="0">
                <a:effectLst/>
              </a:rPr>
              <a:t>, </a:t>
            </a:r>
            <a:r>
              <a:rPr lang="en-US" dirty="0" err="1">
                <a:effectLst/>
              </a:rPr>
              <a:t>shtamplash</a:t>
            </a:r>
            <a:r>
              <a:rPr lang="en-US" dirty="0">
                <a:effectLst/>
              </a:rPr>
              <a:t> </a:t>
            </a:r>
            <a:r>
              <a:rPr lang="en-US" dirty="0" err="1">
                <a:effectLst/>
              </a:rPr>
              <a:t>va</a:t>
            </a:r>
            <a:r>
              <a:rPr lang="en-US" dirty="0">
                <a:effectLst/>
              </a:rPr>
              <a:t> </a:t>
            </a:r>
            <a:r>
              <a:rPr lang="en-US" dirty="0" err="1">
                <a:effectLst/>
              </a:rPr>
              <a:t>umuman</a:t>
            </a:r>
            <a:r>
              <a:rPr lang="en-US" dirty="0">
                <a:effectLst/>
              </a:rPr>
              <a:t> </a:t>
            </a:r>
            <a:r>
              <a:rPr lang="en-US" dirty="0" err="1">
                <a:effectLst/>
              </a:rPr>
              <a:t>qizdirib</a:t>
            </a:r>
            <a:r>
              <a:rPr lang="en-US" dirty="0">
                <a:effectLst/>
              </a:rPr>
              <a:t> </a:t>
            </a:r>
            <a:r>
              <a:rPr lang="en-US" dirty="0" err="1">
                <a:effectLst/>
              </a:rPr>
              <a:t>turib</a:t>
            </a:r>
            <a:r>
              <a:rPr lang="en-US" dirty="0">
                <a:effectLst/>
              </a:rPr>
              <a:t> </a:t>
            </a:r>
            <a:r>
              <a:rPr lang="en-US" b="1" dirty="0" err="1">
                <a:effectLst/>
              </a:rPr>
              <a:t>bosim</a:t>
            </a:r>
            <a:r>
              <a:rPr lang="en-US" b="1" dirty="0">
                <a:effectLst/>
              </a:rPr>
              <a:t> </a:t>
            </a:r>
            <a:r>
              <a:rPr lang="en-US" b="1" dirty="0" err="1">
                <a:effectLst/>
              </a:rPr>
              <a:t>bilan</a:t>
            </a:r>
            <a:r>
              <a:rPr lang="en-US" b="1" dirty="0">
                <a:effectLst/>
              </a:rPr>
              <a:t> </a:t>
            </a:r>
            <a:r>
              <a:rPr lang="en-US" b="1" dirty="0" err="1">
                <a:effectLst/>
              </a:rPr>
              <a:t>ishlash</a:t>
            </a:r>
            <a:r>
              <a:rPr lang="en-US" b="1" dirty="0">
                <a:effectLst/>
              </a:rPr>
              <a:t> </a:t>
            </a:r>
            <a:r>
              <a:rPr lang="en-US" b="1" dirty="0" err="1">
                <a:effectLst/>
              </a:rPr>
              <a:t>mumkin</a:t>
            </a:r>
            <a:r>
              <a:rPr lang="en-US" b="1" dirty="0">
                <a:effectLst/>
              </a:rPr>
              <a:t> </a:t>
            </a:r>
            <a:r>
              <a:rPr lang="en-US" b="1" dirty="0" err="1">
                <a:effectLst/>
              </a:rPr>
              <a:t>emas</a:t>
            </a:r>
            <a:r>
              <a:rPr lang="en-US" b="1" dirty="0">
                <a:effectLst/>
              </a:rPr>
              <a:t>.</a:t>
            </a:r>
            <a:r>
              <a:rPr lang="en-US" dirty="0">
                <a:effectLst/>
              </a:rPr>
              <a:t> </a:t>
            </a:r>
            <a:r>
              <a:rPr lang="en-US" dirty="0" err="1">
                <a:effectLst/>
              </a:rPr>
              <a:t>Binobarin</a:t>
            </a:r>
            <a:r>
              <a:rPr lang="en-US" dirty="0">
                <a:effectLst/>
              </a:rPr>
              <a:t> </a:t>
            </a:r>
            <a:r>
              <a:rPr lang="en-US" dirty="0" err="1">
                <a:effectLst/>
              </a:rPr>
              <a:t>temir</a:t>
            </a:r>
            <a:r>
              <a:rPr lang="en-US" dirty="0">
                <a:effectLst/>
              </a:rPr>
              <a:t> </a:t>
            </a:r>
            <a:r>
              <a:rPr lang="en-US" dirty="0" err="1">
                <a:effectLst/>
              </a:rPr>
              <a:t>sul</a:t>
            </a:r>
            <a:r>
              <a:rPr lang="ru-RU" dirty="0">
                <a:effectLst/>
              </a:rPr>
              <a:t>ь</a:t>
            </a:r>
            <a:r>
              <a:rPr lang="en-US" dirty="0">
                <a:effectLst/>
              </a:rPr>
              <a:t>fid </a:t>
            </a:r>
            <a:r>
              <a:rPr lang="en-US" dirty="0" err="1">
                <a:effectLst/>
              </a:rPr>
              <a:t>va</a:t>
            </a:r>
            <a:r>
              <a:rPr lang="en-US" dirty="0">
                <a:effectLst/>
              </a:rPr>
              <a:t> </a:t>
            </a:r>
            <a:r>
              <a:rPr lang="en-US" b="1" dirty="0" err="1">
                <a:effectLst/>
              </a:rPr>
              <a:t>oltingugurt</a:t>
            </a:r>
            <a:r>
              <a:rPr lang="en-US" b="1" dirty="0">
                <a:effectLst/>
              </a:rPr>
              <a:t> </a:t>
            </a:r>
            <a:r>
              <a:rPr lang="en-US" b="1" dirty="0" err="1">
                <a:effectLst/>
              </a:rPr>
              <a:t>mutlaqo</a:t>
            </a:r>
            <a:r>
              <a:rPr lang="en-US" b="1" dirty="0">
                <a:effectLst/>
              </a:rPr>
              <a:t> </a:t>
            </a:r>
            <a:r>
              <a:rPr lang="en-US" b="1" dirty="0" err="1">
                <a:effectLst/>
              </a:rPr>
              <a:t>zararli</a:t>
            </a:r>
            <a:r>
              <a:rPr lang="en-US" dirty="0">
                <a:effectLst/>
              </a:rPr>
              <a:t>. </a:t>
            </a:r>
            <a:r>
              <a:rPr lang="en-US" dirty="0" err="1">
                <a:effectLst/>
              </a:rPr>
              <a:t>Oltingugurtni</a:t>
            </a:r>
            <a:r>
              <a:rPr lang="en-US" dirty="0">
                <a:effectLst/>
              </a:rPr>
              <a:t> </a:t>
            </a:r>
            <a:r>
              <a:rPr lang="en-US" dirty="0" err="1">
                <a:effectLst/>
              </a:rPr>
              <a:t>chiqarib</a:t>
            </a:r>
            <a:r>
              <a:rPr lang="en-US" dirty="0">
                <a:effectLst/>
              </a:rPr>
              <a:t> </a:t>
            </a:r>
            <a:r>
              <a:rPr lang="en-US" dirty="0" err="1">
                <a:effectLst/>
              </a:rPr>
              <a:t>tashlash</a:t>
            </a:r>
            <a:r>
              <a:rPr lang="en-US" dirty="0">
                <a:effectLst/>
              </a:rPr>
              <a:t> </a:t>
            </a:r>
            <a:r>
              <a:rPr lang="en-US" dirty="0" err="1">
                <a:effectLst/>
              </a:rPr>
              <a:t>va</a:t>
            </a:r>
            <a:r>
              <a:rPr lang="en-US" dirty="0">
                <a:effectLst/>
              </a:rPr>
              <a:t> </a:t>
            </a:r>
            <a:r>
              <a:rPr lang="en-US" dirty="0" err="1">
                <a:effectLst/>
              </a:rPr>
              <a:t>FeS</a:t>
            </a:r>
            <a:r>
              <a:rPr lang="en-US" dirty="0">
                <a:effectLst/>
              </a:rPr>
              <a:t> </a:t>
            </a:r>
            <a:r>
              <a:rPr lang="en-US" dirty="0" err="1">
                <a:effectLst/>
              </a:rPr>
              <a:t>hosil</a:t>
            </a:r>
            <a:r>
              <a:rPr lang="en-US" dirty="0">
                <a:effectLst/>
              </a:rPr>
              <a:t> </a:t>
            </a:r>
            <a:r>
              <a:rPr lang="en-US" dirty="0" err="1">
                <a:effectLst/>
              </a:rPr>
              <a:t>bo‘lmasligi</a:t>
            </a:r>
            <a:r>
              <a:rPr lang="en-US" dirty="0">
                <a:effectLst/>
              </a:rPr>
              <a:t> </a:t>
            </a:r>
            <a:r>
              <a:rPr lang="en-US" dirty="0" err="1">
                <a:effectLst/>
              </a:rPr>
              <a:t>uchun</a:t>
            </a:r>
            <a:r>
              <a:rPr lang="en-US" dirty="0">
                <a:effectLst/>
              </a:rPr>
              <a:t> </a:t>
            </a:r>
            <a:r>
              <a:rPr lang="en-US" dirty="0" err="1">
                <a:effectLst/>
              </a:rPr>
              <a:t>marganets</a:t>
            </a:r>
            <a:r>
              <a:rPr lang="en-US" dirty="0">
                <a:effectLst/>
              </a:rPr>
              <a:t> </a:t>
            </a:r>
            <a:r>
              <a:rPr lang="en-US" dirty="0" err="1">
                <a:effectLst/>
              </a:rPr>
              <a:t>qo‘shiladi</a:t>
            </a:r>
            <a:r>
              <a:rPr lang="en-US" dirty="0">
                <a:effectLst/>
              </a:rPr>
              <a:t>. U </a:t>
            </a:r>
            <a:r>
              <a:rPr lang="en-US" dirty="0" err="1">
                <a:effectLst/>
              </a:rPr>
              <a:t>temir</a:t>
            </a:r>
            <a:r>
              <a:rPr lang="en-US" dirty="0">
                <a:effectLst/>
              </a:rPr>
              <a:t> </a:t>
            </a:r>
            <a:r>
              <a:rPr lang="en-US" dirty="0" err="1">
                <a:effectLst/>
              </a:rPr>
              <a:t>sulfid</a:t>
            </a:r>
            <a:r>
              <a:rPr lang="en-US" dirty="0">
                <a:effectLst/>
              </a:rPr>
              <a:t> </a:t>
            </a:r>
            <a:r>
              <a:rPr lang="en-US" dirty="0" err="1">
                <a:effectLst/>
              </a:rPr>
              <a:t>bilan</a:t>
            </a:r>
            <a:r>
              <a:rPr lang="en-US" dirty="0">
                <a:effectLst/>
              </a:rPr>
              <a:t> </a:t>
            </a:r>
            <a:r>
              <a:rPr lang="en-US" dirty="0" err="1">
                <a:effectLst/>
              </a:rPr>
              <a:t>reaktsiyaga</a:t>
            </a:r>
            <a:r>
              <a:rPr lang="en-US" dirty="0">
                <a:effectLst/>
              </a:rPr>
              <a:t> </a:t>
            </a:r>
            <a:r>
              <a:rPr lang="en-US" dirty="0" err="1">
                <a:effectLst/>
              </a:rPr>
              <a:t>kirishib</a:t>
            </a:r>
            <a:r>
              <a:rPr lang="en-US" dirty="0">
                <a:effectLst/>
              </a:rPr>
              <a:t> 1620</a:t>
            </a:r>
            <a:r>
              <a:rPr lang="ru-RU" dirty="0">
                <a:effectLst/>
              </a:rPr>
              <a:t> С</a:t>
            </a:r>
            <a:r>
              <a:rPr lang="en-US" dirty="0">
                <a:effectLst/>
              </a:rPr>
              <a:t> </a:t>
            </a:r>
            <a:r>
              <a:rPr lang="en-US" dirty="0" err="1">
                <a:effectLst/>
              </a:rPr>
              <a:t>suyuqlanadigan</a:t>
            </a:r>
            <a:r>
              <a:rPr lang="en-US" dirty="0">
                <a:effectLst/>
              </a:rPr>
              <a:t> </a:t>
            </a:r>
            <a:r>
              <a:rPr lang="en-US" dirty="0" err="1">
                <a:effectLst/>
              </a:rPr>
              <a:t>marganets</a:t>
            </a:r>
            <a:r>
              <a:rPr lang="en-US" dirty="0">
                <a:effectLst/>
              </a:rPr>
              <a:t> </a:t>
            </a:r>
            <a:r>
              <a:rPr lang="en-US" dirty="0" err="1">
                <a:effectLst/>
              </a:rPr>
              <a:t>sul</a:t>
            </a:r>
            <a:r>
              <a:rPr lang="ru-RU" dirty="0">
                <a:effectLst/>
              </a:rPr>
              <a:t>ь</a:t>
            </a:r>
            <a:r>
              <a:rPr lang="en-US" dirty="0">
                <a:effectLst/>
              </a:rPr>
              <a:t>fid (</a:t>
            </a:r>
            <a:r>
              <a:rPr lang="en-US" dirty="0" err="1">
                <a:effectLst/>
              </a:rPr>
              <a:t>MnS</a:t>
            </a:r>
            <a:r>
              <a:rPr lang="en-US" dirty="0">
                <a:effectLst/>
              </a:rPr>
              <a:t>) </a:t>
            </a:r>
            <a:r>
              <a:rPr lang="en-US" dirty="0" err="1">
                <a:effectLst/>
              </a:rPr>
              <a:t>hosil</a:t>
            </a:r>
            <a:r>
              <a:rPr lang="en-US" dirty="0">
                <a:effectLst/>
              </a:rPr>
              <a:t> </a:t>
            </a:r>
            <a:r>
              <a:rPr lang="en-US" dirty="0" err="1">
                <a:effectLst/>
              </a:rPr>
              <a:t>qiladi</a:t>
            </a:r>
            <a:r>
              <a:rPr lang="en-US" dirty="0">
                <a:effectLst/>
              </a:rPr>
              <a:t>.</a:t>
            </a:r>
            <a:endParaRPr lang="ru-RU" dirty="0">
              <a:effectLst/>
            </a:endParaRPr>
          </a:p>
          <a:p>
            <a:r>
              <a:rPr lang="uz-Cyrl-UZ" dirty="0">
                <a:effectLst/>
              </a:rPr>
              <a:t> Oltingugurtni yaxshi tomoni ham bor: fosforga o‘xshab qirqib ishlashni osonlashtiradi. Shuning uchun avtomat po‘latlarda qo‘llaniladi.</a:t>
            </a:r>
            <a:endParaRPr lang="ru-RU" dirty="0">
              <a:effectLst/>
            </a:endParaRPr>
          </a:p>
          <a:p>
            <a:endParaRPr lang="ru-RU" dirty="0"/>
          </a:p>
        </p:txBody>
      </p:sp>
      <p:sp>
        <p:nvSpPr>
          <p:cNvPr id="4" name="Прямоугольник 3"/>
          <p:cNvSpPr/>
          <p:nvPr/>
        </p:nvSpPr>
        <p:spPr>
          <a:xfrm>
            <a:off x="3219803" y="373306"/>
            <a:ext cx="2646943" cy="369332"/>
          </a:xfrm>
          <a:prstGeom prst="rect">
            <a:avLst/>
          </a:prstGeom>
        </p:spPr>
        <p:txBody>
          <a:bodyPr wrap="none">
            <a:spAutoFit/>
          </a:bodyPr>
          <a:lstStyle/>
          <a:p>
            <a:r>
              <a:rPr lang="uz-Cyrl-UZ" b="1" dirty="0">
                <a:solidFill>
                  <a:srgbClr val="FF0000"/>
                </a:solidFill>
              </a:rPr>
              <a:t>Oltingugurtning ta’siri.</a:t>
            </a:r>
            <a:endParaRPr lang="ru-RU" dirty="0">
              <a:solidFill>
                <a:srgbClr val="FF0000"/>
              </a:solidFill>
            </a:endParaRPr>
          </a:p>
        </p:txBody>
      </p:sp>
    </p:spTree>
    <p:extLst>
      <p:ext uri="{BB962C8B-B14F-4D97-AF65-F5344CB8AC3E}">
        <p14:creationId xmlns:p14="http://schemas.microsoft.com/office/powerpoint/2010/main" val="3243293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decel="50000" fill="hold">
                                          <p:stCondLst>
                                            <p:cond delay="0"/>
                                          </p:stCondLst>
                                        </p:cTn>
                                        <p:tgtEl>
                                          <p:spTgt spid="2">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2">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500" decel="50000" fill="hold">
                                          <p:stCondLst>
                                            <p:cond delay="0"/>
                                          </p:stCondLst>
                                        </p:cTn>
                                        <p:tgtEl>
                                          <p:spTgt spid="2">
                                            <p:txEl>
                                              <p:pRg st="1" end="1"/>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2">
                                            <p:txEl>
                                              <p:pRg st="1" end="1"/>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2">
                                            <p:txEl>
                                              <p:pRg st="1" end="1"/>
                                            </p:txEl>
                                          </p:spTgt>
                                        </p:tgtEl>
                                        <p:attrNameLst>
                                          <p:attrName>ppt_w</p:attrName>
                                        </p:attrNameLst>
                                      </p:cBhvr>
                                      <p:tavLst>
                                        <p:tav tm="0">
                                          <p:val>
                                            <p:strVal val="#ppt_w*.05"/>
                                          </p:val>
                                        </p:tav>
                                        <p:tav tm="100000">
                                          <p:val>
                                            <p:strVal val="#ppt_w"/>
                                          </p:val>
                                        </p:tav>
                                      </p:tavLst>
                                    </p:anim>
                                    <p:anim calcmode="lin" valueType="num">
                                      <p:cBhvr>
                                        <p:cTn id="22" dur="1000" fill="hold"/>
                                        <p:tgtEl>
                                          <p:spTgt spid="2">
                                            <p:txEl>
                                              <p:pRg st="1" end="1"/>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2">
                                            <p:txEl>
                                              <p:pRg st="1" end="1"/>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2">
                                            <p:txEl>
                                              <p:pRg st="1" end="1"/>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2">
                                            <p:txEl>
                                              <p:pRg st="1" end="1"/>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2">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2">
                                            <p:txEl>
                                              <p:pRg st="2" end="2"/>
                                            </p:txEl>
                                          </p:spTgt>
                                        </p:tgtEl>
                                        <p:attrNameLst>
                                          <p:attrName>style.visibility</p:attrName>
                                        </p:attrNameLst>
                                      </p:cBhvr>
                                      <p:to>
                                        <p:strVal val="visible"/>
                                      </p:to>
                                    </p:set>
                                    <p:anim calcmode="lin" valueType="num">
                                      <p:cBhvr>
                                        <p:cTn id="31" dur="500" decel="50000" fill="hold">
                                          <p:stCondLst>
                                            <p:cond delay="0"/>
                                          </p:stCondLst>
                                        </p:cTn>
                                        <p:tgtEl>
                                          <p:spTgt spid="2">
                                            <p:txEl>
                                              <p:pRg st="2" end="2"/>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2">
                                            <p:txEl>
                                              <p:pRg st="2" end="2"/>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2">
                                            <p:txEl>
                                              <p:pRg st="2" end="2"/>
                                            </p:txEl>
                                          </p:spTgt>
                                        </p:tgtEl>
                                        <p:attrNameLst>
                                          <p:attrName>ppt_w</p:attrName>
                                        </p:attrNameLst>
                                      </p:cBhvr>
                                      <p:tavLst>
                                        <p:tav tm="0">
                                          <p:val>
                                            <p:strVal val="#ppt_w*.05"/>
                                          </p:val>
                                        </p:tav>
                                        <p:tav tm="100000">
                                          <p:val>
                                            <p:strVal val="#ppt_w"/>
                                          </p:val>
                                        </p:tav>
                                      </p:tavLst>
                                    </p:anim>
                                    <p:anim calcmode="lin" valueType="num">
                                      <p:cBhvr>
                                        <p:cTn id="34" dur="1000" fill="hold"/>
                                        <p:tgtEl>
                                          <p:spTgt spid="2">
                                            <p:txEl>
                                              <p:pRg st="2" end="2"/>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2">
                                            <p:txEl>
                                              <p:pRg st="2" end="2"/>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2">
                                            <p:txEl>
                                              <p:pRg st="2" end="2"/>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2">
                                            <p:txEl>
                                              <p:pRg st="2" end="2"/>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2">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inVertical)">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548680"/>
            <a:ext cx="8496944" cy="5688631"/>
          </a:xfrm>
        </p:spPr>
        <p:txBody>
          <a:bodyPr>
            <a:normAutofit fontScale="92500" lnSpcReduction="20000"/>
          </a:bodyPr>
          <a:lstStyle/>
          <a:p>
            <a:r>
              <a:rPr lang="uz-Cyrl-UZ" b="1" dirty="0">
                <a:solidFill>
                  <a:srgbClr val="FF0000"/>
                </a:solidFill>
                <a:effectLst/>
              </a:rPr>
              <a:t>Kislorodning ta’siri</a:t>
            </a:r>
            <a:endParaRPr lang="ru-RU" dirty="0">
              <a:solidFill>
                <a:srgbClr val="FF0000"/>
              </a:solidFill>
              <a:effectLst/>
            </a:endParaRPr>
          </a:p>
          <a:p>
            <a:r>
              <a:rPr lang="uz-Cyrl-UZ" dirty="0">
                <a:effectLst/>
              </a:rPr>
              <a:t>Ishlab chiqarish usuliga qarab, uglerodni po‘latlarda 0,01-0,1% gacha kislorod bo‘ladi. Kislorod ferritda erib qattiq va mo‘rt oksidlar hosil qiladi. Po‘latni plastikligi va qovushqoqligi pasayadi. Demak, kislorod </a:t>
            </a:r>
            <a:r>
              <a:rPr lang="uz-Cyrl-UZ" b="1" dirty="0">
                <a:effectLst/>
              </a:rPr>
              <a:t>zararli.</a:t>
            </a:r>
            <a:endParaRPr lang="ru-RU" dirty="0">
              <a:effectLst/>
            </a:endParaRPr>
          </a:p>
          <a:p>
            <a:r>
              <a:rPr lang="uz-Cyrl-UZ" dirty="0">
                <a:effectLst/>
              </a:rPr>
              <a:t> Kislorod miqdorini kamaytirish samarador usuli po‘latni vakuumda suyuqlantirish (elektr pechlarida) va quyush usulidir.</a:t>
            </a:r>
            <a:endParaRPr lang="ru-RU" dirty="0">
              <a:effectLst/>
            </a:endParaRPr>
          </a:p>
          <a:p>
            <a:r>
              <a:rPr lang="uz-Cyrl-UZ" b="1" dirty="0">
                <a:solidFill>
                  <a:srgbClr val="FF0000"/>
                </a:solidFill>
                <a:effectLst/>
              </a:rPr>
              <a:t>Azotning ta’siri</a:t>
            </a:r>
            <a:endParaRPr lang="ru-RU" dirty="0">
              <a:solidFill>
                <a:srgbClr val="FF0000"/>
              </a:solidFill>
              <a:effectLst/>
            </a:endParaRPr>
          </a:p>
          <a:p>
            <a:r>
              <a:rPr lang="uz-Cyrl-UZ" dirty="0">
                <a:effectLst/>
              </a:rPr>
              <a:t> Elektr usuli bilan ishlab chiqarilgan po‘latda 0,008-0,01%; marten po‘latida 0,004-0,006%, bessemer po‘latida 0,01-0,014% azot bo‘ladi.</a:t>
            </a:r>
            <a:endParaRPr lang="ru-RU" dirty="0">
              <a:effectLst/>
            </a:endParaRPr>
          </a:p>
          <a:p>
            <a:r>
              <a:rPr lang="uz-Cyrl-UZ" dirty="0">
                <a:effectLst/>
              </a:rPr>
              <a:t> Azot </a:t>
            </a:r>
            <a:r>
              <a:rPr lang="uz-Cyrl-UZ" b="1" dirty="0">
                <a:effectLst/>
              </a:rPr>
              <a:t>zararli:</a:t>
            </a:r>
            <a:r>
              <a:rPr lang="uz-Cyrl-UZ" dirty="0">
                <a:effectLst/>
              </a:rPr>
              <a:t> chunki u qisman ferritda eriydi, qisman temir bilan reaktsiyaga kirishib, qattiq va mo‘rt kimyoviy birikmalar – nitridlar hosil qiladi. Natijada po‘latni qattiqligi va mo‘rtligi oshadi, plastikligi va qovushqoqligi pasayadi. Sovuq bosim bilan ishlanadigan po‘latlarning xossalariga azot, ayniqsa, zararli ta’sir etadi, ya’ni po‘latning deformatsiyalangandan keyin eskirish (chiniqish) - vaqt o‘tishi bilan qattiqlashib va mo‘rtlashib borish xossalarini oshiradi. Azotni miqdorini kamaytirishning ham birdan-bir usuli po‘latni vakuumda suyuqlantirish va quyish usulidir.</a:t>
            </a:r>
            <a:endParaRPr lang="ru-RU" dirty="0">
              <a:effectLst/>
            </a:endParaRPr>
          </a:p>
          <a:p>
            <a:r>
              <a:rPr lang="uz-Cyrl-UZ" dirty="0">
                <a:effectLst/>
              </a:rPr>
              <a:t>4.Tеmir qоtishmalariga lеgirlоvchi  elеmеntlarning ta’siri hilma-hildir. Lеgirlоvchi elеmеntlar uglеrоdning tеmirdaerish darajasiga ham ta’sir ko’rsatib, uzlari alоhida karbidlarni ham hоsil qilishlari mumkin. </a:t>
            </a:r>
            <a:endParaRPr lang="ru-RU" dirty="0">
              <a:effectLst/>
            </a:endParaRPr>
          </a:p>
          <a:p>
            <a:endParaRPr lang="ru-RU" dirty="0"/>
          </a:p>
        </p:txBody>
      </p:sp>
    </p:spTree>
    <p:extLst>
      <p:ext uri="{BB962C8B-B14F-4D97-AF65-F5344CB8AC3E}">
        <p14:creationId xmlns:p14="http://schemas.microsoft.com/office/powerpoint/2010/main" val="147676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683829670"/>
              </p:ext>
            </p:extLst>
          </p:nvPr>
        </p:nvGraphicFramePr>
        <p:xfrm>
          <a:off x="1187624" y="548680"/>
          <a:ext cx="6960096"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146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2"/>
          <p:cNvSpPr>
            <a:spLocks noGrp="1"/>
          </p:cNvSpPr>
          <p:nvPr>
            <p:ph idx="1"/>
          </p:nvPr>
        </p:nvSpPr>
        <p:spPr>
          <a:xfrm>
            <a:off x="0" y="1"/>
            <a:ext cx="9144000" cy="6858000"/>
          </a:xfrm>
        </p:spPr>
        <p:txBody>
          <a:bodyPr>
            <a:normAutofit fontScale="77500" lnSpcReduction="20000"/>
          </a:bodyPr>
          <a:lstStyle/>
          <a:p>
            <a:r>
              <a:rPr lang="uz-Cyrl-UZ" dirty="0">
                <a:effectLst/>
              </a:rPr>
              <a:t>Tеmir-uglеrоd qоtishmasi tarkidagi uglеrоd miqdоri 2,14% dan ko’p bo’lgan qоtishmalar shartli ravishda cho’yanlar dеb ataladi. CHo’yanlar tarkibiga po’lat  tarkibiga qaraganda qo’shimchalar ( krеmniy, marganеs, rоsrоr, оltingugurt)  ko’p bo’ladi. SHuning uchun cho’yan hоssalari ana  shu qo’shimchalar miqdоriga bоg’liq bo’ladi. Qоtishma tarkibidagi uglеrоdning hоlati va shakli cho’yan strukturaisi va hоssalarini bеlgilaydi, ana shunga qarab cho’yan turlari kuyidagicha bo’lishi mumkin:</a:t>
            </a:r>
            <a:endParaRPr lang="ru-RU" dirty="0">
              <a:effectLst/>
            </a:endParaRPr>
          </a:p>
          <a:p>
            <a:pPr lvl="0" fontAlgn="base" hangingPunct="0"/>
            <a:r>
              <a:rPr lang="uz-Cyrl-UZ" dirty="0">
                <a:effectLst/>
              </a:rPr>
              <a:t>agar uglеrоd qоtishmada asоsan kimyoiy birikmahоlida bo’lsa, bunday qоtishmalar оk cho’yanlar dеb ataladi; </a:t>
            </a:r>
            <a:endParaRPr lang="ru-RU" dirty="0">
              <a:effectLst/>
            </a:endParaRPr>
          </a:p>
          <a:p>
            <a:pPr lvl="0" fontAlgn="base" hangingPunct="0"/>
            <a:r>
              <a:rPr lang="uz-Cyrl-UZ" dirty="0">
                <a:effectLst/>
              </a:rPr>
              <a:t>agar qоtishmada uglеrоd sоf grarit hоlida bo’lsa, grafitning shakliga qarab, qоtishma qul rang, bоlg’alanuvchan va yuqоri mustahkamlikka ega bo’lgan cho’yanlar dеyiladi.</a:t>
            </a:r>
            <a:endParaRPr lang="ru-RU" dirty="0">
              <a:effectLst/>
            </a:endParaRPr>
          </a:p>
          <a:p>
            <a:r>
              <a:rPr lang="uz-Cyrl-UZ" dirty="0">
                <a:effectLst/>
              </a:rPr>
              <a:t>	</a:t>
            </a:r>
            <a:r>
              <a:rPr lang="uz-Cyrl-UZ" b="1" dirty="0">
                <a:effectLst/>
              </a:rPr>
              <a:t>Оk cho’yan</a:t>
            </a:r>
            <a:r>
              <a:rPr lang="uz-Cyrl-UZ" dirty="0">
                <a:effectLst/>
              </a:rPr>
              <a:t> tarkibidagi uglеrоd sеmеntit hоlda bo’lganligi uchun u juda qattiq va mo’rt bo’ladi, uni amalda kеsib ishlash juda kiyin. Bunday cho’yanlar mashina qismlarini tayyorlashda ishlatilmaydi. Lеkin qattiqlik yuqоri bo’lsa. Ishqalanishdagi еmirilish kamayishi mumkin. Bunday hоlda qo’lrang cho’yanlarning ustki qismida оk cho’yan strukturasini hоsil qilish uchun cho’yanga mahsus tеrmik ishlоv bеriladi.</a:t>
            </a:r>
            <a:endParaRPr lang="ru-RU" dirty="0">
              <a:effectLst/>
            </a:endParaRPr>
          </a:p>
          <a:p>
            <a:r>
              <a:rPr lang="uz-Cyrl-UZ" dirty="0">
                <a:effectLst/>
              </a:rPr>
              <a:t>Оk cho’yanni yumshatish natijasida sеmеntitni parchalash mumkin.Оk cho’yanning o’rtacha kimyoviy tarkibi kuyidagichadir: S=2,4-2,8%; Si=08-14% ;Mn=03-04%; S&lt;0,8-0,1%; P&lt;0,2%. YUmshatish jarayonida cho’yan kuymasini  оksidlanishdan saqlash uchun kumga, shamоt yoki mеtall kukuniga kumiladi.</a:t>
            </a:r>
            <a:endParaRPr lang="ru-RU" dirty="0">
              <a:effectLst/>
            </a:endParaRPr>
          </a:p>
          <a:p>
            <a:r>
              <a:rPr lang="uz-Cyrl-UZ" dirty="0">
                <a:effectLst/>
              </a:rPr>
              <a:t>YUqоri tеmpеraturada sеmеntitning dirruziоn parchalanishi natijasidahоsil bo’layotgan grarit paga-paga shaklda , ya’ni qo’lrang cho’yandagi graritga qaragandayig’ilgan bo’ladi.Bunday cho’yan shartli ravishda bоg’lanuvchan cho’yan dеb ataladi, chunki, u qo’lrang cho’yanga qaragandaancha plastik bo’ladi.</a:t>
            </a:r>
            <a:endParaRPr lang="ru-RU" dirty="0">
              <a:effectLst/>
            </a:endParaRPr>
          </a:p>
          <a:p>
            <a:r>
              <a:rPr lang="uz-Cyrl-UZ" dirty="0">
                <a:effectLst/>
              </a:rPr>
              <a:t>	YUmshatish jarayonini tеzlashtirish maqsadida qоtishmaga ba’zida vismut yoki alyuminiy kushib, qo’yish оldidan tеmpеratura оshiriladi.</a:t>
            </a:r>
            <a:endParaRPr lang="ru-RU" dirty="0">
              <a:effectLst/>
            </a:endParaRPr>
          </a:p>
          <a:p>
            <a:r>
              <a:rPr lang="uz-Cyrl-UZ" dirty="0">
                <a:effectLst/>
              </a:rPr>
              <a:t>	Qo’lrang cho’yanning asоsiy tarkibi Fe-C-Si bo’lsa ham undagi qo’shimchalar marganеs, rоsrоr va оltingugurt uning hоssalariga katta ta’sir ko’rsatadi. Qo’lrang cho’yanning  o’rtacha kimyoviy tarkibi quyidagicha bo’ladi: </a:t>
            </a:r>
            <a:r>
              <a:rPr lang="en-US" dirty="0">
                <a:effectLst/>
              </a:rPr>
              <a:t>C</a:t>
            </a:r>
            <a:r>
              <a:rPr lang="uz-Cyrl-UZ" dirty="0">
                <a:effectLst/>
              </a:rPr>
              <a:t>=2,4-3,88%, Si=1,0-5,0%, Mn=0,5-0,8%,  S</a:t>
            </a:r>
            <a:r>
              <a:rPr lang="ru-RU" dirty="0">
                <a:effectLst/>
                <a:sym typeface="Symbol"/>
              </a:rPr>
              <a:t></a:t>
            </a:r>
            <a:r>
              <a:rPr lang="uz-Cyrl-UZ" dirty="0">
                <a:effectLst/>
              </a:rPr>
              <a:t>0,12%. Bunday cho’yandan tayyorlangan  quymaning strukturasi cho’yanning kimyoviy tarkibi hamda tеrmik ishlash usuliga bоg’liq. </a:t>
            </a:r>
            <a:endParaRPr lang="ru-RU" dirty="0">
              <a:effectLst/>
            </a:endParaRPr>
          </a:p>
          <a:p>
            <a:endParaRPr lang="ru-RU" dirty="0"/>
          </a:p>
        </p:txBody>
      </p:sp>
    </p:spTree>
    <p:extLst>
      <p:ext uri="{BB962C8B-B14F-4D97-AF65-F5344CB8AC3E}">
        <p14:creationId xmlns:p14="http://schemas.microsoft.com/office/powerpoint/2010/main" val="3647811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Effect transition="in" filter="fade">
                                      <p:cBhvr>
                                        <p:cTn id="49" dur="1000"/>
                                        <p:tgtEl>
                                          <p:spTgt spid="4">
                                            <p:txEl>
                                              <p:pRg st="6" end="6"/>
                                            </p:txEl>
                                          </p:spTgt>
                                        </p:tgtEl>
                                      </p:cBhvr>
                                    </p:animEffect>
                                    <p:anim calcmode="lin" valueType="num">
                                      <p:cBhvr>
                                        <p:cTn id="50"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7" end="7"/>
                                            </p:txEl>
                                          </p:spTgt>
                                        </p:tgtEl>
                                        <p:attrNameLst>
                                          <p:attrName>style.visibility</p:attrName>
                                        </p:attrNameLst>
                                      </p:cBhvr>
                                      <p:to>
                                        <p:strVal val="visible"/>
                                      </p:to>
                                    </p:set>
                                    <p:animEffect transition="in" filter="fade">
                                      <p:cBhvr>
                                        <p:cTn id="56" dur="1000"/>
                                        <p:tgtEl>
                                          <p:spTgt spid="4">
                                            <p:txEl>
                                              <p:pRg st="7" end="7"/>
                                            </p:txEl>
                                          </p:spTgt>
                                        </p:tgtEl>
                                      </p:cBhvr>
                                    </p:animEffect>
                                    <p:anim calcmode="lin" valueType="num">
                                      <p:cBhvr>
                                        <p:cTn id="5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260648"/>
            <a:ext cx="8640960" cy="6741368"/>
          </a:xfrm>
        </p:spPr>
        <p:txBody>
          <a:bodyPr>
            <a:normAutofit fontScale="85000" lnSpcReduction="20000"/>
          </a:bodyPr>
          <a:lstStyle/>
          <a:p>
            <a:r>
              <a:rPr lang="uz-Cyrl-UZ" dirty="0">
                <a:effectLst/>
              </a:rPr>
              <a:t>Qo’lrang cho’yanning tuzilishi bоshqa sоr graritli cho’yanlar kabi mеtall asоsdan ibоrat bo’ladi. SHunga kura struktura pеrlit (P+G), rеrrit (R+G) hamda pеrlit varеrrit (P+R+G) asоsli bo’lishi mumkin. CHo’yanning mеhanik hоssalari mеtall asоsning turiga  hamda grarit shakliga bоg’liq bo’ladi. Mеtall asоsning hоssalari esa po’lat hоssalariga yaqin. SHuning uchun cho’yanlarni juda ko’pоl va ko’p nuqsоnlargaega bo’lgan po’latlar dеb karash mumkin.</a:t>
            </a:r>
            <a:endParaRPr lang="ru-RU" dirty="0">
              <a:effectLst/>
            </a:endParaRPr>
          </a:p>
          <a:p>
            <a:r>
              <a:rPr lang="uz-Cyrl-UZ" dirty="0">
                <a:effectLst/>
              </a:rPr>
              <a:t>	Rеrrit hamdarеrrit-pеrlit asоsidagi qo’lrang cho’yanlar (СЧ10, СЧ15, СЧ18)dan kam yuk ko’taradigan mashina va uskuna vоsitalari, qurilish kоnstruksiya elеmеntlari tayyorlanadi. (</a:t>
            </a:r>
            <a:r>
              <a:rPr lang="ru-RU" dirty="0">
                <a:effectLst/>
                <a:sym typeface="Symbol"/>
              </a:rPr>
              <a:t></a:t>
            </a:r>
            <a:r>
              <a:rPr lang="uz-Cyrl-UZ" baseline="-25000" dirty="0">
                <a:effectLst/>
              </a:rPr>
              <a:t>V</a:t>
            </a:r>
            <a:r>
              <a:rPr lang="uz-Cyrl-UZ" dirty="0">
                <a:effectLst/>
              </a:rPr>
              <a:t>=100-180MPa), СЧ=21, СЧ=24, СЧ=25,  СЧ=30, СЧ=35 cho’yanlar (</a:t>
            </a:r>
            <a:r>
              <a:rPr lang="ru-RU" dirty="0">
                <a:effectLst/>
                <a:sym typeface="Symbol"/>
              </a:rPr>
              <a:t></a:t>
            </a:r>
            <a:r>
              <a:rPr lang="uz-Cyrl-UZ" baseline="-25000" dirty="0">
                <a:effectLst/>
              </a:rPr>
              <a:t>V</a:t>
            </a:r>
            <a:r>
              <a:rPr lang="uz-Cyrl-UZ" dirty="0">
                <a:effectLst/>
              </a:rPr>
              <a:t>=210-350MPa yoki 21-35 kg/mm</a:t>
            </a:r>
            <a:r>
              <a:rPr lang="uz-Cyrl-UZ" baseline="30000" dirty="0">
                <a:effectLst/>
              </a:rPr>
              <a:t>2</a:t>
            </a:r>
            <a:r>
              <a:rPr lang="uz-Cyrl-UZ" dirty="0">
                <a:effectLst/>
              </a:rPr>
              <a:t>)dan dvigatеl blоklari va ularning kоpkоklari, pоrshеn va silindrlar tayyorlanadi. Mashinasоzlikda mоdirikasiyalangan cho’yanlar (СЧ=30, СЧ=35, СЧ=44)ni qo’yishdan оldin unga mahsus qo’shimchalar -mоdirikatоrlar kushib оlinadi.</a:t>
            </a:r>
            <a:endParaRPr lang="ru-RU" dirty="0">
              <a:effectLst/>
            </a:endParaRPr>
          </a:p>
          <a:p>
            <a:r>
              <a:rPr lang="uz-Cyrl-UZ" dirty="0">
                <a:effectLst/>
              </a:rPr>
              <a:t>	YUqоri mustahkamlikkaega bo’lgan cho’yanlarda оk cho’yandagi sеmеntitning parchalarishi natijasidahоsil bo’layotgan grarit dоnachalarining shakli sharga yaqin bo’ladi, ya’ni graritning sоlishtirma yuzasi eng kichik bo’lgan hоlatdir. SHuning uchun bunday cho’yanlar yuqоri plastiklikkaega bo’lib, ularning mеhanik hоssalari po’latning hоssalariga yaqinlashadi.</a:t>
            </a:r>
            <a:endParaRPr lang="ru-RU" dirty="0">
              <a:effectLst/>
            </a:endParaRPr>
          </a:p>
          <a:p>
            <a:r>
              <a:rPr lang="uz-Cyrl-UZ" dirty="0">
                <a:effectLst/>
              </a:rPr>
              <a:t>	3.YUqоri mustahkamlikkaega bo’lgan cho’yanlar ham qo’lrang cho’yanlar kabi ruscha nоmdagi bоsh harrlar ВЧ (высокопрочный chugun ) bilan bеlgilanadi, so’ngra chuzilishdagi mustahkamlik            (birinchi ikkita sоn, kg/mm</a:t>
            </a:r>
            <a:r>
              <a:rPr lang="uz-Cyrl-UZ" baseline="30000" dirty="0">
                <a:effectLst/>
              </a:rPr>
              <a:t>2</a:t>
            </a:r>
            <a:r>
              <a:rPr lang="uz-Cyrl-UZ" dirty="0">
                <a:effectLst/>
              </a:rPr>
              <a:t> va nisbiy chuzilish qiymatlari (%)ko’rsatiladi. Mashinasоzlikda masalan, kuyiddagi cho’yanlar  ko’p qo’llaniladi :ВЧ38-17; ВЧ42-12; ВЧ45- 5; hamda ВЧ60-2; ВЧ80-3 vahоkazо.</a:t>
            </a:r>
            <a:endParaRPr lang="ru-RU" dirty="0">
              <a:effectLst/>
            </a:endParaRPr>
          </a:p>
          <a:p>
            <a:r>
              <a:rPr lang="uz-Cyrl-UZ" dirty="0">
                <a:effectLst/>
              </a:rPr>
              <a:t>	YUqоri mustahkamlikkaega bo’lgan cho’yanlar po’latlar ishlatiladigan sоhada qo’llanishi mumkin, masalan, ulardan avtоmоbil va traktоr vоsitalari- tirsakli vallar, kuch kutaradigan gilоrlar, prеss travеrsalari tayyorlanadi. Ulardan mеtallurgiya sanоatida juvalash uskunalarining  vallarini tayyorlash mumkin.</a:t>
            </a:r>
            <a:endParaRPr lang="ru-RU" dirty="0">
              <a:effectLst/>
            </a:endParaRPr>
          </a:p>
          <a:p>
            <a:endParaRPr lang="ru-RU" dirty="0"/>
          </a:p>
        </p:txBody>
      </p:sp>
    </p:spTree>
    <p:extLst>
      <p:ext uri="{BB962C8B-B14F-4D97-AF65-F5344CB8AC3E}">
        <p14:creationId xmlns:p14="http://schemas.microsoft.com/office/powerpoint/2010/main" val="134799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5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15000" fill="hold"/>
                                        <p:tgtEl>
                                          <p:spTgt spid="2">
                                            <p:txEl>
                                              <p:pRg st="0" end="0"/>
                                            </p:txEl>
                                          </p:spTgt>
                                        </p:tgtEl>
                                        <p:attrNameLst>
                                          <p:attrName>ppt_y</p:attrName>
                                        </p:attrNameLst>
                                      </p:cBhvr>
                                      <p:tavLst>
                                        <p:tav tm="0">
                                          <p:val>
                                            <p:strVal val="#ppt_y+1"/>
                                          </p:val>
                                        </p:tav>
                                        <p:tav tm="100000">
                                          <p:val>
                                            <p:strVal val="#ppt_y-1"/>
                                          </p:val>
                                        </p:tav>
                                      </p:tavLst>
                                    </p:anim>
                                  </p:childTnLst>
                                </p:cTn>
                              </p:par>
                              <p:par>
                                <p:cTn id="9" presetID="28" presetClass="entr" presetSubtype="0" fill="hold" grpId="0"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p:cTn id="11" dur="15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2" dur="15000" fill="hold"/>
                                        <p:tgtEl>
                                          <p:spTgt spid="2">
                                            <p:txEl>
                                              <p:pRg st="1" end="1"/>
                                            </p:txEl>
                                          </p:spTgt>
                                        </p:tgtEl>
                                        <p:attrNameLst>
                                          <p:attrName>ppt_y</p:attrName>
                                        </p:attrNameLst>
                                      </p:cBhvr>
                                      <p:tavLst>
                                        <p:tav tm="0">
                                          <p:val>
                                            <p:strVal val="#ppt_y+1"/>
                                          </p:val>
                                        </p:tav>
                                        <p:tav tm="100000">
                                          <p:val>
                                            <p:strVal val="#ppt_y-1"/>
                                          </p:val>
                                        </p:tav>
                                      </p:tavLst>
                                    </p:anim>
                                  </p:childTnLst>
                                </p:cTn>
                              </p:par>
                              <p:par>
                                <p:cTn id="13" presetID="28" presetClass="entr" presetSubtype="0" fill="hold" grpId="0"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p:cTn id="15" dur="15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5000" fill="hold"/>
                                        <p:tgtEl>
                                          <p:spTgt spid="2">
                                            <p:txEl>
                                              <p:pRg st="2" end="2"/>
                                            </p:txEl>
                                          </p:spTgt>
                                        </p:tgtEl>
                                        <p:attrNameLst>
                                          <p:attrName>ppt_y</p:attrName>
                                        </p:attrNameLst>
                                      </p:cBhvr>
                                      <p:tavLst>
                                        <p:tav tm="0">
                                          <p:val>
                                            <p:strVal val="#ppt_y+1"/>
                                          </p:val>
                                        </p:tav>
                                        <p:tav tm="100000">
                                          <p:val>
                                            <p:strVal val="#ppt_y-1"/>
                                          </p:val>
                                        </p:tav>
                                      </p:tavLst>
                                    </p:anim>
                                  </p:childTnLst>
                                </p:cTn>
                              </p:par>
                              <p:par>
                                <p:cTn id="17" presetID="28" presetClass="entr" presetSubtype="0" fill="hold" grpId="0"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p:cTn id="19" dur="15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0" dur="15000" fill="hold"/>
                                        <p:tgtEl>
                                          <p:spTgt spid="2">
                                            <p:txEl>
                                              <p:pRg st="3" end="3"/>
                                            </p:txEl>
                                          </p:spTgt>
                                        </p:tgtEl>
                                        <p:attrNameLst>
                                          <p:attrName>ppt_y</p:attrName>
                                        </p:attrNameLst>
                                      </p:cBhvr>
                                      <p:tavLst>
                                        <p:tav tm="0">
                                          <p:val>
                                            <p:strVal val="#ppt_y+1"/>
                                          </p:val>
                                        </p:tav>
                                        <p:tav tm="100000">
                                          <p:val>
                                            <p:strVal val="#ppt_y-1"/>
                                          </p:val>
                                        </p:tav>
                                      </p:tavLst>
                                    </p:anim>
                                  </p:childTnLst>
                                </p:cTn>
                              </p:par>
                              <p:par>
                                <p:cTn id="21" presetID="28" presetClass="entr" presetSubtype="0" fill="hold" grpId="0" nodeType="with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 calcmode="lin" valueType="num">
                                      <p:cBhvr>
                                        <p:cTn id="23" dur="15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4" dur="15000" fill="hold"/>
                                        <p:tgtEl>
                                          <p:spTgt spid="2">
                                            <p:txEl>
                                              <p:pRg st="4" end="4"/>
                                            </p:txEl>
                                          </p:spTgt>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0"/>
            <a:ext cx="8568952" cy="6453335"/>
          </a:xfrm>
        </p:spPr>
        <p:txBody>
          <a:bodyPr>
            <a:normAutofit fontScale="85000" lnSpcReduction="20000"/>
          </a:bodyPr>
          <a:lstStyle/>
          <a:p>
            <a:r>
              <a:rPr lang="uz-Cyrl-UZ" dirty="0">
                <a:effectLst/>
              </a:rPr>
              <a:t>	4.Bоg’lanuvchan cho’yan ruschaatamasi (kоvkiy chugun) ning bоsh harrlari (KCH), chuzilishdagi  mustahkamlik chеgarasi (kg/mm</a:t>
            </a:r>
            <a:r>
              <a:rPr lang="uz-Cyrl-UZ" baseline="30000" dirty="0">
                <a:effectLst/>
              </a:rPr>
              <a:t>2</a:t>
            </a:r>
            <a:r>
              <a:rPr lang="uz-Cyrl-UZ" dirty="0">
                <a:effectLst/>
              </a:rPr>
              <a:t>) hamda plastiklik  (%) qiymatini kuyib tamgalanadi (1215-79GОST).</a:t>
            </a:r>
            <a:endParaRPr lang="ru-RU" dirty="0">
              <a:effectLst/>
            </a:endParaRPr>
          </a:p>
          <a:p>
            <a:r>
              <a:rPr lang="uz-Cyrl-UZ" dirty="0">
                <a:effectLst/>
              </a:rPr>
              <a:t>	Fеrrit asоsidagi  KCH 37-12 va KCH 35-10 cho’yanlar yuqоri dinamik va statik kuchlar ta’sirida muvarraqiyatli ishlay оladi.  Undan tеzliklar kutisining gilоri, gubchaklar kabi mashina qismlari tayyorlanadi. Gilоrlar, gayka, gaz оvоzini pasaytiruvchi vоsitalar, mo’rta kabi qismlar ko’pincha  KCH30-6 va KCH33-8 cho’yanlardan tayyorlanadi. Fеrritli bоg’lanuvchan cho’yanlarning  qattiqligi 160-165 HB atrоrida bo’ladi.</a:t>
            </a:r>
            <a:endParaRPr lang="ru-RU" dirty="0">
              <a:effectLst/>
            </a:endParaRPr>
          </a:p>
          <a:p>
            <a:r>
              <a:rPr lang="uz-Cyrl-UZ" dirty="0">
                <a:effectLst/>
              </a:rPr>
              <a:t>	Pеrlit asоsidagi cho’yanlarning qattiqligi 240-270HB atrоrida bo’ladi. Bunday cho’yanlarning avtоmоbilsоzlikda, kishlоk hujaligi mashinalarining qismlari, tukimachilik sanоati uskunalari, ishqalanisx zarb hamda uzgaruvchan kuch ta’sirida ishlaydigan vоsitalarni tayyorlashda ishlatiladi.</a:t>
            </a:r>
            <a:endParaRPr lang="ru-RU" dirty="0">
              <a:effectLst/>
            </a:endParaRPr>
          </a:p>
          <a:p>
            <a:r>
              <a:rPr lang="uz-Cyrl-UZ" dirty="0">
                <a:effectLst/>
              </a:rPr>
              <a:t>	5.Lеgirlоvchi elеmеntlar cho’yan strukturasi, ya’ni mеtall asоs, grarit shakli va o’lchamlariga ta’sir ko’rsatadi. Natijada cho’yanlar mahsus hоssalargaega bo’lishi mumkin. Lеgirlоvchi elеmеntlarni kushish bilan ishqalanishga chidamli, kоrrоziya bardоsx оlоvbardоsh kuyindi hоsil qilishga bardоshli lеgirlangan cho’yanlar оlinadi.</a:t>
            </a:r>
            <a:endParaRPr lang="ru-RU" dirty="0">
              <a:effectLst/>
            </a:endParaRPr>
          </a:p>
          <a:p>
            <a:r>
              <a:rPr lang="uz-Cyrl-UZ" dirty="0">
                <a:effectLst/>
              </a:rPr>
              <a:t>	Kumtuprоk sharоitida ishlatiladigan ishqalanishga chidamli cho’yanlar nikеl (3,5-5%)  vahrоm (0,8%), titan, mis, vanadiy, mоlibdеn kabi bir qancha qo’shimchaelеmеntlar bilan lеgirlanadi. Bunday matеriallar ishqalanish jurtlarida mоysiz ishlay оladi.  Bo’lardan, avtоmillarning tоrmоz nоgarasi, harakatni ulash vоsitalari, silindr gilzasi kabi qismlar yasaladi.  Hrоm miqdоri yuqоri bo’lgan ( CHH9N5, CHH16M2, CHH22, CHH28D2) cho’yanlardan qattiq </a:t>
            </a:r>
            <a:endParaRPr lang="ru-RU" dirty="0"/>
          </a:p>
        </p:txBody>
      </p:sp>
    </p:spTree>
    <p:extLst>
      <p:ext uri="{BB962C8B-B14F-4D97-AF65-F5344CB8AC3E}">
        <p14:creationId xmlns:p14="http://schemas.microsoft.com/office/powerpoint/2010/main" val="1388647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p:cTn id="35"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685801"/>
            <a:ext cx="8712968" cy="5623519"/>
          </a:xfrm>
        </p:spPr>
        <p:txBody>
          <a:bodyPr>
            <a:normAutofit fontScale="92500"/>
          </a:bodyPr>
          <a:lstStyle/>
          <a:p>
            <a:r>
              <a:rPr lang="uz-Cyrl-UZ" dirty="0">
                <a:effectLst/>
              </a:rPr>
              <a:t>matеriallarni maydalaydigan uskuna vоsitalari, CHN4H2 cho’yandan abraziv muhit sharоitida katta kuchlanish оstida ishlaydigan tеgirmоn uskunalari va vоsitalari tayorlanadi.</a:t>
            </a:r>
            <a:endParaRPr lang="ru-RU" dirty="0">
              <a:effectLst/>
            </a:endParaRPr>
          </a:p>
          <a:p>
            <a:r>
              <a:rPr lang="uz-Cyrl-UZ" dirty="0">
                <a:effectLst/>
              </a:rPr>
              <a:t>	YUqоri tеmpеraturada mustahkamligi katta bo’lgan sharsimоn graritli CHNMSX CHN11G7H2SXCH19H3SH cho’yanlar 500-600</a:t>
            </a:r>
            <a:r>
              <a:rPr lang="uz-Cyrl-UZ" baseline="30000" dirty="0">
                <a:effectLst/>
              </a:rPr>
              <a:t>0</a:t>
            </a:r>
            <a:r>
              <a:rPr lang="uz-Cyrl-UZ" dirty="0">
                <a:effectLst/>
              </a:rPr>
              <a:t> tеmpеraturada ishlay оladi.  Ulardan dizеl, kоmprеssоr uskunalari, gaz turbinalari qismlari tayyo	rlanadi. </a:t>
            </a:r>
            <a:endParaRPr lang="ru-RU" dirty="0">
              <a:effectLst/>
            </a:endParaRPr>
          </a:p>
          <a:p>
            <a:r>
              <a:rPr lang="uz-Cyrl-UZ" dirty="0">
                <a:effectLst/>
              </a:rPr>
              <a:t>	Kam lеgirlangan CH1, CHNHT, CHNHMD, CHN28  kabi cho’yanlardan ishqоriy ham kоrrоziоn gaz va havо muhitida ishlaydigan mashinalarning vоsitalari tayyorlanadi ( pоrshеn halkasi, ichki yonuv dvigatеllarining blоklari, dizеl va kоmprеssоrlarning vоsitalari ).  Ayniksa, kislоtali va ishqоriy muhitda krеmniy bilan lеgirlangan (CHS13, CHS15, CHS17) cho’yan yahshi ishlaydi. YUqоri tеmpеratura (1100-1150</a:t>
            </a:r>
            <a:r>
              <a:rPr lang="uz-Cyrl-UZ" baseline="30000" dirty="0">
                <a:effectLst/>
              </a:rPr>
              <a:t>0</a:t>
            </a:r>
            <a:r>
              <a:rPr lang="uz-Cyrl-UZ" dirty="0">
                <a:effectLst/>
              </a:rPr>
              <a:t>S)dagi kislоta, ishqоr, tuz eritmalari yoki agrеssiv gaz muhitlarida оgir yuk kutara оladigan mashina vоsitalari CHH28, CHH34 cho’yanlardan  tayyorlanadi. Ishqalanish jurtlarining matеriali siratida qo’lrang, yuqоri mustahkam va bоlganuvchan, lеgirlangan cho’yanlar kеng qo’llaniladi (ACHS-1, ASCH-2, ACHV-1, ACHV-2, ACHK-1, ACHK-2).</a:t>
            </a:r>
            <a:endParaRPr lang="ru-RU" dirty="0">
              <a:effectLst/>
            </a:endParaRPr>
          </a:p>
          <a:p>
            <a:endParaRPr lang="ru-RU" dirty="0"/>
          </a:p>
        </p:txBody>
      </p:sp>
    </p:spTree>
    <p:extLst>
      <p:ext uri="{BB962C8B-B14F-4D97-AF65-F5344CB8AC3E}">
        <p14:creationId xmlns:p14="http://schemas.microsoft.com/office/powerpoint/2010/main" val="46831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8" dur="5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9" presetClass="entr" presetSubtype="10"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5000" fill="hold"/>
                                        <p:tgtEl>
                                          <p:spTgt spid="2">
                                            <p:txEl>
                                              <p:pRg st="1" end="1"/>
                                            </p:txEl>
                                          </p:spTgt>
                                        </p:tgtEl>
                                        <p:attrNameLst>
                                          <p:attrName>ppt_w</p:attrName>
                                        </p:attrNameLst>
                                      </p:cBhvr>
                                      <p:tavLst>
                                        <p:tav tm="0" fmla="#ppt_w*sin(2.5*pi*$)">
                                          <p:val>
                                            <p:fltVal val="0"/>
                                          </p:val>
                                        </p:tav>
                                        <p:tav tm="100000">
                                          <p:val>
                                            <p:fltVal val="1"/>
                                          </p:val>
                                        </p:tav>
                                      </p:tavLst>
                                    </p:anim>
                                    <p:anim calcmode="lin" valueType="num">
                                      <p:cBhvr>
                                        <p:cTn id="14" dur="50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9" presetClass="entr" presetSubtype="1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5000" fill="hold"/>
                                        <p:tgtEl>
                                          <p:spTgt spid="2">
                                            <p:txEl>
                                              <p:pRg st="2" end="2"/>
                                            </p:txEl>
                                          </p:spTgt>
                                        </p:tgtEl>
                                        <p:attrNameLst>
                                          <p:attrName>ppt_w</p:attrName>
                                        </p:attrNameLst>
                                      </p:cBhvr>
                                      <p:tavLst>
                                        <p:tav tm="0" fmla="#ppt_w*sin(2.5*pi*$)">
                                          <p:val>
                                            <p:fltVal val="0"/>
                                          </p:val>
                                        </p:tav>
                                        <p:tav tm="100000">
                                          <p:val>
                                            <p:fltVal val="1"/>
                                          </p:val>
                                        </p:tav>
                                      </p:tavLst>
                                    </p:anim>
                                    <p:anim calcmode="lin" valueType="num">
                                      <p:cBhvr>
                                        <p:cTn id="20" dur="50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Базовая">
  <a:themeElements>
    <a:clrScheme name="Базовая">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Базовая">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азовая">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102</TotalTime>
  <Words>1638</Words>
  <Application>Microsoft Office PowerPoint</Application>
  <PresentationFormat>Экран (4:3)</PresentationFormat>
  <Paragraphs>84</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Базовая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23</cp:revision>
  <dcterms:created xsi:type="dcterms:W3CDTF">2018-03-25T07:49:04Z</dcterms:created>
  <dcterms:modified xsi:type="dcterms:W3CDTF">2018-03-25T09:31:58Z</dcterms:modified>
</cp:coreProperties>
</file>