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6" d="100"/>
          <a:sy n="76" d="100"/>
        </p:scale>
        <p:origin x="-984" y="-8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8C8A60B4-2634-4DEC-8B08-86F4484CA97F}" type="datetimeFigureOut">
              <a:rPr lang="ru-RU" smtClean="0"/>
              <a:t>26.03.2018</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3EB936D6-BC42-43B0-B7AB-0F28BA89A213}"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kumimoji="0" lang="ru-RU" smtClean="0"/>
              <a:t>Образец заголовка</a:t>
            </a:r>
            <a:endParaRPr kumimoji="0" lang="en-US"/>
          </a:p>
        </p:txBody>
      </p:sp>
      <p:sp>
        <p:nvSpPr>
          <p:cNvPr id="3" name="Объект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C8A60B4-2634-4DEC-8B08-86F4484CA97F}" type="datetimeFigureOut">
              <a:rPr lang="ru-RU" smtClean="0"/>
              <a:t>26.03.2018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EB936D6-BC42-43B0-B7AB-0F28BA89A213}"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Заголовок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8C8A60B4-2634-4DEC-8B08-86F4484CA97F}" type="datetimeFigureOut">
              <a:rPr lang="ru-RU" smtClean="0"/>
              <a:t>26.03.2018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EB936D6-BC42-43B0-B7AB-0F28BA89A213}"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143000"/>
          </a:xfrm>
        </p:spPr>
        <p:txBody>
          <a:bodyPr/>
          <a:lstStyle/>
          <a:p>
            <a:r>
              <a:rPr kumimoji="0" lang="ru-RU" smtClean="0"/>
              <a:t>Образец заголовка</a:t>
            </a:r>
            <a:endParaRPr kumimoji="0" lang="en-US"/>
          </a:p>
        </p:txBody>
      </p:sp>
      <p:sp>
        <p:nvSpPr>
          <p:cNvPr id="3" name="Объект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8C8A60B4-2634-4DEC-8B08-86F4484CA97F}" type="datetimeFigureOut">
              <a:rPr lang="ru-RU" smtClean="0"/>
              <a:t>26.03.2018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EB936D6-BC42-43B0-B7AB-0F28BA89A213}"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8C8A60B4-2634-4DEC-8B08-86F4484CA97F}" type="datetimeFigureOut">
              <a:rPr lang="ru-RU" smtClean="0"/>
              <a:t>26.03.2018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EB936D6-BC42-43B0-B7AB-0F28BA89A213}"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320"/>
            <a:ext cx="7470648" cy="1143000"/>
          </a:xfrm>
        </p:spPr>
        <p:txBody>
          <a:bodyPr anchor="ctr"/>
          <a:lstStyle>
            <a:lvl1pPr algn="l">
              <a:defRPr sz="4600"/>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8C8A60B4-2634-4DEC-8B08-86F4484CA97F}" type="datetimeFigureOut">
              <a:rPr lang="ru-RU" smtClean="0"/>
              <a:t>26.03.2018</a:t>
            </a:fld>
            <a:endParaRPr lang="ru-RU"/>
          </a:p>
        </p:txBody>
      </p:sp>
      <p:sp>
        <p:nvSpPr>
          <p:cNvPr id="8" name="Номер слайда 7"/>
          <p:cNvSpPr>
            <a:spLocks noGrp="1"/>
          </p:cNvSpPr>
          <p:nvPr>
            <p:ph type="sldNum" sz="quarter" idx="11"/>
          </p:nvPr>
        </p:nvSpPr>
        <p:spPr/>
        <p:txBody>
          <a:bodyPr/>
          <a:lstStyle/>
          <a:p>
            <a:fld id="{3EB936D6-BC42-43B0-B7AB-0F28BA89A213}" type="slidenum">
              <a:rPr lang="ru-RU" smtClean="0"/>
              <a:t>‹#›</a:t>
            </a:fld>
            <a:endParaRPr lang="ru-RU"/>
          </a:p>
        </p:txBody>
      </p:sp>
      <p:sp>
        <p:nvSpPr>
          <p:cNvPr id="9" name="Нижний колонтитул 8"/>
          <p:cNvSpPr>
            <a:spLocks noGrp="1"/>
          </p:cNvSpPr>
          <p:nvPr>
            <p:ph type="ftr" sz="quarter" idx="12"/>
          </p:nvPr>
        </p:nvSpPr>
        <p:spPr/>
        <p:txBody>
          <a:bodyPr/>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C8A60B4-2634-4DEC-8B08-86F4484CA97F}" type="datetimeFigureOut">
              <a:rPr lang="ru-RU" smtClean="0"/>
              <a:t>26.03.2018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EB936D6-BC42-43B0-B7AB-0F28BA89A213}"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8C8A60B4-2634-4DEC-8B08-86F4484CA97F}" type="datetimeFigureOut">
              <a:rPr lang="ru-RU" smtClean="0"/>
              <a:t>26.03.2018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156448" y="6422064"/>
            <a:ext cx="762000" cy="365125"/>
          </a:xfrm>
        </p:spPr>
        <p:txBody>
          <a:bodyPr/>
          <a:lstStyle/>
          <a:p>
            <a:fld id="{3EB936D6-BC42-43B0-B7AB-0F28BA89A213}"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457200" y="6422064"/>
            <a:ext cx="2133600" cy="365125"/>
          </a:xfrm>
        </p:spPr>
        <p:txBody>
          <a:bodyPr/>
          <a:lstStyle/>
          <a:p>
            <a:fld id="{8C8A60B4-2634-4DEC-8B08-86F4484CA97F}" type="datetimeFigureOut">
              <a:rPr lang="ru-RU" smtClean="0"/>
              <a:t>26.03.2018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EB936D6-BC42-43B0-B7AB-0F28BA89A213}"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C8A60B4-2634-4DEC-8B08-86F4484CA97F}" type="datetimeFigureOut">
              <a:rPr lang="ru-RU" smtClean="0"/>
              <a:t>26.03.2018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EB936D6-BC42-43B0-B7AB-0F28BA89A213}"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C8A60B4-2634-4DEC-8B08-86F4484CA97F}" type="datetimeFigureOut">
              <a:rPr lang="ru-RU" smtClean="0"/>
              <a:t>26.03.2018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EB936D6-BC42-43B0-B7AB-0F28BA89A213}"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Полилиния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Полилиния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8C8A60B4-2634-4DEC-8B08-86F4484CA97F}" type="datetimeFigureOut">
              <a:rPr lang="ru-RU" smtClean="0"/>
              <a:t>26.03.2018</a:t>
            </a:fld>
            <a:endParaRPr lang="ru-RU"/>
          </a:p>
        </p:txBody>
      </p:sp>
      <p:sp>
        <p:nvSpPr>
          <p:cNvPr id="22" name="Нижний колонтитул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ru-RU"/>
          </a:p>
        </p:txBody>
      </p:sp>
      <p:sp>
        <p:nvSpPr>
          <p:cNvPr id="18" name="Номер слайда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3EB936D6-BC42-43B0-B7AB-0F28BA89A213}"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Блок-схема: ручное управление 5"/>
          <p:cNvSpPr/>
          <p:nvPr/>
        </p:nvSpPr>
        <p:spPr>
          <a:xfrm>
            <a:off x="2627784" y="476672"/>
            <a:ext cx="4104456" cy="504056"/>
          </a:xfrm>
          <a:prstGeom prst="flowChartManualOperation">
            <a:avLst/>
          </a:prstGeom>
          <a:effectLst>
            <a:glow rad="63500">
              <a:schemeClr val="dk1">
                <a:tint val="30000"/>
                <a:shade val="95000"/>
                <a:satMod val="300000"/>
                <a:alpha val="50000"/>
              </a:schemeClr>
            </a:glow>
            <a:outerShdw blurRad="76200" dir="18900000" sy="23000" kx="-1200000" algn="bl" rotWithShape="0">
              <a:prstClr val="black">
                <a:alpha val="20000"/>
              </a:prstClr>
            </a:outerShdw>
            <a:reflection blurRad="6350" stA="52000" endA="300" endPos="35000" dir="5400000" sy="-100000" algn="bl" rotWithShape="0"/>
          </a:effectLst>
        </p:spPr>
        <p:style>
          <a:lnRef idx="1">
            <a:schemeClr val="dk1"/>
          </a:lnRef>
          <a:fillRef idx="2">
            <a:schemeClr val="dk1"/>
          </a:fillRef>
          <a:effectRef idx="1">
            <a:schemeClr val="dk1"/>
          </a:effectRef>
          <a:fontRef idx="minor">
            <a:schemeClr val="dk1"/>
          </a:fontRef>
        </p:style>
        <p:txBody>
          <a:bodyPr rtlCol="0" anchor="ctr"/>
          <a:lstStyle/>
          <a:p>
            <a:pPr algn="ctr"/>
            <a:r>
              <a:rPr lang="uz-Cyrl-UZ" b="1" dirty="0" smtClean="0"/>
              <a:t>Faza diagrammasi</a:t>
            </a:r>
            <a:r>
              <a:rPr lang="uz-Cyrl-UZ" dirty="0" smtClean="0"/>
              <a:t>.</a:t>
            </a:r>
            <a:endParaRPr lang="ru-RU" dirty="0"/>
          </a:p>
        </p:txBody>
      </p:sp>
      <p:sp>
        <p:nvSpPr>
          <p:cNvPr id="7" name="Скругленный прямоугольник 6"/>
          <p:cNvSpPr/>
          <p:nvPr/>
        </p:nvSpPr>
        <p:spPr>
          <a:xfrm>
            <a:off x="1691680" y="1988840"/>
            <a:ext cx="5760640" cy="3600400"/>
          </a:xfrm>
          <a:prstGeom prst="roundRect">
            <a:avLst/>
          </a:prstGeom>
          <a:effectLst>
            <a:glow rad="63500">
              <a:schemeClr val="dk1">
                <a:tint val="30000"/>
                <a:shade val="95000"/>
                <a:satMod val="300000"/>
                <a:alpha val="50000"/>
              </a:schemeClr>
            </a:glow>
            <a:outerShdw blurRad="76200" dir="13500000" sy="23000" kx="1200000" algn="br" rotWithShape="0">
              <a:prstClr val="black">
                <a:alpha val="20000"/>
              </a:prstClr>
            </a:outerShdw>
          </a:effectLst>
        </p:spPr>
        <p:style>
          <a:lnRef idx="1">
            <a:schemeClr val="dk1"/>
          </a:lnRef>
          <a:fillRef idx="2">
            <a:schemeClr val="dk1"/>
          </a:fillRef>
          <a:effectRef idx="1">
            <a:schemeClr val="dk1"/>
          </a:effectRef>
          <a:fontRef idx="minor">
            <a:schemeClr val="dk1"/>
          </a:fontRef>
        </p:style>
        <p:txBody>
          <a:bodyPr rtlCol="0" anchor="ctr"/>
          <a:lstStyle/>
          <a:p>
            <a:r>
              <a:rPr lang="it-IT" b="1" dirty="0" smtClean="0"/>
              <a:t>                                       Reja</a:t>
            </a:r>
          </a:p>
          <a:p>
            <a:endParaRPr lang="ru-RU" dirty="0"/>
          </a:p>
          <a:p>
            <a:pPr lvl="0"/>
            <a:r>
              <a:rPr lang="en-US" dirty="0" smtClean="0"/>
              <a:t>1.</a:t>
            </a:r>
            <a:r>
              <a:rPr lang="uz-Cyrl-UZ" dirty="0" smtClean="0"/>
              <a:t>Faza </a:t>
            </a:r>
            <a:r>
              <a:rPr lang="uz-Cyrl-UZ" dirty="0"/>
              <a:t>diagrammasi. </a:t>
            </a:r>
            <a:endParaRPr lang="ru-RU" dirty="0"/>
          </a:p>
          <a:p>
            <a:pPr lvl="0"/>
            <a:r>
              <a:rPr lang="en-US" dirty="0" smtClean="0"/>
              <a:t>2.</a:t>
            </a:r>
            <a:r>
              <a:rPr lang="uz-Cyrl-UZ" dirty="0" smtClean="0"/>
              <a:t>Holat </a:t>
            </a:r>
            <a:r>
              <a:rPr lang="uz-Cyrl-UZ" dirty="0"/>
              <a:t>diagrammasini qurish usuli. </a:t>
            </a:r>
            <a:endParaRPr lang="ru-RU" dirty="0"/>
          </a:p>
          <a:p>
            <a:pPr lvl="0"/>
            <a:r>
              <a:rPr lang="en-US" dirty="0" smtClean="0"/>
              <a:t>3.</a:t>
            </a:r>
            <a:r>
              <a:rPr lang="uz-Cyrl-UZ" dirty="0" smtClean="0"/>
              <a:t>Temir </a:t>
            </a:r>
            <a:r>
              <a:rPr lang="uz-Cyrl-UZ" dirty="0"/>
              <a:t>–sementit holat diagrammasi, fazalari va </a:t>
            </a:r>
            <a:r>
              <a:rPr lang="en-US" dirty="0" smtClean="0"/>
              <a:t> </a:t>
            </a:r>
            <a:r>
              <a:rPr lang="uz-Cyrl-UZ" dirty="0" smtClean="0"/>
              <a:t>strukturasini </a:t>
            </a:r>
            <a:r>
              <a:rPr lang="uz-Cyrl-UZ" dirty="0"/>
              <a:t>tashkil etuvchilari.</a:t>
            </a:r>
            <a:endParaRPr lang="ru-RU" dirty="0"/>
          </a:p>
        </p:txBody>
      </p:sp>
    </p:spTree>
    <p:extLst>
      <p:ext uri="{BB962C8B-B14F-4D97-AF65-F5344CB8AC3E}">
        <p14:creationId xmlns:p14="http://schemas.microsoft.com/office/powerpoint/2010/main" val="278470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anim calcmode="lin" valueType="num">
                                      <p:cBhvr>
                                        <p:cTn id="26" dur="2000" fill="hold"/>
                                        <p:tgtEl>
                                          <p:spTgt spid="7"/>
                                        </p:tgtEl>
                                        <p:attrNameLst>
                                          <p:attrName>ppt_w</p:attrName>
                                        </p:attrNameLst>
                                      </p:cBhvr>
                                      <p:tavLst>
                                        <p:tav tm="0" fmla="#ppt_w*sin(2.5*pi*$)">
                                          <p:val>
                                            <p:fltVal val="0"/>
                                          </p:val>
                                        </p:tav>
                                        <p:tav tm="100000">
                                          <p:val>
                                            <p:fltVal val="1"/>
                                          </p:val>
                                        </p:tav>
                                      </p:tavLst>
                                    </p:anim>
                                    <p:anim calcmode="lin" valueType="num">
                                      <p:cBhvr>
                                        <p:cTn id="27"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908720"/>
            <a:ext cx="8003232" cy="5184576"/>
          </a:xfrm>
        </p:spPr>
        <p:txBody>
          <a:bodyPr>
            <a:normAutofit fontScale="55000" lnSpcReduction="20000"/>
          </a:bodyPr>
          <a:lstStyle/>
          <a:p>
            <a:r>
              <a:rPr lang="uz-Cyrl-UZ" dirty="0"/>
              <a:t> Metallar bilan metallarni, metallar bilan metalloidlarni, metalloidlar bilan metalloidlarni suyuqlantirish orqali hosil qilingan jism </a:t>
            </a:r>
            <a:r>
              <a:rPr lang="uz-Cyrl-UZ" b="1" dirty="0"/>
              <a:t>qotishma</a:t>
            </a:r>
            <a:r>
              <a:rPr lang="uz-Cyrl-UZ" dirty="0"/>
              <a:t> deb ataladi. Qotishmani komponentlar kukunini aralashtirib yuqori haroratda bosim bilan presslab – yopishtirib (“spekanie”) ham olish mumkin. Metall bilan metall qotishmasi </a:t>
            </a:r>
            <a:r>
              <a:rPr lang="uz-Cyrl-UZ" b="1" dirty="0"/>
              <a:t>metall</a:t>
            </a:r>
            <a:r>
              <a:rPr lang="uz-Cyrl-UZ" dirty="0"/>
              <a:t> </a:t>
            </a:r>
            <a:r>
              <a:rPr lang="uz-Cyrl-UZ" b="1" dirty="0"/>
              <a:t>qotishma</a:t>
            </a:r>
            <a:r>
              <a:rPr lang="uz-Cyrl-UZ" dirty="0"/>
              <a:t> deb ataladi. Agar qotishma massasining 50% dan ko‘pi metall bo‘lsa ham u metall qotishma hisoblanadi. Metall qotishmalarning puxtalik va boshqa mexanik xossalari boshqa metallarnikiga nisbatan ancha yuqori. Shuning uchun ham konstruktsion material sifatida keng qo‘llaniladi. </a:t>
            </a:r>
            <a:endParaRPr lang="ru-RU" dirty="0"/>
          </a:p>
          <a:p>
            <a:r>
              <a:rPr lang="uz-Cyrl-UZ" b="1" dirty="0"/>
              <a:t>Suyuq faza</a:t>
            </a:r>
            <a:r>
              <a:rPr lang="uz-Cyrl-UZ" dirty="0"/>
              <a:t> komponentlarning suyultirilgan eritmasi.</a:t>
            </a:r>
            <a:endParaRPr lang="ru-RU" dirty="0"/>
          </a:p>
          <a:p>
            <a:r>
              <a:rPr lang="uz-Cyrl-UZ" dirty="0"/>
              <a:t>Qattiq faza zarrachali (donador) bo‘ladi. Zarrachalar ma’lum formaga, o‘lchamga, tarkibga, maxsus qurilish va xossaga ega bo‘ladi. Qattiq fazani mikroskopda ko‘rish mumkin. Bular qattiq eritma, kimyoviy birikma va mexanik aralashma bo‘lishi mumkin.</a:t>
            </a:r>
            <a:endParaRPr lang="ru-RU" dirty="0"/>
          </a:p>
          <a:p>
            <a:r>
              <a:rPr lang="uz-Cyrl-UZ" dirty="0"/>
              <a:t>Metall qotishmalari suyuq holatda bir jinsli – komponentlar bir-birida erigan holatda bo‘ladi. Kristallanganda ham bir jinslilik saqlanadi. Komponentlar atomlari umumiy kristall panjaraning tarkibiga kiradi. Bu degani komponentlar bir-birida eriydi: bittasi erituvchi, ikkinchisi eruvchi. Bunday qotishmani kristallanishida hosil bo‘lgan qattiq faza </a:t>
            </a:r>
            <a:r>
              <a:rPr lang="uz-Cyrl-UZ" b="1" dirty="0"/>
              <a:t>qattiq</a:t>
            </a:r>
            <a:r>
              <a:rPr lang="uz-Cyrl-UZ" dirty="0"/>
              <a:t> </a:t>
            </a:r>
            <a:r>
              <a:rPr lang="uz-Cyrl-UZ" b="1" dirty="0"/>
              <a:t>eritma</a:t>
            </a:r>
            <a:r>
              <a:rPr lang="uz-Cyrl-UZ" dirty="0"/>
              <a:t> deb ataladi. U ikki xil bo‘ladi: </a:t>
            </a:r>
            <a:r>
              <a:rPr lang="uz-Cyrl-UZ" b="1" dirty="0"/>
              <a:t>o‘rin olish</a:t>
            </a:r>
            <a:r>
              <a:rPr lang="uz-Cyrl-UZ" dirty="0"/>
              <a:t> va </a:t>
            </a:r>
            <a:r>
              <a:rPr lang="uz-Cyrl-UZ" b="1" dirty="0"/>
              <a:t>singish (suqilib kirish)</a:t>
            </a:r>
            <a:r>
              <a:rPr lang="uz-Cyrl-UZ" dirty="0"/>
              <a:t> qattiq eritmalari.</a:t>
            </a:r>
            <a:endParaRPr lang="ru-RU" dirty="0"/>
          </a:p>
          <a:p>
            <a:endParaRPr lang="ru-RU" dirty="0"/>
          </a:p>
        </p:txBody>
      </p:sp>
    </p:spTree>
    <p:extLst>
      <p:ext uri="{BB962C8B-B14F-4D97-AF65-F5344CB8AC3E}">
        <p14:creationId xmlns:p14="http://schemas.microsoft.com/office/powerpoint/2010/main" val="2905766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39733" y="188640"/>
            <a:ext cx="4824536" cy="265469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043608" y="3203684"/>
            <a:ext cx="7200800" cy="369332"/>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square">
            <a:spAutoFit/>
          </a:bodyPr>
          <a:lstStyle/>
          <a:p>
            <a:r>
              <a:rPr lang="uz-Cyrl-UZ" dirty="0"/>
              <a:t>Rasm </a:t>
            </a:r>
            <a:r>
              <a:rPr lang="en-US" dirty="0"/>
              <a:t>   </a:t>
            </a:r>
            <a:r>
              <a:rPr lang="uz-Cyrl-UZ" dirty="0"/>
              <a:t> Qattiq eritmalar sxemasi. </a:t>
            </a:r>
            <a:r>
              <a:rPr lang="en-US" dirty="0"/>
              <a:t>  </a:t>
            </a:r>
            <a:r>
              <a:rPr lang="uz-Cyrl-UZ" dirty="0"/>
              <a:t>a-o‘rin olish, </a:t>
            </a:r>
            <a:r>
              <a:rPr lang="en-US" dirty="0"/>
              <a:t>    </a:t>
            </a:r>
            <a:r>
              <a:rPr lang="uz-Cyrl-UZ" dirty="0"/>
              <a:t>b-suqilib kirish</a:t>
            </a:r>
            <a:endParaRPr lang="ru-RU" dirty="0"/>
          </a:p>
        </p:txBody>
      </p:sp>
      <p:sp>
        <p:nvSpPr>
          <p:cNvPr id="5" name="Прямоугольник 4"/>
          <p:cNvSpPr/>
          <p:nvPr/>
        </p:nvSpPr>
        <p:spPr>
          <a:xfrm>
            <a:off x="1187624" y="3645024"/>
            <a:ext cx="6156176" cy="2585323"/>
          </a:xfrm>
          <a:prstGeom prst="rect">
            <a:avLst/>
          </a:prstGeom>
        </p:spPr>
        <p:txBody>
          <a:bodyPr wrap="square">
            <a:spAutoFit/>
          </a:bodyPr>
          <a:lstStyle/>
          <a:p>
            <a:r>
              <a:rPr lang="uz-Cyrl-UZ" dirty="0"/>
              <a:t>Birlamchi kristallanish jarayonida qotishma komponentlari bir-birlari bilan reaktsiyaga kirishib, kimyoviy birikma hosil qilishi mumkin. </a:t>
            </a:r>
            <a:endParaRPr lang="ru-RU" dirty="0"/>
          </a:p>
          <a:p>
            <a:r>
              <a:rPr lang="uz-Cyrl-UZ" dirty="0"/>
              <a:t>Qotishma komponentlari bir-birida erimaydigan, kimyoviy birikma hosil qilmaydigan qotishma </a:t>
            </a:r>
            <a:r>
              <a:rPr lang="uz-Cyrl-UZ" b="1" dirty="0"/>
              <a:t>mexanik aralashma</a:t>
            </a:r>
            <a:r>
              <a:rPr lang="uz-Cyrl-UZ" dirty="0"/>
              <a:t> deyiladi. A va V komponentlar bir-birida erimaydi, kimyoviy reaktsiyaga kirishmaydi, alohida-alohida kristallik panjaraga ega. Shu tizim batamom parchalangandan so‘ng mexanik aralashma hosil bo‘ladi (rasm</a:t>
            </a:r>
            <a:r>
              <a:rPr lang="en-US" dirty="0"/>
              <a:t>      </a:t>
            </a:r>
            <a:r>
              <a:rPr lang="uz-Cyrl-UZ" dirty="0"/>
              <a:t>).</a:t>
            </a:r>
            <a:endParaRPr lang="ru-RU" dirty="0"/>
          </a:p>
        </p:txBody>
      </p:sp>
    </p:spTree>
    <p:extLst>
      <p:ext uri="{BB962C8B-B14F-4D97-AF65-F5344CB8AC3E}">
        <p14:creationId xmlns:p14="http://schemas.microsoft.com/office/powerpoint/2010/main" val="3849286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131840" y="188640"/>
            <a:ext cx="2730701" cy="223224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115616" y="2763578"/>
            <a:ext cx="6912768" cy="369332"/>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square">
            <a:spAutoFit/>
          </a:bodyPr>
          <a:lstStyle/>
          <a:p>
            <a:r>
              <a:rPr lang="uz-Cyrl-UZ" dirty="0"/>
              <a:t>Rasm </a:t>
            </a:r>
            <a:r>
              <a:rPr lang="uz-Cyrl-UZ" dirty="0" smtClean="0"/>
              <a:t>Mexanik </a:t>
            </a:r>
            <a:r>
              <a:rPr lang="uz-Cyrl-UZ" dirty="0"/>
              <a:t>aralashmaning mikraskopik tuzilishi. (sxemasi)</a:t>
            </a:r>
            <a:endParaRPr lang="ru-RU" dirty="0"/>
          </a:p>
        </p:txBody>
      </p:sp>
      <p:sp>
        <p:nvSpPr>
          <p:cNvPr id="6" name="Прямоугольник 5"/>
          <p:cNvSpPr/>
          <p:nvPr/>
        </p:nvSpPr>
        <p:spPr>
          <a:xfrm>
            <a:off x="539552" y="3194572"/>
            <a:ext cx="8208912" cy="3139321"/>
          </a:xfrm>
          <a:prstGeom prst="rect">
            <a:avLst/>
          </a:prstGeom>
        </p:spPr>
        <p:txBody>
          <a:bodyPr wrap="square">
            <a:spAutoFit/>
          </a:bodyPr>
          <a:lstStyle/>
          <a:p>
            <a:r>
              <a:rPr lang="uz-Cyrl-UZ" dirty="0"/>
              <a:t>Tizim holatining harorat va kontsentratsiyasiga qarab o‘zgarishini ko‘rsatuvchi diagramma </a:t>
            </a:r>
            <a:r>
              <a:rPr lang="uz-Cyrl-UZ" b="1" dirty="0"/>
              <a:t>holat diagrammasi</a:t>
            </a:r>
            <a:r>
              <a:rPr lang="uz-Cyrl-UZ" dirty="0"/>
              <a:t> deb ataladi.</a:t>
            </a:r>
            <a:endParaRPr lang="ru-RU" dirty="0"/>
          </a:p>
          <a:p>
            <a:r>
              <a:rPr lang="uz-Cyrl-UZ" dirty="0"/>
              <a:t>Holat diagrammalari qotishmalarining barqaror – turg‘un holatini ifodalaydi. Shuning uchun uni </a:t>
            </a:r>
            <a:r>
              <a:rPr lang="uz-Cyrl-UZ" b="1" dirty="0"/>
              <a:t>muvozanat diagrammasi</a:t>
            </a:r>
            <a:r>
              <a:rPr lang="uz-Cyrl-UZ" dirty="0"/>
              <a:t> desa ham bo‘ladi. Tizim bir tashkil etuvchidan iborat bo‘lsa - bir komponentli bo‘lsa, uning holat diagrammasi bir to‘g‘ri chiziq – harorat o‘qi bilan ifodalanadi. O‘qdagi nuqtalar tizimni muvozanat haroratini ko‘rsatadi. Ikki Komponentli tizimda abstsissalar o‘qining har bir nuqtasi har qaysi Komponentning ma’lum bir miqdoriga to‘g‘ri keladi.</a:t>
            </a:r>
            <a:endParaRPr lang="ru-RU" dirty="0"/>
          </a:p>
          <a:p>
            <a:r>
              <a:rPr lang="uz-Cyrl-UZ" dirty="0"/>
              <a:t> Rasm </a:t>
            </a:r>
            <a:r>
              <a:rPr lang="en-US" dirty="0"/>
              <a:t>   </a:t>
            </a:r>
            <a:r>
              <a:rPr lang="uz-Cyrl-UZ" dirty="0"/>
              <a:t>da ko‘rsatilgan qo‘rg‘oshin – surma tizimini holat diagramasini tuzish printsipi ko‘rsatilgan.</a:t>
            </a:r>
            <a:endParaRPr lang="ru-RU" dirty="0"/>
          </a:p>
        </p:txBody>
      </p:sp>
    </p:spTree>
    <p:extLst>
      <p:ext uri="{BB962C8B-B14F-4D97-AF65-F5344CB8AC3E}">
        <p14:creationId xmlns:p14="http://schemas.microsoft.com/office/powerpoint/2010/main" val="907267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4"/>
                                        </p:tgtEl>
                                        <p:attrNameLst>
                                          <p:attrName>ppt_x</p:attrName>
                                          <p:attrName>ppt_y</p:attrName>
                                        </p:attrNameLst>
                                      </p:cBhvr>
                                    </p:animMotion>
                                    <p:animRot by="1500000">
                                      <p:cBhvr>
                                        <p:cTn id="7" dur="125" fill="hold">
                                          <p:stCondLst>
                                            <p:cond delay="0"/>
                                          </p:stCondLst>
                                        </p:cTn>
                                        <p:tgtEl>
                                          <p:spTgt spid="4"/>
                                        </p:tgtEl>
                                        <p:attrNameLst>
                                          <p:attrName>r</p:attrName>
                                        </p:attrNameLst>
                                      </p:cBhvr>
                                    </p:animRot>
                                    <p:animRot by="-1500000">
                                      <p:cBhvr>
                                        <p:cTn id="8" dur="125" fill="hold">
                                          <p:stCondLst>
                                            <p:cond delay="125"/>
                                          </p:stCondLst>
                                        </p:cTn>
                                        <p:tgtEl>
                                          <p:spTgt spid="4"/>
                                        </p:tgtEl>
                                        <p:attrNameLst>
                                          <p:attrName>r</p:attrName>
                                        </p:attrNameLst>
                                      </p:cBhvr>
                                    </p:animRot>
                                    <p:animRot by="-1500000">
                                      <p:cBhvr>
                                        <p:cTn id="9" dur="125" fill="hold">
                                          <p:stCondLst>
                                            <p:cond delay="250"/>
                                          </p:stCondLst>
                                        </p:cTn>
                                        <p:tgtEl>
                                          <p:spTgt spid="4"/>
                                        </p:tgtEl>
                                        <p:attrNameLst>
                                          <p:attrName>r</p:attrName>
                                        </p:attrNameLst>
                                      </p:cBhvr>
                                    </p:animRot>
                                    <p:animRot by="1500000">
                                      <p:cBhvr>
                                        <p:cTn id="10" dur="125" fill="hold">
                                          <p:stCondLst>
                                            <p:cond delay="375"/>
                                          </p:stCondLst>
                                        </p:cTn>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wipe(down)">
                                      <p:cBhvr>
                                        <p:cTn id="15" dur="580">
                                          <p:stCondLst>
                                            <p:cond delay="0"/>
                                          </p:stCondLst>
                                        </p:cTn>
                                        <p:tgtEl>
                                          <p:spTgt spid="2050"/>
                                        </p:tgtEl>
                                      </p:cBhvr>
                                    </p:animEffect>
                                    <p:anim calcmode="lin" valueType="num">
                                      <p:cBhvr>
                                        <p:cTn id="16"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21" dur="26">
                                          <p:stCondLst>
                                            <p:cond delay="650"/>
                                          </p:stCondLst>
                                        </p:cTn>
                                        <p:tgtEl>
                                          <p:spTgt spid="2050"/>
                                        </p:tgtEl>
                                      </p:cBhvr>
                                      <p:to x="100000" y="60000"/>
                                    </p:animScale>
                                    <p:animScale>
                                      <p:cBhvr>
                                        <p:cTn id="22" dur="166" decel="50000">
                                          <p:stCondLst>
                                            <p:cond delay="676"/>
                                          </p:stCondLst>
                                        </p:cTn>
                                        <p:tgtEl>
                                          <p:spTgt spid="2050"/>
                                        </p:tgtEl>
                                      </p:cBhvr>
                                      <p:to x="100000" y="100000"/>
                                    </p:animScale>
                                    <p:animScale>
                                      <p:cBhvr>
                                        <p:cTn id="23" dur="26">
                                          <p:stCondLst>
                                            <p:cond delay="1312"/>
                                          </p:stCondLst>
                                        </p:cTn>
                                        <p:tgtEl>
                                          <p:spTgt spid="2050"/>
                                        </p:tgtEl>
                                      </p:cBhvr>
                                      <p:to x="100000" y="80000"/>
                                    </p:animScale>
                                    <p:animScale>
                                      <p:cBhvr>
                                        <p:cTn id="24" dur="166" decel="50000">
                                          <p:stCondLst>
                                            <p:cond delay="1338"/>
                                          </p:stCondLst>
                                        </p:cTn>
                                        <p:tgtEl>
                                          <p:spTgt spid="2050"/>
                                        </p:tgtEl>
                                      </p:cBhvr>
                                      <p:to x="100000" y="100000"/>
                                    </p:animScale>
                                    <p:animScale>
                                      <p:cBhvr>
                                        <p:cTn id="25" dur="26">
                                          <p:stCondLst>
                                            <p:cond delay="1642"/>
                                          </p:stCondLst>
                                        </p:cTn>
                                        <p:tgtEl>
                                          <p:spTgt spid="2050"/>
                                        </p:tgtEl>
                                      </p:cBhvr>
                                      <p:to x="100000" y="90000"/>
                                    </p:animScale>
                                    <p:animScale>
                                      <p:cBhvr>
                                        <p:cTn id="26" dur="166" decel="50000">
                                          <p:stCondLst>
                                            <p:cond delay="1668"/>
                                          </p:stCondLst>
                                        </p:cTn>
                                        <p:tgtEl>
                                          <p:spTgt spid="2050"/>
                                        </p:tgtEl>
                                      </p:cBhvr>
                                      <p:to x="100000" y="100000"/>
                                    </p:animScale>
                                    <p:animScale>
                                      <p:cBhvr>
                                        <p:cTn id="27" dur="26">
                                          <p:stCondLst>
                                            <p:cond delay="1808"/>
                                          </p:stCondLst>
                                        </p:cTn>
                                        <p:tgtEl>
                                          <p:spTgt spid="2050"/>
                                        </p:tgtEl>
                                      </p:cBhvr>
                                      <p:to x="100000" y="95000"/>
                                    </p:animScale>
                                    <p:animScale>
                                      <p:cBhvr>
                                        <p:cTn id="28" dur="166" decel="50000">
                                          <p:stCondLst>
                                            <p:cond delay="1834"/>
                                          </p:stCondLst>
                                        </p:cTn>
                                        <p:tgtEl>
                                          <p:spTgt spid="2050"/>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75656" y="332656"/>
            <a:ext cx="6145301" cy="255444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115616" y="2967335"/>
            <a:ext cx="6840760" cy="646331"/>
          </a:xfrm>
          <a:prstGeom prst="rect">
            <a:avLst/>
          </a:prstGeom>
        </p:spPr>
        <p:txBody>
          <a:bodyPr wrap="square">
            <a:spAutoFit/>
          </a:bodyPr>
          <a:lstStyle/>
          <a:p>
            <a:r>
              <a:rPr lang="uz-Cyrl-UZ" dirty="0"/>
              <a:t>Rasm .  </a:t>
            </a:r>
            <a:r>
              <a:rPr lang="en-US" dirty="0"/>
              <a:t>Q</a:t>
            </a:r>
            <a:r>
              <a:rPr lang="uz-Cyrl-UZ" dirty="0"/>
              <a:t>o‘rg‘oshin – surma qotishmalarning sovish egri chiziqlari (chapda) va holat diagrammasi (o‘ngda) </a:t>
            </a:r>
            <a:endParaRPr lang="ru-RU" dirty="0"/>
          </a:p>
        </p:txBody>
      </p:sp>
      <p:sp>
        <p:nvSpPr>
          <p:cNvPr id="5" name="Прямоугольник 4"/>
          <p:cNvSpPr/>
          <p:nvPr/>
        </p:nvSpPr>
        <p:spPr>
          <a:xfrm>
            <a:off x="1115616" y="4025357"/>
            <a:ext cx="7488832" cy="1754326"/>
          </a:xfrm>
          <a:prstGeom prst="rect">
            <a:avLst/>
          </a:prstGeom>
        </p:spPr>
        <p:txBody>
          <a:bodyPr wrap="square">
            <a:spAutoFit/>
          </a:bodyPr>
          <a:lstStyle/>
          <a:p>
            <a:r>
              <a:rPr lang="uz-Cyrl-UZ" b="1" dirty="0"/>
              <a:t>Birinchi tip holat diagrammasi</a:t>
            </a:r>
            <a:endParaRPr lang="ru-RU" dirty="0"/>
          </a:p>
          <a:p>
            <a:r>
              <a:rPr lang="uz-Cyrl-UZ" dirty="0"/>
              <a:t>Tashkil etuvchilarning – komponentlarining ikkalasi suyuq holatda istalgancha erib, qattiq holatda bir–birida erimaydiggan va bir–biri bilan kimyoviy birikmalar hosil qilmaydigan, ya’ni mexanik aralashma hosil qiladigan qotishmalarni holat diagrammasiga </a:t>
            </a:r>
            <a:r>
              <a:rPr lang="uz-Cyrl-UZ" b="1" dirty="0"/>
              <a:t>birinchi tip diagrammasi </a:t>
            </a:r>
            <a:r>
              <a:rPr lang="uz-Cyrl-UZ" dirty="0"/>
              <a:t>deyiladi. Bunga misol Rb-Sb tizimi. </a:t>
            </a:r>
            <a:endParaRPr lang="ru-RU" dirty="0"/>
          </a:p>
        </p:txBody>
      </p:sp>
    </p:spTree>
    <p:extLst>
      <p:ext uri="{BB962C8B-B14F-4D97-AF65-F5344CB8AC3E}">
        <p14:creationId xmlns:p14="http://schemas.microsoft.com/office/powerpoint/2010/main" val="1340144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 calcmode="lin" valueType="num">
                                      <p:cBhvr additive="base">
                                        <p:cTn id="14" dur="500" fill="hold"/>
                                        <p:tgtEl>
                                          <p:spTgt spid="3074"/>
                                        </p:tgtEl>
                                        <p:attrNameLst>
                                          <p:attrName>ppt_x</p:attrName>
                                        </p:attrNameLst>
                                      </p:cBhvr>
                                      <p:tavLst>
                                        <p:tav tm="0">
                                          <p:val>
                                            <p:strVal val="#ppt_x"/>
                                          </p:val>
                                        </p:tav>
                                        <p:tav tm="100000">
                                          <p:val>
                                            <p:strVal val="#ppt_x"/>
                                          </p:val>
                                        </p:tav>
                                      </p:tavLst>
                                    </p:anim>
                                    <p:anim calcmode="lin" valueType="num">
                                      <p:cBhvr additive="base">
                                        <p:cTn id="15"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fltVal val="0"/>
                                          </p:val>
                                        </p:tav>
                                        <p:tav tm="100000">
                                          <p:val>
                                            <p:strVal val="#ppt_w"/>
                                          </p:val>
                                        </p:tav>
                                      </p:tavLst>
                                    </p:anim>
                                    <p:anim calcmode="lin" valueType="num">
                                      <p:cBhvr>
                                        <p:cTn id="21" dur="1000" fill="hold"/>
                                        <p:tgtEl>
                                          <p:spTgt spid="5"/>
                                        </p:tgtEl>
                                        <p:attrNameLst>
                                          <p:attrName>ppt_h</p:attrName>
                                        </p:attrNameLst>
                                      </p:cBhvr>
                                      <p:tavLst>
                                        <p:tav tm="0">
                                          <p:val>
                                            <p:fltVal val="0"/>
                                          </p:val>
                                        </p:tav>
                                        <p:tav tm="100000">
                                          <p:val>
                                            <p:strVal val="#ppt_h"/>
                                          </p:val>
                                        </p:tav>
                                      </p:tavLst>
                                    </p:anim>
                                    <p:anim calcmode="lin" valueType="num">
                                      <p:cBhvr>
                                        <p:cTn id="22" dur="1000" fill="hold"/>
                                        <p:tgtEl>
                                          <p:spTgt spid="5"/>
                                        </p:tgtEl>
                                        <p:attrNameLst>
                                          <p:attrName>style.rotation</p:attrName>
                                        </p:attrNameLst>
                                      </p:cBhvr>
                                      <p:tavLst>
                                        <p:tav tm="0">
                                          <p:val>
                                            <p:fltVal val="90"/>
                                          </p:val>
                                        </p:tav>
                                        <p:tav tm="100000">
                                          <p:val>
                                            <p:fltVal val="0"/>
                                          </p:val>
                                        </p:tav>
                                      </p:tavLst>
                                    </p:anim>
                                    <p:animEffect transition="in" filter="fade">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59632" y="486055"/>
            <a:ext cx="6408712" cy="2520857"/>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331640" y="3249850"/>
            <a:ext cx="6192688" cy="646331"/>
          </a:xfrm>
          <a:prstGeom prst="rect">
            <a:avLst/>
          </a:prstGeom>
        </p:spPr>
        <p:txBody>
          <a:bodyPr wrap="square">
            <a:spAutoFit/>
          </a:bodyPr>
          <a:lstStyle/>
          <a:p>
            <a:r>
              <a:rPr lang="uz-Cyrl-UZ" dirty="0"/>
              <a:t>Rasm Pb – Sb qotishmalarning holat diagrammasi g‘, g‘g‘ hamda g‘g‘g‘ qotshmalarning sovish egri chiziqlari</a:t>
            </a:r>
            <a:endParaRPr lang="ru-RU" dirty="0"/>
          </a:p>
        </p:txBody>
      </p:sp>
      <p:sp>
        <p:nvSpPr>
          <p:cNvPr id="5" name="Прямоугольник 4"/>
          <p:cNvSpPr/>
          <p:nvPr/>
        </p:nvSpPr>
        <p:spPr>
          <a:xfrm>
            <a:off x="1331640" y="4005064"/>
            <a:ext cx="6120680" cy="1754326"/>
          </a:xfrm>
          <a:prstGeom prst="rect">
            <a:avLst/>
          </a:prstGeom>
        </p:spPr>
        <p:txBody>
          <a:bodyPr wrap="square">
            <a:spAutoFit/>
          </a:bodyPr>
          <a:lstStyle/>
          <a:p>
            <a:r>
              <a:rPr lang="uz-Cyrl-UZ" b="1" dirty="0"/>
              <a:t>Ikkinchi tip holat diagrammasi</a:t>
            </a:r>
            <a:endParaRPr lang="ru-RU" dirty="0"/>
          </a:p>
          <a:p>
            <a:r>
              <a:rPr lang="uz-Cyrl-UZ" dirty="0"/>
              <a:t>Suyuq holatda ham qattiq holatda ham bir – biriga istalgancha eriydigan va o‘zaro kimyoviy birikma hosil qilmaydigan ikki komponentdan iborat tizimining holat diagrammasi </a:t>
            </a:r>
            <a:r>
              <a:rPr lang="uz-Cyrl-UZ" b="1" dirty="0"/>
              <a:t>ikkinchi tip holat diagrammasi</a:t>
            </a:r>
            <a:r>
              <a:rPr lang="uz-Cyrl-UZ" dirty="0"/>
              <a:t> deb ataladi. Bunga misol Su-Ni tizimi bo‘ladi:</a:t>
            </a:r>
            <a:endParaRPr lang="ru-RU" dirty="0"/>
          </a:p>
        </p:txBody>
      </p:sp>
    </p:spTree>
    <p:extLst>
      <p:ext uri="{BB962C8B-B14F-4D97-AF65-F5344CB8AC3E}">
        <p14:creationId xmlns:p14="http://schemas.microsoft.com/office/powerpoint/2010/main" val="975023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4098"/>
                                        </p:tgtEl>
                                        <p:attrNameLst>
                                          <p:attrName>style.visibility</p:attrName>
                                        </p:attrNameLst>
                                      </p:cBhvr>
                                      <p:to>
                                        <p:strVal val="visible"/>
                                      </p:to>
                                    </p:set>
                                    <p:animEffect transition="in" filter="wipe(down)">
                                      <p:cBhvr>
                                        <p:cTn id="18" dur="580">
                                          <p:stCondLst>
                                            <p:cond delay="0"/>
                                          </p:stCondLst>
                                        </p:cTn>
                                        <p:tgtEl>
                                          <p:spTgt spid="4098"/>
                                        </p:tgtEl>
                                      </p:cBhvr>
                                    </p:animEffect>
                                    <p:anim calcmode="lin" valueType="num">
                                      <p:cBhvr>
                                        <p:cTn id="19"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24" dur="26">
                                          <p:stCondLst>
                                            <p:cond delay="650"/>
                                          </p:stCondLst>
                                        </p:cTn>
                                        <p:tgtEl>
                                          <p:spTgt spid="4098"/>
                                        </p:tgtEl>
                                      </p:cBhvr>
                                      <p:to x="100000" y="60000"/>
                                    </p:animScale>
                                    <p:animScale>
                                      <p:cBhvr>
                                        <p:cTn id="25" dur="166" decel="50000">
                                          <p:stCondLst>
                                            <p:cond delay="676"/>
                                          </p:stCondLst>
                                        </p:cTn>
                                        <p:tgtEl>
                                          <p:spTgt spid="4098"/>
                                        </p:tgtEl>
                                      </p:cBhvr>
                                      <p:to x="100000" y="100000"/>
                                    </p:animScale>
                                    <p:animScale>
                                      <p:cBhvr>
                                        <p:cTn id="26" dur="26">
                                          <p:stCondLst>
                                            <p:cond delay="1312"/>
                                          </p:stCondLst>
                                        </p:cTn>
                                        <p:tgtEl>
                                          <p:spTgt spid="4098"/>
                                        </p:tgtEl>
                                      </p:cBhvr>
                                      <p:to x="100000" y="80000"/>
                                    </p:animScale>
                                    <p:animScale>
                                      <p:cBhvr>
                                        <p:cTn id="27" dur="166" decel="50000">
                                          <p:stCondLst>
                                            <p:cond delay="1338"/>
                                          </p:stCondLst>
                                        </p:cTn>
                                        <p:tgtEl>
                                          <p:spTgt spid="4098"/>
                                        </p:tgtEl>
                                      </p:cBhvr>
                                      <p:to x="100000" y="100000"/>
                                    </p:animScale>
                                    <p:animScale>
                                      <p:cBhvr>
                                        <p:cTn id="28" dur="26">
                                          <p:stCondLst>
                                            <p:cond delay="1642"/>
                                          </p:stCondLst>
                                        </p:cTn>
                                        <p:tgtEl>
                                          <p:spTgt spid="4098"/>
                                        </p:tgtEl>
                                      </p:cBhvr>
                                      <p:to x="100000" y="90000"/>
                                    </p:animScale>
                                    <p:animScale>
                                      <p:cBhvr>
                                        <p:cTn id="29" dur="166" decel="50000">
                                          <p:stCondLst>
                                            <p:cond delay="1668"/>
                                          </p:stCondLst>
                                        </p:cTn>
                                        <p:tgtEl>
                                          <p:spTgt spid="4098"/>
                                        </p:tgtEl>
                                      </p:cBhvr>
                                      <p:to x="100000" y="100000"/>
                                    </p:animScale>
                                    <p:animScale>
                                      <p:cBhvr>
                                        <p:cTn id="30" dur="26">
                                          <p:stCondLst>
                                            <p:cond delay="1808"/>
                                          </p:stCondLst>
                                        </p:cTn>
                                        <p:tgtEl>
                                          <p:spTgt spid="4098"/>
                                        </p:tgtEl>
                                      </p:cBhvr>
                                      <p:to x="100000" y="95000"/>
                                    </p:animScale>
                                    <p:animScale>
                                      <p:cBhvr>
                                        <p:cTn id="31" dur="166" decel="50000">
                                          <p:stCondLst>
                                            <p:cond delay="1834"/>
                                          </p:stCondLst>
                                        </p:cTn>
                                        <p:tgtEl>
                                          <p:spTgt spid="40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67744" y="260648"/>
            <a:ext cx="4602879" cy="240203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899592" y="2852936"/>
            <a:ext cx="7704856" cy="646331"/>
          </a:xfrm>
          <a:prstGeom prst="rect">
            <a:avLst/>
          </a:prstGeom>
        </p:spPr>
        <p:txBody>
          <a:bodyPr wrap="square">
            <a:spAutoFit/>
          </a:bodyPr>
          <a:lstStyle/>
          <a:p>
            <a:r>
              <a:rPr lang="uz-Cyrl-UZ" dirty="0"/>
              <a:t> Rasm </a:t>
            </a:r>
            <a:r>
              <a:rPr lang="en-US" dirty="0"/>
              <a:t>     </a:t>
            </a:r>
            <a:r>
              <a:rPr lang="uz-Cyrl-UZ" dirty="0"/>
              <a:t>Cu – Ni qotishmalarining holat diagrammasi va g‘ qotishmaning sovish egri chizig‘i</a:t>
            </a:r>
            <a:endParaRPr lang="ru-RU" dirty="0"/>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3598344"/>
            <a:ext cx="6005513" cy="225583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1043608" y="6021288"/>
            <a:ext cx="7344816" cy="646331"/>
          </a:xfrm>
          <a:prstGeom prst="rect">
            <a:avLst/>
          </a:prstGeom>
        </p:spPr>
        <p:txBody>
          <a:bodyPr wrap="square">
            <a:spAutoFit/>
          </a:bodyPr>
          <a:lstStyle/>
          <a:p>
            <a:r>
              <a:rPr lang="uz-Cyrl-UZ" dirty="0"/>
              <a:t>Rasm </a:t>
            </a:r>
            <a:r>
              <a:rPr lang="en-US" dirty="0"/>
              <a:t>       </a:t>
            </a:r>
            <a:r>
              <a:rPr lang="uz-Cyrl-UZ" dirty="0"/>
              <a:t>A bilan V qotishmalarini evtektikali holat diagrammasi g‘ va g‘g‘ qotishmalarning sovish egri chiziqlari</a:t>
            </a:r>
            <a:endParaRPr lang="ru-RU" dirty="0"/>
          </a:p>
        </p:txBody>
      </p:sp>
    </p:spTree>
    <p:extLst>
      <p:ext uri="{BB962C8B-B14F-4D97-AF65-F5344CB8AC3E}">
        <p14:creationId xmlns:p14="http://schemas.microsoft.com/office/powerpoint/2010/main" val="213338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wipe(down)">
                                      <p:cBhvr>
                                        <p:cTn id="12" dur="580">
                                          <p:stCondLst>
                                            <p:cond delay="0"/>
                                          </p:stCondLst>
                                        </p:cTn>
                                        <p:tgtEl>
                                          <p:spTgt spid="5122"/>
                                        </p:tgtEl>
                                      </p:cBhvr>
                                    </p:animEffect>
                                    <p:anim calcmode="lin" valueType="num">
                                      <p:cBhvr>
                                        <p:cTn id="13"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8" dur="26">
                                          <p:stCondLst>
                                            <p:cond delay="650"/>
                                          </p:stCondLst>
                                        </p:cTn>
                                        <p:tgtEl>
                                          <p:spTgt spid="5122"/>
                                        </p:tgtEl>
                                      </p:cBhvr>
                                      <p:to x="100000" y="60000"/>
                                    </p:animScale>
                                    <p:animScale>
                                      <p:cBhvr>
                                        <p:cTn id="19" dur="166" decel="50000">
                                          <p:stCondLst>
                                            <p:cond delay="676"/>
                                          </p:stCondLst>
                                        </p:cTn>
                                        <p:tgtEl>
                                          <p:spTgt spid="5122"/>
                                        </p:tgtEl>
                                      </p:cBhvr>
                                      <p:to x="100000" y="100000"/>
                                    </p:animScale>
                                    <p:animScale>
                                      <p:cBhvr>
                                        <p:cTn id="20" dur="26">
                                          <p:stCondLst>
                                            <p:cond delay="1312"/>
                                          </p:stCondLst>
                                        </p:cTn>
                                        <p:tgtEl>
                                          <p:spTgt spid="5122"/>
                                        </p:tgtEl>
                                      </p:cBhvr>
                                      <p:to x="100000" y="80000"/>
                                    </p:animScale>
                                    <p:animScale>
                                      <p:cBhvr>
                                        <p:cTn id="21" dur="166" decel="50000">
                                          <p:stCondLst>
                                            <p:cond delay="1338"/>
                                          </p:stCondLst>
                                        </p:cTn>
                                        <p:tgtEl>
                                          <p:spTgt spid="5122"/>
                                        </p:tgtEl>
                                      </p:cBhvr>
                                      <p:to x="100000" y="100000"/>
                                    </p:animScale>
                                    <p:animScale>
                                      <p:cBhvr>
                                        <p:cTn id="22" dur="26">
                                          <p:stCondLst>
                                            <p:cond delay="1642"/>
                                          </p:stCondLst>
                                        </p:cTn>
                                        <p:tgtEl>
                                          <p:spTgt spid="5122"/>
                                        </p:tgtEl>
                                      </p:cBhvr>
                                      <p:to x="100000" y="90000"/>
                                    </p:animScale>
                                    <p:animScale>
                                      <p:cBhvr>
                                        <p:cTn id="23" dur="166" decel="50000">
                                          <p:stCondLst>
                                            <p:cond delay="1668"/>
                                          </p:stCondLst>
                                        </p:cTn>
                                        <p:tgtEl>
                                          <p:spTgt spid="5122"/>
                                        </p:tgtEl>
                                      </p:cBhvr>
                                      <p:to x="100000" y="100000"/>
                                    </p:animScale>
                                    <p:animScale>
                                      <p:cBhvr>
                                        <p:cTn id="24" dur="26">
                                          <p:stCondLst>
                                            <p:cond delay="1808"/>
                                          </p:stCondLst>
                                        </p:cTn>
                                        <p:tgtEl>
                                          <p:spTgt spid="5122"/>
                                        </p:tgtEl>
                                      </p:cBhvr>
                                      <p:to x="100000" y="95000"/>
                                    </p:animScale>
                                    <p:animScale>
                                      <p:cBhvr>
                                        <p:cTn id="25" dur="166" decel="50000">
                                          <p:stCondLst>
                                            <p:cond delay="1834"/>
                                          </p:stCondLst>
                                        </p:cTn>
                                        <p:tgtEl>
                                          <p:spTgt spid="5122"/>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6" presetClass="emph" presetSubtype="0" fill="hold" nodeType="clickEffect">
                                  <p:stCondLst>
                                    <p:cond delay="0"/>
                                  </p:stCondLst>
                                  <p:childTnLst>
                                    <p:animScale>
                                      <p:cBhvr>
                                        <p:cTn id="29" dur="2000" fill="hold"/>
                                        <p:tgtEl>
                                          <p:spTgt spid="5123"/>
                                        </p:tgtEl>
                                      </p:cBhvr>
                                      <p:by x="150000" y="150000"/>
                                    </p:animScale>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95536" y="260648"/>
            <a:ext cx="8424936" cy="1477328"/>
          </a:xfrm>
          <a:prstGeom prst="rect">
            <a:avLst/>
          </a:prstGeom>
        </p:spPr>
        <p:txBody>
          <a:bodyPr wrap="square">
            <a:spAutoFit/>
          </a:bodyPr>
          <a:lstStyle/>
          <a:p>
            <a:r>
              <a:rPr lang="uz-Cyrl-UZ" b="1" dirty="0" smtClean="0"/>
              <a:t>Beqaror </a:t>
            </a:r>
            <a:r>
              <a:rPr lang="uz-Cyrl-UZ" b="1" dirty="0"/>
              <a:t>kimyoviy birikma hosil qiladigan ikki komponentli tizimning holat diagrammasi.</a:t>
            </a:r>
            <a:endParaRPr lang="ru-RU" dirty="0"/>
          </a:p>
          <a:p>
            <a:r>
              <a:rPr lang="uz-Cyrl-UZ" b="1" dirty="0"/>
              <a:t> </a:t>
            </a:r>
            <a:r>
              <a:rPr lang="uz-Cyrl-UZ" dirty="0"/>
              <a:t>Komponentlari o‘zaro ta’sir etib, beqaror kimyoviy birikma hosil qiladigan ikki komponentdan iborat tizimning holat diagrammasi va 1 va 2 – qotishmalarning sovish egri chiziqlari rasm  da ko‘rsatilgan. </a:t>
            </a:r>
            <a:endParaRPr lang="ru-RU" dirty="0"/>
          </a:p>
        </p:txBody>
      </p:sp>
      <p:pic>
        <p:nvPicPr>
          <p:cNvPr id="6147"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47664" y="2347583"/>
            <a:ext cx="5822185" cy="216283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1403648" y="4725144"/>
            <a:ext cx="6696744" cy="923330"/>
          </a:xfrm>
          <a:prstGeom prst="rect">
            <a:avLst/>
          </a:prstGeom>
        </p:spPr>
        <p:txBody>
          <a:bodyPr wrap="square">
            <a:spAutoFit/>
          </a:bodyPr>
          <a:lstStyle/>
          <a:p>
            <a:r>
              <a:rPr lang="uz-Cyrl-UZ" dirty="0"/>
              <a:t>Rasm </a:t>
            </a:r>
            <a:r>
              <a:rPr lang="en-US" dirty="0"/>
              <a:t>      </a:t>
            </a:r>
            <a:r>
              <a:rPr lang="uz-Cyrl-UZ" dirty="0"/>
              <a:t>Bekaror kimyoviy birikma hosil qiladigan ikki komponentdan iborat sistemaning holat diagrammasi va g‘ hamda g‘g‘ qotishmalarning sovish egri chiziqlari</a:t>
            </a:r>
            <a:endParaRPr lang="ru-RU" dirty="0"/>
          </a:p>
        </p:txBody>
      </p:sp>
    </p:spTree>
    <p:extLst>
      <p:ext uri="{BB962C8B-B14F-4D97-AF65-F5344CB8AC3E}">
        <p14:creationId xmlns:p14="http://schemas.microsoft.com/office/powerpoint/2010/main" val="2170887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6147"/>
                                        </p:tgtEl>
                                        <p:attrNameLst>
                                          <p:attrName>style.visibility</p:attrName>
                                        </p:attrNameLst>
                                      </p:cBhvr>
                                      <p:to>
                                        <p:strVal val="visible"/>
                                      </p:to>
                                    </p:set>
                                    <p:animEffect transition="in" filter="wipe(down)">
                                      <p:cBhvr>
                                        <p:cTn id="20" dur="580">
                                          <p:stCondLst>
                                            <p:cond delay="0"/>
                                          </p:stCondLst>
                                        </p:cTn>
                                        <p:tgtEl>
                                          <p:spTgt spid="6147"/>
                                        </p:tgtEl>
                                      </p:cBhvr>
                                    </p:animEffect>
                                    <p:anim calcmode="lin" valueType="num">
                                      <p:cBhvr>
                                        <p:cTn id="21" dur="1822" tmFilter="0,0; 0.14,0.36; 0.43,0.73; 0.71,0.91; 1.0,1.0">
                                          <p:stCondLst>
                                            <p:cond delay="0"/>
                                          </p:stCondLst>
                                        </p:cTn>
                                        <p:tgtEl>
                                          <p:spTgt spid="6147"/>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6147"/>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6147"/>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6147"/>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6147"/>
                                        </p:tgtEl>
                                        <p:attrNameLst>
                                          <p:attrName>ppt_y</p:attrName>
                                        </p:attrNameLst>
                                      </p:cBhvr>
                                      <p:tavLst>
                                        <p:tav tm="0" fmla="#ppt_y-sin(pi*$)/81">
                                          <p:val>
                                            <p:fltVal val="0"/>
                                          </p:val>
                                        </p:tav>
                                        <p:tav tm="100000">
                                          <p:val>
                                            <p:fltVal val="1"/>
                                          </p:val>
                                        </p:tav>
                                      </p:tavLst>
                                    </p:anim>
                                    <p:animScale>
                                      <p:cBhvr>
                                        <p:cTn id="26" dur="26">
                                          <p:stCondLst>
                                            <p:cond delay="650"/>
                                          </p:stCondLst>
                                        </p:cTn>
                                        <p:tgtEl>
                                          <p:spTgt spid="6147"/>
                                        </p:tgtEl>
                                      </p:cBhvr>
                                      <p:to x="100000" y="60000"/>
                                    </p:animScale>
                                    <p:animScale>
                                      <p:cBhvr>
                                        <p:cTn id="27" dur="166" decel="50000">
                                          <p:stCondLst>
                                            <p:cond delay="676"/>
                                          </p:stCondLst>
                                        </p:cTn>
                                        <p:tgtEl>
                                          <p:spTgt spid="6147"/>
                                        </p:tgtEl>
                                      </p:cBhvr>
                                      <p:to x="100000" y="100000"/>
                                    </p:animScale>
                                    <p:animScale>
                                      <p:cBhvr>
                                        <p:cTn id="28" dur="26">
                                          <p:stCondLst>
                                            <p:cond delay="1312"/>
                                          </p:stCondLst>
                                        </p:cTn>
                                        <p:tgtEl>
                                          <p:spTgt spid="6147"/>
                                        </p:tgtEl>
                                      </p:cBhvr>
                                      <p:to x="100000" y="80000"/>
                                    </p:animScale>
                                    <p:animScale>
                                      <p:cBhvr>
                                        <p:cTn id="29" dur="166" decel="50000">
                                          <p:stCondLst>
                                            <p:cond delay="1338"/>
                                          </p:stCondLst>
                                        </p:cTn>
                                        <p:tgtEl>
                                          <p:spTgt spid="6147"/>
                                        </p:tgtEl>
                                      </p:cBhvr>
                                      <p:to x="100000" y="100000"/>
                                    </p:animScale>
                                    <p:animScale>
                                      <p:cBhvr>
                                        <p:cTn id="30" dur="26">
                                          <p:stCondLst>
                                            <p:cond delay="1642"/>
                                          </p:stCondLst>
                                        </p:cTn>
                                        <p:tgtEl>
                                          <p:spTgt spid="6147"/>
                                        </p:tgtEl>
                                      </p:cBhvr>
                                      <p:to x="100000" y="90000"/>
                                    </p:animScale>
                                    <p:animScale>
                                      <p:cBhvr>
                                        <p:cTn id="31" dur="166" decel="50000">
                                          <p:stCondLst>
                                            <p:cond delay="1668"/>
                                          </p:stCondLst>
                                        </p:cTn>
                                        <p:tgtEl>
                                          <p:spTgt spid="6147"/>
                                        </p:tgtEl>
                                      </p:cBhvr>
                                      <p:to x="100000" y="100000"/>
                                    </p:animScale>
                                    <p:animScale>
                                      <p:cBhvr>
                                        <p:cTn id="32" dur="26">
                                          <p:stCondLst>
                                            <p:cond delay="1808"/>
                                          </p:stCondLst>
                                        </p:cTn>
                                        <p:tgtEl>
                                          <p:spTgt spid="6147"/>
                                        </p:tgtEl>
                                      </p:cBhvr>
                                      <p:to x="100000" y="95000"/>
                                    </p:animScale>
                                    <p:animScale>
                                      <p:cBhvr>
                                        <p:cTn id="33" dur="166" decel="50000">
                                          <p:stCondLst>
                                            <p:cond delay="1834"/>
                                          </p:stCondLst>
                                        </p:cTn>
                                        <p:tgtEl>
                                          <p:spTgt spid="61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63688" y="404664"/>
            <a:ext cx="5832648" cy="44138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771800" y="5445224"/>
            <a:ext cx="3988592" cy="369332"/>
          </a:xfrm>
          <a:prstGeom prst="rect">
            <a:avLst/>
          </a:prstGeom>
        </p:spPr>
        <p:txBody>
          <a:bodyPr wrap="none">
            <a:spAutoFit/>
          </a:bodyPr>
          <a:lstStyle/>
          <a:p>
            <a:r>
              <a:rPr lang="uz-Cyrl-UZ" dirty="0"/>
              <a:t>Rasm </a:t>
            </a:r>
            <a:r>
              <a:rPr lang="en-US" dirty="0"/>
              <a:t>    Fe -Fe</a:t>
            </a:r>
            <a:r>
              <a:rPr lang="en-US" baseline="-25000" dirty="0"/>
              <a:t>3</a:t>
            </a:r>
            <a:r>
              <a:rPr lang="en-US" dirty="0"/>
              <a:t>C </a:t>
            </a:r>
            <a:r>
              <a:rPr lang="uz-Cyrl-UZ" dirty="0"/>
              <a:t>holat diagrammasi</a:t>
            </a:r>
            <a:endParaRPr lang="ru-RU" dirty="0"/>
          </a:p>
        </p:txBody>
      </p:sp>
    </p:spTree>
    <p:extLst>
      <p:ext uri="{BB962C8B-B14F-4D97-AF65-F5344CB8AC3E}">
        <p14:creationId xmlns:p14="http://schemas.microsoft.com/office/powerpoint/2010/main" val="3520144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additive="base">
                                        <p:cTn id="7" dur="500" fill="hold"/>
                                        <p:tgtEl>
                                          <p:spTgt spid="7170"/>
                                        </p:tgtEl>
                                        <p:attrNameLst>
                                          <p:attrName>ppt_x</p:attrName>
                                        </p:attrNameLst>
                                      </p:cBhvr>
                                      <p:tavLst>
                                        <p:tav tm="0">
                                          <p:val>
                                            <p:strVal val="#ppt_x"/>
                                          </p:val>
                                        </p:tav>
                                        <p:tav tm="100000">
                                          <p:val>
                                            <p:strVal val="#ppt_x"/>
                                          </p:val>
                                        </p:tav>
                                      </p:tavLst>
                                    </p:anim>
                                    <p:anim calcmode="lin" valueType="num">
                                      <p:cBhvr additive="base">
                                        <p:cTn id="8"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4" presetClass="emph" presetSubtype="0" fill="hold" grpId="0" nodeType="clickEffect">
                                  <p:stCondLst>
                                    <p:cond delay="0"/>
                                  </p:stCondLst>
                                  <p:iterate type="lt">
                                    <p:tmPct val="10000"/>
                                  </p:iterate>
                                  <p:childTnLst>
                                    <p:animMotion origin="layout" path="M 0.0 0.0 L 0.0 -0.07213" pathEditMode="relative" ptsTypes="">
                                      <p:cBhvr>
                                        <p:cTn id="12" dur="250" accel="50000" decel="50000" autoRev="1" fill="hold">
                                          <p:stCondLst>
                                            <p:cond delay="0"/>
                                          </p:stCondLst>
                                        </p:cTn>
                                        <p:tgtEl>
                                          <p:spTgt spid="4"/>
                                        </p:tgtEl>
                                        <p:attrNameLst>
                                          <p:attrName>ppt_x</p:attrName>
                                          <p:attrName>ppt_y</p:attrName>
                                        </p:attrNameLst>
                                      </p:cBhvr>
                                    </p:animMotion>
                                    <p:animRot by="1500000">
                                      <p:cBhvr>
                                        <p:cTn id="13" dur="125" fill="hold">
                                          <p:stCondLst>
                                            <p:cond delay="0"/>
                                          </p:stCondLst>
                                        </p:cTn>
                                        <p:tgtEl>
                                          <p:spTgt spid="4"/>
                                        </p:tgtEl>
                                        <p:attrNameLst>
                                          <p:attrName>r</p:attrName>
                                        </p:attrNameLst>
                                      </p:cBhvr>
                                    </p:animRot>
                                    <p:animRot by="-1500000">
                                      <p:cBhvr>
                                        <p:cTn id="14" dur="125" fill="hold">
                                          <p:stCondLst>
                                            <p:cond delay="125"/>
                                          </p:stCondLst>
                                        </p:cTn>
                                        <p:tgtEl>
                                          <p:spTgt spid="4"/>
                                        </p:tgtEl>
                                        <p:attrNameLst>
                                          <p:attrName>r</p:attrName>
                                        </p:attrNameLst>
                                      </p:cBhvr>
                                    </p:animRot>
                                    <p:animRot by="-1500000">
                                      <p:cBhvr>
                                        <p:cTn id="15" dur="125" fill="hold">
                                          <p:stCondLst>
                                            <p:cond delay="250"/>
                                          </p:stCondLst>
                                        </p:cTn>
                                        <p:tgtEl>
                                          <p:spTgt spid="4"/>
                                        </p:tgtEl>
                                        <p:attrNameLst>
                                          <p:attrName>r</p:attrName>
                                        </p:attrNameLst>
                                      </p:cBhvr>
                                    </p:animRot>
                                    <p:animRot by="1500000">
                                      <p:cBhvr>
                                        <p:cTn id="16" dur="125" fill="hold">
                                          <p:stCondLst>
                                            <p:cond delay="375"/>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5576" y="980728"/>
            <a:ext cx="7467600" cy="4525963"/>
          </a:xfrm>
        </p:spPr>
        <p:txBody>
          <a:bodyPr>
            <a:normAutofit fontScale="62500" lnSpcReduction="20000"/>
          </a:bodyPr>
          <a:lstStyle/>
          <a:p>
            <a:r>
              <a:rPr lang="en-US" dirty="0" err="1"/>
              <a:t>Temir</a:t>
            </a:r>
            <a:r>
              <a:rPr lang="en-US" dirty="0"/>
              <a:t> </a:t>
            </a:r>
            <a:r>
              <a:rPr lang="en-US" dirty="0" err="1"/>
              <a:t>va</a:t>
            </a:r>
            <a:r>
              <a:rPr lang="en-US" dirty="0"/>
              <a:t> </a:t>
            </a:r>
            <a:r>
              <a:rPr lang="en-US" dirty="0" err="1"/>
              <a:t>uglerod</a:t>
            </a:r>
            <a:r>
              <a:rPr lang="en-US" dirty="0"/>
              <a:t> </a:t>
            </a:r>
            <a:r>
              <a:rPr lang="en-US" dirty="0" err="1"/>
              <a:t>polimorfli</a:t>
            </a:r>
            <a:r>
              <a:rPr lang="en-US" dirty="0"/>
              <a:t> </a:t>
            </a:r>
            <a:r>
              <a:rPr lang="en-US" dirty="0" err="1"/>
              <a:t>elementlar</a:t>
            </a:r>
            <a:r>
              <a:rPr lang="en-US" dirty="0"/>
              <a:t>. (</a:t>
            </a:r>
            <a:r>
              <a:rPr lang="en-US" dirty="0" err="1"/>
              <a:t>Polimar</a:t>
            </a:r>
            <a:r>
              <a:rPr lang="uz-Cyrl-UZ" dirty="0"/>
              <a:t>f</a:t>
            </a:r>
            <a:r>
              <a:rPr lang="en-US" dirty="0" err="1"/>
              <a:t>iz</a:t>
            </a:r>
            <a:r>
              <a:rPr lang="uz-Cyrl-UZ" dirty="0"/>
              <a:t>m</a:t>
            </a:r>
            <a:r>
              <a:rPr lang="en-US" dirty="0"/>
              <a:t>- </a:t>
            </a:r>
            <a:r>
              <a:rPr lang="en-US" dirty="0" err="1"/>
              <a:t>bu</a:t>
            </a:r>
            <a:r>
              <a:rPr lang="en-US" dirty="0"/>
              <a:t> </a:t>
            </a:r>
            <a:r>
              <a:rPr lang="en-US" dirty="0" err="1"/>
              <a:t>har</a:t>
            </a:r>
            <a:r>
              <a:rPr lang="en-US" dirty="0"/>
              <a:t> </a:t>
            </a:r>
            <a:r>
              <a:rPr lang="en-US" dirty="0" err="1"/>
              <a:t>xil</a:t>
            </a:r>
            <a:r>
              <a:rPr lang="en-US" dirty="0"/>
              <a:t> </a:t>
            </a:r>
            <a:r>
              <a:rPr lang="en-US" dirty="0" err="1"/>
              <a:t>haroratlarda</a:t>
            </a:r>
            <a:r>
              <a:rPr lang="en-US" dirty="0"/>
              <a:t> </a:t>
            </a:r>
            <a:r>
              <a:rPr lang="en-US" dirty="0" err="1"/>
              <a:t>turlicha</a:t>
            </a:r>
            <a:r>
              <a:rPr lang="en-US" dirty="0"/>
              <a:t> </a:t>
            </a:r>
            <a:r>
              <a:rPr lang="en-US" dirty="0" err="1"/>
              <a:t>kristall</a:t>
            </a:r>
            <a:r>
              <a:rPr lang="en-US" dirty="0"/>
              <a:t> </a:t>
            </a:r>
            <a:r>
              <a:rPr lang="en-US" dirty="0" err="1"/>
              <a:t>panjaralar</a:t>
            </a:r>
            <a:r>
              <a:rPr lang="en-US" dirty="0"/>
              <a:t> </a:t>
            </a:r>
            <a:r>
              <a:rPr lang="en-US" dirty="0" err="1"/>
              <a:t>hosil</a:t>
            </a:r>
            <a:r>
              <a:rPr lang="en-US" dirty="0"/>
              <a:t> </a:t>
            </a:r>
            <a:r>
              <a:rPr lang="en-US" dirty="0" err="1"/>
              <a:t>kila</a:t>
            </a:r>
            <a:r>
              <a:rPr lang="en-US" dirty="0"/>
              <a:t> </a:t>
            </a:r>
            <a:r>
              <a:rPr lang="en-US" dirty="0" err="1"/>
              <a:t>olishligi</a:t>
            </a:r>
            <a:r>
              <a:rPr lang="en-US" dirty="0"/>
              <a:t>. Bu </a:t>
            </a:r>
            <a:r>
              <a:rPr lang="en-US" dirty="0" err="1"/>
              <a:t>xususiyat</a:t>
            </a:r>
            <a:r>
              <a:rPr lang="uz-Cyrl-UZ" dirty="0"/>
              <a:t>i</a:t>
            </a:r>
            <a:r>
              <a:rPr lang="en-US" dirty="0"/>
              <a:t> </a:t>
            </a:r>
            <a:r>
              <a:rPr lang="en-US" dirty="0" err="1"/>
              <a:t>allotropiya</a:t>
            </a:r>
            <a:r>
              <a:rPr lang="en-US" dirty="0"/>
              <a:t> </a:t>
            </a:r>
            <a:r>
              <a:rPr lang="en-US" dirty="0" err="1"/>
              <a:t>xususiyati</a:t>
            </a:r>
            <a:r>
              <a:rPr lang="en-US" dirty="0"/>
              <a:t> deb ham </a:t>
            </a:r>
            <a:r>
              <a:rPr lang="en-US" dirty="0" err="1"/>
              <a:t>nomlanadi</a:t>
            </a:r>
            <a:r>
              <a:rPr lang="en-US" dirty="0"/>
              <a:t>)</a:t>
            </a:r>
            <a:r>
              <a:rPr lang="uz-Cyrl-UZ" dirty="0"/>
              <a:t>.</a:t>
            </a:r>
            <a:r>
              <a:rPr lang="en-US" dirty="0"/>
              <a:t> </a:t>
            </a:r>
            <a:r>
              <a:rPr lang="en-US" dirty="0" err="1"/>
              <a:t>Temirni</a:t>
            </a:r>
            <a:r>
              <a:rPr lang="en-US" dirty="0"/>
              <a:t> </a:t>
            </a:r>
            <a:r>
              <a:rPr lang="en-US" dirty="0" err="1"/>
              <a:t>erish</a:t>
            </a:r>
            <a:r>
              <a:rPr lang="en-US" dirty="0"/>
              <a:t> </a:t>
            </a:r>
            <a:r>
              <a:rPr lang="en-US" dirty="0" err="1"/>
              <a:t>harorati</a:t>
            </a:r>
            <a:r>
              <a:rPr lang="en-US" dirty="0"/>
              <a:t> - 1539</a:t>
            </a:r>
            <a:r>
              <a:rPr lang="en-US" baseline="30000" dirty="0"/>
              <a:t>0</a:t>
            </a:r>
            <a:r>
              <a:rPr lang="en-US" dirty="0"/>
              <a:t> S. </a:t>
            </a:r>
            <a:r>
              <a:rPr lang="en-US" dirty="0" err="1"/>
              <a:t>Temir</a:t>
            </a:r>
            <a:r>
              <a:rPr lang="en-US" dirty="0"/>
              <a:t> </a:t>
            </a:r>
            <a:r>
              <a:rPr lang="en-US" dirty="0" err="1"/>
              <a:t>ikki</a:t>
            </a:r>
            <a:r>
              <a:rPr lang="en-US" dirty="0"/>
              <a:t> </a:t>
            </a:r>
            <a:r>
              <a:rPr lang="en-US" dirty="0" err="1"/>
              <a:t>xil</a:t>
            </a:r>
            <a:r>
              <a:rPr lang="en-US" dirty="0"/>
              <a:t> </a:t>
            </a:r>
            <a:r>
              <a:rPr lang="uz-Cyrl-UZ" dirty="0"/>
              <a:t>m</a:t>
            </a:r>
            <a:r>
              <a:rPr lang="en-US" dirty="0" err="1"/>
              <a:t>odifikatsiyaga</a:t>
            </a:r>
            <a:r>
              <a:rPr lang="en-US" dirty="0"/>
              <a:t> </a:t>
            </a:r>
            <a:r>
              <a:rPr lang="en-US" dirty="0" err="1"/>
              <a:t>ega</a:t>
            </a:r>
            <a:r>
              <a:rPr lang="en-US" dirty="0"/>
              <a:t> : </a:t>
            </a:r>
            <a:r>
              <a:rPr lang="ru-RU" dirty="0"/>
              <a:t>α</a:t>
            </a:r>
            <a:r>
              <a:rPr lang="en-US" dirty="0"/>
              <a:t> </a:t>
            </a:r>
            <a:r>
              <a:rPr lang="en-US" dirty="0" err="1"/>
              <a:t>va</a:t>
            </a:r>
            <a:r>
              <a:rPr lang="en-US" dirty="0"/>
              <a:t> </a:t>
            </a:r>
            <a:r>
              <a:rPr lang="ru-RU" dirty="0"/>
              <a:t>γ</a:t>
            </a:r>
            <a:r>
              <a:rPr lang="en-US" dirty="0"/>
              <a:t> – Fe</a:t>
            </a:r>
            <a:r>
              <a:rPr lang="en-US" baseline="-25000" dirty="0"/>
              <a:t>α</a:t>
            </a:r>
            <a:r>
              <a:rPr lang="en-US" dirty="0"/>
              <a:t> </a:t>
            </a:r>
            <a:r>
              <a:rPr lang="en-US" dirty="0" err="1"/>
              <a:t>va</a:t>
            </a:r>
            <a:r>
              <a:rPr lang="en-US" dirty="0"/>
              <a:t> Fe</a:t>
            </a:r>
            <a:r>
              <a:rPr lang="ru-RU" dirty="0"/>
              <a:t>γ</a:t>
            </a:r>
            <a:r>
              <a:rPr lang="en-US" dirty="0"/>
              <a:t> ; Fe</a:t>
            </a:r>
            <a:r>
              <a:rPr lang="en-US" baseline="-25000" dirty="0"/>
              <a:t>α </a:t>
            </a:r>
            <a:r>
              <a:rPr lang="en-US" dirty="0" err="1"/>
              <a:t>modifikatsiyasi</a:t>
            </a:r>
            <a:r>
              <a:rPr lang="en-US" dirty="0"/>
              <a:t> </a:t>
            </a:r>
            <a:r>
              <a:rPr lang="en-US" dirty="0" err="1"/>
              <a:t>hajmi</a:t>
            </a:r>
            <a:r>
              <a:rPr lang="en-US" dirty="0"/>
              <a:t> </a:t>
            </a:r>
            <a:r>
              <a:rPr lang="en-US" dirty="0" err="1"/>
              <a:t>markazlashgan</a:t>
            </a:r>
            <a:r>
              <a:rPr lang="en-US" dirty="0"/>
              <a:t> </a:t>
            </a:r>
            <a:r>
              <a:rPr lang="en-US" dirty="0" err="1"/>
              <a:t>kub</a:t>
            </a:r>
            <a:r>
              <a:rPr lang="en-US" dirty="0"/>
              <a:t> </a:t>
            </a:r>
            <a:r>
              <a:rPr lang="en-US" dirty="0" err="1"/>
              <a:t>kristallik</a:t>
            </a:r>
            <a:r>
              <a:rPr lang="en-US" dirty="0"/>
              <a:t> </a:t>
            </a:r>
            <a:r>
              <a:rPr lang="en-US" dirty="0" err="1"/>
              <a:t>panjarasiga</a:t>
            </a:r>
            <a:r>
              <a:rPr lang="en-US" dirty="0"/>
              <a:t> </a:t>
            </a:r>
            <a:r>
              <a:rPr lang="en-US" dirty="0" err="1"/>
              <a:t>ega</a:t>
            </a:r>
            <a:r>
              <a:rPr lang="en-US" dirty="0"/>
              <a:t> </a:t>
            </a:r>
            <a:r>
              <a:rPr lang="en-US" dirty="0" err="1"/>
              <a:t>va</a:t>
            </a:r>
            <a:r>
              <a:rPr lang="en-US" dirty="0"/>
              <a:t> </a:t>
            </a:r>
            <a:r>
              <a:rPr lang="en-US" dirty="0" err="1"/>
              <a:t>harorat</a:t>
            </a:r>
            <a:r>
              <a:rPr lang="en-US" dirty="0"/>
              <a:t> 911</a:t>
            </a:r>
            <a:r>
              <a:rPr lang="en-US" baseline="30000" dirty="0"/>
              <a:t>0</a:t>
            </a:r>
            <a:r>
              <a:rPr lang="en-US" dirty="0"/>
              <a:t> S </a:t>
            </a:r>
            <a:r>
              <a:rPr lang="en-US" dirty="0" err="1"/>
              <a:t>gacha</a:t>
            </a:r>
            <a:r>
              <a:rPr lang="en-US" dirty="0"/>
              <a:t> </a:t>
            </a:r>
            <a:r>
              <a:rPr lang="en-US" dirty="0" err="1"/>
              <a:t>hamda</a:t>
            </a:r>
            <a:r>
              <a:rPr lang="en-US" dirty="0"/>
              <a:t> 1392</a:t>
            </a:r>
            <a:r>
              <a:rPr lang="en-US" baseline="30000" dirty="0"/>
              <a:t>0</a:t>
            </a:r>
            <a:r>
              <a:rPr lang="en-US" dirty="0"/>
              <a:t>-1539</a:t>
            </a:r>
            <a:r>
              <a:rPr lang="en-US" baseline="30000" dirty="0"/>
              <a:t>0</a:t>
            </a:r>
            <a:r>
              <a:rPr lang="en-US" dirty="0"/>
              <a:t> interval</a:t>
            </a:r>
            <a:r>
              <a:rPr lang="uz-Cyrl-UZ" dirty="0"/>
              <a:t>i</a:t>
            </a:r>
            <a:r>
              <a:rPr lang="en-US" dirty="0"/>
              <a:t>da </a:t>
            </a:r>
            <a:r>
              <a:rPr lang="en-US" dirty="0" err="1"/>
              <a:t>mavjud</a:t>
            </a:r>
            <a:r>
              <a:rPr lang="en-US" dirty="0"/>
              <a:t>. Fe</a:t>
            </a:r>
            <a:r>
              <a:rPr lang="en-US" baseline="-25000" dirty="0"/>
              <a:t>α </a:t>
            </a:r>
            <a:r>
              <a:rPr lang="en-US" dirty="0" err="1"/>
              <a:t>ning</a:t>
            </a:r>
            <a:r>
              <a:rPr lang="en-US" dirty="0"/>
              <a:t> </a:t>
            </a:r>
            <a:r>
              <a:rPr lang="en-US" dirty="0" err="1"/>
              <a:t>e’tiborli</a:t>
            </a:r>
            <a:r>
              <a:rPr lang="en-US" dirty="0"/>
              <a:t> </a:t>
            </a:r>
            <a:r>
              <a:rPr lang="en-US" dirty="0" err="1"/>
              <a:t>xususiyati</a:t>
            </a:r>
            <a:r>
              <a:rPr lang="en-US" dirty="0"/>
              <a:t> </a:t>
            </a:r>
            <a:r>
              <a:rPr lang="en-US" dirty="0" err="1"/>
              <a:t>uning</a:t>
            </a:r>
            <a:r>
              <a:rPr lang="en-US" dirty="0"/>
              <a:t> </a:t>
            </a:r>
            <a:r>
              <a:rPr lang="en-US" dirty="0" err="1"/>
              <a:t>ferromagnetizmligi</a:t>
            </a:r>
            <a:r>
              <a:rPr lang="en-US" dirty="0"/>
              <a:t> (768</a:t>
            </a:r>
            <a:r>
              <a:rPr lang="en-US" baseline="30000" dirty="0"/>
              <a:t>0</a:t>
            </a:r>
            <a:r>
              <a:rPr lang="en-US" dirty="0"/>
              <a:t> S </a:t>
            </a:r>
            <a:r>
              <a:rPr lang="en-US" dirty="0" err="1"/>
              <a:t>dan</a:t>
            </a:r>
            <a:r>
              <a:rPr lang="en-US" dirty="0"/>
              <a:t> </a:t>
            </a:r>
            <a:r>
              <a:rPr lang="en-US" dirty="0" err="1"/>
              <a:t>pastda</a:t>
            </a:r>
            <a:r>
              <a:rPr lang="en-US" dirty="0"/>
              <a:t>). Bu </a:t>
            </a:r>
            <a:r>
              <a:rPr lang="en-US" dirty="0" err="1"/>
              <a:t>nuqtani</a:t>
            </a:r>
            <a:r>
              <a:rPr lang="en-US" dirty="0"/>
              <a:t> </a:t>
            </a:r>
            <a:r>
              <a:rPr lang="en-US" dirty="0" err="1"/>
              <a:t>Kyuri</a:t>
            </a:r>
            <a:r>
              <a:rPr lang="en-US" dirty="0"/>
              <a:t> </a:t>
            </a:r>
            <a:r>
              <a:rPr lang="en-US" dirty="0" err="1"/>
              <a:t>nuqtasi</a:t>
            </a:r>
            <a:r>
              <a:rPr lang="en-US" dirty="0"/>
              <a:t> </a:t>
            </a:r>
            <a:r>
              <a:rPr lang="en-US" dirty="0" err="1"/>
              <a:t>deyiladi</a:t>
            </a:r>
            <a:r>
              <a:rPr lang="en-US" dirty="0"/>
              <a:t>.</a:t>
            </a:r>
            <a:endParaRPr lang="ru-RU" dirty="0"/>
          </a:p>
          <a:p>
            <a:r>
              <a:rPr lang="uz-Cyrl-UZ" dirty="0"/>
              <a:t>Temirni Fe </a:t>
            </a:r>
            <a:r>
              <a:rPr lang="ru-RU" dirty="0"/>
              <a:t>γ</a:t>
            </a:r>
            <a:r>
              <a:rPr lang="ru-RU" baseline="-25000" dirty="0"/>
              <a:t> </a:t>
            </a:r>
            <a:r>
              <a:rPr lang="uz-Cyrl-UZ" dirty="0"/>
              <a:t>modifikatsiyasi yuqori markazlashgan kub kristallik panjaraga ega va harorat 911</a:t>
            </a:r>
            <a:r>
              <a:rPr lang="uz-Cyrl-UZ" baseline="30000" dirty="0"/>
              <a:t>0</a:t>
            </a:r>
            <a:r>
              <a:rPr lang="uz-Cyrl-UZ" dirty="0"/>
              <a:t>-1392</a:t>
            </a:r>
            <a:r>
              <a:rPr lang="uz-Cyrl-UZ" baseline="30000" dirty="0"/>
              <a:t>0 </a:t>
            </a:r>
            <a:r>
              <a:rPr lang="uz-Cyrl-UZ" dirty="0"/>
              <a:t>oralig‘ida mavjud. </a:t>
            </a:r>
            <a:r>
              <a:rPr lang="en-US" dirty="0"/>
              <a:t>Fe</a:t>
            </a:r>
            <a:r>
              <a:rPr lang="ru-RU" dirty="0"/>
              <a:t>γ</a:t>
            </a:r>
            <a:r>
              <a:rPr lang="uz-Cyrl-UZ" dirty="0"/>
              <a:t>-</a:t>
            </a:r>
            <a:r>
              <a:rPr lang="uz-Cyrl-UZ" baseline="-25000" dirty="0"/>
              <a:t> </a:t>
            </a:r>
            <a:r>
              <a:rPr lang="en-US" dirty="0" err="1"/>
              <a:t>paramagnit</a:t>
            </a:r>
            <a:r>
              <a:rPr lang="en-US" dirty="0"/>
              <a:t>. </a:t>
            </a:r>
            <a:endParaRPr lang="ru-RU" dirty="0"/>
          </a:p>
          <a:p>
            <a:r>
              <a:rPr lang="en-US" dirty="0" err="1"/>
              <a:t>Uglerod</a:t>
            </a:r>
            <a:r>
              <a:rPr lang="en-US" dirty="0"/>
              <a:t> </a:t>
            </a:r>
            <a:r>
              <a:rPr lang="en-US" dirty="0" err="1"/>
              <a:t>ikki</a:t>
            </a:r>
            <a:r>
              <a:rPr lang="en-US" dirty="0"/>
              <a:t> </a:t>
            </a:r>
            <a:r>
              <a:rPr lang="en-US" dirty="0" err="1"/>
              <a:t>xil</a:t>
            </a:r>
            <a:r>
              <a:rPr lang="en-US" dirty="0"/>
              <a:t> </a:t>
            </a:r>
            <a:r>
              <a:rPr lang="en-US" dirty="0" err="1"/>
              <a:t>modifikatsiyada</a:t>
            </a:r>
            <a:r>
              <a:rPr lang="en-US" dirty="0"/>
              <a:t> </a:t>
            </a:r>
            <a:r>
              <a:rPr lang="en-US" dirty="0" err="1"/>
              <a:t>mavjud</a:t>
            </a:r>
            <a:r>
              <a:rPr lang="en-US" dirty="0"/>
              <a:t>. </a:t>
            </a:r>
            <a:r>
              <a:rPr lang="en-US" dirty="0" err="1"/>
              <a:t>Grafit</a:t>
            </a:r>
            <a:r>
              <a:rPr lang="en-US" dirty="0"/>
              <a:t> </a:t>
            </a:r>
            <a:r>
              <a:rPr lang="en-US" dirty="0" err="1"/>
              <a:t>va</a:t>
            </a:r>
            <a:r>
              <a:rPr lang="en-US" dirty="0"/>
              <a:t> </a:t>
            </a:r>
            <a:r>
              <a:rPr lang="en-US" dirty="0" err="1"/>
              <a:t>olmos</a:t>
            </a:r>
            <a:r>
              <a:rPr lang="en-US" dirty="0"/>
              <a:t>. Normal </a:t>
            </a:r>
            <a:r>
              <a:rPr lang="en-US" dirty="0" err="1"/>
              <a:t>sharoitda</a:t>
            </a:r>
            <a:r>
              <a:rPr lang="en-US" dirty="0"/>
              <a:t> </a:t>
            </a:r>
            <a:r>
              <a:rPr lang="en-US" dirty="0" err="1"/>
              <a:t>grafit</a:t>
            </a:r>
            <a:r>
              <a:rPr lang="en-US" dirty="0"/>
              <a:t> </a:t>
            </a:r>
            <a:r>
              <a:rPr lang="en-US" dirty="0" err="1"/>
              <a:t>tur</a:t>
            </a:r>
            <a:r>
              <a:rPr lang="uz-Cyrl-UZ" dirty="0"/>
              <a:t>g‘</a:t>
            </a:r>
            <a:r>
              <a:rPr lang="en-US" dirty="0"/>
              <a:t>un.</a:t>
            </a:r>
            <a:endParaRPr lang="ru-RU" dirty="0"/>
          </a:p>
          <a:p>
            <a:r>
              <a:rPr lang="en-US" dirty="0" err="1"/>
              <a:t>Temir-uglerod</a:t>
            </a:r>
            <a:r>
              <a:rPr lang="en-US" dirty="0"/>
              <a:t> </a:t>
            </a:r>
            <a:r>
              <a:rPr lang="en-US" dirty="0" err="1"/>
              <a:t>qotishmalaridagi</a:t>
            </a:r>
            <a:r>
              <a:rPr lang="en-US" dirty="0"/>
              <a:t> </a:t>
            </a:r>
            <a:r>
              <a:rPr lang="en-US" dirty="0" err="1"/>
              <a:t>faza</a:t>
            </a:r>
            <a:r>
              <a:rPr lang="uz-Cyrl-UZ" dirty="0"/>
              <a:t>l</a:t>
            </a:r>
            <a:r>
              <a:rPr lang="en-US" dirty="0" err="1"/>
              <a:t>ar</a:t>
            </a:r>
            <a:r>
              <a:rPr lang="uz-Cyrl-UZ" dirty="0"/>
              <a:t>n</a:t>
            </a:r>
            <a:r>
              <a:rPr lang="en-US" dirty="0"/>
              <a:t>i k</a:t>
            </a:r>
            <a:r>
              <a:rPr lang="uz-Cyrl-UZ" dirty="0"/>
              <a:t>o‘</a:t>
            </a:r>
            <a:r>
              <a:rPr lang="en-US" dirty="0"/>
              <a:t>rib chi</a:t>
            </a:r>
            <a:r>
              <a:rPr lang="uz-Cyrl-UZ" dirty="0"/>
              <a:t>q</a:t>
            </a:r>
            <a:r>
              <a:rPr lang="en-US" dirty="0" err="1"/>
              <a:t>amiz</a:t>
            </a:r>
            <a:r>
              <a:rPr lang="en-US" dirty="0"/>
              <a:t>. </a:t>
            </a:r>
            <a:r>
              <a:rPr lang="en-US" dirty="0" err="1"/>
              <a:t>Bular</a:t>
            </a:r>
            <a:r>
              <a:rPr lang="en-US" dirty="0"/>
              <a:t> : </a:t>
            </a:r>
            <a:r>
              <a:rPr lang="en-US" dirty="0" err="1"/>
              <a:t>Suyuq</a:t>
            </a:r>
            <a:r>
              <a:rPr lang="en-US" dirty="0"/>
              <a:t> </a:t>
            </a:r>
            <a:r>
              <a:rPr lang="en-US" dirty="0" err="1"/>
              <a:t>eritma</a:t>
            </a:r>
            <a:r>
              <a:rPr lang="en-US" dirty="0"/>
              <a:t>, </a:t>
            </a:r>
            <a:r>
              <a:rPr lang="en-US" dirty="0" err="1"/>
              <a:t>ferrit</a:t>
            </a:r>
            <a:r>
              <a:rPr lang="en-US" dirty="0"/>
              <a:t>, </a:t>
            </a:r>
            <a:r>
              <a:rPr lang="en-US" dirty="0" err="1"/>
              <a:t>auste</a:t>
            </a:r>
            <a:r>
              <a:rPr lang="uz-Cyrl-UZ" dirty="0"/>
              <a:t>n</a:t>
            </a:r>
            <a:r>
              <a:rPr lang="en-US" dirty="0"/>
              <a:t>it, </a:t>
            </a:r>
            <a:r>
              <a:rPr lang="en-US" dirty="0" err="1"/>
              <a:t>tsementit</a:t>
            </a:r>
            <a:r>
              <a:rPr lang="en-US" dirty="0"/>
              <a:t>, </a:t>
            </a:r>
            <a:r>
              <a:rPr lang="en-US" dirty="0" err="1"/>
              <a:t>grafit</a:t>
            </a:r>
            <a:r>
              <a:rPr lang="en-US" dirty="0"/>
              <a:t> </a:t>
            </a:r>
            <a:r>
              <a:rPr lang="en-US" dirty="0" err="1"/>
              <a:t>ko‘rinishidagi</a:t>
            </a:r>
            <a:r>
              <a:rPr lang="en-US" dirty="0"/>
              <a:t> </a:t>
            </a:r>
            <a:r>
              <a:rPr lang="en-US" dirty="0" err="1"/>
              <a:t>erkin</a:t>
            </a:r>
            <a:r>
              <a:rPr lang="en-US" dirty="0"/>
              <a:t> </a:t>
            </a:r>
            <a:r>
              <a:rPr lang="en-US" dirty="0" err="1"/>
              <a:t>uglerod</a:t>
            </a:r>
            <a:r>
              <a:rPr lang="en-US" dirty="0"/>
              <a:t>.</a:t>
            </a:r>
            <a:endParaRPr lang="ru-RU" dirty="0"/>
          </a:p>
          <a:p>
            <a:endParaRPr lang="ru-RU" dirty="0"/>
          </a:p>
        </p:txBody>
      </p:sp>
    </p:spTree>
    <p:extLst>
      <p:ext uri="{BB962C8B-B14F-4D97-AF65-F5344CB8AC3E}">
        <p14:creationId xmlns:p14="http://schemas.microsoft.com/office/powerpoint/2010/main" val="1401619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Техническая">
  <a:themeElements>
    <a:clrScheme name="Техническая">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Техническая">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32</TotalTime>
  <Words>783</Words>
  <Application>Microsoft Office PowerPoint</Application>
  <PresentationFormat>Экран (4:3)</PresentationFormat>
  <Paragraphs>33</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Техническая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Пользователь Windows</cp:lastModifiedBy>
  <cp:revision>4</cp:revision>
  <dcterms:created xsi:type="dcterms:W3CDTF">2018-03-26T14:14:56Z</dcterms:created>
  <dcterms:modified xsi:type="dcterms:W3CDTF">2018-03-26T14:47:32Z</dcterms:modified>
</cp:coreProperties>
</file>