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984" y="-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3DD7F84-8016-4AAB-9C16-36C3AFC38703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6796E00-3F72-42CA-AA68-9A620D67C5E5}">
      <dgm:prSet phldrT="[Текст]"/>
      <dgm:spPr/>
      <dgm:t>
        <a:bodyPr/>
        <a:lstStyle/>
        <a:p>
          <a:r>
            <a:rPr lang="en-US" dirty="0" smtClean="0"/>
            <a:t>a- </a:t>
          </a:r>
          <a:r>
            <a:rPr lang="uz-Cyrl-UZ" dirty="0" smtClean="0"/>
            <a:t>ko‘ndalang kesim(</a:t>
          </a:r>
          <a:r>
            <a:rPr lang="en-US" dirty="0" smtClean="0"/>
            <a:t>F0</a:t>
          </a:r>
          <a:r>
            <a:rPr lang="uz-Cyrl-UZ" dirty="0" smtClean="0"/>
            <a:t>)ga perpendikulyar kuch.</a:t>
          </a:r>
          <a:endParaRPr lang="ru-RU" dirty="0"/>
        </a:p>
      </dgm:t>
    </dgm:pt>
    <dgm:pt modelId="{F398BBB3-58B3-4352-9513-A15C3F9990B5}" type="parTrans" cxnId="{CBABC959-61DC-494F-9826-F4F9B70FB164}">
      <dgm:prSet/>
      <dgm:spPr/>
      <dgm:t>
        <a:bodyPr/>
        <a:lstStyle/>
        <a:p>
          <a:endParaRPr lang="ru-RU"/>
        </a:p>
      </dgm:t>
    </dgm:pt>
    <dgm:pt modelId="{380A409C-9C36-4A7C-8366-F2D8A3C7D692}" type="sibTrans" cxnId="{CBABC959-61DC-494F-9826-F4F9B70FB164}">
      <dgm:prSet/>
      <dgm:spPr/>
      <dgm:t>
        <a:bodyPr/>
        <a:lstStyle/>
        <a:p>
          <a:endParaRPr lang="ru-RU"/>
        </a:p>
      </dgm:t>
    </dgm:pt>
    <dgm:pt modelId="{5B9D4641-F29F-4283-A754-F934C339226A}">
      <dgm:prSet phldrT="[Текст]"/>
      <dgm:spPr/>
      <dgm:t>
        <a:bodyPr/>
        <a:lstStyle/>
        <a:p>
          <a:r>
            <a:rPr lang="uz-Cyrl-UZ" dirty="0" smtClean="0"/>
            <a:t>b – ko‘ndalang kesim (</a:t>
          </a:r>
          <a:r>
            <a:rPr lang="en-US" dirty="0" smtClean="0"/>
            <a:t>F1) </a:t>
          </a:r>
          <a:r>
            <a:rPr lang="en-US" dirty="0" err="1" smtClean="0"/>
            <a:t>gaperpendikulyar</a:t>
          </a:r>
          <a:r>
            <a:rPr lang="en-US" dirty="0" smtClean="0"/>
            <a:t> </a:t>
          </a:r>
          <a:r>
            <a:rPr lang="en-US" dirty="0" err="1" smtClean="0"/>
            <a:t>yemas</a:t>
          </a:r>
          <a:r>
            <a:rPr lang="en-US" dirty="0" smtClean="0"/>
            <a:t> </a:t>
          </a:r>
          <a:r>
            <a:rPr lang="en-US" dirty="0" err="1" smtClean="0"/>
            <a:t>kuch</a:t>
          </a:r>
          <a:r>
            <a:rPr lang="en-US" dirty="0" smtClean="0"/>
            <a:t>.</a:t>
          </a:r>
          <a:endParaRPr lang="ru-RU" dirty="0"/>
        </a:p>
      </dgm:t>
    </dgm:pt>
    <dgm:pt modelId="{85E09D7E-A73B-42F1-8604-91E6D24F41DB}" type="parTrans" cxnId="{31578CEC-5D40-4E6E-80D5-53FADD819DB3}">
      <dgm:prSet/>
      <dgm:spPr/>
      <dgm:t>
        <a:bodyPr/>
        <a:lstStyle/>
        <a:p>
          <a:endParaRPr lang="ru-RU"/>
        </a:p>
      </dgm:t>
    </dgm:pt>
    <dgm:pt modelId="{93023115-58D0-41B2-830E-3CAF654F3A03}" type="sibTrans" cxnId="{31578CEC-5D40-4E6E-80D5-53FADD819DB3}">
      <dgm:prSet/>
      <dgm:spPr/>
      <dgm:t>
        <a:bodyPr/>
        <a:lstStyle/>
        <a:p>
          <a:endParaRPr lang="ru-RU"/>
        </a:p>
      </dgm:t>
    </dgm:pt>
    <dgm:pt modelId="{A1FBE89F-3035-4B12-99F1-B6AD5420EB5E}" type="pres">
      <dgm:prSet presAssocID="{83DD7F84-8016-4AAB-9C16-36C3AFC38703}" presName="outerComposite" presStyleCnt="0">
        <dgm:presLayoutVars>
          <dgm:chMax val="5"/>
          <dgm:dir/>
          <dgm:resizeHandles val="exact"/>
        </dgm:presLayoutVars>
      </dgm:prSet>
      <dgm:spPr/>
    </dgm:pt>
    <dgm:pt modelId="{C9C0B0CF-4525-49D7-99E2-C7B36362541D}" type="pres">
      <dgm:prSet presAssocID="{83DD7F84-8016-4AAB-9C16-36C3AFC38703}" presName="dummyMaxCanvas" presStyleCnt="0">
        <dgm:presLayoutVars/>
      </dgm:prSet>
      <dgm:spPr/>
    </dgm:pt>
    <dgm:pt modelId="{FCDB64D0-C7F7-4C5D-8DB0-781ED3F25F73}" type="pres">
      <dgm:prSet presAssocID="{83DD7F84-8016-4AAB-9C16-36C3AFC38703}" presName="TwoNodes_1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D88869-7859-4DF2-8C9F-4A806652C8E2}" type="pres">
      <dgm:prSet presAssocID="{83DD7F84-8016-4AAB-9C16-36C3AFC38703}" presName="TwoNodes_2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0517B8-0B4F-4176-9E60-8B451D76BADD}" type="pres">
      <dgm:prSet presAssocID="{83DD7F84-8016-4AAB-9C16-36C3AFC38703}" presName="TwoConn_1-2" presStyleLbl="fgAccFollowNode1" presStyleIdx="0" presStyleCnt="1">
        <dgm:presLayoutVars>
          <dgm:bulletEnabled val="1"/>
        </dgm:presLayoutVars>
      </dgm:prSet>
      <dgm:spPr/>
    </dgm:pt>
    <dgm:pt modelId="{FD80C7AD-E5BB-4980-904F-E7A7F041BCC5}" type="pres">
      <dgm:prSet presAssocID="{83DD7F84-8016-4AAB-9C16-36C3AFC38703}" presName="TwoNodes_1_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EB0084-7A7D-4030-B8E8-146F1D00D0B9}" type="pres">
      <dgm:prSet presAssocID="{83DD7F84-8016-4AAB-9C16-36C3AFC38703}" presName="TwoNodes_2_text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BAB9A45-E58C-4585-A2EB-46E753938D28}" type="presOf" srcId="{C6796E00-3F72-42CA-AA68-9A620D67C5E5}" destId="{FCDB64D0-C7F7-4C5D-8DB0-781ED3F25F73}" srcOrd="0" destOrd="0" presId="urn:microsoft.com/office/officeart/2005/8/layout/vProcess5"/>
    <dgm:cxn modelId="{31578CEC-5D40-4E6E-80D5-53FADD819DB3}" srcId="{83DD7F84-8016-4AAB-9C16-36C3AFC38703}" destId="{5B9D4641-F29F-4283-A754-F934C339226A}" srcOrd="1" destOrd="0" parTransId="{85E09D7E-A73B-42F1-8604-91E6D24F41DB}" sibTransId="{93023115-58D0-41B2-830E-3CAF654F3A03}"/>
    <dgm:cxn modelId="{CBABC959-61DC-494F-9826-F4F9B70FB164}" srcId="{83DD7F84-8016-4AAB-9C16-36C3AFC38703}" destId="{C6796E00-3F72-42CA-AA68-9A620D67C5E5}" srcOrd="0" destOrd="0" parTransId="{F398BBB3-58B3-4352-9513-A15C3F9990B5}" sibTransId="{380A409C-9C36-4A7C-8366-F2D8A3C7D692}"/>
    <dgm:cxn modelId="{60F52054-9168-4062-8820-AF6D7E5070E7}" type="presOf" srcId="{5B9D4641-F29F-4283-A754-F934C339226A}" destId="{1EEB0084-7A7D-4030-B8E8-146F1D00D0B9}" srcOrd="1" destOrd="0" presId="urn:microsoft.com/office/officeart/2005/8/layout/vProcess5"/>
    <dgm:cxn modelId="{B30E6388-6812-41B2-9B80-43C1E602502B}" type="presOf" srcId="{C6796E00-3F72-42CA-AA68-9A620D67C5E5}" destId="{FD80C7AD-E5BB-4980-904F-E7A7F041BCC5}" srcOrd="1" destOrd="0" presId="urn:microsoft.com/office/officeart/2005/8/layout/vProcess5"/>
    <dgm:cxn modelId="{42F131A8-29EB-437D-8B77-B69D52DC4AE4}" type="presOf" srcId="{83DD7F84-8016-4AAB-9C16-36C3AFC38703}" destId="{A1FBE89F-3035-4B12-99F1-B6AD5420EB5E}" srcOrd="0" destOrd="0" presId="urn:microsoft.com/office/officeart/2005/8/layout/vProcess5"/>
    <dgm:cxn modelId="{F16BDA67-3787-4824-9FC9-51194724F9EF}" type="presOf" srcId="{5B9D4641-F29F-4283-A754-F934C339226A}" destId="{E5D88869-7859-4DF2-8C9F-4A806652C8E2}" srcOrd="0" destOrd="0" presId="urn:microsoft.com/office/officeart/2005/8/layout/vProcess5"/>
    <dgm:cxn modelId="{6A705E20-EFD4-4487-9C6C-E0E036607F8B}" type="presOf" srcId="{380A409C-9C36-4A7C-8366-F2D8A3C7D692}" destId="{B80517B8-0B4F-4176-9E60-8B451D76BADD}" srcOrd="0" destOrd="0" presId="urn:microsoft.com/office/officeart/2005/8/layout/vProcess5"/>
    <dgm:cxn modelId="{044F47D2-2811-4562-BE2D-E093CC1CD032}" type="presParOf" srcId="{A1FBE89F-3035-4B12-99F1-B6AD5420EB5E}" destId="{C9C0B0CF-4525-49D7-99E2-C7B36362541D}" srcOrd="0" destOrd="0" presId="urn:microsoft.com/office/officeart/2005/8/layout/vProcess5"/>
    <dgm:cxn modelId="{559192B5-6E9B-47C6-9361-08FC9266A02A}" type="presParOf" srcId="{A1FBE89F-3035-4B12-99F1-B6AD5420EB5E}" destId="{FCDB64D0-C7F7-4C5D-8DB0-781ED3F25F73}" srcOrd="1" destOrd="0" presId="urn:microsoft.com/office/officeart/2005/8/layout/vProcess5"/>
    <dgm:cxn modelId="{27D0B6A2-E345-49E1-8477-65D853162F19}" type="presParOf" srcId="{A1FBE89F-3035-4B12-99F1-B6AD5420EB5E}" destId="{E5D88869-7859-4DF2-8C9F-4A806652C8E2}" srcOrd="2" destOrd="0" presId="urn:microsoft.com/office/officeart/2005/8/layout/vProcess5"/>
    <dgm:cxn modelId="{CFAAC81D-6741-4798-83B2-08232B2B1599}" type="presParOf" srcId="{A1FBE89F-3035-4B12-99F1-B6AD5420EB5E}" destId="{B80517B8-0B4F-4176-9E60-8B451D76BADD}" srcOrd="3" destOrd="0" presId="urn:microsoft.com/office/officeart/2005/8/layout/vProcess5"/>
    <dgm:cxn modelId="{A53B0572-297F-4A3D-970C-2AC8E01307D9}" type="presParOf" srcId="{A1FBE89F-3035-4B12-99F1-B6AD5420EB5E}" destId="{FD80C7AD-E5BB-4980-904F-E7A7F041BCC5}" srcOrd="4" destOrd="0" presId="urn:microsoft.com/office/officeart/2005/8/layout/vProcess5"/>
    <dgm:cxn modelId="{266EABDB-613B-493B-BC50-62AFE9BE27A5}" type="presParOf" srcId="{A1FBE89F-3035-4B12-99F1-B6AD5420EB5E}" destId="{1EEB0084-7A7D-4030-B8E8-146F1D00D0B9}" srcOrd="5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DB64D0-C7F7-4C5D-8DB0-781ED3F25F73}">
      <dsp:nvSpPr>
        <dsp:cNvPr id="0" name=""/>
        <dsp:cNvSpPr/>
      </dsp:nvSpPr>
      <dsp:spPr>
        <a:xfrm>
          <a:off x="0" y="0"/>
          <a:ext cx="5181600" cy="18288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a- </a:t>
          </a:r>
          <a:r>
            <a:rPr lang="uz-Cyrl-UZ" sz="2700" kern="1200" dirty="0" smtClean="0"/>
            <a:t>ko‘ndalang kesim(</a:t>
          </a:r>
          <a:r>
            <a:rPr lang="en-US" sz="2700" kern="1200" dirty="0" smtClean="0"/>
            <a:t>F0</a:t>
          </a:r>
          <a:r>
            <a:rPr lang="uz-Cyrl-UZ" sz="2700" kern="1200" dirty="0" smtClean="0"/>
            <a:t>)ga perpendikulyar kuch.</a:t>
          </a:r>
          <a:endParaRPr lang="ru-RU" sz="2700" kern="1200" dirty="0"/>
        </a:p>
      </dsp:txBody>
      <dsp:txXfrm>
        <a:off x="53564" y="53564"/>
        <a:ext cx="3291392" cy="1721672"/>
      </dsp:txXfrm>
    </dsp:sp>
    <dsp:sp modelId="{E5D88869-7859-4DF2-8C9F-4A806652C8E2}">
      <dsp:nvSpPr>
        <dsp:cNvPr id="0" name=""/>
        <dsp:cNvSpPr/>
      </dsp:nvSpPr>
      <dsp:spPr>
        <a:xfrm>
          <a:off x="914399" y="2235200"/>
          <a:ext cx="5181600" cy="182880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700" kern="1200" dirty="0" smtClean="0"/>
            <a:t>b – ko‘ndalang kesim (</a:t>
          </a:r>
          <a:r>
            <a:rPr lang="en-US" sz="2700" kern="1200" dirty="0" smtClean="0"/>
            <a:t>F1) </a:t>
          </a:r>
          <a:r>
            <a:rPr lang="en-US" sz="2700" kern="1200" dirty="0" err="1" smtClean="0"/>
            <a:t>gaperpendikulyar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yemas</a:t>
          </a:r>
          <a:r>
            <a:rPr lang="en-US" sz="2700" kern="1200" dirty="0" smtClean="0"/>
            <a:t> </a:t>
          </a:r>
          <a:r>
            <a:rPr lang="en-US" sz="2700" kern="1200" dirty="0" err="1" smtClean="0"/>
            <a:t>kuch</a:t>
          </a:r>
          <a:r>
            <a:rPr lang="en-US" sz="2700" kern="1200" dirty="0" smtClean="0"/>
            <a:t>.</a:t>
          </a:r>
          <a:endParaRPr lang="ru-RU" sz="2700" kern="1200" dirty="0"/>
        </a:p>
      </dsp:txBody>
      <dsp:txXfrm>
        <a:off x="967963" y="2288764"/>
        <a:ext cx="2971352" cy="1721672"/>
      </dsp:txXfrm>
    </dsp:sp>
    <dsp:sp modelId="{B80517B8-0B4F-4176-9E60-8B451D76BADD}">
      <dsp:nvSpPr>
        <dsp:cNvPr id="0" name=""/>
        <dsp:cNvSpPr/>
      </dsp:nvSpPr>
      <dsp:spPr>
        <a:xfrm>
          <a:off x="3992880" y="1437639"/>
          <a:ext cx="1188720" cy="118872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600" kern="1200"/>
        </a:p>
      </dsp:txBody>
      <dsp:txXfrm>
        <a:off x="4260342" y="1437639"/>
        <a:ext cx="653796" cy="8945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64E8B-7571-40FC-995C-573876BCF89C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22C0-0C1E-48A9-ABD1-E323E157C768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64E8B-7571-40FC-995C-573876BCF89C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22C0-0C1E-48A9-ABD1-E323E157C768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64E8B-7571-40FC-995C-573876BCF89C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22C0-0C1E-48A9-ABD1-E323E157C7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64E8B-7571-40FC-995C-573876BCF89C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22C0-0C1E-48A9-ABD1-E323E157C768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64E8B-7571-40FC-995C-573876BCF89C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22C0-0C1E-48A9-ABD1-E323E157C768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64E8B-7571-40FC-995C-573876BCF89C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22C0-0C1E-48A9-ABD1-E323E157C7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64E8B-7571-40FC-995C-573876BCF89C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22C0-0C1E-48A9-ABD1-E323E157C7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64E8B-7571-40FC-995C-573876BCF89C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22C0-0C1E-48A9-ABD1-E323E157C7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64E8B-7571-40FC-995C-573876BCF89C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22C0-0C1E-48A9-ABD1-E323E157C768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64E8B-7571-40FC-995C-573876BCF89C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22C0-0C1E-48A9-ABD1-E323E157C7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64E8B-7571-40FC-995C-573876BCF89C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2422C0-0C1E-48A9-ABD1-E323E157C76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0E64E8B-7571-40FC-995C-573876BCF89C}" type="datetimeFigureOut">
              <a:rPr lang="ru-RU" smtClean="0"/>
              <a:t>26.03.2018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82422C0-0C1E-48A9-ABD1-E323E157C76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5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67744" y="652046"/>
            <a:ext cx="4572000" cy="36933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0000" endA="300" endPos="5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uz-Cyrl-UZ" b="1" dirty="0" smtClean="0"/>
              <a:t> </a:t>
            </a:r>
            <a:r>
              <a:rPr lang="uz-Cyrl-UZ" b="1" dirty="0"/>
              <a:t>Metal va qotishmalarning xossalari.</a:t>
            </a:r>
            <a:r>
              <a:rPr lang="uz-Cyrl-UZ" dirty="0"/>
              <a:t> </a:t>
            </a:r>
            <a:endParaRPr lang="ru-RU" dirty="0"/>
          </a:p>
        </p:txBody>
      </p:sp>
      <p:sp>
        <p:nvSpPr>
          <p:cNvPr id="5" name="Прямоугольник с двумя вырезанными противолежащими углами 4"/>
          <p:cNvSpPr/>
          <p:nvPr/>
        </p:nvSpPr>
        <p:spPr>
          <a:xfrm>
            <a:off x="1763688" y="1904913"/>
            <a:ext cx="5760640" cy="3888432"/>
          </a:xfrm>
          <a:prstGeom prst="snip2DiagRect">
            <a:avLst/>
          </a:prstGeom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>
              <a:rot lat="0" lon="0" rev="0"/>
            </a:camera>
            <a:lightRig rig="brightRoom" dir="tr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 smtClean="0"/>
              <a:t>                               R</a:t>
            </a:r>
            <a:r>
              <a:rPr lang="ru-RU" b="1" dirty="0"/>
              <a:t>е</a:t>
            </a:r>
            <a:r>
              <a:rPr lang="en-US" b="1" dirty="0" err="1"/>
              <a:t>ja</a:t>
            </a:r>
            <a:r>
              <a:rPr lang="en-US" b="1" dirty="0" smtClean="0"/>
              <a:t>:</a:t>
            </a:r>
          </a:p>
          <a:p>
            <a:r>
              <a:rPr lang="en-US" b="1" dirty="0" smtClean="0"/>
              <a:t> </a:t>
            </a:r>
            <a:endParaRPr lang="ru-RU" dirty="0"/>
          </a:p>
          <a:p>
            <a:r>
              <a:rPr lang="uz-Cyrl-UZ" dirty="0"/>
              <a:t>1.Metall va qotishmalarning fizik, kimyoviy, mexanik, elektrik, magnit, optik, issiq-</a:t>
            </a:r>
            <a:r>
              <a:rPr lang="en-US" dirty="0"/>
              <a:t>           </a:t>
            </a:r>
            <a:r>
              <a:rPr lang="uz-Cyrl-UZ" dirty="0"/>
              <a:t>fizikaviy va texnologik xossalar.</a:t>
            </a:r>
            <a:endParaRPr lang="ru-RU" dirty="0"/>
          </a:p>
          <a:p>
            <a:r>
              <a:rPr lang="uz-Cyrl-UZ" dirty="0"/>
              <a:t>2.Mustahkamlik, qattiqlik, zarbiy qovushqoqlik, ishqalanib yeyilishga qarshilik. </a:t>
            </a:r>
            <a:endParaRPr lang="ru-RU" dirty="0"/>
          </a:p>
          <a:p>
            <a:r>
              <a:rPr lang="uz-Cyrl-UZ" dirty="0"/>
              <a:t>3.Mexanik xossalarni aniqlash usullari.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98827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260648"/>
            <a:ext cx="8496944" cy="6336704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>
            <a:normAutofit fontScale="70000" lnSpcReduction="20000"/>
          </a:bodyPr>
          <a:lstStyle/>
          <a:p>
            <a:r>
              <a:rPr lang="uz-Cyrl-UZ" b="1" dirty="0"/>
              <a:t>Xossa</a:t>
            </a:r>
            <a:r>
              <a:rPr lang="uz-Cyrl-UZ" dirty="0"/>
              <a:t> – bu materialni boshqa materiallarga nisbatan son yoki sifat tomondan bir xilligi yoki farq qilish xarakteristkasi (ko‘rsatgichi).</a:t>
            </a:r>
            <a:endParaRPr lang="ru-RU" dirty="0"/>
          </a:p>
          <a:p>
            <a:r>
              <a:rPr lang="uz-Cyrl-UZ" dirty="0"/>
              <a:t> Materialni tanlashda quyidagi xossalar asosiy o‘rin egallaydi: 1-foydalanishlik – ishlatishlik («эксплуататционный»), 2- texnologiklik, 3- tannarxlik xossalari. Bularni ichida eng birinchi ahamiyatlisi bu foydalanishlik xossasidir.</a:t>
            </a:r>
            <a:endParaRPr lang="ru-RU" dirty="0"/>
          </a:p>
          <a:p>
            <a:r>
              <a:rPr lang="uz-Cyrl-UZ" dirty="0"/>
              <a:t> Mashina detallarini, asboblarni ish berish qobiliyatiga (kuchli, tezlikli, chidamlili, turg‘unlili va texnik-ishlatish ko‘rsatgichlari) </a:t>
            </a:r>
            <a:r>
              <a:rPr lang="uz-Cyrl-UZ" b="1" dirty="0"/>
              <a:t>foydalanishlik xossasi</a:t>
            </a:r>
            <a:r>
              <a:rPr lang="uz-Cyrl-UZ" dirty="0"/>
              <a:t> deyiladi. Bu xossa materialning mexanik, fizik, kimyoviy xossalariga bog‘liq.</a:t>
            </a:r>
            <a:endParaRPr lang="ru-RU" dirty="0"/>
          </a:p>
          <a:p>
            <a:r>
              <a:rPr lang="uz-Cyrl-UZ" dirty="0"/>
              <a:t> Ko‘pchilik mashina detallarini (hammasini desa ham bo‘ladi) ishlatishlik xossalarini ularning </a:t>
            </a:r>
            <a:r>
              <a:rPr lang="uz-Cyrl-UZ" b="1" dirty="0"/>
              <a:t>mexanik xossalarini</a:t>
            </a:r>
            <a:r>
              <a:rPr lang="uz-Cyrl-UZ" dirty="0"/>
              <a:t> ta’minlaydi. Mexanik xossalari ularni tashqi kuch ta’sirida o‘zini tutishini ifodalaydi. </a:t>
            </a:r>
            <a:r>
              <a:rPr lang="en-US" dirty="0" err="1"/>
              <a:t>Materiallarning</a:t>
            </a:r>
            <a:r>
              <a:rPr lang="en-US" dirty="0"/>
              <a:t> </a:t>
            </a:r>
            <a:r>
              <a:rPr lang="en-US" dirty="0" err="1"/>
              <a:t>mexanik</a:t>
            </a:r>
            <a:r>
              <a:rPr lang="en-US" dirty="0"/>
              <a:t> </a:t>
            </a:r>
            <a:r>
              <a:rPr lang="en-US" dirty="0" err="1"/>
              <a:t>xossalari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guruh</a:t>
            </a:r>
            <a:r>
              <a:rPr lang="en-US" dirty="0"/>
              <a:t> </a:t>
            </a:r>
            <a:r>
              <a:rPr lang="en-US" dirty="0" err="1"/>
              <a:t>ko‘rsatgichlarga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guruh</a:t>
            </a:r>
            <a:r>
              <a:rPr lang="en-US" dirty="0"/>
              <a:t> </a:t>
            </a:r>
            <a:r>
              <a:rPr lang="en-US" dirty="0" err="1"/>
              <a:t>mashina</a:t>
            </a:r>
            <a:r>
              <a:rPr lang="en-US" dirty="0"/>
              <a:t> </a:t>
            </a:r>
            <a:r>
              <a:rPr lang="en-US" dirty="0" err="1"/>
              <a:t>detallari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ular</a:t>
            </a:r>
            <a:r>
              <a:rPr lang="en-US" dirty="0"/>
              <a:t> </a:t>
            </a:r>
            <a:r>
              <a:rPr lang="en-US" dirty="0" err="1"/>
              <a:t>materiallarining</a:t>
            </a:r>
            <a:r>
              <a:rPr lang="en-US" dirty="0"/>
              <a:t> </a:t>
            </a:r>
            <a:r>
              <a:rPr lang="en-US" dirty="0" err="1"/>
              <a:t>kimyoviy</a:t>
            </a:r>
            <a:r>
              <a:rPr lang="en-US" dirty="0"/>
              <a:t> </a:t>
            </a:r>
            <a:r>
              <a:rPr lang="en-US" dirty="0" err="1"/>
              <a:t>xossalariga</a:t>
            </a:r>
            <a:r>
              <a:rPr lang="en-US" dirty="0"/>
              <a:t> ham </a:t>
            </a:r>
            <a:r>
              <a:rPr lang="en-US" dirty="0" err="1"/>
              <a:t>bog‘liq</a:t>
            </a:r>
            <a:r>
              <a:rPr lang="en-US" dirty="0"/>
              <a:t>. </a:t>
            </a:r>
            <a:r>
              <a:rPr lang="en-US" dirty="0" err="1"/>
              <a:t>Tashqi</a:t>
            </a:r>
            <a:r>
              <a:rPr lang="en-US" dirty="0"/>
              <a:t> </a:t>
            </a:r>
            <a:r>
              <a:rPr lang="en-US" dirty="0" err="1"/>
              <a:t>muhit</a:t>
            </a:r>
            <a:r>
              <a:rPr lang="en-US" dirty="0"/>
              <a:t> </a:t>
            </a:r>
            <a:r>
              <a:rPr lang="en-US" dirty="0" err="1"/>
              <a:t>ta’sirida</a:t>
            </a:r>
            <a:r>
              <a:rPr lang="en-US" dirty="0"/>
              <a:t> </a:t>
            </a:r>
            <a:r>
              <a:rPr lang="en-US" dirty="0" err="1"/>
              <a:t>ko‘rsatayotgan</a:t>
            </a:r>
            <a:r>
              <a:rPr lang="en-US" dirty="0"/>
              <a:t> </a:t>
            </a:r>
            <a:r>
              <a:rPr lang="en-US" dirty="0" err="1"/>
              <a:t>qarshilik</a:t>
            </a:r>
            <a:r>
              <a:rPr lang="en-US" dirty="0"/>
              <a:t> </a:t>
            </a:r>
            <a:r>
              <a:rPr lang="en-US" dirty="0" err="1"/>
              <a:t>qobiliyati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ularning</a:t>
            </a:r>
            <a:r>
              <a:rPr lang="en-US" b="1" dirty="0"/>
              <a:t> </a:t>
            </a:r>
            <a:r>
              <a:rPr lang="en-US" b="1" dirty="0" err="1"/>
              <a:t>kimyoviy</a:t>
            </a:r>
            <a:r>
              <a:rPr lang="en-US" b="1" dirty="0"/>
              <a:t> </a:t>
            </a:r>
            <a:r>
              <a:rPr lang="en-US" b="1" dirty="0" err="1"/>
              <a:t>xossalaridir</a:t>
            </a:r>
            <a:r>
              <a:rPr lang="en-US" b="1" dirty="0"/>
              <a:t>.</a:t>
            </a:r>
            <a:endParaRPr lang="ru-RU" dirty="0"/>
          </a:p>
          <a:p>
            <a:r>
              <a:rPr lang="en-US" dirty="0"/>
              <a:t> Agar </a:t>
            </a:r>
            <a:r>
              <a:rPr lang="en-US" dirty="0" err="1"/>
              <a:t>tashqi</a:t>
            </a:r>
            <a:r>
              <a:rPr lang="en-US" dirty="0"/>
              <a:t> </a:t>
            </a:r>
            <a:r>
              <a:rPr lang="en-US" dirty="0" err="1"/>
              <a:t>muhit</a:t>
            </a:r>
            <a:r>
              <a:rPr lang="en-US" dirty="0"/>
              <a:t> </a:t>
            </a:r>
            <a:r>
              <a:rPr lang="en-US" dirty="0" err="1"/>
              <a:t>ashaddiy</a:t>
            </a:r>
            <a:r>
              <a:rPr lang="en-US" dirty="0"/>
              <a:t> («</a:t>
            </a:r>
            <a:r>
              <a:rPr lang="en-US" dirty="0" err="1"/>
              <a:t>agressiv</a:t>
            </a:r>
            <a:r>
              <a:rPr lang="en-US" dirty="0"/>
              <a:t>») </a:t>
            </a:r>
            <a:r>
              <a:rPr lang="en-US" dirty="0" err="1"/>
              <a:t>bo‘lsa</a:t>
            </a:r>
            <a:r>
              <a:rPr lang="en-US" dirty="0"/>
              <a:t>, </a:t>
            </a:r>
            <a:r>
              <a:rPr lang="en-US" dirty="0" err="1"/>
              <a:t>kimyoviy</a:t>
            </a:r>
            <a:r>
              <a:rPr lang="en-US" dirty="0"/>
              <a:t> </a:t>
            </a:r>
            <a:r>
              <a:rPr lang="en-US" dirty="0" err="1"/>
              <a:t>xossa</a:t>
            </a:r>
            <a:r>
              <a:rPr lang="en-US" dirty="0"/>
              <a:t> </a:t>
            </a:r>
            <a:r>
              <a:rPr lang="en-US" dirty="0" err="1"/>
              <a:t>ancha</a:t>
            </a:r>
            <a:r>
              <a:rPr lang="en-US" dirty="0"/>
              <a:t> </a:t>
            </a:r>
            <a:r>
              <a:rPr lang="en-US" dirty="0" err="1"/>
              <a:t>ahamiyatli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: </a:t>
            </a:r>
            <a:r>
              <a:rPr lang="en-US" dirty="0" err="1"/>
              <a:t>olov</a:t>
            </a:r>
            <a:r>
              <a:rPr lang="en-US" dirty="0"/>
              <a:t> </a:t>
            </a:r>
            <a:r>
              <a:rPr lang="en-US" dirty="0" err="1"/>
              <a:t>bardosh</a:t>
            </a:r>
            <a:r>
              <a:rPr lang="en-US" dirty="0"/>
              <a:t>, </a:t>
            </a:r>
            <a:r>
              <a:rPr lang="en-US" dirty="0" err="1"/>
              <a:t>zangga</a:t>
            </a:r>
            <a:r>
              <a:rPr lang="en-US" dirty="0"/>
              <a:t> </a:t>
            </a:r>
            <a:r>
              <a:rPr lang="en-US" dirty="0" err="1"/>
              <a:t>bardosh</a:t>
            </a:r>
            <a:r>
              <a:rPr lang="en-US" dirty="0"/>
              <a:t> </a:t>
            </a:r>
            <a:r>
              <a:rPr lang="en-US" dirty="0" err="1"/>
              <a:t>po‘latlar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haroratda</a:t>
            </a:r>
            <a:r>
              <a:rPr lang="en-US" dirty="0"/>
              <a:t> </a:t>
            </a:r>
            <a:r>
              <a:rPr lang="en-US" dirty="0" err="1"/>
              <a:t>uzoq</a:t>
            </a:r>
            <a:r>
              <a:rPr lang="en-US" dirty="0"/>
              <a:t> </a:t>
            </a:r>
            <a:r>
              <a:rPr lang="en-US" dirty="0" err="1"/>
              <a:t>vaqt</a:t>
            </a:r>
            <a:r>
              <a:rPr lang="en-US" dirty="0"/>
              <a:t> </a:t>
            </a:r>
            <a:r>
              <a:rPr lang="en-US" dirty="0" err="1"/>
              <a:t>qizdirilganda</a:t>
            </a:r>
            <a:r>
              <a:rPr lang="en-US" dirty="0"/>
              <a:t> </a:t>
            </a:r>
            <a:r>
              <a:rPr lang="en-US" dirty="0" err="1"/>
              <a:t>uncha</a:t>
            </a:r>
            <a:r>
              <a:rPr lang="en-US" dirty="0"/>
              <a:t> </a:t>
            </a:r>
            <a:r>
              <a:rPr lang="en-US" dirty="0" err="1"/>
              <a:t>oksidlanmaydigan</a:t>
            </a:r>
            <a:r>
              <a:rPr lang="en-US" dirty="0"/>
              <a:t>, </a:t>
            </a:r>
            <a:r>
              <a:rPr lang="en-US" dirty="0" err="1"/>
              <a:t>kuyundi</a:t>
            </a:r>
            <a:r>
              <a:rPr lang="en-US" dirty="0"/>
              <a:t>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qilmaydigan</a:t>
            </a:r>
            <a:r>
              <a:rPr lang="en-US" dirty="0"/>
              <a:t> </a:t>
            </a:r>
            <a:r>
              <a:rPr lang="en-US" dirty="0" err="1"/>
              <a:t>po‘latlar</a:t>
            </a:r>
            <a:r>
              <a:rPr lang="en-US" dirty="0"/>
              <a:t> </a:t>
            </a:r>
            <a:r>
              <a:rPr lang="en-US" dirty="0" err="1"/>
              <a:t>olovbardosh</a:t>
            </a:r>
            <a:r>
              <a:rPr lang="en-US" dirty="0"/>
              <a:t> </a:t>
            </a:r>
            <a:r>
              <a:rPr lang="en-US" dirty="0" err="1"/>
              <a:t>po‘latlar</a:t>
            </a:r>
            <a:r>
              <a:rPr lang="en-US" dirty="0"/>
              <a:t> </a:t>
            </a:r>
            <a:r>
              <a:rPr lang="en-US" dirty="0" err="1"/>
              <a:t>deyiladi</a:t>
            </a:r>
            <a:r>
              <a:rPr lang="en-US" dirty="0"/>
              <a:t>. </a:t>
            </a:r>
            <a:r>
              <a:rPr lang="en-US" dirty="0" err="1"/>
              <a:t>Metall</a:t>
            </a:r>
            <a:r>
              <a:rPr lang="en-US" dirty="0"/>
              <a:t> </a:t>
            </a:r>
            <a:r>
              <a:rPr lang="en-US" dirty="0" err="1"/>
              <a:t>qizdirilganda</a:t>
            </a:r>
            <a:r>
              <a:rPr lang="en-US" dirty="0"/>
              <a:t> </a:t>
            </a:r>
            <a:r>
              <a:rPr lang="en-US" dirty="0" err="1"/>
              <a:t>yuzasida</a:t>
            </a:r>
            <a:r>
              <a:rPr lang="en-US" dirty="0"/>
              <a:t> </a:t>
            </a:r>
            <a:r>
              <a:rPr lang="en-US" dirty="0" err="1"/>
              <a:t>oksid</a:t>
            </a:r>
            <a:r>
              <a:rPr lang="en-US" dirty="0"/>
              <a:t> </a:t>
            </a:r>
            <a:r>
              <a:rPr lang="en-US" dirty="0" err="1"/>
              <a:t>qatlam</a:t>
            </a:r>
            <a:r>
              <a:rPr lang="en-US" dirty="0"/>
              <a:t> (</a:t>
            </a:r>
            <a:r>
              <a:rPr lang="en-US" dirty="0" err="1"/>
              <a:t>kuyundi</a:t>
            </a:r>
            <a:r>
              <a:rPr lang="en-US" dirty="0"/>
              <a:t>)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. </a:t>
            </a:r>
            <a:r>
              <a:rPr lang="en-US" dirty="0" err="1"/>
              <a:t>Olovbardoshlikni</a:t>
            </a:r>
            <a:r>
              <a:rPr lang="en-US" dirty="0"/>
              <a:t> </a:t>
            </a:r>
            <a:r>
              <a:rPr lang="en-US" dirty="0" err="1"/>
              <a:t>sonli</a:t>
            </a:r>
            <a:r>
              <a:rPr lang="en-US" dirty="0"/>
              <a:t> </a:t>
            </a:r>
            <a:r>
              <a:rPr lang="en-US" dirty="0" err="1"/>
              <a:t>ko‘rsatgichlari</a:t>
            </a:r>
            <a:r>
              <a:rPr lang="en-US" dirty="0"/>
              <a:t> </a:t>
            </a:r>
            <a:r>
              <a:rPr lang="en-US" dirty="0" err="1"/>
              <a:t>quyidagilar</a:t>
            </a:r>
            <a:r>
              <a:rPr lang="en-US" dirty="0"/>
              <a:t>:</a:t>
            </a:r>
            <a:endParaRPr lang="ru-RU" dirty="0"/>
          </a:p>
          <a:p>
            <a:pPr lvl="0"/>
            <a:r>
              <a:rPr lang="en-US" dirty="0" err="1"/>
              <a:t>Oksidlanish</a:t>
            </a:r>
            <a:r>
              <a:rPr lang="en-US" dirty="0"/>
              <a:t> </a:t>
            </a:r>
            <a:r>
              <a:rPr lang="en-US" dirty="0" err="1"/>
              <a:t>tezligi</a:t>
            </a:r>
            <a:r>
              <a:rPr lang="en-US" dirty="0"/>
              <a:t> – </a:t>
            </a:r>
            <a:r>
              <a:rPr lang="en-US" dirty="0" err="1"/>
              <a:t>massani</a:t>
            </a:r>
            <a:r>
              <a:rPr lang="en-US" dirty="0"/>
              <a:t> </a:t>
            </a:r>
            <a:r>
              <a:rPr lang="en-US" dirty="0" err="1"/>
              <a:t>o‘zgarishi</a:t>
            </a:r>
            <a:r>
              <a:rPr lang="en-US" dirty="0"/>
              <a:t>. (</a:t>
            </a:r>
            <a:r>
              <a:rPr lang="en-US" i="1" dirty="0"/>
              <a:t>g/m</a:t>
            </a:r>
            <a:r>
              <a:rPr lang="ru-RU" i="1" dirty="0"/>
              <a:t> </a:t>
            </a:r>
            <a:r>
              <a:rPr lang="en-US" dirty="0" err="1"/>
              <a:t>soat</a:t>
            </a:r>
            <a:r>
              <a:rPr lang="en-US" dirty="0"/>
              <a:t>)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oksid</a:t>
            </a:r>
            <a:r>
              <a:rPr lang="en-US" dirty="0"/>
              <a:t> </a:t>
            </a:r>
            <a:r>
              <a:rPr lang="en-US" dirty="0" err="1"/>
              <a:t>qatlami</a:t>
            </a:r>
            <a:r>
              <a:rPr lang="en-US" dirty="0"/>
              <a:t> </a:t>
            </a:r>
            <a:r>
              <a:rPr lang="en-US" dirty="0" err="1"/>
              <a:t>qalinligini</a:t>
            </a:r>
            <a:r>
              <a:rPr lang="en-US" dirty="0"/>
              <a:t> </a:t>
            </a:r>
            <a:r>
              <a:rPr lang="en-US" dirty="0" err="1"/>
              <a:t>ortishini</a:t>
            </a:r>
            <a:r>
              <a:rPr lang="en-US" dirty="0"/>
              <a:t> </a:t>
            </a:r>
            <a:r>
              <a:rPr lang="en-US" dirty="0" err="1"/>
              <a:t>tezligi</a:t>
            </a:r>
            <a:r>
              <a:rPr lang="en-US" dirty="0"/>
              <a:t> (</a:t>
            </a:r>
            <a:r>
              <a:rPr lang="en-US" dirty="0" err="1"/>
              <a:t>mkm</a:t>
            </a:r>
            <a:r>
              <a:rPr lang="en-US" dirty="0"/>
              <a:t>/</a:t>
            </a:r>
            <a:r>
              <a:rPr lang="en-US" dirty="0" err="1"/>
              <a:t>soat</a:t>
            </a:r>
            <a:r>
              <a:rPr lang="en-US" dirty="0"/>
              <a:t>).</a:t>
            </a:r>
            <a:endParaRPr lang="ru-RU" dirty="0"/>
          </a:p>
          <a:p>
            <a:pPr lvl="0"/>
            <a:r>
              <a:rPr lang="en-US" dirty="0" err="1"/>
              <a:t>Metallni</a:t>
            </a:r>
            <a:r>
              <a:rPr lang="en-US" dirty="0"/>
              <a:t> </a:t>
            </a:r>
            <a:r>
              <a:rPr lang="en-US" dirty="0" err="1"/>
              <a:t>ruxsat</a:t>
            </a:r>
            <a:r>
              <a:rPr lang="en-US" dirty="0"/>
              <a:t> </a:t>
            </a:r>
            <a:r>
              <a:rPr lang="en-US" dirty="0" err="1"/>
              <a:t>etilgan</a:t>
            </a:r>
            <a:r>
              <a:rPr lang="en-US" dirty="0"/>
              <a:t> </a:t>
            </a:r>
            <a:r>
              <a:rPr lang="en-US" dirty="0" err="1"/>
              <a:t>ish</a:t>
            </a:r>
            <a:r>
              <a:rPr lang="en-US" dirty="0"/>
              <a:t> </a:t>
            </a:r>
            <a:r>
              <a:rPr lang="en-US" dirty="0" err="1"/>
              <a:t>harorati</a:t>
            </a:r>
            <a:r>
              <a:rPr lang="en-US" dirty="0"/>
              <a:t>, </a:t>
            </a:r>
            <a:r>
              <a:rPr lang="en-US" dirty="0" err="1"/>
              <a:t>bunda</a:t>
            </a:r>
            <a:r>
              <a:rPr lang="en-US" dirty="0"/>
              <a:t> </a:t>
            </a:r>
            <a:r>
              <a:rPr lang="en-US" dirty="0" err="1"/>
              <a:t>oksidlanish</a:t>
            </a:r>
            <a:r>
              <a:rPr lang="en-US" dirty="0"/>
              <a:t> </a:t>
            </a:r>
            <a:r>
              <a:rPr lang="en-US" dirty="0" err="1"/>
              <a:t>tezligi</a:t>
            </a:r>
            <a:r>
              <a:rPr lang="en-US" dirty="0"/>
              <a:t> </a:t>
            </a:r>
            <a:r>
              <a:rPr lang="en-US" dirty="0" err="1"/>
              <a:t>belgilangan</a:t>
            </a:r>
            <a:r>
              <a:rPr lang="en-US" dirty="0"/>
              <a:t> </a:t>
            </a:r>
            <a:r>
              <a:rPr lang="en-US" dirty="0" err="1"/>
              <a:t>miqdordan</a:t>
            </a:r>
            <a:r>
              <a:rPr lang="en-US" dirty="0"/>
              <a:t> </a:t>
            </a:r>
            <a:r>
              <a:rPr lang="en-US" dirty="0" err="1"/>
              <a:t>ortmaydi</a:t>
            </a:r>
            <a:r>
              <a:rPr lang="en-US" dirty="0"/>
              <a:t>.</a:t>
            </a:r>
            <a:r>
              <a:rPr lang="ru-RU" dirty="0"/>
              <a:t> </a:t>
            </a:r>
          </a:p>
          <a:p>
            <a:r>
              <a:rPr lang="en-US" dirty="0"/>
              <a:t> </a:t>
            </a:r>
            <a:r>
              <a:rPr lang="en-US" dirty="0" err="1"/>
              <a:t>Zangga</a:t>
            </a:r>
            <a:r>
              <a:rPr lang="en-US" dirty="0"/>
              <a:t> </a:t>
            </a:r>
            <a:r>
              <a:rPr lang="en-US" dirty="0" err="1"/>
              <a:t>bardoshlik</a:t>
            </a:r>
            <a:r>
              <a:rPr lang="en-US" dirty="0"/>
              <a:t> –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metallni</a:t>
            </a:r>
            <a:r>
              <a:rPr lang="en-US" dirty="0"/>
              <a:t> </a:t>
            </a:r>
            <a:r>
              <a:rPr lang="en-US" dirty="0" err="1"/>
              <a:t>eloktrokimyoviy</a:t>
            </a:r>
            <a:r>
              <a:rPr lang="en-US" dirty="0"/>
              <a:t> </a:t>
            </a:r>
            <a:r>
              <a:rPr lang="en-US" dirty="0" err="1"/>
              <a:t>zanglashga</a:t>
            </a:r>
            <a:r>
              <a:rPr lang="en-US" dirty="0"/>
              <a:t> (</a:t>
            </a:r>
            <a:r>
              <a:rPr lang="en-US" dirty="0" err="1"/>
              <a:t>kimyoviy</a:t>
            </a:r>
            <a:r>
              <a:rPr lang="en-US" dirty="0"/>
              <a:t> </a:t>
            </a:r>
            <a:r>
              <a:rPr lang="en-US" dirty="0" err="1"/>
              <a:t>reaktsiyaga</a:t>
            </a:r>
            <a:r>
              <a:rPr lang="en-US" dirty="0"/>
              <a:t>) </a:t>
            </a:r>
            <a:r>
              <a:rPr lang="en-US" dirty="0" err="1"/>
              <a:t>qarshiligi</a:t>
            </a:r>
            <a:r>
              <a:rPr lang="en-US" dirty="0"/>
              <a:t>. </a:t>
            </a:r>
            <a:r>
              <a:rPr lang="en-US" dirty="0" err="1"/>
              <a:t>Metall</a:t>
            </a:r>
            <a:r>
              <a:rPr lang="en-US" dirty="0"/>
              <a:t> </a:t>
            </a:r>
            <a:r>
              <a:rPr lang="en-US" dirty="0" err="1"/>
              <a:t>yuzasida</a:t>
            </a:r>
            <a:r>
              <a:rPr lang="en-US" dirty="0"/>
              <a:t> </a:t>
            </a:r>
            <a:r>
              <a:rPr lang="en-US" dirty="0" err="1"/>
              <a:t>suyuq</a:t>
            </a:r>
            <a:r>
              <a:rPr lang="en-US" dirty="0"/>
              <a:t> </a:t>
            </a:r>
            <a:r>
              <a:rPr lang="en-US" dirty="0" err="1"/>
              <a:t>muhit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uni</a:t>
            </a:r>
            <a:r>
              <a:rPr lang="en-US" dirty="0"/>
              <a:t> el</a:t>
            </a:r>
            <a:r>
              <a:rPr lang="uz-Cyrl-UZ" dirty="0"/>
              <a:t>e</a:t>
            </a:r>
            <a:r>
              <a:rPr lang="en-US" dirty="0" err="1"/>
              <a:t>ktrokimyoviy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emasligida</a:t>
            </a:r>
            <a:r>
              <a:rPr lang="en-US" dirty="0"/>
              <a:t> </a:t>
            </a:r>
            <a:r>
              <a:rPr lang="en-US" dirty="0" err="1"/>
              <a:t>zanglash</a:t>
            </a:r>
            <a:r>
              <a:rPr lang="en-US" dirty="0"/>
              <a:t> </a:t>
            </a:r>
            <a:r>
              <a:rPr lang="en-US" dirty="0" err="1"/>
              <a:t>kuchayadi</a:t>
            </a:r>
            <a:r>
              <a:rPr lang="en-US" dirty="0"/>
              <a:t>. </a:t>
            </a:r>
            <a:r>
              <a:rPr lang="ru-RU" dirty="0" err="1"/>
              <a:t>Ko‘rsatgichlari</a:t>
            </a:r>
            <a:r>
              <a:rPr lang="ru-RU" dirty="0"/>
              <a:t>:</a:t>
            </a:r>
          </a:p>
          <a:p>
            <a:pPr lvl="0"/>
            <a:r>
              <a:rPr lang="en-US" dirty="0" err="1"/>
              <a:t>Eloktrokimyoviy</a:t>
            </a:r>
            <a:r>
              <a:rPr lang="en-US" dirty="0"/>
              <a:t> </a:t>
            </a:r>
            <a:r>
              <a:rPr lang="en-US" dirty="0" err="1"/>
              <a:t>zanglash</a:t>
            </a:r>
            <a:r>
              <a:rPr lang="en-US" dirty="0"/>
              <a:t> </a:t>
            </a:r>
            <a:r>
              <a:rPr lang="en-US" dirty="0" err="1"/>
              <a:t>tezligi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ham </a:t>
            </a:r>
            <a:r>
              <a:rPr lang="en-US" dirty="0" err="1"/>
              <a:t>massani</a:t>
            </a:r>
            <a:r>
              <a:rPr lang="en-US" dirty="0"/>
              <a:t> </a:t>
            </a:r>
            <a:r>
              <a:rPr lang="en-US" dirty="0" err="1"/>
              <a:t>o‘zgarish</a:t>
            </a:r>
            <a:r>
              <a:rPr lang="en-US" dirty="0"/>
              <a:t> </a:t>
            </a:r>
            <a:r>
              <a:rPr lang="en-US" dirty="0" err="1"/>
              <a:t>intensivligidir</a:t>
            </a:r>
            <a:r>
              <a:rPr lang="en-US" dirty="0"/>
              <a:t> (</a:t>
            </a:r>
            <a:r>
              <a:rPr lang="en-US" i="1" dirty="0"/>
              <a:t>g/m</a:t>
            </a:r>
            <a:r>
              <a:rPr lang="ru-RU" i="1" dirty="0"/>
              <a:t> </a:t>
            </a:r>
            <a:r>
              <a:rPr lang="en-US" dirty="0" err="1"/>
              <a:t>soat</a:t>
            </a:r>
            <a:r>
              <a:rPr lang="en-US" dirty="0"/>
              <a:t>)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chizi</a:t>
            </a:r>
            <a:r>
              <a:rPr lang="uz-Cyrl-UZ" dirty="0"/>
              <a:t>qli</a:t>
            </a:r>
            <a:r>
              <a:rPr lang="en-US" dirty="0"/>
              <a:t> </a:t>
            </a:r>
            <a:r>
              <a:rPr lang="en-US" dirty="0" err="1"/>
              <a:t>o‘lchamlarini</a:t>
            </a:r>
            <a:r>
              <a:rPr lang="en-US" dirty="0"/>
              <a:t> </a:t>
            </a:r>
            <a:r>
              <a:rPr lang="en-US" dirty="0" err="1"/>
              <a:t>o‘zgarishi</a:t>
            </a:r>
            <a:r>
              <a:rPr lang="en-US" dirty="0"/>
              <a:t> (</a:t>
            </a:r>
            <a:r>
              <a:rPr lang="en-US" dirty="0" err="1"/>
              <a:t>mkm</a:t>
            </a:r>
            <a:r>
              <a:rPr lang="en-US" dirty="0"/>
              <a:t>/</a:t>
            </a:r>
            <a:r>
              <a:rPr lang="en-US" dirty="0" err="1"/>
              <a:t>soat</a:t>
            </a:r>
            <a:r>
              <a:rPr lang="en-US" dirty="0"/>
              <a:t>).</a:t>
            </a:r>
            <a:endParaRPr lang="ru-RU" dirty="0"/>
          </a:p>
          <a:p>
            <a:pPr lvl="0"/>
            <a:r>
              <a:rPr lang="en-US" dirty="0" err="1"/>
              <a:t>Yuzani</a:t>
            </a:r>
            <a:r>
              <a:rPr lang="en-US" dirty="0"/>
              <a:t> </a:t>
            </a:r>
            <a:r>
              <a:rPr lang="en-US" dirty="0" err="1"/>
              <a:t>buzilishi</a:t>
            </a:r>
            <a:r>
              <a:rPr lang="en-US" dirty="0"/>
              <a:t> </a:t>
            </a:r>
            <a:r>
              <a:rPr lang="en-US" dirty="0" err="1"/>
              <a:t>natijasida</a:t>
            </a:r>
            <a:r>
              <a:rPr lang="en-US" dirty="0"/>
              <a:t> </a:t>
            </a:r>
            <a:r>
              <a:rPr lang="en-US" dirty="0" err="1"/>
              <a:t>mexanik</a:t>
            </a:r>
            <a:r>
              <a:rPr lang="en-US" dirty="0"/>
              <a:t> </a:t>
            </a:r>
            <a:r>
              <a:rPr lang="en-US" dirty="0" err="1"/>
              <a:t>xossalarini</a:t>
            </a:r>
            <a:r>
              <a:rPr lang="en-US" dirty="0"/>
              <a:t> </a:t>
            </a:r>
            <a:r>
              <a:rPr lang="en-US" dirty="0" err="1"/>
              <a:t>o‘zgarish</a:t>
            </a:r>
            <a:r>
              <a:rPr lang="en-US" dirty="0"/>
              <a:t> </a:t>
            </a:r>
            <a:r>
              <a:rPr lang="en-US" dirty="0" err="1"/>
              <a:t>darajasi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5840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07504" y="0"/>
            <a:ext cx="8928992" cy="6813376"/>
          </a:xfr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>
            <a:normAutofit fontScale="55000" lnSpcReduction="20000"/>
          </a:bodyPr>
          <a:lstStyle/>
          <a:p>
            <a:r>
              <a:rPr lang="en-US" b="1" dirty="0" err="1"/>
              <a:t>Materiallarning</a:t>
            </a:r>
            <a:r>
              <a:rPr lang="en-US" b="1" dirty="0"/>
              <a:t> </a:t>
            </a:r>
            <a:r>
              <a:rPr lang="en-US" b="1" dirty="0" err="1"/>
              <a:t>fizik</a:t>
            </a:r>
            <a:r>
              <a:rPr lang="en-US" b="1" dirty="0"/>
              <a:t> </a:t>
            </a:r>
            <a:r>
              <a:rPr lang="en-US" b="1" dirty="0" err="1"/>
              <a:t>xossalari</a:t>
            </a:r>
            <a:endParaRPr lang="ru-RU" dirty="0"/>
          </a:p>
          <a:p>
            <a:r>
              <a:rPr lang="en-US" dirty="0"/>
              <a:t>  </a:t>
            </a:r>
            <a:r>
              <a:rPr lang="en-US" dirty="0" err="1"/>
              <a:t>Ba’zi</a:t>
            </a:r>
            <a:r>
              <a:rPr lang="en-US" dirty="0"/>
              <a:t> </a:t>
            </a:r>
            <a:r>
              <a:rPr lang="en-US" dirty="0" err="1"/>
              <a:t>mashina</a:t>
            </a:r>
            <a:r>
              <a:rPr lang="en-US" dirty="0"/>
              <a:t> </a:t>
            </a:r>
            <a:r>
              <a:rPr lang="en-US" dirty="0" err="1"/>
              <a:t>detallari</a:t>
            </a:r>
            <a:r>
              <a:rPr lang="en-US" dirty="0"/>
              <a:t> </a:t>
            </a:r>
            <a:r>
              <a:rPr lang="en-US" dirty="0" err="1"/>
              <a:t>materiallari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b="1" dirty="0" err="1"/>
              <a:t>fizik</a:t>
            </a:r>
            <a:r>
              <a:rPr lang="en-US" b="1" dirty="0"/>
              <a:t> </a:t>
            </a:r>
            <a:r>
              <a:rPr lang="en-US" b="1" dirty="0" err="1"/>
              <a:t>xossalari</a:t>
            </a:r>
            <a:r>
              <a:rPr lang="en-US" dirty="0"/>
              <a:t> ham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ahamiyatga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: </a:t>
            </a:r>
            <a:r>
              <a:rPr lang="en-US" dirty="0" err="1"/>
              <a:t>materialni</a:t>
            </a:r>
            <a:r>
              <a:rPr lang="en-US" dirty="0"/>
              <a:t> </a:t>
            </a:r>
            <a:r>
              <a:rPr lang="en-US" dirty="0" err="1"/>
              <a:t>magnit</a:t>
            </a:r>
            <a:r>
              <a:rPr lang="en-US" dirty="0"/>
              <a:t> </a:t>
            </a:r>
            <a:r>
              <a:rPr lang="en-US" dirty="0" err="1"/>
              <a:t>maydonida</a:t>
            </a:r>
            <a:r>
              <a:rPr lang="en-US" dirty="0"/>
              <a:t>, </a:t>
            </a:r>
            <a:r>
              <a:rPr lang="en-US" dirty="0" err="1"/>
              <a:t>elektr</a:t>
            </a:r>
            <a:r>
              <a:rPr lang="en-US" dirty="0"/>
              <a:t> </a:t>
            </a:r>
            <a:r>
              <a:rPr lang="en-US" dirty="0" err="1"/>
              <a:t>maydonida</a:t>
            </a:r>
            <a:r>
              <a:rPr lang="en-US" dirty="0"/>
              <a:t>, </a:t>
            </a:r>
            <a:r>
              <a:rPr lang="en-US" dirty="0" err="1"/>
              <a:t>issiqlik</a:t>
            </a:r>
            <a:r>
              <a:rPr lang="en-US" dirty="0"/>
              <a:t> </a:t>
            </a:r>
            <a:r>
              <a:rPr lang="en-US" dirty="0" err="1"/>
              <a:t>oqimiga</a:t>
            </a:r>
            <a:r>
              <a:rPr lang="en-US" dirty="0"/>
              <a:t> </a:t>
            </a:r>
            <a:r>
              <a:rPr lang="en-US" dirty="0" err="1"/>
              <a:t>o‘zini</a:t>
            </a:r>
            <a:r>
              <a:rPr lang="en-US" dirty="0"/>
              <a:t> </a:t>
            </a:r>
            <a:r>
              <a:rPr lang="en-US" dirty="0" err="1"/>
              <a:t>to‘tishi</a:t>
            </a:r>
            <a:r>
              <a:rPr lang="en-US" dirty="0"/>
              <a:t>. </a:t>
            </a:r>
            <a:r>
              <a:rPr lang="en-US" dirty="0" err="1"/>
              <a:t>Radiatsiyaga</a:t>
            </a:r>
            <a:r>
              <a:rPr lang="en-US" dirty="0"/>
              <a:t> </a:t>
            </a:r>
            <a:r>
              <a:rPr lang="en-US" dirty="0" err="1"/>
              <a:t>qarshiligi</a:t>
            </a:r>
            <a:r>
              <a:rPr lang="en-US" dirty="0"/>
              <a:t>. </a:t>
            </a:r>
            <a:r>
              <a:rPr lang="en-US" dirty="0" err="1"/>
              <a:t>Demak</a:t>
            </a:r>
            <a:r>
              <a:rPr lang="en-US" dirty="0"/>
              <a:t>, </a:t>
            </a:r>
            <a:r>
              <a:rPr lang="en-US" dirty="0" err="1"/>
              <a:t>fizik</a:t>
            </a:r>
            <a:r>
              <a:rPr lang="en-US" dirty="0"/>
              <a:t> </a:t>
            </a:r>
            <a:r>
              <a:rPr lang="en-US" dirty="0" err="1"/>
              <a:t>xossalari</a:t>
            </a:r>
            <a:r>
              <a:rPr lang="en-US" dirty="0"/>
              <a:t> </a:t>
            </a:r>
            <a:r>
              <a:rPr lang="en-US" dirty="0" err="1"/>
              <a:t>bular</a:t>
            </a:r>
            <a:r>
              <a:rPr lang="en-US" dirty="0"/>
              <a:t> </a:t>
            </a:r>
            <a:r>
              <a:rPr lang="en-US" dirty="0" err="1"/>
              <a:t>magnitli</a:t>
            </a:r>
            <a:r>
              <a:rPr lang="en-US" dirty="0"/>
              <a:t>, </a:t>
            </a:r>
            <a:r>
              <a:rPr lang="en-US" dirty="0" err="1"/>
              <a:t>elektrikli</a:t>
            </a:r>
            <a:r>
              <a:rPr lang="en-US" dirty="0"/>
              <a:t>, </a:t>
            </a:r>
            <a:r>
              <a:rPr lang="en-US" dirty="0" err="1"/>
              <a:t>teplofizikli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radiatsiyalari</a:t>
            </a:r>
            <a:r>
              <a:rPr lang="en-US" dirty="0"/>
              <a:t> </a:t>
            </a:r>
            <a:r>
              <a:rPr lang="en-US" dirty="0" err="1"/>
              <a:t>xossalaridir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Metall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qotishmalarning</a:t>
            </a:r>
            <a:r>
              <a:rPr lang="en-US" dirty="0"/>
              <a:t> </a:t>
            </a:r>
            <a:r>
              <a:rPr lang="en-US" dirty="0" err="1"/>
              <a:t>fizik</a:t>
            </a:r>
            <a:r>
              <a:rPr lang="en-US" dirty="0"/>
              <a:t> </a:t>
            </a:r>
            <a:r>
              <a:rPr lang="en-US" dirty="0" err="1"/>
              <a:t>xossalariga</a:t>
            </a:r>
            <a:r>
              <a:rPr lang="en-US" dirty="0"/>
              <a:t> </a:t>
            </a:r>
            <a:r>
              <a:rPr lang="en-US" dirty="0" err="1"/>
              <a:t>quyidagilar</a:t>
            </a:r>
            <a:r>
              <a:rPr lang="en-US" dirty="0"/>
              <a:t> ham </a:t>
            </a:r>
            <a:r>
              <a:rPr lang="en-US" dirty="0" err="1"/>
              <a:t>kiradi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/>
              <a:t>A) </a:t>
            </a:r>
            <a:r>
              <a:rPr lang="en-US" dirty="0" err="1"/>
              <a:t>Zichlik</a:t>
            </a:r>
            <a:r>
              <a:rPr lang="en-US" dirty="0"/>
              <a:t> – </a:t>
            </a:r>
            <a:r>
              <a:rPr lang="en-US" dirty="0" err="1"/>
              <a:t>solishtirma</a:t>
            </a:r>
            <a:r>
              <a:rPr lang="en-US" dirty="0"/>
              <a:t> </a:t>
            </a:r>
            <a:r>
              <a:rPr lang="en-US" dirty="0" err="1"/>
              <a:t>og‘irlik</a:t>
            </a:r>
            <a:r>
              <a:rPr lang="en-US" dirty="0"/>
              <a:t>. </a:t>
            </a:r>
            <a:r>
              <a:rPr lang="ru-RU" dirty="0"/>
              <a:t>γ</a:t>
            </a:r>
            <a:r>
              <a:rPr lang="en-US" dirty="0"/>
              <a:t>=</a:t>
            </a:r>
            <a:r>
              <a:rPr lang="ru-RU" dirty="0"/>
              <a:t>   </a:t>
            </a:r>
            <a:r>
              <a:rPr lang="en-US" dirty="0" err="1"/>
              <a:t>Mn</a:t>
            </a:r>
            <a:r>
              <a:rPr lang="en-US" dirty="0"/>
              <a:t>/m</a:t>
            </a:r>
            <a:r>
              <a:rPr lang="ru-RU" dirty="0"/>
              <a:t> </a:t>
            </a:r>
            <a:r>
              <a:rPr lang="en-US" dirty="0"/>
              <a:t>(</a:t>
            </a:r>
            <a:r>
              <a:rPr lang="en-US" i="1" dirty="0"/>
              <a:t>g/m</a:t>
            </a:r>
            <a:r>
              <a:rPr lang="ru-RU" dirty="0"/>
              <a:t> </a:t>
            </a:r>
            <a:r>
              <a:rPr lang="en-US" dirty="0"/>
              <a:t>)</a:t>
            </a:r>
            <a:endParaRPr lang="ru-RU" dirty="0"/>
          </a:p>
          <a:p>
            <a:r>
              <a:rPr lang="en-US" i="1" dirty="0"/>
              <a:t>G-</a:t>
            </a:r>
            <a:r>
              <a:rPr lang="en-US" dirty="0" err="1"/>
              <a:t>jism</a:t>
            </a:r>
            <a:r>
              <a:rPr lang="en-US" dirty="0"/>
              <a:t> </a:t>
            </a:r>
            <a:r>
              <a:rPr lang="en-US" dirty="0" err="1"/>
              <a:t>og‘irligi</a:t>
            </a:r>
            <a:r>
              <a:rPr lang="en-US" dirty="0"/>
              <a:t>, </a:t>
            </a:r>
            <a:r>
              <a:rPr lang="en-US" dirty="0" err="1"/>
              <a:t>Mn</a:t>
            </a:r>
            <a:r>
              <a:rPr lang="en-US" dirty="0"/>
              <a:t> (g)</a:t>
            </a:r>
            <a:endParaRPr lang="ru-RU" dirty="0"/>
          </a:p>
          <a:p>
            <a:r>
              <a:rPr lang="en-US" dirty="0"/>
              <a:t>V-</a:t>
            </a:r>
            <a:r>
              <a:rPr lang="en-US" dirty="0" err="1"/>
              <a:t>hajmi</a:t>
            </a:r>
            <a:r>
              <a:rPr lang="en-US" dirty="0"/>
              <a:t>, m</a:t>
            </a:r>
            <a:r>
              <a:rPr lang="ru-RU" dirty="0"/>
              <a:t> </a:t>
            </a:r>
            <a:r>
              <a:rPr lang="en-US" dirty="0"/>
              <a:t>(</a:t>
            </a:r>
            <a:r>
              <a:rPr lang="en-US" dirty="0" err="1"/>
              <a:t>sm</a:t>
            </a:r>
            <a:r>
              <a:rPr lang="ru-RU" dirty="0"/>
              <a:t> </a:t>
            </a:r>
            <a:r>
              <a:rPr lang="en-US" dirty="0"/>
              <a:t>).</a:t>
            </a:r>
            <a:endParaRPr lang="ru-RU" dirty="0"/>
          </a:p>
          <a:p>
            <a:r>
              <a:rPr lang="en-US" dirty="0"/>
              <a:t> </a:t>
            </a:r>
            <a:endParaRPr lang="ru-RU" dirty="0"/>
          </a:p>
          <a:p>
            <a:r>
              <a:rPr lang="en-US" dirty="0"/>
              <a:t>B) </a:t>
            </a:r>
            <a:r>
              <a:rPr lang="en-US" dirty="0" err="1"/>
              <a:t>Kengayish</a:t>
            </a:r>
            <a:r>
              <a:rPr lang="en-US" dirty="0"/>
              <a:t> </a:t>
            </a:r>
            <a:r>
              <a:rPr lang="en-US" dirty="0" err="1"/>
              <a:t>koeffitsienti</a:t>
            </a:r>
            <a:r>
              <a:rPr lang="en-US" dirty="0"/>
              <a:t>:</a:t>
            </a:r>
            <a:endParaRPr lang="ru-RU" dirty="0"/>
          </a:p>
          <a:p>
            <a:r>
              <a:rPr lang="en-US" dirty="0"/>
              <a:t> m. grad (</a:t>
            </a:r>
            <a:r>
              <a:rPr lang="en-US" dirty="0" err="1"/>
              <a:t>mm.grad</a:t>
            </a:r>
            <a:r>
              <a:rPr lang="en-US" dirty="0"/>
              <a:t>)</a:t>
            </a:r>
            <a:endParaRPr lang="ru-RU" dirty="0"/>
          </a:p>
          <a:p>
            <a:r>
              <a:rPr lang="en-US" dirty="0" err="1"/>
              <a:t>metall</a:t>
            </a:r>
            <a:r>
              <a:rPr lang="en-US" dirty="0"/>
              <a:t> </a:t>
            </a:r>
            <a:r>
              <a:rPr lang="en-US" dirty="0" err="1"/>
              <a:t>uzunligi</a:t>
            </a:r>
            <a:r>
              <a:rPr lang="en-US" dirty="0"/>
              <a:t> </a:t>
            </a:r>
            <a:r>
              <a:rPr lang="en-US" dirty="0" err="1"/>
              <a:t>ortishi</a:t>
            </a:r>
            <a:r>
              <a:rPr lang="en-US" dirty="0"/>
              <a:t>. (</a:t>
            </a:r>
            <a:r>
              <a:rPr lang="en-US" dirty="0" err="1"/>
              <a:t>m.grad</a:t>
            </a:r>
            <a:r>
              <a:rPr lang="en-US" dirty="0"/>
              <a:t>)</a:t>
            </a:r>
            <a:endParaRPr lang="ru-RU" dirty="0"/>
          </a:p>
          <a:p>
            <a:r>
              <a:rPr lang="en-US" dirty="0" err="1"/>
              <a:t>proporsionallik</a:t>
            </a:r>
            <a:r>
              <a:rPr lang="en-US" dirty="0"/>
              <a:t> </a:t>
            </a:r>
            <a:r>
              <a:rPr lang="en-US" dirty="0" err="1"/>
              <a:t>koeffitsienti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izdirilmasdan</a:t>
            </a:r>
            <a:r>
              <a:rPr lang="en-US" dirty="0"/>
              <a:t> </a:t>
            </a:r>
            <a:r>
              <a:rPr lang="en-US" dirty="0" err="1"/>
              <a:t>oldingi</a:t>
            </a:r>
            <a:r>
              <a:rPr lang="en-US" dirty="0"/>
              <a:t> </a:t>
            </a:r>
            <a:r>
              <a:rPr lang="en-US" dirty="0" err="1"/>
              <a:t>uzunlik</a:t>
            </a:r>
            <a:endParaRPr lang="ru-RU" dirty="0"/>
          </a:p>
          <a:p>
            <a:r>
              <a:rPr lang="en-US" dirty="0" err="1"/>
              <a:t>haroratning</a:t>
            </a:r>
            <a:r>
              <a:rPr lang="en-US" dirty="0"/>
              <a:t> </a:t>
            </a:r>
            <a:r>
              <a:rPr lang="en-US" dirty="0" err="1"/>
              <a:t>ortishi</a:t>
            </a:r>
            <a:r>
              <a:rPr lang="en-US" dirty="0"/>
              <a:t>.(</a:t>
            </a:r>
            <a:r>
              <a:rPr lang="ru-RU" dirty="0"/>
              <a:t> </a:t>
            </a:r>
            <a:r>
              <a:rPr lang="en-US" dirty="0"/>
              <a:t>S)</a:t>
            </a:r>
            <a:endParaRPr lang="ru-RU" dirty="0"/>
          </a:p>
          <a:p>
            <a:r>
              <a:rPr lang="en-US" dirty="0"/>
              <a:t>V) </a:t>
            </a:r>
            <a:r>
              <a:rPr lang="en-US" dirty="0" err="1"/>
              <a:t>Issiq</a:t>
            </a:r>
            <a:r>
              <a:rPr lang="en-US" dirty="0"/>
              <a:t> </a:t>
            </a:r>
            <a:r>
              <a:rPr lang="en-US" dirty="0" err="1"/>
              <a:t>sig‘imi</a:t>
            </a:r>
            <a:r>
              <a:rPr lang="en-US" dirty="0"/>
              <a:t>.  </a:t>
            </a:r>
            <a:r>
              <a:rPr lang="en-US" dirty="0" err="1"/>
              <a:t>kj</a:t>
            </a:r>
            <a:r>
              <a:rPr lang="en-US" dirty="0"/>
              <a:t>/kg </a:t>
            </a:r>
            <a:r>
              <a:rPr lang="en-US" dirty="0" err="1"/>
              <a:t>grod</a:t>
            </a:r>
            <a:r>
              <a:rPr lang="en-US" dirty="0"/>
              <a:t> (</a:t>
            </a:r>
            <a:r>
              <a:rPr lang="en-US" dirty="0" err="1"/>
              <a:t>kal</a:t>
            </a:r>
            <a:r>
              <a:rPr lang="en-US" dirty="0"/>
              <a:t>/g. </a:t>
            </a:r>
            <a:r>
              <a:rPr lang="en-US" dirty="0" err="1"/>
              <a:t>grod</a:t>
            </a:r>
            <a:r>
              <a:rPr lang="en-US" dirty="0"/>
              <a:t>)</a:t>
            </a:r>
            <a:endParaRPr lang="ru-RU" dirty="0"/>
          </a:p>
          <a:p>
            <a:r>
              <a:rPr lang="ru-RU" dirty="0"/>
              <a:t>С</a:t>
            </a:r>
            <a:r>
              <a:rPr lang="en-US" dirty="0"/>
              <a:t> – 1kg </a:t>
            </a:r>
            <a:r>
              <a:rPr lang="en-US" dirty="0" err="1"/>
              <a:t>metallni</a:t>
            </a:r>
            <a:r>
              <a:rPr lang="en-US" dirty="0"/>
              <a:t> 1</a:t>
            </a:r>
            <a:r>
              <a:rPr lang="ru-RU" dirty="0"/>
              <a:t> </a:t>
            </a:r>
            <a:r>
              <a:rPr lang="en-US" dirty="0"/>
              <a:t>S 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isitish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zarur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issiqlik</a:t>
            </a:r>
            <a:r>
              <a:rPr lang="en-US" dirty="0"/>
              <a:t> </a:t>
            </a:r>
            <a:r>
              <a:rPr lang="en-US" dirty="0" err="1"/>
              <a:t>miqdori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G) </a:t>
            </a:r>
            <a:r>
              <a:rPr lang="en-US" dirty="0" err="1"/>
              <a:t>Solishtirma</a:t>
            </a:r>
            <a:r>
              <a:rPr lang="en-US" dirty="0"/>
              <a:t> </a:t>
            </a:r>
            <a:r>
              <a:rPr lang="en-US" dirty="0" err="1"/>
              <a:t>issiqlik</a:t>
            </a:r>
            <a:r>
              <a:rPr lang="en-US" dirty="0"/>
              <a:t> </a:t>
            </a:r>
            <a:r>
              <a:rPr lang="en-US" dirty="0" err="1"/>
              <a:t>o‘tgazuvchanligi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 Bu </a:t>
            </a:r>
            <a:r>
              <a:rPr lang="en-US" dirty="0" err="1"/>
              <a:t>metallning</a:t>
            </a:r>
            <a:r>
              <a:rPr lang="en-US" dirty="0"/>
              <a:t> </a:t>
            </a:r>
            <a:r>
              <a:rPr lang="en-US" dirty="0" err="1"/>
              <a:t>bir-biridan</a:t>
            </a:r>
            <a:r>
              <a:rPr lang="en-US" dirty="0"/>
              <a:t> 1sm </a:t>
            </a:r>
            <a:r>
              <a:rPr lang="en-US" dirty="0" err="1"/>
              <a:t>oraliqda</a:t>
            </a:r>
            <a:r>
              <a:rPr lang="en-US" dirty="0"/>
              <a:t> </a:t>
            </a:r>
            <a:r>
              <a:rPr lang="en-US" dirty="0" err="1"/>
              <a:t>turgan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birining</a:t>
            </a:r>
            <a:r>
              <a:rPr lang="en-US" dirty="0"/>
              <a:t> </a:t>
            </a:r>
            <a:r>
              <a:rPr lang="en-US" dirty="0" err="1"/>
              <a:t>yuzi</a:t>
            </a:r>
            <a:r>
              <a:rPr lang="en-US" dirty="0"/>
              <a:t> 1sm</a:t>
            </a:r>
            <a:r>
              <a:rPr lang="ru-RU" i="1" dirty="0"/>
              <a:t> 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ikkita</a:t>
            </a:r>
            <a:r>
              <a:rPr lang="en-US" dirty="0"/>
              <a:t> </a:t>
            </a:r>
            <a:r>
              <a:rPr lang="en-US" dirty="0" err="1"/>
              <a:t>maydonga</a:t>
            </a:r>
            <a:r>
              <a:rPr lang="en-US" dirty="0"/>
              <a:t> </a:t>
            </a:r>
            <a:r>
              <a:rPr lang="en-US" dirty="0" err="1"/>
              <a:t>orasida</a:t>
            </a:r>
            <a:r>
              <a:rPr lang="en-US" dirty="0"/>
              <a:t> 1 </a:t>
            </a:r>
            <a:r>
              <a:rPr lang="en-US" dirty="0" err="1"/>
              <a:t>sekund</a:t>
            </a:r>
            <a:r>
              <a:rPr lang="en-US" dirty="0"/>
              <a:t> </a:t>
            </a:r>
            <a:r>
              <a:rPr lang="en-US" dirty="0" err="1"/>
              <a:t>davomida</a:t>
            </a:r>
            <a:r>
              <a:rPr lang="en-US" dirty="0"/>
              <a:t> </a:t>
            </a:r>
            <a:r>
              <a:rPr lang="en-US" dirty="0" err="1"/>
              <a:t>o‘tkazadigan</a:t>
            </a:r>
            <a:r>
              <a:rPr lang="en-US" dirty="0"/>
              <a:t> </a:t>
            </a:r>
            <a:r>
              <a:rPr lang="en-US" dirty="0" err="1"/>
              <a:t>issiqlik</a:t>
            </a:r>
            <a:r>
              <a:rPr lang="en-US" dirty="0"/>
              <a:t> </a:t>
            </a:r>
            <a:r>
              <a:rPr lang="en-US" dirty="0" err="1"/>
              <a:t>miqdori</a:t>
            </a:r>
            <a:r>
              <a:rPr lang="en-US" dirty="0"/>
              <a:t>. </a:t>
            </a:r>
            <a:endParaRPr lang="ru-RU" dirty="0"/>
          </a:p>
          <a:p>
            <a:r>
              <a:rPr lang="en-US" dirty="0"/>
              <a:t> </a:t>
            </a:r>
            <a:r>
              <a:rPr lang="en-US" dirty="0" err="1"/>
              <a:t>vt</a:t>
            </a:r>
            <a:r>
              <a:rPr lang="en-US" dirty="0"/>
              <a:t>/m. </a:t>
            </a:r>
            <a:r>
              <a:rPr lang="en-US" dirty="0" err="1"/>
              <a:t>grod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metallning</a:t>
            </a:r>
            <a:r>
              <a:rPr lang="en-US" dirty="0"/>
              <a:t> </a:t>
            </a:r>
            <a:r>
              <a:rPr lang="en-US" i="1" dirty="0"/>
              <a:t>t</a:t>
            </a:r>
            <a:r>
              <a:rPr lang="ru-RU" dirty="0"/>
              <a:t> </a:t>
            </a:r>
            <a:r>
              <a:rPr lang="en-US" dirty="0"/>
              <a:t>S </a:t>
            </a:r>
            <a:r>
              <a:rPr lang="en-US" dirty="0" err="1"/>
              <a:t>dagi</a:t>
            </a:r>
            <a:r>
              <a:rPr lang="en-US" dirty="0"/>
              <a:t> </a:t>
            </a:r>
            <a:r>
              <a:rPr lang="en-US" dirty="0" err="1"/>
              <a:t>issiqlik</a:t>
            </a:r>
            <a:r>
              <a:rPr lang="en-US" dirty="0"/>
              <a:t> </a:t>
            </a:r>
            <a:r>
              <a:rPr lang="en-US" dirty="0" err="1"/>
              <a:t>o‘tkazuvchanligi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shu</a:t>
            </a:r>
            <a:r>
              <a:rPr lang="en-US" dirty="0"/>
              <a:t> </a:t>
            </a:r>
            <a:r>
              <a:rPr lang="en-US" dirty="0" err="1"/>
              <a:t>metallning</a:t>
            </a:r>
            <a:r>
              <a:rPr lang="en-US" dirty="0"/>
              <a:t> normal </a:t>
            </a:r>
            <a:r>
              <a:rPr lang="en-US" dirty="0" err="1"/>
              <a:t>haroratdagi</a:t>
            </a:r>
            <a:r>
              <a:rPr lang="en-US" dirty="0"/>
              <a:t> </a:t>
            </a:r>
            <a:r>
              <a:rPr lang="en-US" dirty="0" err="1"/>
              <a:t>issiqlik</a:t>
            </a:r>
            <a:r>
              <a:rPr lang="en-US" dirty="0"/>
              <a:t> </a:t>
            </a:r>
            <a:r>
              <a:rPr lang="en-US" dirty="0" err="1"/>
              <a:t>o‘tkazuvchanligi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harorat</a:t>
            </a:r>
            <a:r>
              <a:rPr lang="en-US" dirty="0"/>
              <a:t> </a:t>
            </a:r>
            <a:r>
              <a:rPr lang="en-US" dirty="0" err="1"/>
              <a:t>koeffitsienti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harorat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D) </a:t>
            </a:r>
            <a:r>
              <a:rPr lang="en-US" dirty="0" err="1"/>
              <a:t>Solishtirma</a:t>
            </a:r>
            <a:r>
              <a:rPr lang="en-US" dirty="0"/>
              <a:t> el</a:t>
            </a:r>
            <a:r>
              <a:rPr lang="uz-Cyrl-UZ" dirty="0"/>
              <a:t>ek</a:t>
            </a:r>
            <a:r>
              <a:rPr lang="en-US" dirty="0" err="1"/>
              <a:t>tr</a:t>
            </a:r>
            <a:r>
              <a:rPr lang="en-US" dirty="0"/>
              <a:t> </a:t>
            </a:r>
            <a:r>
              <a:rPr lang="en-US" dirty="0" err="1"/>
              <a:t>qarshiligi</a:t>
            </a:r>
            <a:r>
              <a:rPr lang="en-US" dirty="0"/>
              <a:t>. </a:t>
            </a:r>
            <a:r>
              <a:rPr lang="en-US" dirty="0" err="1"/>
              <a:t>om.m</a:t>
            </a:r>
            <a:endParaRPr lang="ru-RU" dirty="0"/>
          </a:p>
          <a:p>
            <a:r>
              <a:rPr lang="en-US" dirty="0" err="1"/>
              <a:t>solishtirma</a:t>
            </a:r>
            <a:r>
              <a:rPr lang="en-US" dirty="0"/>
              <a:t> </a:t>
            </a:r>
            <a:r>
              <a:rPr lang="en-US" dirty="0" err="1"/>
              <a:t>elektr</a:t>
            </a:r>
            <a:r>
              <a:rPr lang="en-US" dirty="0"/>
              <a:t> </a:t>
            </a:r>
            <a:r>
              <a:rPr lang="en-US" dirty="0" err="1"/>
              <a:t>qarshilik</a:t>
            </a:r>
            <a:r>
              <a:rPr lang="en-US" dirty="0"/>
              <a:t>, </a:t>
            </a:r>
            <a:r>
              <a:rPr lang="en-US" dirty="0" err="1"/>
              <a:t>om.m</a:t>
            </a:r>
            <a:endParaRPr lang="ru-RU" dirty="0"/>
          </a:p>
          <a:p>
            <a:r>
              <a:rPr lang="en-US" dirty="0" err="1"/>
              <a:t>elektr</a:t>
            </a:r>
            <a:r>
              <a:rPr lang="en-US" dirty="0"/>
              <a:t> </a:t>
            </a:r>
            <a:r>
              <a:rPr lang="en-US" dirty="0" err="1"/>
              <a:t>qarshilik</a:t>
            </a:r>
            <a:r>
              <a:rPr lang="en-US" dirty="0"/>
              <a:t>, </a:t>
            </a:r>
            <a:r>
              <a:rPr lang="en-US" dirty="0" err="1"/>
              <a:t>om.</a:t>
            </a:r>
            <a:endParaRPr lang="ru-RU" dirty="0"/>
          </a:p>
          <a:p>
            <a:r>
              <a:rPr lang="en-US" dirty="0" err="1"/>
              <a:t>o‘tgazgich</a:t>
            </a:r>
            <a:r>
              <a:rPr lang="en-US" dirty="0"/>
              <a:t> </a:t>
            </a:r>
            <a:r>
              <a:rPr lang="en-US" dirty="0" err="1"/>
              <a:t>ko‘ndalang</a:t>
            </a:r>
            <a:r>
              <a:rPr lang="en-US" dirty="0"/>
              <a:t> </a:t>
            </a:r>
            <a:r>
              <a:rPr lang="en-US" dirty="0" err="1"/>
              <a:t>kesimi</a:t>
            </a:r>
            <a:r>
              <a:rPr lang="en-US" dirty="0"/>
              <a:t>, m</a:t>
            </a:r>
            <a:r>
              <a:rPr lang="ru-RU" dirty="0"/>
              <a:t> </a:t>
            </a:r>
          </a:p>
          <a:p>
            <a:r>
              <a:rPr lang="en-US" dirty="0" err="1"/>
              <a:t>o‘tgazgich</a:t>
            </a:r>
            <a:r>
              <a:rPr lang="en-US" dirty="0"/>
              <a:t> </a:t>
            </a:r>
            <a:r>
              <a:rPr lang="en-US" dirty="0" err="1"/>
              <a:t>uzunligi</a:t>
            </a:r>
            <a:r>
              <a:rPr lang="en-US" dirty="0"/>
              <a:t>, m.</a:t>
            </a:r>
            <a:endParaRPr lang="ru-RU" dirty="0"/>
          </a:p>
          <a:p>
            <a:r>
              <a:rPr lang="en-US" dirty="0" err="1"/>
              <a:t>Texnikada</a:t>
            </a:r>
            <a:r>
              <a:rPr lang="en-US" dirty="0"/>
              <a:t>, </a:t>
            </a:r>
            <a:r>
              <a:rPr lang="en-US" dirty="0" err="1"/>
              <a:t>ko‘proq</a:t>
            </a:r>
            <a:r>
              <a:rPr lang="en-US" dirty="0"/>
              <a:t>, </a:t>
            </a:r>
            <a:r>
              <a:rPr lang="en-US" dirty="0" err="1"/>
              <a:t>elektr</a:t>
            </a:r>
            <a:r>
              <a:rPr lang="en-US" dirty="0"/>
              <a:t> </a:t>
            </a:r>
            <a:r>
              <a:rPr lang="en-US" dirty="0" err="1"/>
              <a:t>o‘tkazuvchanlik</a:t>
            </a:r>
            <a:r>
              <a:rPr lang="en-US" dirty="0"/>
              <a:t> </a:t>
            </a:r>
            <a:r>
              <a:rPr lang="en-US" dirty="0" err="1"/>
              <a:t>qo‘llaniladi</a:t>
            </a:r>
            <a:r>
              <a:rPr lang="en-US" dirty="0"/>
              <a:t>: ;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44035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3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3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3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3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3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3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3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3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3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1000"/>
                                        <p:tgtEl>
                                          <p:spTgt spid="3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3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3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1000"/>
                                        <p:tgtEl>
                                          <p:spTgt spid="3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3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3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45221" y="260648"/>
            <a:ext cx="8712968" cy="92333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r>
              <a:rPr lang="en-US" b="1" dirty="0" err="1"/>
              <a:t>Materi</a:t>
            </a:r>
            <a:r>
              <a:rPr lang="uz-Cyrl-UZ" b="1" dirty="0"/>
              <a:t>a</a:t>
            </a:r>
            <a:r>
              <a:rPr lang="en-US" b="1" dirty="0" err="1"/>
              <a:t>llarning</a:t>
            </a:r>
            <a:r>
              <a:rPr lang="en-US" b="1" dirty="0"/>
              <a:t> </a:t>
            </a:r>
            <a:r>
              <a:rPr lang="en-US" b="1" dirty="0" err="1"/>
              <a:t>mexanik</a:t>
            </a:r>
            <a:r>
              <a:rPr lang="en-US" b="1" dirty="0"/>
              <a:t> </a:t>
            </a:r>
            <a:r>
              <a:rPr lang="en-US" b="1" dirty="0" err="1"/>
              <a:t>xossalari</a:t>
            </a:r>
            <a:endParaRPr lang="ru-RU" dirty="0"/>
          </a:p>
          <a:p>
            <a:r>
              <a:rPr lang="en-US" dirty="0"/>
              <a:t> </a:t>
            </a:r>
            <a:r>
              <a:rPr lang="en-US" dirty="0" err="1" smtClean="0"/>
              <a:t>Mashina</a:t>
            </a:r>
            <a:r>
              <a:rPr lang="en-US" dirty="0" smtClean="0"/>
              <a:t> </a:t>
            </a:r>
            <a:r>
              <a:rPr lang="en-US" dirty="0" err="1"/>
              <a:t>detallariga</a:t>
            </a:r>
            <a:r>
              <a:rPr lang="en-US" dirty="0"/>
              <a:t> </a:t>
            </a:r>
            <a:r>
              <a:rPr lang="en-US" dirty="0" err="1"/>
              <a:t>turgan</a:t>
            </a:r>
            <a:r>
              <a:rPr lang="en-US" dirty="0"/>
              <a:t> </a:t>
            </a:r>
            <a:r>
              <a:rPr lang="en-US" dirty="0" err="1"/>
              <a:t>joyida</a:t>
            </a:r>
            <a:r>
              <a:rPr lang="en-US" dirty="0"/>
              <a:t>, </a:t>
            </a:r>
            <a:r>
              <a:rPr lang="en-US" dirty="0" err="1"/>
              <a:t>ayniqsa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davrida</a:t>
            </a:r>
            <a:r>
              <a:rPr lang="en-US" dirty="0"/>
              <a:t>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kuchlar</a:t>
            </a:r>
            <a:r>
              <a:rPr lang="en-US" dirty="0"/>
              <a:t> </a:t>
            </a:r>
            <a:r>
              <a:rPr lang="en-US" dirty="0" err="1"/>
              <a:t>ta’sir</a:t>
            </a:r>
            <a:r>
              <a:rPr lang="en-US" dirty="0"/>
              <a:t> </a:t>
            </a:r>
            <a:r>
              <a:rPr lang="en-US" dirty="0" err="1"/>
              <a:t>qiladi</a:t>
            </a:r>
            <a:r>
              <a:rPr lang="en-US" dirty="0"/>
              <a:t> 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512" y="1916832"/>
            <a:ext cx="6758385" cy="2952327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99592" y="5301208"/>
            <a:ext cx="7560840" cy="646331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  <a:r>
              <a:rPr lang="uz-Cyrl-UZ" dirty="0"/>
              <a:t>R</a:t>
            </a:r>
            <a:r>
              <a:rPr lang="en-US" dirty="0" err="1"/>
              <a:t>asm</a:t>
            </a:r>
            <a:r>
              <a:rPr lang="en-US" dirty="0"/>
              <a:t>  </a:t>
            </a:r>
            <a:r>
              <a:rPr lang="en-US" dirty="0" err="1"/>
              <a:t>Kuchlarni</a:t>
            </a:r>
            <a:r>
              <a:rPr lang="en-US" dirty="0"/>
              <a:t> </a:t>
            </a:r>
            <a:r>
              <a:rPr lang="en-US" dirty="0" err="1"/>
              <a:t>asosi</a:t>
            </a:r>
            <a:r>
              <a:rPr lang="en-US" dirty="0"/>
              <a:t> </a:t>
            </a:r>
            <a:r>
              <a:rPr lang="en-US" dirty="0" err="1"/>
              <a:t>turlari</a:t>
            </a:r>
            <a:r>
              <a:rPr lang="en-US" dirty="0"/>
              <a:t>: a-</a:t>
            </a:r>
            <a:r>
              <a:rPr lang="en-US" dirty="0" err="1"/>
              <a:t>cho‘zuvchi</a:t>
            </a:r>
            <a:r>
              <a:rPr lang="en-US" dirty="0"/>
              <a:t>; b-</a:t>
            </a:r>
            <a:r>
              <a:rPr lang="en-US" dirty="0" err="1"/>
              <a:t>qisuvchi</a:t>
            </a:r>
            <a:r>
              <a:rPr lang="en-US" dirty="0"/>
              <a:t>; v-</a:t>
            </a:r>
            <a:r>
              <a:rPr lang="uz-Cyrl-UZ" dirty="0"/>
              <a:t>e</a:t>
            </a:r>
            <a:r>
              <a:rPr lang="en-US" dirty="0" err="1"/>
              <a:t>guvchi</a:t>
            </a:r>
            <a:r>
              <a:rPr lang="en-US" dirty="0"/>
              <a:t>; g-</a:t>
            </a:r>
            <a:r>
              <a:rPr lang="en-US" dirty="0" err="1"/>
              <a:t>burovchi</a:t>
            </a:r>
            <a:r>
              <a:rPr lang="en-US" dirty="0"/>
              <a:t>; d-</a:t>
            </a:r>
            <a:r>
              <a:rPr lang="en-US" dirty="0" err="1"/>
              <a:t>qirquvchi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7434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124744"/>
            <a:ext cx="5904656" cy="295232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88138" y="4725144"/>
            <a:ext cx="5976664" cy="646331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>
            <a:spAutoFit/>
          </a:bodyPr>
          <a:lstStyle/>
          <a:p>
            <a:r>
              <a:rPr lang="en-US" dirty="0" err="1" smtClean="0"/>
              <a:t>Rasm</a:t>
            </a:r>
            <a:r>
              <a:rPr lang="en-US" dirty="0" smtClean="0"/>
              <a:t> </a:t>
            </a:r>
            <a:r>
              <a:rPr lang="en-US" dirty="0" err="1" smtClean="0"/>
              <a:t>Tsiklik</a:t>
            </a:r>
            <a:r>
              <a:rPr lang="en-US" dirty="0" smtClean="0"/>
              <a:t> </a:t>
            </a:r>
            <a:r>
              <a:rPr lang="en-US" dirty="0" err="1"/>
              <a:t>nagruzka</a:t>
            </a:r>
            <a:r>
              <a:rPr lang="en-US" dirty="0"/>
              <a:t> </a:t>
            </a:r>
            <a:r>
              <a:rPr lang="en-US" dirty="0" err="1"/>
              <a:t>sxemasi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a – </a:t>
            </a:r>
            <a:r>
              <a:rPr lang="en-US" dirty="0" err="1"/>
              <a:t>cho‘zilib</a:t>
            </a:r>
            <a:r>
              <a:rPr lang="en-US" dirty="0"/>
              <a:t>; b – </a:t>
            </a:r>
            <a:r>
              <a:rPr lang="en-US" dirty="0" err="1"/>
              <a:t>qisib</a:t>
            </a:r>
            <a:r>
              <a:rPr lang="en-US" dirty="0"/>
              <a:t>; v – </a:t>
            </a:r>
            <a:r>
              <a:rPr lang="en-US" dirty="0" err="1"/>
              <a:t>belgi</a:t>
            </a:r>
            <a:r>
              <a:rPr lang="en-US" dirty="0"/>
              <a:t> </a:t>
            </a:r>
            <a:r>
              <a:rPr lang="en-US" dirty="0" err="1"/>
              <a:t>o‘zgaruvchi</a:t>
            </a:r>
            <a:r>
              <a:rPr lang="en-US" dirty="0"/>
              <a:t> </a:t>
            </a:r>
            <a:r>
              <a:rPr lang="en-US" dirty="0" err="1"/>
              <a:t>nagruzka</a:t>
            </a:r>
            <a:r>
              <a:rPr lang="en-US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90466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476672"/>
            <a:ext cx="6119813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" name="Picture 11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095" y="1700808"/>
            <a:ext cx="4500934" cy="238293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2217410" y="4869160"/>
            <a:ext cx="5183709" cy="369332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>
            <a:spAutoFit/>
          </a:bodyPr>
          <a:lstStyle/>
          <a:p>
            <a:r>
              <a:rPr lang="uz-Cyrl-UZ" dirty="0"/>
              <a:t>Rasm. Narmal va o‘rinma kuchlanishlar sxemasi.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3055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830817898"/>
              </p:ext>
            </p:extLst>
          </p:nvPr>
        </p:nvGraphicFramePr>
        <p:xfrm>
          <a:off x="1547664" y="54868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682131" y="5761807"/>
            <a:ext cx="293541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Ikkinchi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(b)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holat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uchun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5416350"/>
              </p:ext>
            </p:extLst>
          </p:nvPr>
        </p:nvGraphicFramePr>
        <p:xfrm>
          <a:off x="3563888" y="5761807"/>
          <a:ext cx="1225550" cy="438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2" name="Формула" r:id="rId8" imgW="1218671" imgH="431613" progId="Equation.3">
                  <p:embed/>
                </p:oleObj>
              </mc:Choice>
              <mc:Fallback>
                <p:oleObj name="Формула" r:id="rId8" imgW="1218671" imgH="431613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3888" y="5761807"/>
                        <a:ext cx="1225550" cy="438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0" y="8953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1973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755576" y="260648"/>
            <a:ext cx="7488832" cy="2808312"/>
          </a:xfrm>
        </p:spPr>
        <p:txBody>
          <a:bodyPr>
            <a:normAutofit fontScale="70000" lnSpcReduction="20000"/>
          </a:bodyPr>
          <a:lstStyle/>
          <a:p>
            <a:r>
              <a:rPr lang="en-US" b="1" dirty="0" err="1"/>
              <a:t>Materiallarni</a:t>
            </a:r>
            <a:r>
              <a:rPr lang="en-US" b="1" dirty="0"/>
              <a:t> </a:t>
            </a:r>
            <a:r>
              <a:rPr lang="en-US" b="1" dirty="0" err="1"/>
              <a:t>mexanik</a:t>
            </a:r>
            <a:r>
              <a:rPr lang="en-US" b="1" dirty="0"/>
              <a:t> </a:t>
            </a:r>
            <a:r>
              <a:rPr lang="en-US" b="1" dirty="0" err="1"/>
              <a:t>xossalarini</a:t>
            </a:r>
            <a:r>
              <a:rPr lang="en-US" b="1" dirty="0"/>
              <a:t> </a:t>
            </a:r>
            <a:r>
              <a:rPr lang="en-US" b="1" dirty="0" err="1"/>
              <a:t>statik</a:t>
            </a:r>
            <a:r>
              <a:rPr lang="en-US" b="1" dirty="0"/>
              <a:t> </a:t>
            </a:r>
            <a:r>
              <a:rPr lang="en-US" b="1" dirty="0" err="1"/>
              <a:t>yuklama</a:t>
            </a:r>
            <a:r>
              <a:rPr lang="en-US" b="1" dirty="0"/>
              <a:t> </a:t>
            </a:r>
            <a:r>
              <a:rPr lang="en-US" b="1" dirty="0" err="1"/>
              <a:t>bilan</a:t>
            </a:r>
            <a:r>
              <a:rPr lang="en-US" b="1" dirty="0"/>
              <a:t> </a:t>
            </a:r>
            <a:r>
              <a:rPr lang="en-US" b="1" dirty="0" err="1"/>
              <a:t>aniqlash</a:t>
            </a:r>
            <a:r>
              <a:rPr lang="uz-Cyrl-UZ" b="1" dirty="0"/>
              <a:t>.</a:t>
            </a:r>
            <a:endParaRPr lang="ru-RU" dirty="0"/>
          </a:p>
          <a:p>
            <a:r>
              <a:rPr lang="en-US" b="1" dirty="0" err="1"/>
              <a:t>Cho‘zilishga</a:t>
            </a:r>
            <a:r>
              <a:rPr lang="en-US" b="1" dirty="0"/>
              <a:t> </a:t>
            </a:r>
            <a:r>
              <a:rPr lang="en-US" b="1" dirty="0" err="1"/>
              <a:t>sinash</a:t>
            </a:r>
            <a:endParaRPr lang="ru-RU" dirty="0"/>
          </a:p>
          <a:p>
            <a:r>
              <a:rPr lang="en-US" dirty="0"/>
              <a:t> </a:t>
            </a:r>
            <a:r>
              <a:rPr lang="en-US" dirty="0" err="1"/>
              <a:t>Cho‘zib</a:t>
            </a:r>
            <a:r>
              <a:rPr lang="en-US" dirty="0"/>
              <a:t> </a:t>
            </a:r>
            <a:r>
              <a:rPr lang="en-US" dirty="0" err="1"/>
              <a:t>sinash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materialni</a:t>
            </a:r>
            <a:r>
              <a:rPr lang="en-US" dirty="0"/>
              <a:t> </a:t>
            </a:r>
            <a:r>
              <a:rPr lang="en-US" dirty="0" err="1"/>
              <a:t>mexanik</a:t>
            </a:r>
            <a:r>
              <a:rPr lang="en-US" dirty="0"/>
              <a:t> </a:t>
            </a:r>
            <a:r>
              <a:rPr lang="en-US" dirty="0" err="1"/>
              <a:t>xossalari</a:t>
            </a:r>
            <a:r>
              <a:rPr lang="en-US" dirty="0"/>
              <a:t> </a:t>
            </a:r>
            <a:r>
              <a:rPr lang="en-US" dirty="0" err="1"/>
              <a:t>to‘g‘risida</a:t>
            </a:r>
            <a:r>
              <a:rPr lang="en-US" dirty="0"/>
              <a:t> </a:t>
            </a:r>
            <a:r>
              <a:rPr lang="en-US" dirty="0" err="1"/>
              <a:t>to‘la</a:t>
            </a:r>
            <a:r>
              <a:rPr lang="en-US" dirty="0"/>
              <a:t> </a:t>
            </a:r>
            <a:r>
              <a:rPr lang="en-US" dirty="0" err="1"/>
              <a:t>ma’lumot</a:t>
            </a:r>
            <a:r>
              <a:rPr lang="en-US" dirty="0"/>
              <a:t> – </a:t>
            </a:r>
            <a:r>
              <a:rPr lang="en-US" dirty="0" err="1"/>
              <a:t>informatsiya</a:t>
            </a:r>
            <a:r>
              <a:rPr lang="en-US" dirty="0"/>
              <a:t> </a:t>
            </a:r>
            <a:r>
              <a:rPr lang="en-US" dirty="0" err="1"/>
              <a:t>olinadi</a:t>
            </a:r>
            <a:r>
              <a:rPr lang="en-US" dirty="0"/>
              <a:t>. </a:t>
            </a:r>
            <a:r>
              <a:rPr lang="en-US" dirty="0" err="1"/>
              <a:t>Buning</a:t>
            </a:r>
            <a:r>
              <a:rPr lang="en-US" dirty="0"/>
              <a:t> </a:t>
            </a:r>
            <a:r>
              <a:rPr lang="en-US" dirty="0" err="1"/>
              <a:t>maxsus</a:t>
            </a:r>
            <a:r>
              <a:rPr lang="en-US" dirty="0"/>
              <a:t> </a:t>
            </a:r>
            <a:r>
              <a:rPr lang="en-US" dirty="0" err="1"/>
              <a:t>tsilindrik</a:t>
            </a:r>
            <a:r>
              <a:rPr lang="en-US" dirty="0"/>
              <a:t> (</a:t>
            </a:r>
            <a:r>
              <a:rPr lang="en-US" dirty="0" err="1"/>
              <a:t>ko‘ndalang</a:t>
            </a:r>
            <a:r>
              <a:rPr lang="en-US" dirty="0"/>
              <a:t> </a:t>
            </a:r>
            <a:r>
              <a:rPr lang="en-US" dirty="0" err="1"/>
              <a:t>kesimi</a:t>
            </a:r>
            <a:r>
              <a:rPr lang="en-US" dirty="0"/>
              <a:t> </a:t>
            </a:r>
            <a:r>
              <a:rPr lang="en-US" dirty="0" err="1"/>
              <a:t>doira</a:t>
            </a:r>
            <a:r>
              <a:rPr lang="en-US" dirty="0"/>
              <a:t>)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yassi</a:t>
            </a:r>
            <a:r>
              <a:rPr lang="en-US" dirty="0"/>
              <a:t> (</a:t>
            </a:r>
            <a:r>
              <a:rPr lang="en-US" dirty="0" err="1"/>
              <a:t>ko‘ndalang</a:t>
            </a:r>
            <a:r>
              <a:rPr lang="en-US" dirty="0"/>
              <a:t> </a:t>
            </a:r>
            <a:r>
              <a:rPr lang="en-US" dirty="0" err="1"/>
              <a:t>kesimi</a:t>
            </a:r>
            <a:r>
              <a:rPr lang="en-US" dirty="0"/>
              <a:t> </a:t>
            </a:r>
            <a:r>
              <a:rPr lang="en-US" dirty="0" err="1"/>
              <a:t>to‘g‘ri</a:t>
            </a:r>
            <a:r>
              <a:rPr lang="en-US" dirty="0"/>
              <a:t> </a:t>
            </a:r>
            <a:r>
              <a:rPr lang="en-US" dirty="0" err="1"/>
              <a:t>to‘rtburchak</a:t>
            </a:r>
            <a:r>
              <a:rPr lang="en-US" dirty="0"/>
              <a:t>) </a:t>
            </a:r>
            <a:r>
              <a:rPr lang="en-US" dirty="0" err="1"/>
              <a:t>namunalar</a:t>
            </a:r>
            <a:r>
              <a:rPr lang="en-US" dirty="0"/>
              <a:t> </a:t>
            </a:r>
            <a:r>
              <a:rPr lang="en-US" dirty="0" err="1"/>
              <a:t>olinadi</a:t>
            </a:r>
            <a:r>
              <a:rPr lang="en-US" dirty="0"/>
              <a:t>. </a:t>
            </a:r>
            <a:r>
              <a:rPr lang="en-US" dirty="0" err="1"/>
              <a:t>Tsilindrik</a:t>
            </a:r>
            <a:r>
              <a:rPr lang="en-US" dirty="0"/>
              <a:t> </a:t>
            </a:r>
            <a:r>
              <a:rPr lang="en-US" dirty="0" err="1"/>
              <a:t>namunalarning</a:t>
            </a:r>
            <a:r>
              <a:rPr lang="en-US" dirty="0"/>
              <a:t> </a:t>
            </a:r>
            <a:r>
              <a:rPr lang="en-US" dirty="0" err="1"/>
              <a:t>geometrik</a:t>
            </a:r>
            <a:r>
              <a:rPr lang="en-US" dirty="0"/>
              <a:t> </a:t>
            </a:r>
            <a:r>
              <a:rPr lang="en-US" dirty="0" err="1"/>
              <a:t>o‘lchamlari</a:t>
            </a:r>
            <a:r>
              <a:rPr lang="en-US" dirty="0"/>
              <a:t> </a:t>
            </a:r>
            <a:r>
              <a:rPr lang="en-US" dirty="0" err="1"/>
              <a:t>Gost</a:t>
            </a:r>
            <a:r>
              <a:rPr lang="en-US" dirty="0"/>
              <a:t> 1497-84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olinadi</a:t>
            </a:r>
            <a:r>
              <a:rPr lang="en-US" dirty="0"/>
              <a:t>: </a:t>
            </a:r>
            <a:r>
              <a:rPr lang="en-US" dirty="0" err="1"/>
              <a:t>bunda</a:t>
            </a:r>
            <a:r>
              <a:rPr lang="en-US" dirty="0"/>
              <a:t> </a:t>
            </a:r>
            <a:r>
              <a:rPr lang="ru-RU" dirty="0"/>
              <a:t>  </a:t>
            </a:r>
            <a:r>
              <a:rPr lang="en-US" dirty="0"/>
              <a:t>;</a:t>
            </a:r>
            <a:r>
              <a:rPr lang="ru-RU" dirty="0"/>
              <a:t>   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: = </a:t>
            </a:r>
            <a:r>
              <a:rPr lang="en-US" dirty="0" err="1"/>
              <a:t>dastlabki</a:t>
            </a:r>
            <a:r>
              <a:rPr lang="en-US" dirty="0"/>
              <a:t> </a:t>
            </a:r>
            <a:r>
              <a:rPr lang="en-US" dirty="0" err="1"/>
              <a:t>namuna</a:t>
            </a:r>
            <a:r>
              <a:rPr lang="en-US" dirty="0"/>
              <a:t> </a:t>
            </a:r>
            <a:r>
              <a:rPr lang="en-US" dirty="0" err="1"/>
              <a:t>uzunligi</a:t>
            </a:r>
            <a:r>
              <a:rPr lang="en-US" dirty="0"/>
              <a:t>; - </a:t>
            </a:r>
            <a:r>
              <a:rPr lang="en-US" dirty="0" err="1"/>
              <a:t>namunani</a:t>
            </a:r>
            <a:r>
              <a:rPr lang="en-US" dirty="0"/>
              <a:t> </a:t>
            </a:r>
            <a:r>
              <a:rPr lang="en-US" dirty="0" err="1"/>
              <a:t>hisobiy</a:t>
            </a:r>
            <a:r>
              <a:rPr lang="en-US" dirty="0"/>
              <a:t> </a:t>
            </a:r>
            <a:r>
              <a:rPr lang="en-US" dirty="0" err="1"/>
              <a:t>ko‘ndalang</a:t>
            </a:r>
            <a:r>
              <a:rPr lang="en-US" dirty="0"/>
              <a:t> </a:t>
            </a:r>
            <a:r>
              <a:rPr lang="en-US" dirty="0" err="1"/>
              <a:t>kesimi</a:t>
            </a:r>
            <a:r>
              <a:rPr lang="en-US" dirty="0"/>
              <a:t> </a:t>
            </a:r>
            <a:r>
              <a:rPr lang="en-US" dirty="0" err="1"/>
              <a:t>dastlabki</a:t>
            </a:r>
            <a:r>
              <a:rPr lang="en-US" dirty="0"/>
              <a:t> </a:t>
            </a:r>
            <a:r>
              <a:rPr lang="en-US" dirty="0" err="1"/>
              <a:t>yuzasi</a:t>
            </a:r>
            <a:r>
              <a:rPr lang="en-US" dirty="0"/>
              <a:t>. </a:t>
            </a:r>
            <a:r>
              <a:rPr lang="en-US" dirty="0" err="1"/>
              <a:t>Tsilindrik</a:t>
            </a:r>
            <a:r>
              <a:rPr lang="en-US" dirty="0"/>
              <a:t> </a:t>
            </a:r>
            <a:r>
              <a:rPr lang="en-US" dirty="0" err="1"/>
              <a:t>namunani</a:t>
            </a:r>
            <a:r>
              <a:rPr lang="en-US" dirty="0"/>
              <a:t> </a:t>
            </a:r>
            <a:r>
              <a:rPr lang="en-US" dirty="0" err="1"/>
              <a:t>dastlabki</a:t>
            </a:r>
            <a:r>
              <a:rPr lang="en-US" dirty="0"/>
              <a:t> </a:t>
            </a:r>
            <a:r>
              <a:rPr lang="en-US" dirty="0" err="1"/>
              <a:t>hisobi</a:t>
            </a:r>
            <a:r>
              <a:rPr lang="en-US" dirty="0"/>
              <a:t> </a:t>
            </a:r>
            <a:r>
              <a:rPr lang="en-US" dirty="0" err="1"/>
              <a:t>uzunligini</a:t>
            </a:r>
            <a:r>
              <a:rPr lang="en-US" dirty="0"/>
              <a:t> (</a:t>
            </a:r>
            <a:r>
              <a:rPr lang="ru-RU" dirty="0"/>
              <a:t> </a:t>
            </a:r>
            <a:r>
              <a:rPr lang="en-US" dirty="0"/>
              <a:t>) </a:t>
            </a:r>
            <a:r>
              <a:rPr lang="en-US" dirty="0" err="1"/>
              <a:t>dastlabki</a:t>
            </a:r>
            <a:r>
              <a:rPr lang="en-US" dirty="0"/>
              <a:t> </a:t>
            </a:r>
            <a:r>
              <a:rPr lang="en-US" dirty="0" err="1"/>
              <a:t>diametriya</a:t>
            </a:r>
            <a:r>
              <a:rPr lang="en-US" dirty="0"/>
              <a:t> (</a:t>
            </a:r>
            <a:r>
              <a:rPr lang="ru-RU" dirty="0"/>
              <a:t> </a:t>
            </a:r>
            <a:r>
              <a:rPr lang="en-US" dirty="0"/>
              <a:t>) </a:t>
            </a:r>
            <a:r>
              <a:rPr lang="en-US" dirty="0" err="1"/>
              <a:t>nisbati</a:t>
            </a:r>
            <a:r>
              <a:rPr lang="en-US" dirty="0"/>
              <a:t>, </a:t>
            </a:r>
            <a:r>
              <a:rPr lang="en-US" dirty="0" err="1"/>
              <a:t>ya’ni</a:t>
            </a:r>
            <a:r>
              <a:rPr lang="en-US" dirty="0"/>
              <a:t> /</a:t>
            </a:r>
            <a:r>
              <a:rPr lang="ru-RU" dirty="0"/>
              <a:t>  </a:t>
            </a:r>
            <a:r>
              <a:rPr lang="en-US" b="1" dirty="0" err="1"/>
              <a:t>namunani</a:t>
            </a:r>
            <a:r>
              <a:rPr lang="en-US" b="1" dirty="0"/>
              <a:t> </a:t>
            </a:r>
            <a:r>
              <a:rPr lang="en-US" b="1" dirty="0" err="1"/>
              <a:t>karrali</a:t>
            </a:r>
            <a:r>
              <a:rPr lang="uz-Cyrl-UZ" b="1" dirty="0"/>
              <a:t>li</a:t>
            </a:r>
            <a:r>
              <a:rPr lang="en-US" b="1" dirty="0" err="1"/>
              <a:t>gi</a:t>
            </a:r>
            <a:r>
              <a:rPr lang="en-US" b="1" dirty="0"/>
              <a:t> </a:t>
            </a:r>
            <a:r>
              <a:rPr lang="en-US" dirty="0"/>
              <a:t>(«</a:t>
            </a:r>
            <a:r>
              <a:rPr lang="en-US" dirty="0" err="1"/>
              <a:t>kratnost</a:t>
            </a:r>
            <a:r>
              <a:rPr lang="ru-RU" dirty="0"/>
              <a:t>ь</a:t>
            </a:r>
            <a:r>
              <a:rPr lang="en-US" dirty="0"/>
              <a:t>») </a:t>
            </a:r>
            <a:r>
              <a:rPr lang="en-US" dirty="0" err="1"/>
              <a:t>deyiladi</a:t>
            </a:r>
            <a:r>
              <a:rPr lang="en-US" dirty="0"/>
              <a:t>. </a:t>
            </a:r>
            <a:r>
              <a:rPr lang="en-US" dirty="0" err="1"/>
              <a:t>Amalda</a:t>
            </a:r>
            <a:r>
              <a:rPr lang="en-US" dirty="0"/>
              <a:t> 2,5; 5 </a:t>
            </a:r>
            <a:r>
              <a:rPr lang="en-US" dirty="0" err="1"/>
              <a:t>va</a:t>
            </a:r>
            <a:r>
              <a:rPr lang="en-US" dirty="0"/>
              <a:t> 10 </a:t>
            </a:r>
            <a:r>
              <a:rPr lang="en-US" dirty="0" err="1"/>
              <a:t>karralli</a:t>
            </a:r>
            <a:r>
              <a:rPr lang="en-US" dirty="0"/>
              <a:t> </a:t>
            </a:r>
            <a:r>
              <a:rPr lang="en-US" dirty="0" err="1"/>
              <a:t>namunalar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uz-Cyrl-UZ" dirty="0"/>
              <a:t>,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ko‘p</a:t>
            </a:r>
            <a:r>
              <a:rPr lang="en-US" dirty="0"/>
              <a:t> </a:t>
            </a:r>
            <a:r>
              <a:rPr lang="en-US" dirty="0" err="1"/>
              <a:t>ishlatiladigani</a:t>
            </a:r>
            <a:r>
              <a:rPr lang="en-US" dirty="0"/>
              <a:t> 5.</a:t>
            </a:r>
            <a:endParaRPr lang="ru-RU" dirty="0"/>
          </a:p>
          <a:p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rasmda</a:t>
            </a:r>
            <a:r>
              <a:rPr lang="en-US" dirty="0"/>
              <a:t> (</a:t>
            </a:r>
            <a:r>
              <a:rPr lang="en-US" dirty="0" err="1"/>
              <a:t>rasm</a:t>
            </a:r>
            <a:r>
              <a:rPr lang="en-US" dirty="0"/>
              <a:t> 2</a:t>
            </a:r>
            <a:r>
              <a:rPr lang="uz-Cyrl-UZ" dirty="0"/>
              <a:t>.</a:t>
            </a:r>
            <a:r>
              <a:rPr lang="en-US" dirty="0"/>
              <a:t>4) </a:t>
            </a:r>
            <a:r>
              <a:rPr lang="en-US" dirty="0" err="1"/>
              <a:t>namunali</a:t>
            </a:r>
            <a:r>
              <a:rPr lang="en-US" dirty="0"/>
              <a:t> </a:t>
            </a:r>
            <a:r>
              <a:rPr lang="en-US" dirty="0" err="1"/>
              <a:t>cho‘zilish</a:t>
            </a:r>
            <a:r>
              <a:rPr lang="en-US" dirty="0"/>
              <a:t> </a:t>
            </a:r>
            <a:r>
              <a:rPr lang="en-US" dirty="0" err="1"/>
              <a:t>davridagi</a:t>
            </a:r>
            <a:r>
              <a:rPr lang="en-US" dirty="0"/>
              <a:t> </a:t>
            </a:r>
            <a:r>
              <a:rPr lang="en-US" dirty="0" err="1"/>
              <a:t>holatlari</a:t>
            </a:r>
            <a:r>
              <a:rPr lang="en-US" dirty="0"/>
              <a:t> </a:t>
            </a:r>
            <a:r>
              <a:rPr lang="en-US" dirty="0" err="1"/>
              <a:t>ko‘rsatilgan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  <p:pic>
        <p:nvPicPr>
          <p:cNvPr id="5144" name="Picture 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852936"/>
            <a:ext cx="5572125" cy="224313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" name="Прямоугольник 26"/>
          <p:cNvSpPr/>
          <p:nvPr/>
        </p:nvSpPr>
        <p:spPr>
          <a:xfrm>
            <a:off x="611560" y="5659927"/>
            <a:ext cx="88569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dirty="0" smtClean="0"/>
              <a:t>Rasm</a:t>
            </a:r>
            <a:r>
              <a:rPr lang="en-US" dirty="0" smtClean="0"/>
              <a:t> </a:t>
            </a:r>
            <a:r>
              <a:rPr lang="uz-Cyrl-UZ" dirty="0" smtClean="0"/>
              <a:t>Tsilindrik </a:t>
            </a:r>
            <a:r>
              <a:rPr lang="uz-Cyrl-UZ" dirty="0"/>
              <a:t>namunaning har xil bosqichlaridagi cho‘zilish sxemasi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0820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116632"/>
            <a:ext cx="8928992" cy="646331"/>
          </a:xfrm>
          <a:prstGeom prst="rect">
            <a:avLst/>
          </a:prstGeom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txBody>
          <a:bodyPr wrap="square">
            <a:spAutoFit/>
          </a:bodyPr>
          <a:lstStyle/>
          <a:p>
            <a:r>
              <a:rPr lang="uz-Cyrl-UZ" dirty="0"/>
              <a:t> </a:t>
            </a:r>
            <a:endParaRPr lang="ru-RU" dirty="0"/>
          </a:p>
          <a:p>
            <a:r>
              <a:rPr lang="uz-Cyrl-UZ" dirty="0"/>
              <a:t>Namuna cho‘zish mashinasiga vertikal holda o‘rnatilib – maxkamlab cho‘zib uziladi.</a:t>
            </a:r>
            <a:endParaRPr lang="ru-RU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772816"/>
            <a:ext cx="5346655" cy="242641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23528" y="4869160"/>
            <a:ext cx="8568952" cy="9233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>
            <a:spAutoFit/>
          </a:bodyPr>
          <a:lstStyle/>
          <a:p>
            <a:r>
              <a:rPr lang="en-US" dirty="0"/>
              <a:t> </a:t>
            </a:r>
            <a:endParaRPr lang="ru-RU" dirty="0"/>
          </a:p>
          <a:p>
            <a:r>
              <a:rPr lang="uz-Cyrl-UZ" dirty="0"/>
              <a:t>Rasm.     Cho‘zish va kuchlanish diagrammalari : a – cho‘zish diagrammasi; b – cho‘zishda kuchlanishlar diagrammasi va haqiqiy kuchlanishlar diagrammasi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9519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87624" y="1916832"/>
            <a:ext cx="6400800" cy="3474720"/>
          </a:xfrm>
        </p:spPr>
        <p:txBody>
          <a:bodyPr/>
          <a:lstStyle/>
          <a:p>
            <a:pPr marL="45720" indent="0">
              <a:buNone/>
            </a:pPr>
            <a:r>
              <a:rPr lang="uz-Cyrl-UZ" b="1" dirty="0" smtClean="0"/>
              <a:t>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806933" y="404664"/>
            <a:ext cx="3530134" cy="369332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>
            <a:spAutoFit/>
          </a:bodyPr>
          <a:lstStyle/>
          <a:p>
            <a:r>
              <a:rPr lang="uz-Cyrl-UZ" b="1" dirty="0"/>
              <a:t>Materiallarni qattiqligini sinash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31540" y="980728"/>
            <a:ext cx="828092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dirty="0"/>
              <a:t>Materiallarni qattiqligi bu uni yuzasiga botirilayotgan qattiq jism – indiqatoriga ko‘rsatilayotgan qarshiligidir. Indiqator sifatida toblangan po‘lat shar yoki konus yoki piramida shaklidagi olmosli uchlik qabul qilinadi. Brinell usulida namuna yuzasiga po‘lat shar botirilganda qolgan izning yuzasiga qarab; Rokvell usulida namuna yuzasiga olmos konus yoki po‘lat shar botirilganda ular qoldirgan izning chuqurligiga qarab; Vikkers usulida olmos piramida qoldirgan iz yuzasining kattaligiga qarab qattiqlik aniqlanadi. (rasm 2.6).</a:t>
            </a:r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0754" y="3140968"/>
            <a:ext cx="4048125" cy="240823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467544" y="5805264"/>
            <a:ext cx="7920880" cy="646331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r>
              <a:rPr lang="uz-Cyrl-UZ" dirty="0"/>
              <a:t>R</a:t>
            </a:r>
            <a:r>
              <a:rPr lang="en-US" dirty="0" err="1"/>
              <a:t>asm</a:t>
            </a:r>
            <a:r>
              <a:rPr lang="en-US" dirty="0"/>
              <a:t>      </a:t>
            </a:r>
            <a:r>
              <a:rPr lang="uz-Cyrl-UZ" dirty="0"/>
              <a:t>Qattiqlikni sinash usullari sxemalari. a-Brinell usuli, b-Vikkers usuli, v-Rokvell usuli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56637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39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0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1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2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3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731520"/>
            <a:ext cx="8496944" cy="4569688"/>
          </a:xfrm>
        </p:spPr>
        <p:txBody>
          <a:bodyPr>
            <a:normAutofit fontScale="77500" lnSpcReduction="20000"/>
          </a:bodyPr>
          <a:lstStyle/>
          <a:p>
            <a:r>
              <a:rPr lang="en-US" b="1" dirty="0" err="1"/>
              <a:t>Brinel</a:t>
            </a:r>
            <a:r>
              <a:rPr lang="en-US" b="1" dirty="0"/>
              <a:t> </a:t>
            </a:r>
            <a:r>
              <a:rPr lang="en-US" b="1" dirty="0" err="1"/>
              <a:t>usuli</a:t>
            </a:r>
            <a:r>
              <a:rPr lang="uz-Cyrl-UZ" dirty="0"/>
              <a:t> </a:t>
            </a:r>
            <a:endParaRPr lang="ru-RU" dirty="0"/>
          </a:p>
          <a:p>
            <a:r>
              <a:rPr lang="uz-Cyrl-UZ" dirty="0"/>
              <a:t> GOST 9012-59 bo‘yicha namuna yuzasiga toblangan po‘lat shar botiriladi: shar diametri 10,5 yoki 2,5mm bo‘ladi. Botirilayotgan kuch 5000N dan 30000N gacha (R). Kuch olingach namuna yuzasida sferik chuqurcha hosil bo‘ladi: chuqurcha diametri ; Bu maxsus lupa yordamida o‘lchanadi. Brinell usuli bo‘yicha qattiqlik quyidagi formula bo‘yicha aniqlanadi. </a:t>
            </a:r>
            <a:endParaRPr lang="ru-RU" dirty="0"/>
          </a:p>
          <a:p>
            <a:r>
              <a:rPr lang="ru-RU" dirty="0"/>
              <a:t> </a:t>
            </a:r>
            <a:r>
              <a:rPr lang="en-US" dirty="0"/>
              <a:t>Bu </a:t>
            </a:r>
            <a:r>
              <a:rPr lang="en-US" dirty="0" err="1"/>
              <a:t>usulda</a:t>
            </a:r>
            <a:r>
              <a:rPr lang="en-US" dirty="0"/>
              <a:t> </a:t>
            </a:r>
            <a:r>
              <a:rPr lang="en-US" dirty="0" err="1"/>
              <a:t>o‘lch</a:t>
            </a:r>
            <a:r>
              <a:rPr lang="uz-Cyrl-UZ" dirty="0"/>
              <a:t>o</a:t>
            </a:r>
            <a:r>
              <a:rPr lang="en-US" dirty="0"/>
              <a:t>v </a:t>
            </a:r>
            <a:r>
              <a:rPr lang="en-US" dirty="0" err="1"/>
              <a:t>birligi</a:t>
            </a:r>
            <a:r>
              <a:rPr lang="en-US" dirty="0"/>
              <a:t> </a:t>
            </a:r>
            <a:r>
              <a:rPr lang="en-US" dirty="0" err="1"/>
              <a:t>yozilmaydi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 Bu </a:t>
            </a:r>
            <a:r>
              <a:rPr lang="en-US" dirty="0" err="1"/>
              <a:t>yerda</a:t>
            </a:r>
            <a:r>
              <a:rPr lang="en-US" dirty="0"/>
              <a:t>: </a:t>
            </a:r>
            <a:r>
              <a:rPr lang="en-US" dirty="0" err="1"/>
              <a:t>toblangan</a:t>
            </a:r>
            <a:r>
              <a:rPr lang="en-US" dirty="0"/>
              <a:t> </a:t>
            </a:r>
            <a:r>
              <a:rPr lang="en-US" dirty="0" err="1"/>
              <a:t>shar</a:t>
            </a:r>
            <a:r>
              <a:rPr lang="en-US" dirty="0"/>
              <a:t> </a:t>
            </a:r>
            <a:r>
              <a:rPr lang="en-US" dirty="0" err="1"/>
              <a:t>diametri</a:t>
            </a:r>
            <a:r>
              <a:rPr lang="en-US" dirty="0"/>
              <a:t>, mm, </a:t>
            </a:r>
            <a:r>
              <a:rPr lang="en-US" dirty="0" err="1"/>
              <a:t>qolgan</a:t>
            </a:r>
            <a:r>
              <a:rPr lang="en-US" dirty="0"/>
              <a:t> </a:t>
            </a:r>
            <a:r>
              <a:rPr lang="en-US" dirty="0" err="1"/>
              <a:t>iz</a:t>
            </a:r>
            <a:r>
              <a:rPr lang="en-US" dirty="0"/>
              <a:t> </a:t>
            </a:r>
            <a:r>
              <a:rPr lang="en-US" dirty="0" err="1"/>
              <a:t>diametri</a:t>
            </a:r>
            <a:r>
              <a:rPr lang="en-US" dirty="0"/>
              <a:t> mm; R-</a:t>
            </a:r>
            <a:r>
              <a:rPr lang="en-US" dirty="0" err="1"/>
              <a:t>kuch</a:t>
            </a:r>
            <a:r>
              <a:rPr lang="en-US" dirty="0"/>
              <a:t>, N (kg).</a:t>
            </a:r>
            <a:endParaRPr lang="ru-RU" dirty="0"/>
          </a:p>
          <a:p>
            <a:r>
              <a:rPr lang="en-US" dirty="0"/>
              <a:t> </a:t>
            </a:r>
            <a:r>
              <a:rPr lang="en-US" dirty="0" err="1"/>
              <a:t>Amalda</a:t>
            </a:r>
            <a:r>
              <a:rPr lang="en-US" dirty="0"/>
              <a:t> </a:t>
            </a:r>
            <a:r>
              <a:rPr lang="en-US" dirty="0" err="1"/>
              <a:t>bunaqa</a:t>
            </a:r>
            <a:r>
              <a:rPr lang="en-US" dirty="0"/>
              <a:t> </a:t>
            </a:r>
            <a:r>
              <a:rPr lang="en-US" dirty="0" err="1"/>
              <a:t>hisoblab</a:t>
            </a:r>
            <a:r>
              <a:rPr lang="en-US" dirty="0"/>
              <a:t> </a:t>
            </a:r>
            <a:r>
              <a:rPr lang="en-US" dirty="0" err="1"/>
              <a:t>o‘tirilmaydi</a:t>
            </a:r>
            <a:r>
              <a:rPr lang="en-US" dirty="0"/>
              <a:t>. </a:t>
            </a:r>
            <a:r>
              <a:rPr lang="en-US" dirty="0" err="1"/>
              <a:t>Qo‘yilgan</a:t>
            </a:r>
            <a:r>
              <a:rPr lang="en-US" dirty="0"/>
              <a:t> </a:t>
            </a:r>
            <a:r>
              <a:rPr lang="en-US" dirty="0" err="1"/>
              <a:t>kuch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iz</a:t>
            </a:r>
            <a:r>
              <a:rPr lang="en-US" dirty="0"/>
              <a:t> </a:t>
            </a:r>
            <a:r>
              <a:rPr lang="en-US" dirty="0" err="1"/>
              <a:t>dimetriga</a:t>
            </a:r>
            <a:r>
              <a:rPr lang="en-US" dirty="0"/>
              <a:t> </a:t>
            </a:r>
            <a:r>
              <a:rPr lang="en-US" dirty="0" err="1"/>
              <a:t>to‘g‘ri</a:t>
            </a:r>
            <a:r>
              <a:rPr lang="en-US" dirty="0"/>
              <a:t> </a:t>
            </a:r>
            <a:r>
              <a:rPr lang="en-US" dirty="0" err="1"/>
              <a:t>keladigan</a:t>
            </a:r>
            <a:r>
              <a:rPr lang="en-US" dirty="0"/>
              <a:t> </a:t>
            </a:r>
            <a:r>
              <a:rPr lang="en-US" dirty="0" err="1"/>
              <a:t>qattiqlik</a:t>
            </a:r>
            <a:r>
              <a:rPr lang="en-US" dirty="0"/>
              <a:t> NV </a:t>
            </a:r>
            <a:r>
              <a:rPr lang="en-US" dirty="0" err="1"/>
              <a:t>miqdori</a:t>
            </a:r>
            <a:r>
              <a:rPr lang="en-US" dirty="0"/>
              <a:t> </a:t>
            </a:r>
            <a:r>
              <a:rPr lang="en-US" dirty="0" err="1"/>
              <a:t>jadvali</a:t>
            </a:r>
            <a:r>
              <a:rPr lang="en-US" dirty="0"/>
              <a:t> </a:t>
            </a:r>
            <a:r>
              <a:rPr lang="en-US" dirty="0" err="1"/>
              <a:t>oldindan</a:t>
            </a:r>
            <a:r>
              <a:rPr lang="en-US" dirty="0"/>
              <a:t> ta</a:t>
            </a:r>
            <a:r>
              <a:rPr lang="uz-Cyrl-UZ" dirty="0"/>
              <a:t>y</a:t>
            </a:r>
            <a:r>
              <a:rPr lang="en-US" dirty="0" err="1"/>
              <a:t>yorlanadi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unga</a:t>
            </a:r>
            <a:r>
              <a:rPr lang="en-US" dirty="0"/>
              <a:t> </a:t>
            </a:r>
            <a:r>
              <a:rPr lang="en-US" dirty="0" err="1"/>
              <a:t>qarab</a:t>
            </a:r>
            <a:r>
              <a:rPr lang="en-US" dirty="0"/>
              <a:t> </a:t>
            </a:r>
            <a:r>
              <a:rPr lang="en-US" dirty="0" err="1"/>
              <a:t>qattiqlik</a:t>
            </a:r>
            <a:r>
              <a:rPr lang="en-US" dirty="0"/>
              <a:t> </a:t>
            </a:r>
            <a:r>
              <a:rPr lang="en-US" dirty="0" err="1"/>
              <a:t>aniqlanadi</a:t>
            </a:r>
            <a:r>
              <a:rPr lang="en-US" dirty="0"/>
              <a:t>. </a:t>
            </a:r>
            <a:r>
              <a:rPr lang="en-US" dirty="0" err="1"/>
              <a:t>Albatta</a:t>
            </a:r>
            <a:r>
              <a:rPr lang="en-US" dirty="0"/>
              <a:t>, </a:t>
            </a:r>
            <a:r>
              <a:rPr lang="en-US" dirty="0" err="1"/>
              <a:t>iz</a:t>
            </a:r>
            <a:r>
              <a:rPr lang="en-US" dirty="0"/>
              <a:t> </a:t>
            </a:r>
            <a:r>
              <a:rPr lang="en-US" dirty="0" err="1"/>
              <a:t>qancha</a:t>
            </a:r>
            <a:r>
              <a:rPr lang="en-US" dirty="0"/>
              <a:t> </a:t>
            </a:r>
            <a:r>
              <a:rPr lang="en-US" dirty="0" err="1"/>
              <a:t>kichik</a:t>
            </a:r>
            <a:r>
              <a:rPr lang="en-US" dirty="0"/>
              <a:t> </a:t>
            </a:r>
            <a:r>
              <a:rPr lang="en-US" dirty="0" err="1"/>
              <a:t>bo‘lsa</a:t>
            </a:r>
            <a:r>
              <a:rPr lang="en-US" dirty="0"/>
              <a:t>, </a:t>
            </a:r>
            <a:r>
              <a:rPr lang="en-US" dirty="0" err="1"/>
              <a:t>qattiqlik</a:t>
            </a:r>
            <a:r>
              <a:rPr lang="en-US" dirty="0"/>
              <a:t> </a:t>
            </a:r>
            <a:r>
              <a:rPr lang="en-US" dirty="0" err="1"/>
              <a:t>shuncha</a:t>
            </a:r>
            <a:r>
              <a:rPr lang="en-US" dirty="0"/>
              <a:t> </a:t>
            </a:r>
            <a:r>
              <a:rPr lang="en-US" dirty="0" err="1"/>
              <a:t>ko‘p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 </a:t>
            </a:r>
            <a:r>
              <a:rPr lang="en-US" dirty="0" err="1"/>
              <a:t>Brinell</a:t>
            </a:r>
            <a:r>
              <a:rPr lang="en-US" dirty="0"/>
              <a:t> </a:t>
            </a:r>
            <a:r>
              <a:rPr lang="en-US" dirty="0" err="1"/>
              <a:t>usulida</a:t>
            </a:r>
            <a:r>
              <a:rPr lang="en-US" dirty="0"/>
              <a:t> </a:t>
            </a:r>
            <a:r>
              <a:rPr lang="en-US" dirty="0" err="1"/>
              <a:t>asosan</a:t>
            </a:r>
            <a:r>
              <a:rPr lang="en-US" dirty="0"/>
              <a:t> </a:t>
            </a:r>
            <a:r>
              <a:rPr lang="en-US" dirty="0" err="1"/>
              <a:t>kichik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o‘rta</a:t>
            </a:r>
            <a:r>
              <a:rPr lang="en-US" dirty="0"/>
              <a:t> </a:t>
            </a:r>
            <a:r>
              <a:rPr lang="en-US" dirty="0" err="1"/>
              <a:t>qattiqlikdagi</a:t>
            </a:r>
            <a:r>
              <a:rPr lang="en-US" dirty="0"/>
              <a:t> </a:t>
            </a:r>
            <a:r>
              <a:rPr lang="en-US" dirty="0" err="1"/>
              <a:t>materiallar</a:t>
            </a:r>
            <a:r>
              <a:rPr lang="en-US" dirty="0"/>
              <a:t> </a:t>
            </a:r>
            <a:r>
              <a:rPr lang="en-US" dirty="0" err="1"/>
              <a:t>qattiqligi</a:t>
            </a:r>
            <a:r>
              <a:rPr lang="en-US" dirty="0"/>
              <a:t> </a:t>
            </a:r>
            <a:r>
              <a:rPr lang="en-US" dirty="0" err="1"/>
              <a:t>aniqlanadi</a:t>
            </a:r>
            <a:r>
              <a:rPr lang="en-US" dirty="0"/>
              <a:t>: </a:t>
            </a:r>
            <a:r>
              <a:rPr lang="en-US" dirty="0" err="1"/>
              <a:t>po‘latlar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 450NV; </a:t>
            </a:r>
            <a:r>
              <a:rPr lang="en-US" dirty="0" err="1"/>
              <a:t>rangli</a:t>
            </a:r>
            <a:r>
              <a:rPr lang="en-US" dirty="0"/>
              <a:t> </a:t>
            </a:r>
            <a:r>
              <a:rPr lang="en-US" dirty="0" err="1"/>
              <a:t>metallar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200NV. </a:t>
            </a:r>
            <a:r>
              <a:rPr lang="en-US" dirty="0" err="1"/>
              <a:t>Vaqtincha</a:t>
            </a:r>
            <a:r>
              <a:rPr lang="en-US" dirty="0"/>
              <a:t> </a:t>
            </a:r>
            <a:r>
              <a:rPr lang="en-US" dirty="0" err="1"/>
              <a:t>qarshililik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qattiqlik</a:t>
            </a:r>
            <a:r>
              <a:rPr lang="en-US" dirty="0"/>
              <a:t> NV </a:t>
            </a:r>
            <a:r>
              <a:rPr lang="en-US" dirty="0" err="1"/>
              <a:t>o‘rtasida</a:t>
            </a:r>
            <a:r>
              <a:rPr lang="en-US" dirty="0"/>
              <a:t> </a:t>
            </a:r>
            <a:r>
              <a:rPr lang="en-US" dirty="0" err="1"/>
              <a:t>bog‘lanish</a:t>
            </a:r>
            <a:r>
              <a:rPr lang="en-US" dirty="0"/>
              <a:t> </a:t>
            </a:r>
            <a:r>
              <a:rPr lang="en-US" dirty="0" err="1"/>
              <a:t>munasabati</a:t>
            </a:r>
            <a:r>
              <a:rPr lang="en-US" dirty="0"/>
              <a:t> </a:t>
            </a:r>
            <a:r>
              <a:rPr lang="en-US" dirty="0" err="1"/>
              <a:t>o‘rnatilgan</a:t>
            </a:r>
            <a:r>
              <a:rPr lang="en-US" dirty="0"/>
              <a:t>.</a:t>
            </a:r>
            <a:endParaRPr lang="ru-RU" dirty="0"/>
          </a:p>
          <a:p>
            <a:r>
              <a:rPr lang="ru-RU" i="1" dirty="0"/>
              <a:t>σ </a:t>
            </a:r>
            <a:r>
              <a:rPr lang="uz-Cyrl-UZ" dirty="0"/>
              <a:t>3,4 NV –</a:t>
            </a:r>
            <a:r>
              <a:rPr lang="en-US" dirty="0"/>
              <a:t> </a:t>
            </a:r>
            <a:r>
              <a:rPr lang="en-US" dirty="0" err="1"/>
              <a:t>issiq</a:t>
            </a:r>
            <a:r>
              <a:rPr lang="en-US" dirty="0"/>
              <a:t> </a:t>
            </a:r>
            <a:r>
              <a:rPr lang="en-US" dirty="0" err="1"/>
              <a:t>prokatlangan</a:t>
            </a:r>
            <a:r>
              <a:rPr lang="en-US" dirty="0"/>
              <a:t> </a:t>
            </a:r>
            <a:r>
              <a:rPr lang="en-US" dirty="0" err="1"/>
              <a:t>uglerodli</a:t>
            </a:r>
            <a:r>
              <a:rPr lang="en-US" dirty="0"/>
              <a:t> </a:t>
            </a:r>
            <a:r>
              <a:rPr lang="en-US" dirty="0" err="1"/>
              <a:t>po‘latlar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;</a:t>
            </a:r>
            <a:endParaRPr lang="ru-RU" dirty="0"/>
          </a:p>
          <a:p>
            <a:r>
              <a:rPr lang="uz-Cyrl-UZ" i="1" dirty="0"/>
              <a:t>σ</a:t>
            </a:r>
            <a:r>
              <a:rPr lang="ru-RU" i="1" dirty="0"/>
              <a:t> </a:t>
            </a:r>
            <a:r>
              <a:rPr lang="en-US" dirty="0"/>
              <a:t>4,5 NV – </a:t>
            </a:r>
            <a:r>
              <a:rPr lang="en-US" dirty="0" err="1"/>
              <a:t>mis</a:t>
            </a:r>
            <a:r>
              <a:rPr lang="en-US" dirty="0"/>
              <a:t> </a:t>
            </a:r>
            <a:r>
              <a:rPr lang="en-US" dirty="0" err="1"/>
              <a:t>qotishmalari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,</a:t>
            </a:r>
            <a:endParaRPr lang="ru-RU" dirty="0"/>
          </a:p>
          <a:p>
            <a:r>
              <a:rPr lang="uz-Cyrl-UZ" i="1" dirty="0"/>
              <a:t>σ</a:t>
            </a:r>
            <a:r>
              <a:rPr lang="ru-RU" i="1" dirty="0"/>
              <a:t> </a:t>
            </a:r>
            <a:r>
              <a:rPr lang="uz-Cyrl-UZ" dirty="0"/>
              <a:t>3,5 NV – alyuminiy qotishmalari uchun.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4597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475656" y="260648"/>
            <a:ext cx="6400800" cy="648072"/>
          </a:xfrm>
        </p:spPr>
        <p:txBody>
          <a:bodyPr>
            <a:normAutofit fontScale="85000" lnSpcReduction="20000"/>
          </a:bodyPr>
          <a:lstStyle/>
          <a:p>
            <a:r>
              <a:rPr lang="uz-Cyrl-UZ" dirty="0"/>
              <a:t> Har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ariqchali</a:t>
            </a:r>
            <a:r>
              <a:rPr lang="en-US" dirty="0"/>
              <a:t> </a:t>
            </a:r>
            <a:r>
              <a:rPr lang="en-US" dirty="0" err="1"/>
              <a:t>namunalar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. </a:t>
            </a:r>
            <a:r>
              <a:rPr lang="uz-Cyrl-UZ" dirty="0"/>
              <a:t>E</a:t>
            </a:r>
            <a:r>
              <a:rPr lang="en-US" dirty="0" err="1"/>
              <a:t>ng</a:t>
            </a:r>
            <a:r>
              <a:rPr lang="en-US" dirty="0"/>
              <a:t> </a:t>
            </a:r>
            <a:r>
              <a:rPr lang="en-US" dirty="0" err="1"/>
              <a:t>ko‘p</a:t>
            </a:r>
            <a:r>
              <a:rPr lang="en-US" dirty="0"/>
              <a:t> </a:t>
            </a:r>
            <a:r>
              <a:rPr lang="en-US" dirty="0" err="1"/>
              <a:t>tarqalgani</a:t>
            </a:r>
            <a:r>
              <a:rPr lang="en-US" dirty="0"/>
              <a:t>  - </a:t>
            </a:r>
            <a:r>
              <a:rPr lang="en-US" dirty="0" err="1"/>
              <a:t>shaklli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V-</a:t>
            </a:r>
            <a:r>
              <a:rPr lang="en-US" dirty="0" err="1"/>
              <a:t>shaklli</a:t>
            </a:r>
            <a:r>
              <a:rPr lang="en-US" dirty="0"/>
              <a:t> </a:t>
            </a:r>
            <a:r>
              <a:rPr lang="en-US" dirty="0" err="1"/>
              <a:t>ariqchalardir</a:t>
            </a:r>
            <a:r>
              <a:rPr lang="en-US" dirty="0"/>
              <a:t>. (</a:t>
            </a:r>
            <a:r>
              <a:rPr lang="en-US" dirty="0" err="1"/>
              <a:t>rasm</a:t>
            </a:r>
            <a:r>
              <a:rPr lang="en-US" dirty="0"/>
              <a:t>).</a:t>
            </a:r>
            <a:endParaRPr lang="ru-RU" dirty="0"/>
          </a:p>
          <a:p>
            <a:endParaRPr lang="ru-RU" dirty="0"/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844824"/>
            <a:ext cx="5072063" cy="174369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251520" y="4625062"/>
            <a:ext cx="806489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z-Cyrl-U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asm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</a:t>
            </a:r>
            <a:r>
              <a:rPr kumimoji="0" lang="uz-Cyrl-UZ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Zarbiy qovushqoqlikni sinash uchun namunalar: a-</a:t>
            </a:r>
            <a:endParaRPr kumimoji="0" lang="uz-Cyrl-UZ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2351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87624" y="188640"/>
            <a:ext cx="6400800" cy="537240"/>
          </a:xfrm>
        </p:spPr>
        <p:txBody>
          <a:bodyPr>
            <a:normAutofit fontScale="77500" lnSpcReduction="20000"/>
          </a:bodyPr>
          <a:lstStyle/>
          <a:p>
            <a:r>
              <a:rPr lang="uz-Cyrl-UZ" dirty="0"/>
              <a:t> </a:t>
            </a:r>
            <a:r>
              <a:rPr lang="en-US" dirty="0" err="1"/>
              <a:t>Sinash</a:t>
            </a:r>
            <a:r>
              <a:rPr lang="en-US" dirty="0"/>
              <a:t> </a:t>
            </a:r>
            <a:r>
              <a:rPr lang="en-US" dirty="0" err="1"/>
              <a:t>tajribalari</a:t>
            </a:r>
            <a:r>
              <a:rPr lang="en-US" dirty="0"/>
              <a:t> </a:t>
            </a:r>
            <a:r>
              <a:rPr lang="en-US" dirty="0" err="1"/>
              <a:t>mayatnikli</a:t>
            </a:r>
            <a:r>
              <a:rPr lang="en-US" dirty="0"/>
              <a:t> </a:t>
            </a:r>
            <a:r>
              <a:rPr lang="en-US" dirty="0" err="1"/>
              <a:t>kopyorda</a:t>
            </a:r>
            <a:r>
              <a:rPr lang="en-US" dirty="0"/>
              <a:t> («</a:t>
            </a:r>
            <a:r>
              <a:rPr lang="en-US" dirty="0" err="1"/>
              <a:t>Sharli</a:t>
            </a:r>
            <a:r>
              <a:rPr lang="en-US" dirty="0"/>
              <a:t> </a:t>
            </a:r>
            <a:r>
              <a:rPr lang="en-US" dirty="0" err="1"/>
              <a:t>asbobi»da</a:t>
            </a:r>
            <a:r>
              <a:rPr lang="en-US" dirty="0"/>
              <a:t>)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boriladi</a:t>
            </a:r>
            <a:r>
              <a:rPr lang="en-US" dirty="0"/>
              <a:t>. (</a:t>
            </a:r>
            <a:r>
              <a:rPr lang="en-US" dirty="0" err="1"/>
              <a:t>rasm</a:t>
            </a:r>
            <a:r>
              <a:rPr lang="ru-RU" dirty="0"/>
              <a:t>      </a:t>
            </a:r>
            <a:r>
              <a:rPr lang="en-US" dirty="0"/>
              <a:t>).</a:t>
            </a:r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463" y="1857375"/>
            <a:ext cx="5297487" cy="314642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939211" y="5557882"/>
            <a:ext cx="57241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dirty="0"/>
              <a:t>Rasm       Zarbiy qovushqoqlikni sinash sxemasi: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4219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731520"/>
            <a:ext cx="8208912" cy="4713704"/>
          </a:xfrm>
        </p:spPr>
        <p:txBody>
          <a:bodyPr>
            <a:normAutofit fontScale="85000" lnSpcReduction="20000"/>
          </a:bodyPr>
          <a:lstStyle/>
          <a:p>
            <a:r>
              <a:rPr lang="uz-Cyrl-UZ" b="1" dirty="0"/>
              <a:t>Rekristallanish</a:t>
            </a:r>
            <a:r>
              <a:rPr lang="uz-Cyrl-UZ" dirty="0"/>
              <a:t> temperaturasi bilan suyuqlanish temperaturasi orasida quyidagi bog‘lanish bor:</a:t>
            </a:r>
            <a:endParaRPr lang="ru-RU" dirty="0"/>
          </a:p>
          <a:p>
            <a:r>
              <a:rPr lang="uz-Cyrl-UZ" dirty="0"/>
              <a:t>T</a:t>
            </a:r>
            <a:r>
              <a:rPr lang="uz-Cyrl-UZ" baseline="-25000" dirty="0"/>
              <a:t>ryoqr </a:t>
            </a:r>
            <a:r>
              <a:rPr lang="uz-Cyrl-UZ" dirty="0"/>
              <a:t>= </a:t>
            </a:r>
            <a:r>
              <a:rPr lang="ru-RU" dirty="0">
                <a:sym typeface="Symbol"/>
              </a:rPr>
              <a:t></a:t>
            </a:r>
            <a:r>
              <a:rPr lang="ru-RU" dirty="0"/>
              <a:t> </a:t>
            </a:r>
            <a:r>
              <a:rPr lang="ru-RU" dirty="0">
                <a:sym typeface="Symbol"/>
              </a:rPr>
              <a:t></a:t>
            </a:r>
            <a:r>
              <a:rPr lang="uz-Cyrl-UZ" dirty="0"/>
              <a:t> T</a:t>
            </a:r>
            <a:r>
              <a:rPr lang="uz-Cyrl-UZ" baseline="-25000" dirty="0"/>
              <a:t>Suyuq</a:t>
            </a:r>
            <a:endParaRPr lang="ru-RU" dirty="0"/>
          </a:p>
          <a:p>
            <a:r>
              <a:rPr lang="ru-RU" dirty="0">
                <a:sym typeface="Symbol"/>
              </a:rPr>
              <a:t></a:t>
            </a:r>
            <a:r>
              <a:rPr lang="en-US" dirty="0"/>
              <a:t> - </a:t>
            </a:r>
            <a:r>
              <a:rPr lang="en-US" dirty="0" err="1"/>
              <a:t>metallning</a:t>
            </a:r>
            <a:r>
              <a:rPr lang="en-US" dirty="0"/>
              <a:t> </a:t>
            </a:r>
            <a:r>
              <a:rPr lang="en-US" dirty="0" err="1"/>
              <a:t>tozaligi</a:t>
            </a:r>
            <a:r>
              <a:rPr lang="en-US" dirty="0"/>
              <a:t> </a:t>
            </a:r>
            <a:r>
              <a:rPr lang="en-US" dirty="0" err="1"/>
              <a:t>bog‘liq</a:t>
            </a:r>
            <a:r>
              <a:rPr lang="en-US" dirty="0"/>
              <a:t> </a:t>
            </a:r>
            <a:r>
              <a:rPr lang="en-US" dirty="0" err="1"/>
              <a:t>koeffitsient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toza</a:t>
            </a:r>
            <a:r>
              <a:rPr lang="en-US" dirty="0"/>
              <a:t> </a:t>
            </a:r>
            <a:r>
              <a:rPr lang="en-US" dirty="0" err="1"/>
              <a:t>metallar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ru-RU" dirty="0">
                <a:sym typeface="Symbol"/>
              </a:rPr>
              <a:t></a:t>
            </a:r>
            <a:r>
              <a:rPr lang="en-US" dirty="0"/>
              <a:t> = 0,3-0,4.</a:t>
            </a:r>
            <a:endParaRPr lang="ru-RU" dirty="0"/>
          </a:p>
          <a:p>
            <a:r>
              <a:rPr lang="en-US" dirty="0" err="1"/>
              <a:t>Qotishmalarning</a:t>
            </a:r>
            <a:r>
              <a:rPr lang="en-US" dirty="0"/>
              <a:t> </a:t>
            </a:r>
            <a:r>
              <a:rPr lang="en-US" dirty="0" err="1"/>
              <a:t>rekristallanish</a:t>
            </a:r>
            <a:r>
              <a:rPr lang="en-US" dirty="0"/>
              <a:t> </a:t>
            </a:r>
            <a:r>
              <a:rPr lang="en-US" dirty="0" err="1"/>
              <a:t>temperaturasi</a:t>
            </a:r>
            <a:r>
              <a:rPr lang="en-US" dirty="0"/>
              <a:t> </a:t>
            </a:r>
            <a:r>
              <a:rPr lang="en-US" dirty="0" err="1"/>
              <a:t>ancha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: </a:t>
            </a:r>
            <a:r>
              <a:rPr lang="ru-RU" dirty="0">
                <a:sym typeface="Symbol"/>
              </a:rPr>
              <a:t></a:t>
            </a:r>
            <a:r>
              <a:rPr lang="en-US" dirty="0"/>
              <a:t> = 0,8 </a:t>
            </a:r>
            <a:r>
              <a:rPr lang="en-US" dirty="0" err="1"/>
              <a:t>gacha</a:t>
            </a:r>
            <a:r>
              <a:rPr lang="en-US" dirty="0"/>
              <a:t> </a:t>
            </a:r>
            <a:r>
              <a:rPr lang="en-US" dirty="0" err="1"/>
              <a:t>boradi</a:t>
            </a:r>
            <a:r>
              <a:rPr lang="en-US" dirty="0"/>
              <a:t>. </a:t>
            </a:r>
            <a:r>
              <a:rPr lang="en-US" dirty="0" err="1"/>
              <a:t>Masalan</a:t>
            </a:r>
            <a:r>
              <a:rPr lang="en-US" dirty="0"/>
              <a:t>, </a:t>
            </a:r>
            <a:r>
              <a:rPr lang="en-US" dirty="0" err="1"/>
              <a:t>tarkibida</a:t>
            </a:r>
            <a:r>
              <a:rPr lang="en-US" dirty="0"/>
              <a:t> 0,5% </a:t>
            </a:r>
            <a:r>
              <a:rPr lang="en-US" dirty="0" err="1"/>
              <a:t>uglerod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po‘latning</a:t>
            </a:r>
            <a:r>
              <a:rPr lang="en-US" dirty="0"/>
              <a:t> </a:t>
            </a:r>
            <a:r>
              <a:rPr lang="en-US" dirty="0" err="1"/>
              <a:t>suyuqlanish</a:t>
            </a:r>
            <a:r>
              <a:rPr lang="en-US" dirty="0"/>
              <a:t> </a:t>
            </a:r>
            <a:r>
              <a:rPr lang="en-US" dirty="0" err="1"/>
              <a:t>temperaturasi</a:t>
            </a:r>
            <a:r>
              <a:rPr lang="en-US" dirty="0"/>
              <a:t> ~ 1500</a:t>
            </a:r>
            <a:r>
              <a:rPr lang="en-US" baseline="30000" dirty="0"/>
              <a:t>o</a:t>
            </a:r>
            <a:r>
              <a:rPr lang="en-US" dirty="0"/>
              <a:t>C 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teng</a:t>
            </a:r>
            <a:r>
              <a:rPr lang="en-US" dirty="0"/>
              <a:t>, </a:t>
            </a:r>
            <a:r>
              <a:rPr lang="en-US" dirty="0" err="1"/>
              <a:t>rekristallanish</a:t>
            </a:r>
            <a:r>
              <a:rPr lang="en-US" dirty="0"/>
              <a:t> </a:t>
            </a:r>
            <a:r>
              <a:rPr lang="en-US" dirty="0" err="1"/>
              <a:t>temperaturasi</a:t>
            </a:r>
            <a:r>
              <a:rPr lang="en-US" dirty="0"/>
              <a:t> </a:t>
            </a:r>
            <a:r>
              <a:rPr lang="en-US" dirty="0" err="1"/>
              <a:t>T</a:t>
            </a:r>
            <a:r>
              <a:rPr lang="en-US" baseline="-25000" dirty="0" err="1"/>
              <a:t>ryoqr</a:t>
            </a:r>
            <a:r>
              <a:rPr lang="en-US" dirty="0"/>
              <a:t> = 0,8 </a:t>
            </a:r>
            <a:r>
              <a:rPr lang="ru-RU" dirty="0">
                <a:sym typeface="Symbol"/>
              </a:rPr>
              <a:t></a:t>
            </a:r>
            <a:r>
              <a:rPr lang="en-US" dirty="0"/>
              <a:t> 1500 = 1200</a:t>
            </a:r>
            <a:r>
              <a:rPr lang="en-US" baseline="30000" dirty="0"/>
              <a:t>o</a:t>
            </a:r>
            <a:r>
              <a:rPr lang="en-US" dirty="0"/>
              <a:t>S.</a:t>
            </a:r>
            <a:endParaRPr lang="ru-RU" dirty="0"/>
          </a:p>
          <a:p>
            <a:r>
              <a:rPr lang="uz-Cyrl-UZ" dirty="0"/>
              <a:t>Rekristallanish temperaturasidan yuqori temperaturalarda sodir bo‘ladigan plastik deformatsiya natijasida metall kristall panjarasidagi atomlar siljisa va metall puxtalansada, ammo shu temperaturada bo‘ladigan rekristallanish protsessi bu puxtalikni yo‘qotadi.</a:t>
            </a:r>
            <a:endParaRPr lang="ru-RU" dirty="0"/>
          </a:p>
          <a:p>
            <a:r>
              <a:rPr lang="en-US" dirty="0" err="1"/>
              <a:t>Rekristallanish</a:t>
            </a:r>
            <a:r>
              <a:rPr lang="en-US" dirty="0"/>
              <a:t> </a:t>
            </a:r>
            <a:r>
              <a:rPr lang="en-US" dirty="0" err="1"/>
              <a:t>temperaturasidan</a:t>
            </a:r>
            <a:r>
              <a:rPr lang="en-US" dirty="0"/>
              <a:t> </a:t>
            </a:r>
            <a:r>
              <a:rPr lang="en-US" dirty="0" err="1"/>
              <a:t>yuqori</a:t>
            </a:r>
            <a:r>
              <a:rPr lang="en-US" dirty="0"/>
              <a:t> </a:t>
            </a:r>
            <a:r>
              <a:rPr lang="en-US" dirty="0" err="1"/>
              <a:t>temperaturada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- </a:t>
            </a:r>
            <a:r>
              <a:rPr lang="en-US" dirty="0" err="1"/>
              <a:t>qizdirib</a:t>
            </a:r>
            <a:r>
              <a:rPr lang="en-US" dirty="0"/>
              <a:t> </a:t>
            </a:r>
            <a:r>
              <a:rPr lang="en-US" dirty="0" err="1"/>
              <a:t>bosim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(“</a:t>
            </a:r>
            <a:r>
              <a:rPr lang="en-US" dirty="0" err="1"/>
              <a:t>goryachaya</a:t>
            </a:r>
            <a:r>
              <a:rPr lang="en-US" dirty="0"/>
              <a:t> </a:t>
            </a:r>
            <a:r>
              <a:rPr lang="en-US" dirty="0" err="1"/>
              <a:t>obrabotka</a:t>
            </a:r>
            <a:r>
              <a:rPr lang="en-US" dirty="0"/>
              <a:t>”) </a:t>
            </a:r>
            <a:r>
              <a:rPr lang="en-US" dirty="0" err="1"/>
              <a:t>deyiladi</a:t>
            </a:r>
            <a:r>
              <a:rPr lang="en-US" dirty="0"/>
              <a:t>. </a:t>
            </a:r>
            <a:r>
              <a:rPr lang="en-US" dirty="0" err="1"/>
              <a:t>Pastro</a:t>
            </a:r>
            <a:r>
              <a:rPr lang="uz-Cyrl-UZ" dirty="0"/>
              <a:t>q</a:t>
            </a:r>
            <a:r>
              <a:rPr lang="en-US" dirty="0"/>
              <a:t> </a:t>
            </a:r>
            <a:r>
              <a:rPr lang="en-US" dirty="0" err="1"/>
              <a:t>temperaturada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- </a:t>
            </a:r>
            <a:r>
              <a:rPr lang="en-US" dirty="0" err="1"/>
              <a:t>sovuqlayin</a:t>
            </a:r>
            <a:r>
              <a:rPr lang="en-US" dirty="0"/>
              <a:t> </a:t>
            </a:r>
            <a:r>
              <a:rPr lang="en-US" dirty="0" err="1"/>
              <a:t>bosim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ishlash</a:t>
            </a:r>
            <a:r>
              <a:rPr lang="en-US" dirty="0"/>
              <a:t> </a:t>
            </a:r>
            <a:r>
              <a:rPr lang="en-US" dirty="0" err="1"/>
              <a:t>deyiladi</a:t>
            </a:r>
            <a:r>
              <a:rPr lang="en-US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4109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63</TotalTime>
  <Words>1101</Words>
  <Application>Microsoft Office PowerPoint</Application>
  <PresentationFormat>Экран (4:3)</PresentationFormat>
  <Paragraphs>89</Paragraphs>
  <Slides>14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6" baseType="lpstr">
      <vt:lpstr>Воздушный поток</vt:lpstr>
      <vt:lpstr>Microsoft Equation 3.0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8</cp:revision>
  <dcterms:created xsi:type="dcterms:W3CDTF">2018-03-26T13:11:09Z</dcterms:created>
  <dcterms:modified xsi:type="dcterms:W3CDTF">2018-03-26T14:14:43Z</dcterms:modified>
</cp:coreProperties>
</file>