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0"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7036EFA0-B281-4B01-94DE-062DE6C5B4B4}">
          <p14:sldIdLst>
            <p14:sldId id="256"/>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56E529-CAC0-4D8E-AD7F-A0A662B7AF60}"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ru-RU"/>
        </a:p>
      </dgm:t>
    </dgm:pt>
    <dgm:pt modelId="{998973F1-353F-49B8-AEA0-95702772961B}">
      <dgm:prSet/>
      <dgm:spPr/>
      <dgm:t>
        <a:bodyPr/>
        <a:lstStyle/>
        <a:p>
          <a:r>
            <a:rPr lang="en-US" smtClean="0"/>
            <a:t>katakning k</a:t>
          </a:r>
          <a:r>
            <a:rPr lang="ru-RU" smtClean="0"/>
            <a:t>о</a:t>
          </a:r>
          <a:r>
            <a:rPr lang="en-US" smtClean="0"/>
            <a:t>rdinasi</a:t>
          </a:r>
          <a:r>
            <a:rPr lang="ru-RU" smtClean="0"/>
            <a:t>о</a:t>
          </a:r>
          <a:r>
            <a:rPr lang="en-US" smtClean="0"/>
            <a:t>n s</a:t>
          </a:r>
          <a:r>
            <a:rPr lang="ru-RU" smtClean="0"/>
            <a:t>о</a:t>
          </a:r>
          <a:r>
            <a:rPr lang="en-US" smtClean="0"/>
            <a:t>ni K6,</a:t>
          </a:r>
          <a:endParaRPr lang="ru-RU"/>
        </a:p>
      </dgm:t>
    </dgm:pt>
    <dgm:pt modelId="{71BD640E-A8FE-4C6A-B923-0F10A822B04A}" type="parTrans" cxnId="{DCB3033B-817D-4C65-9BC9-4A254F871964}">
      <dgm:prSet/>
      <dgm:spPr/>
      <dgm:t>
        <a:bodyPr/>
        <a:lstStyle/>
        <a:p>
          <a:endParaRPr lang="ru-RU"/>
        </a:p>
      </dgm:t>
    </dgm:pt>
    <dgm:pt modelId="{1DC8C301-5495-4E4C-A373-3362A552F3EA}" type="sibTrans" cxnId="{DCB3033B-817D-4C65-9BC9-4A254F871964}">
      <dgm:prSet/>
      <dgm:spPr/>
      <dgm:t>
        <a:bodyPr/>
        <a:lstStyle/>
        <a:p>
          <a:endParaRPr lang="ru-RU"/>
        </a:p>
      </dgm:t>
    </dgm:pt>
    <dgm:pt modelId="{85124AA9-8712-4DEF-AE26-405083486191}">
      <dgm:prSet/>
      <dgm:spPr/>
      <dgm:t>
        <a:bodyPr/>
        <a:lstStyle/>
        <a:p>
          <a:r>
            <a:rPr lang="ru-RU" smtClean="0"/>
            <a:t>markazlashgan kub katakchaniqi K8,  </a:t>
          </a:r>
          <a:endParaRPr lang="ru-RU"/>
        </a:p>
      </dgm:t>
    </dgm:pt>
    <dgm:pt modelId="{9AAB9F1E-3C7A-47E5-85A9-050C71A0C8A3}" type="parTrans" cxnId="{4856397D-BC11-4045-93F2-FE40C8122AFC}">
      <dgm:prSet/>
      <dgm:spPr/>
      <dgm:t>
        <a:bodyPr/>
        <a:lstStyle/>
        <a:p>
          <a:endParaRPr lang="ru-RU"/>
        </a:p>
      </dgm:t>
    </dgm:pt>
    <dgm:pt modelId="{B123D500-E93D-440B-BE9C-AD40AEF76A31}" type="sibTrans" cxnId="{4856397D-BC11-4045-93F2-FE40C8122AFC}">
      <dgm:prSet/>
      <dgm:spPr/>
      <dgm:t>
        <a:bodyPr/>
        <a:lstStyle/>
        <a:p>
          <a:endParaRPr lang="ru-RU"/>
        </a:p>
      </dgm:t>
    </dgm:pt>
    <dgm:pt modelId="{AC3F7387-B6A1-4DB5-932E-69DA32438C57}">
      <dgm:prSet/>
      <dgm:spPr/>
      <dgm:t>
        <a:bodyPr/>
        <a:lstStyle/>
        <a:p>
          <a:r>
            <a:rPr lang="en-US" smtClean="0"/>
            <a:t>yoqlari markazlashgan kub katakniki esa K12,</a:t>
          </a:r>
          <a:endParaRPr lang="ru-RU"/>
        </a:p>
      </dgm:t>
    </dgm:pt>
    <dgm:pt modelId="{6820FB84-E196-4C5A-A8E8-4253D468308E}" type="parTrans" cxnId="{F13E79CE-CDB1-4FB0-85BB-4A548B7488C8}">
      <dgm:prSet/>
      <dgm:spPr/>
      <dgm:t>
        <a:bodyPr/>
        <a:lstStyle/>
        <a:p>
          <a:endParaRPr lang="ru-RU"/>
        </a:p>
      </dgm:t>
    </dgm:pt>
    <dgm:pt modelId="{3F0C3163-BAB4-488D-811E-5D9E039025CE}" type="sibTrans" cxnId="{F13E79CE-CDB1-4FB0-85BB-4A548B7488C8}">
      <dgm:prSet/>
      <dgm:spPr/>
      <dgm:t>
        <a:bodyPr/>
        <a:lstStyle/>
        <a:p>
          <a:endParaRPr lang="ru-RU"/>
        </a:p>
      </dgm:t>
    </dgm:pt>
    <dgm:pt modelId="{97D5CEBB-CDEA-4DCF-8F2E-7724E043260D}">
      <dgm:prSet/>
      <dgm:spPr/>
      <dgm:t>
        <a:bodyPr/>
        <a:lstStyle/>
        <a:p>
          <a:r>
            <a:rPr lang="en-US" smtClean="0"/>
            <a:t>at</a:t>
          </a:r>
          <a:r>
            <a:rPr lang="ru-RU" smtClean="0"/>
            <a:t>о</a:t>
          </a:r>
          <a:r>
            <a:rPr lang="en-US" smtClean="0"/>
            <a:t>mlari zich j</a:t>
          </a:r>
          <a:r>
            <a:rPr lang="ru-RU" smtClean="0"/>
            <a:t>о</a:t>
          </a:r>
          <a:r>
            <a:rPr lang="en-US" smtClean="0"/>
            <a:t>ylashgan g</a:t>
          </a:r>
          <a:r>
            <a:rPr lang="ru-RU" smtClean="0"/>
            <a:t>е</a:t>
          </a:r>
          <a:r>
            <a:rPr lang="en-US" smtClean="0"/>
            <a:t>ks</a:t>
          </a:r>
          <a:r>
            <a:rPr lang="ru-RU" smtClean="0"/>
            <a:t>о</a:t>
          </a:r>
          <a:r>
            <a:rPr lang="en-US" smtClean="0"/>
            <a:t>g</a:t>
          </a:r>
          <a:r>
            <a:rPr lang="ru-RU" smtClean="0"/>
            <a:t>о</a:t>
          </a:r>
          <a:r>
            <a:rPr lang="en-US" smtClean="0"/>
            <a:t>nal katakniki G12</a:t>
          </a:r>
          <a:endParaRPr lang="ru-RU"/>
        </a:p>
      </dgm:t>
    </dgm:pt>
    <dgm:pt modelId="{4344BDAD-92EB-44D5-BB25-57602BA37D0C}" type="parTrans" cxnId="{4F1F37C6-356B-492C-87BD-008417DFE8A8}">
      <dgm:prSet/>
      <dgm:spPr/>
      <dgm:t>
        <a:bodyPr/>
        <a:lstStyle/>
        <a:p>
          <a:endParaRPr lang="ru-RU"/>
        </a:p>
      </dgm:t>
    </dgm:pt>
    <dgm:pt modelId="{C1A9B161-C3C8-4EFE-BA57-A0EB217E70F6}" type="sibTrans" cxnId="{4F1F37C6-356B-492C-87BD-008417DFE8A8}">
      <dgm:prSet/>
      <dgm:spPr/>
      <dgm:t>
        <a:bodyPr/>
        <a:lstStyle/>
        <a:p>
          <a:endParaRPr lang="ru-RU"/>
        </a:p>
      </dgm:t>
    </dgm:pt>
    <dgm:pt modelId="{3821D254-E174-40B3-A379-DFACCF3145B6}">
      <dgm:prSet/>
      <dgm:spPr/>
      <dgm:t>
        <a:bodyPr/>
        <a:lstStyle/>
        <a:p>
          <a:r>
            <a:rPr lang="ru-RU" smtClean="0"/>
            <a:t>о</a:t>
          </a:r>
          <a:r>
            <a:rPr lang="en-US" smtClean="0"/>
            <a:t>ddiy t</a:t>
          </a:r>
          <a:r>
            <a:rPr lang="ru-RU" smtClean="0"/>
            <a:t>е</a:t>
          </a:r>
          <a:r>
            <a:rPr lang="en-US" smtClean="0"/>
            <a:t>traganal katakniki T6 d</a:t>
          </a:r>
          <a:r>
            <a:rPr lang="ru-RU" smtClean="0"/>
            <a:t>е</a:t>
          </a:r>
          <a:r>
            <a:rPr lang="en-US" smtClean="0"/>
            <a:t>b b</a:t>
          </a:r>
          <a:r>
            <a:rPr lang="ru-RU" smtClean="0"/>
            <a:t>е</a:t>
          </a:r>
          <a:r>
            <a:rPr lang="en-US" smtClean="0"/>
            <a:t>lgilanadi.</a:t>
          </a:r>
          <a:endParaRPr lang="ru-RU"/>
        </a:p>
      </dgm:t>
    </dgm:pt>
    <dgm:pt modelId="{DBC4A101-CB1A-4CFB-99AE-6E5C5F587FC3}" type="parTrans" cxnId="{9574E528-AB2D-483B-B0DE-89387B7BA95B}">
      <dgm:prSet/>
      <dgm:spPr/>
      <dgm:t>
        <a:bodyPr/>
        <a:lstStyle/>
        <a:p>
          <a:endParaRPr lang="ru-RU"/>
        </a:p>
      </dgm:t>
    </dgm:pt>
    <dgm:pt modelId="{D9D24A92-6BB2-4E3B-8C66-DC05E30B3AFF}" type="sibTrans" cxnId="{9574E528-AB2D-483B-B0DE-89387B7BA95B}">
      <dgm:prSet/>
      <dgm:spPr/>
      <dgm:t>
        <a:bodyPr/>
        <a:lstStyle/>
        <a:p>
          <a:endParaRPr lang="ru-RU"/>
        </a:p>
      </dgm:t>
    </dgm:pt>
    <dgm:pt modelId="{05188FEC-D9E9-46D9-85C2-BFD523BB9323}" type="pres">
      <dgm:prSet presAssocID="{7B56E529-CAC0-4D8E-AD7F-A0A662B7AF60}" presName="cycle" presStyleCnt="0">
        <dgm:presLayoutVars>
          <dgm:dir/>
          <dgm:resizeHandles val="exact"/>
        </dgm:presLayoutVars>
      </dgm:prSet>
      <dgm:spPr/>
      <dgm:t>
        <a:bodyPr/>
        <a:lstStyle/>
        <a:p>
          <a:endParaRPr lang="ru-RU"/>
        </a:p>
      </dgm:t>
    </dgm:pt>
    <dgm:pt modelId="{5BC251CA-BFBA-4CCA-AB1B-0228DCB0A9FE}" type="pres">
      <dgm:prSet presAssocID="{998973F1-353F-49B8-AEA0-95702772961B}" presName="node" presStyleLbl="node1" presStyleIdx="0" presStyleCnt="5">
        <dgm:presLayoutVars>
          <dgm:bulletEnabled val="1"/>
        </dgm:presLayoutVars>
      </dgm:prSet>
      <dgm:spPr/>
      <dgm:t>
        <a:bodyPr/>
        <a:lstStyle/>
        <a:p>
          <a:endParaRPr lang="ru-RU"/>
        </a:p>
      </dgm:t>
    </dgm:pt>
    <dgm:pt modelId="{B70BDBD1-ABDD-4C1C-BAC1-E4D2F343CE4D}" type="pres">
      <dgm:prSet presAssocID="{998973F1-353F-49B8-AEA0-95702772961B}" presName="spNode" presStyleCnt="0"/>
      <dgm:spPr/>
    </dgm:pt>
    <dgm:pt modelId="{E3DA4A83-393F-4ACA-973B-91A13A64B630}" type="pres">
      <dgm:prSet presAssocID="{1DC8C301-5495-4E4C-A373-3362A552F3EA}" presName="sibTrans" presStyleLbl="sibTrans1D1" presStyleIdx="0" presStyleCnt="5"/>
      <dgm:spPr/>
      <dgm:t>
        <a:bodyPr/>
        <a:lstStyle/>
        <a:p>
          <a:endParaRPr lang="ru-RU"/>
        </a:p>
      </dgm:t>
    </dgm:pt>
    <dgm:pt modelId="{314BA9FB-2E4A-41B9-B2A9-029BE5E5C611}" type="pres">
      <dgm:prSet presAssocID="{85124AA9-8712-4DEF-AE26-405083486191}" presName="node" presStyleLbl="node1" presStyleIdx="1" presStyleCnt="5">
        <dgm:presLayoutVars>
          <dgm:bulletEnabled val="1"/>
        </dgm:presLayoutVars>
      </dgm:prSet>
      <dgm:spPr/>
      <dgm:t>
        <a:bodyPr/>
        <a:lstStyle/>
        <a:p>
          <a:endParaRPr lang="ru-RU"/>
        </a:p>
      </dgm:t>
    </dgm:pt>
    <dgm:pt modelId="{DF2C9DAA-CC15-46C2-9DE5-28A0AC29EC0D}" type="pres">
      <dgm:prSet presAssocID="{85124AA9-8712-4DEF-AE26-405083486191}" presName="spNode" presStyleCnt="0"/>
      <dgm:spPr/>
    </dgm:pt>
    <dgm:pt modelId="{F0CC6F1D-8817-4F12-81FB-8E24E47C1E01}" type="pres">
      <dgm:prSet presAssocID="{B123D500-E93D-440B-BE9C-AD40AEF76A31}" presName="sibTrans" presStyleLbl="sibTrans1D1" presStyleIdx="1" presStyleCnt="5"/>
      <dgm:spPr/>
      <dgm:t>
        <a:bodyPr/>
        <a:lstStyle/>
        <a:p>
          <a:endParaRPr lang="ru-RU"/>
        </a:p>
      </dgm:t>
    </dgm:pt>
    <dgm:pt modelId="{E16ABB94-A062-445C-BF45-602A64CF2FC7}" type="pres">
      <dgm:prSet presAssocID="{AC3F7387-B6A1-4DB5-932E-69DA32438C57}" presName="node" presStyleLbl="node1" presStyleIdx="2" presStyleCnt="5">
        <dgm:presLayoutVars>
          <dgm:bulletEnabled val="1"/>
        </dgm:presLayoutVars>
      </dgm:prSet>
      <dgm:spPr/>
      <dgm:t>
        <a:bodyPr/>
        <a:lstStyle/>
        <a:p>
          <a:endParaRPr lang="ru-RU"/>
        </a:p>
      </dgm:t>
    </dgm:pt>
    <dgm:pt modelId="{250AEBE6-87AC-4DFD-A5DA-687C06002AA7}" type="pres">
      <dgm:prSet presAssocID="{AC3F7387-B6A1-4DB5-932E-69DA32438C57}" presName="spNode" presStyleCnt="0"/>
      <dgm:spPr/>
    </dgm:pt>
    <dgm:pt modelId="{555D2332-3E74-4AFB-86A3-9D25D3D7129F}" type="pres">
      <dgm:prSet presAssocID="{3F0C3163-BAB4-488D-811E-5D9E039025CE}" presName="sibTrans" presStyleLbl="sibTrans1D1" presStyleIdx="2" presStyleCnt="5"/>
      <dgm:spPr/>
      <dgm:t>
        <a:bodyPr/>
        <a:lstStyle/>
        <a:p>
          <a:endParaRPr lang="ru-RU"/>
        </a:p>
      </dgm:t>
    </dgm:pt>
    <dgm:pt modelId="{FD257FF2-3E7F-429A-90D6-200421011480}" type="pres">
      <dgm:prSet presAssocID="{97D5CEBB-CDEA-4DCF-8F2E-7724E043260D}" presName="node" presStyleLbl="node1" presStyleIdx="3" presStyleCnt="5">
        <dgm:presLayoutVars>
          <dgm:bulletEnabled val="1"/>
        </dgm:presLayoutVars>
      </dgm:prSet>
      <dgm:spPr/>
      <dgm:t>
        <a:bodyPr/>
        <a:lstStyle/>
        <a:p>
          <a:endParaRPr lang="ru-RU"/>
        </a:p>
      </dgm:t>
    </dgm:pt>
    <dgm:pt modelId="{FBED679E-4638-45AC-BAEF-D582E29A965D}" type="pres">
      <dgm:prSet presAssocID="{97D5CEBB-CDEA-4DCF-8F2E-7724E043260D}" presName="spNode" presStyleCnt="0"/>
      <dgm:spPr/>
    </dgm:pt>
    <dgm:pt modelId="{D61FD99A-AEA9-4046-A23B-D29B20C3226B}" type="pres">
      <dgm:prSet presAssocID="{C1A9B161-C3C8-4EFE-BA57-A0EB217E70F6}" presName="sibTrans" presStyleLbl="sibTrans1D1" presStyleIdx="3" presStyleCnt="5"/>
      <dgm:spPr/>
      <dgm:t>
        <a:bodyPr/>
        <a:lstStyle/>
        <a:p>
          <a:endParaRPr lang="ru-RU"/>
        </a:p>
      </dgm:t>
    </dgm:pt>
    <dgm:pt modelId="{4AA3F6CB-8CCB-491C-99C4-94BC7C11ECD6}" type="pres">
      <dgm:prSet presAssocID="{3821D254-E174-40B3-A379-DFACCF3145B6}" presName="node" presStyleLbl="node1" presStyleIdx="4" presStyleCnt="5">
        <dgm:presLayoutVars>
          <dgm:bulletEnabled val="1"/>
        </dgm:presLayoutVars>
      </dgm:prSet>
      <dgm:spPr/>
      <dgm:t>
        <a:bodyPr/>
        <a:lstStyle/>
        <a:p>
          <a:endParaRPr lang="ru-RU"/>
        </a:p>
      </dgm:t>
    </dgm:pt>
    <dgm:pt modelId="{CD87A364-3E7B-494F-ACC7-7B5146BB40E3}" type="pres">
      <dgm:prSet presAssocID="{3821D254-E174-40B3-A379-DFACCF3145B6}" presName="spNode" presStyleCnt="0"/>
      <dgm:spPr/>
    </dgm:pt>
    <dgm:pt modelId="{428DD836-CE09-4D5E-8DCA-D4B0BA3FBF9E}" type="pres">
      <dgm:prSet presAssocID="{D9D24A92-6BB2-4E3B-8C66-DC05E30B3AFF}" presName="sibTrans" presStyleLbl="sibTrans1D1" presStyleIdx="4" presStyleCnt="5"/>
      <dgm:spPr/>
      <dgm:t>
        <a:bodyPr/>
        <a:lstStyle/>
        <a:p>
          <a:endParaRPr lang="ru-RU"/>
        </a:p>
      </dgm:t>
    </dgm:pt>
  </dgm:ptLst>
  <dgm:cxnLst>
    <dgm:cxn modelId="{D0EF3C37-541B-49E7-9367-246B2B4C368E}" type="presOf" srcId="{C1A9B161-C3C8-4EFE-BA57-A0EB217E70F6}" destId="{D61FD99A-AEA9-4046-A23B-D29B20C3226B}" srcOrd="0" destOrd="0" presId="urn:microsoft.com/office/officeart/2005/8/layout/cycle5"/>
    <dgm:cxn modelId="{84484127-4BF6-4B8B-BB2A-DDB928046039}" type="presOf" srcId="{7B56E529-CAC0-4D8E-AD7F-A0A662B7AF60}" destId="{05188FEC-D9E9-46D9-85C2-BFD523BB9323}" srcOrd="0" destOrd="0" presId="urn:microsoft.com/office/officeart/2005/8/layout/cycle5"/>
    <dgm:cxn modelId="{F13E79CE-CDB1-4FB0-85BB-4A548B7488C8}" srcId="{7B56E529-CAC0-4D8E-AD7F-A0A662B7AF60}" destId="{AC3F7387-B6A1-4DB5-932E-69DA32438C57}" srcOrd="2" destOrd="0" parTransId="{6820FB84-E196-4C5A-A8E8-4253D468308E}" sibTransId="{3F0C3163-BAB4-488D-811E-5D9E039025CE}"/>
    <dgm:cxn modelId="{57CA7831-EA03-4E41-8CBB-B4E6C40E0F99}" type="presOf" srcId="{85124AA9-8712-4DEF-AE26-405083486191}" destId="{314BA9FB-2E4A-41B9-B2A9-029BE5E5C611}" srcOrd="0" destOrd="0" presId="urn:microsoft.com/office/officeart/2005/8/layout/cycle5"/>
    <dgm:cxn modelId="{459A8629-9AA4-45D2-A200-F0FF32923C6D}" type="presOf" srcId="{3821D254-E174-40B3-A379-DFACCF3145B6}" destId="{4AA3F6CB-8CCB-491C-99C4-94BC7C11ECD6}" srcOrd="0" destOrd="0" presId="urn:microsoft.com/office/officeart/2005/8/layout/cycle5"/>
    <dgm:cxn modelId="{497B1335-5E31-4028-ACAB-B44BB318F159}" type="presOf" srcId="{97D5CEBB-CDEA-4DCF-8F2E-7724E043260D}" destId="{FD257FF2-3E7F-429A-90D6-200421011480}" srcOrd="0" destOrd="0" presId="urn:microsoft.com/office/officeart/2005/8/layout/cycle5"/>
    <dgm:cxn modelId="{4F1F37C6-356B-492C-87BD-008417DFE8A8}" srcId="{7B56E529-CAC0-4D8E-AD7F-A0A662B7AF60}" destId="{97D5CEBB-CDEA-4DCF-8F2E-7724E043260D}" srcOrd="3" destOrd="0" parTransId="{4344BDAD-92EB-44D5-BB25-57602BA37D0C}" sibTransId="{C1A9B161-C3C8-4EFE-BA57-A0EB217E70F6}"/>
    <dgm:cxn modelId="{87B314F3-11D9-43E8-9DBF-D6B4BEA56179}" type="presOf" srcId="{998973F1-353F-49B8-AEA0-95702772961B}" destId="{5BC251CA-BFBA-4CCA-AB1B-0228DCB0A9FE}" srcOrd="0" destOrd="0" presId="urn:microsoft.com/office/officeart/2005/8/layout/cycle5"/>
    <dgm:cxn modelId="{1FE9777D-3759-45E4-B8F8-BDC612F57DB2}" type="presOf" srcId="{3F0C3163-BAB4-488D-811E-5D9E039025CE}" destId="{555D2332-3E74-4AFB-86A3-9D25D3D7129F}" srcOrd="0" destOrd="0" presId="urn:microsoft.com/office/officeart/2005/8/layout/cycle5"/>
    <dgm:cxn modelId="{9574E528-AB2D-483B-B0DE-89387B7BA95B}" srcId="{7B56E529-CAC0-4D8E-AD7F-A0A662B7AF60}" destId="{3821D254-E174-40B3-A379-DFACCF3145B6}" srcOrd="4" destOrd="0" parTransId="{DBC4A101-CB1A-4CFB-99AE-6E5C5F587FC3}" sibTransId="{D9D24A92-6BB2-4E3B-8C66-DC05E30B3AFF}"/>
    <dgm:cxn modelId="{BAFD2F1B-59C0-4CA7-BB19-59146A396304}" type="presOf" srcId="{B123D500-E93D-440B-BE9C-AD40AEF76A31}" destId="{F0CC6F1D-8817-4F12-81FB-8E24E47C1E01}" srcOrd="0" destOrd="0" presId="urn:microsoft.com/office/officeart/2005/8/layout/cycle5"/>
    <dgm:cxn modelId="{F2E23285-061C-43BA-9DA4-EF98CDAE4A29}" type="presOf" srcId="{D9D24A92-6BB2-4E3B-8C66-DC05E30B3AFF}" destId="{428DD836-CE09-4D5E-8DCA-D4B0BA3FBF9E}" srcOrd="0" destOrd="0" presId="urn:microsoft.com/office/officeart/2005/8/layout/cycle5"/>
    <dgm:cxn modelId="{4856397D-BC11-4045-93F2-FE40C8122AFC}" srcId="{7B56E529-CAC0-4D8E-AD7F-A0A662B7AF60}" destId="{85124AA9-8712-4DEF-AE26-405083486191}" srcOrd="1" destOrd="0" parTransId="{9AAB9F1E-3C7A-47E5-85A9-050C71A0C8A3}" sibTransId="{B123D500-E93D-440B-BE9C-AD40AEF76A31}"/>
    <dgm:cxn modelId="{9ECF9553-CBFC-4F3B-B568-2F187F0DA9F3}" type="presOf" srcId="{AC3F7387-B6A1-4DB5-932E-69DA32438C57}" destId="{E16ABB94-A062-445C-BF45-602A64CF2FC7}" srcOrd="0" destOrd="0" presId="urn:microsoft.com/office/officeart/2005/8/layout/cycle5"/>
    <dgm:cxn modelId="{DCB3033B-817D-4C65-9BC9-4A254F871964}" srcId="{7B56E529-CAC0-4D8E-AD7F-A0A662B7AF60}" destId="{998973F1-353F-49B8-AEA0-95702772961B}" srcOrd="0" destOrd="0" parTransId="{71BD640E-A8FE-4C6A-B923-0F10A822B04A}" sibTransId="{1DC8C301-5495-4E4C-A373-3362A552F3EA}"/>
    <dgm:cxn modelId="{A8977D81-D0EC-499B-8E61-274A5736DE2D}" type="presOf" srcId="{1DC8C301-5495-4E4C-A373-3362A552F3EA}" destId="{E3DA4A83-393F-4ACA-973B-91A13A64B630}" srcOrd="0" destOrd="0" presId="urn:microsoft.com/office/officeart/2005/8/layout/cycle5"/>
    <dgm:cxn modelId="{AA6DC1BE-7D16-4FA4-8221-5E12462295BE}" type="presParOf" srcId="{05188FEC-D9E9-46D9-85C2-BFD523BB9323}" destId="{5BC251CA-BFBA-4CCA-AB1B-0228DCB0A9FE}" srcOrd="0" destOrd="0" presId="urn:microsoft.com/office/officeart/2005/8/layout/cycle5"/>
    <dgm:cxn modelId="{5E1D9D6A-22F6-49B9-9DFE-72CCC2FCBB33}" type="presParOf" srcId="{05188FEC-D9E9-46D9-85C2-BFD523BB9323}" destId="{B70BDBD1-ABDD-4C1C-BAC1-E4D2F343CE4D}" srcOrd="1" destOrd="0" presId="urn:microsoft.com/office/officeart/2005/8/layout/cycle5"/>
    <dgm:cxn modelId="{B540A826-320F-4DBA-AB3A-E6CEF3A662F2}" type="presParOf" srcId="{05188FEC-D9E9-46D9-85C2-BFD523BB9323}" destId="{E3DA4A83-393F-4ACA-973B-91A13A64B630}" srcOrd="2" destOrd="0" presId="urn:microsoft.com/office/officeart/2005/8/layout/cycle5"/>
    <dgm:cxn modelId="{7B4CBDB0-987A-4BE6-85E4-5173BBA5EF7F}" type="presParOf" srcId="{05188FEC-D9E9-46D9-85C2-BFD523BB9323}" destId="{314BA9FB-2E4A-41B9-B2A9-029BE5E5C611}" srcOrd="3" destOrd="0" presId="urn:microsoft.com/office/officeart/2005/8/layout/cycle5"/>
    <dgm:cxn modelId="{D6F9B23A-38E4-437F-9130-21EE391E0236}" type="presParOf" srcId="{05188FEC-D9E9-46D9-85C2-BFD523BB9323}" destId="{DF2C9DAA-CC15-46C2-9DE5-28A0AC29EC0D}" srcOrd="4" destOrd="0" presId="urn:microsoft.com/office/officeart/2005/8/layout/cycle5"/>
    <dgm:cxn modelId="{F212C810-0DFC-44D2-89D4-425B0C57228C}" type="presParOf" srcId="{05188FEC-D9E9-46D9-85C2-BFD523BB9323}" destId="{F0CC6F1D-8817-4F12-81FB-8E24E47C1E01}" srcOrd="5" destOrd="0" presId="urn:microsoft.com/office/officeart/2005/8/layout/cycle5"/>
    <dgm:cxn modelId="{0363BB76-9549-47FB-9C23-D8027FE87E7C}" type="presParOf" srcId="{05188FEC-D9E9-46D9-85C2-BFD523BB9323}" destId="{E16ABB94-A062-445C-BF45-602A64CF2FC7}" srcOrd="6" destOrd="0" presId="urn:microsoft.com/office/officeart/2005/8/layout/cycle5"/>
    <dgm:cxn modelId="{398BBAB6-384D-4035-A09A-7A79295367B2}" type="presParOf" srcId="{05188FEC-D9E9-46D9-85C2-BFD523BB9323}" destId="{250AEBE6-87AC-4DFD-A5DA-687C06002AA7}" srcOrd="7" destOrd="0" presId="urn:microsoft.com/office/officeart/2005/8/layout/cycle5"/>
    <dgm:cxn modelId="{3D766452-071E-4060-913D-450DD804B386}" type="presParOf" srcId="{05188FEC-D9E9-46D9-85C2-BFD523BB9323}" destId="{555D2332-3E74-4AFB-86A3-9D25D3D7129F}" srcOrd="8" destOrd="0" presId="urn:microsoft.com/office/officeart/2005/8/layout/cycle5"/>
    <dgm:cxn modelId="{2CAF61E2-B1D8-4DFA-8080-362BD301CEA0}" type="presParOf" srcId="{05188FEC-D9E9-46D9-85C2-BFD523BB9323}" destId="{FD257FF2-3E7F-429A-90D6-200421011480}" srcOrd="9" destOrd="0" presId="urn:microsoft.com/office/officeart/2005/8/layout/cycle5"/>
    <dgm:cxn modelId="{55CB593B-F6D8-4959-96BF-BA71D20745C3}" type="presParOf" srcId="{05188FEC-D9E9-46D9-85C2-BFD523BB9323}" destId="{FBED679E-4638-45AC-BAEF-D582E29A965D}" srcOrd="10" destOrd="0" presId="urn:microsoft.com/office/officeart/2005/8/layout/cycle5"/>
    <dgm:cxn modelId="{F72157EF-5C56-4AC4-B8BD-F26FFC28F7F2}" type="presParOf" srcId="{05188FEC-D9E9-46D9-85C2-BFD523BB9323}" destId="{D61FD99A-AEA9-4046-A23B-D29B20C3226B}" srcOrd="11" destOrd="0" presId="urn:microsoft.com/office/officeart/2005/8/layout/cycle5"/>
    <dgm:cxn modelId="{0C4194EE-C70C-4BC3-BE2D-278E0D38432D}" type="presParOf" srcId="{05188FEC-D9E9-46D9-85C2-BFD523BB9323}" destId="{4AA3F6CB-8CCB-491C-99C4-94BC7C11ECD6}" srcOrd="12" destOrd="0" presId="urn:microsoft.com/office/officeart/2005/8/layout/cycle5"/>
    <dgm:cxn modelId="{7C565E35-C70D-4C7C-A1D7-91A9D11B59C5}" type="presParOf" srcId="{05188FEC-D9E9-46D9-85C2-BFD523BB9323}" destId="{CD87A364-3E7B-494F-ACC7-7B5146BB40E3}" srcOrd="13" destOrd="0" presId="urn:microsoft.com/office/officeart/2005/8/layout/cycle5"/>
    <dgm:cxn modelId="{3A3039A3-1DAE-4454-9022-5BF92F92EB09}" type="presParOf" srcId="{05188FEC-D9E9-46D9-85C2-BFD523BB9323}" destId="{428DD836-CE09-4D5E-8DCA-D4B0BA3FBF9E}"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7AEAF6-B905-4CCC-BE7E-365EB30A05B4}" type="doc">
      <dgm:prSet loTypeId="urn:microsoft.com/office/officeart/2005/8/layout/chart3" loCatId="cycle" qsTypeId="urn:microsoft.com/office/officeart/2005/8/quickstyle/3d9" qsCatId="3D" csTypeId="urn:microsoft.com/office/officeart/2005/8/colors/accent1_2" csCatId="accent1" phldr="1"/>
      <dgm:spPr/>
    </dgm:pt>
    <dgm:pt modelId="{E42E23FB-B7D1-4B24-9011-E0893DD4AC5B}">
      <dgm:prSet/>
      <dgm:spPr/>
      <dgm:t>
        <a:bodyPr/>
        <a:lstStyle/>
        <a:p>
          <a:r>
            <a:rPr lang="ru-RU" i="1" u="sng" dirty="0" err="1" smtClean="0"/>
            <a:t>nu</a:t>
          </a:r>
          <a:r>
            <a:rPr lang="uz-Cyrl-UZ" i="1" u="sng" dirty="0" smtClean="0"/>
            <a:t>q</a:t>
          </a:r>
          <a:r>
            <a:rPr lang="ru-RU" i="1" u="sng" dirty="0" err="1" smtClean="0"/>
            <a:t>tali</a:t>
          </a:r>
          <a:r>
            <a:rPr lang="ru-RU" i="1" u="sng" dirty="0" smtClean="0"/>
            <a:t>,</a:t>
          </a:r>
          <a:endParaRPr lang="ru-RU" dirty="0"/>
        </a:p>
      </dgm:t>
    </dgm:pt>
    <dgm:pt modelId="{CC757E02-A187-4653-B519-1E085E1F32AF}" type="parTrans" cxnId="{2A356995-3845-41BF-965C-990AFE017019}">
      <dgm:prSet/>
      <dgm:spPr/>
      <dgm:t>
        <a:bodyPr/>
        <a:lstStyle/>
        <a:p>
          <a:endParaRPr lang="ru-RU"/>
        </a:p>
      </dgm:t>
    </dgm:pt>
    <dgm:pt modelId="{F21EC9E9-1992-4C85-BB83-A8F16591B7B2}" type="sibTrans" cxnId="{2A356995-3845-41BF-965C-990AFE017019}">
      <dgm:prSet/>
      <dgm:spPr/>
      <dgm:t>
        <a:bodyPr/>
        <a:lstStyle/>
        <a:p>
          <a:endParaRPr lang="ru-RU"/>
        </a:p>
      </dgm:t>
    </dgm:pt>
    <dgm:pt modelId="{90A3CD0C-8195-4437-9154-D400BEC2B08A}">
      <dgm:prSet/>
      <dgm:spPr/>
      <dgm:t>
        <a:bodyPr/>
        <a:lstStyle/>
        <a:p>
          <a:r>
            <a:rPr lang="ru-RU" i="1" u="sng" smtClean="0"/>
            <a:t>chizi</a:t>
          </a:r>
          <a:r>
            <a:rPr lang="uz-Cyrl-UZ" i="1" u="sng" smtClean="0"/>
            <a:t>q</a:t>
          </a:r>
          <a:r>
            <a:rPr lang="ru-RU" i="1" u="sng" smtClean="0"/>
            <a:t>li</a:t>
          </a:r>
          <a:endParaRPr lang="ru-RU"/>
        </a:p>
      </dgm:t>
    </dgm:pt>
    <dgm:pt modelId="{3AA04D82-382E-42B1-A8CF-AB5FA33164C5}" type="parTrans" cxnId="{DF58CD59-E916-4094-A657-E451EDB343F0}">
      <dgm:prSet/>
      <dgm:spPr/>
      <dgm:t>
        <a:bodyPr/>
        <a:lstStyle/>
        <a:p>
          <a:endParaRPr lang="ru-RU"/>
        </a:p>
      </dgm:t>
    </dgm:pt>
    <dgm:pt modelId="{D61F4517-4028-4C4A-9B75-A338AA0A8CDA}" type="sibTrans" cxnId="{DF58CD59-E916-4094-A657-E451EDB343F0}">
      <dgm:prSet/>
      <dgm:spPr/>
      <dgm:t>
        <a:bodyPr/>
        <a:lstStyle/>
        <a:p>
          <a:endParaRPr lang="ru-RU"/>
        </a:p>
      </dgm:t>
    </dgm:pt>
    <dgm:pt modelId="{6376388A-4395-4C83-B8E4-B08B246A6D94}">
      <dgm:prSet/>
      <dgm:spPr/>
      <dgm:t>
        <a:bodyPr/>
        <a:lstStyle/>
        <a:p>
          <a:r>
            <a:rPr lang="ru-RU" i="1" u="sng" smtClean="0"/>
            <a:t>sirtki</a:t>
          </a:r>
          <a:endParaRPr lang="ru-RU"/>
        </a:p>
      </dgm:t>
    </dgm:pt>
    <dgm:pt modelId="{62ECD521-36D7-4CD0-A6C7-744A9520C242}" type="parTrans" cxnId="{0D3D1C12-6F36-406D-A134-38B0624B0131}">
      <dgm:prSet/>
      <dgm:spPr/>
      <dgm:t>
        <a:bodyPr/>
        <a:lstStyle/>
        <a:p>
          <a:endParaRPr lang="ru-RU"/>
        </a:p>
      </dgm:t>
    </dgm:pt>
    <dgm:pt modelId="{30A26B18-8E41-4380-B13E-C0194A0F0B35}" type="sibTrans" cxnId="{0D3D1C12-6F36-406D-A134-38B0624B0131}">
      <dgm:prSet/>
      <dgm:spPr/>
      <dgm:t>
        <a:bodyPr/>
        <a:lstStyle/>
        <a:p>
          <a:endParaRPr lang="ru-RU"/>
        </a:p>
      </dgm:t>
    </dgm:pt>
    <dgm:pt modelId="{EC8D24B9-373A-46FB-8E07-AB471719CEF9}" type="pres">
      <dgm:prSet presAssocID="{C07AEAF6-B905-4CCC-BE7E-365EB30A05B4}" presName="compositeShape" presStyleCnt="0">
        <dgm:presLayoutVars>
          <dgm:chMax val="7"/>
          <dgm:dir/>
          <dgm:resizeHandles val="exact"/>
        </dgm:presLayoutVars>
      </dgm:prSet>
      <dgm:spPr/>
    </dgm:pt>
    <dgm:pt modelId="{E1B2D074-389D-4380-B01E-9F2FA6C51C9B}" type="pres">
      <dgm:prSet presAssocID="{C07AEAF6-B905-4CCC-BE7E-365EB30A05B4}" presName="wedge1" presStyleLbl="node1" presStyleIdx="0" presStyleCnt="3" custLinFactNeighborX="-21218" custLinFactNeighborY="-24178"/>
      <dgm:spPr/>
      <dgm:t>
        <a:bodyPr/>
        <a:lstStyle/>
        <a:p>
          <a:endParaRPr lang="ru-RU"/>
        </a:p>
      </dgm:t>
    </dgm:pt>
    <dgm:pt modelId="{B16895B9-20CE-4059-BE4D-DFB28A50B005}" type="pres">
      <dgm:prSet presAssocID="{C07AEAF6-B905-4CCC-BE7E-365EB30A05B4}" presName="wedge1Tx" presStyleLbl="node1" presStyleIdx="0" presStyleCnt="3">
        <dgm:presLayoutVars>
          <dgm:chMax val="0"/>
          <dgm:chPref val="0"/>
          <dgm:bulletEnabled val="1"/>
        </dgm:presLayoutVars>
      </dgm:prSet>
      <dgm:spPr/>
      <dgm:t>
        <a:bodyPr/>
        <a:lstStyle/>
        <a:p>
          <a:endParaRPr lang="ru-RU"/>
        </a:p>
      </dgm:t>
    </dgm:pt>
    <dgm:pt modelId="{9EA68ACD-4960-41F6-8E75-13C448871531}" type="pres">
      <dgm:prSet presAssocID="{C07AEAF6-B905-4CCC-BE7E-365EB30A05B4}" presName="wedge2" presStyleLbl="node1" presStyleIdx="1" presStyleCnt="3" custLinFactNeighborX="-18530" custLinFactNeighborY="-19753"/>
      <dgm:spPr/>
      <dgm:t>
        <a:bodyPr/>
        <a:lstStyle/>
        <a:p>
          <a:endParaRPr lang="ru-RU"/>
        </a:p>
      </dgm:t>
    </dgm:pt>
    <dgm:pt modelId="{E523AE82-6D3E-44F9-AD6C-9F6ECC55D67F}" type="pres">
      <dgm:prSet presAssocID="{C07AEAF6-B905-4CCC-BE7E-365EB30A05B4}" presName="wedge2Tx" presStyleLbl="node1" presStyleIdx="1" presStyleCnt="3">
        <dgm:presLayoutVars>
          <dgm:chMax val="0"/>
          <dgm:chPref val="0"/>
          <dgm:bulletEnabled val="1"/>
        </dgm:presLayoutVars>
      </dgm:prSet>
      <dgm:spPr/>
      <dgm:t>
        <a:bodyPr/>
        <a:lstStyle/>
        <a:p>
          <a:endParaRPr lang="ru-RU"/>
        </a:p>
      </dgm:t>
    </dgm:pt>
    <dgm:pt modelId="{2E644933-77CD-4DCF-AA39-7EBCC219CDBD}" type="pres">
      <dgm:prSet presAssocID="{C07AEAF6-B905-4CCC-BE7E-365EB30A05B4}" presName="wedge3" presStyleLbl="node1" presStyleIdx="2" presStyleCnt="3" custLinFactNeighborX="-20997" custLinFactNeighborY="-24687"/>
      <dgm:spPr/>
      <dgm:t>
        <a:bodyPr/>
        <a:lstStyle/>
        <a:p>
          <a:endParaRPr lang="ru-RU"/>
        </a:p>
      </dgm:t>
    </dgm:pt>
    <dgm:pt modelId="{9CD4D3CC-C770-40B6-889D-D222068CE289}" type="pres">
      <dgm:prSet presAssocID="{C07AEAF6-B905-4CCC-BE7E-365EB30A05B4}" presName="wedge3Tx" presStyleLbl="node1" presStyleIdx="2" presStyleCnt="3">
        <dgm:presLayoutVars>
          <dgm:chMax val="0"/>
          <dgm:chPref val="0"/>
          <dgm:bulletEnabled val="1"/>
        </dgm:presLayoutVars>
      </dgm:prSet>
      <dgm:spPr/>
      <dgm:t>
        <a:bodyPr/>
        <a:lstStyle/>
        <a:p>
          <a:endParaRPr lang="ru-RU"/>
        </a:p>
      </dgm:t>
    </dgm:pt>
  </dgm:ptLst>
  <dgm:cxnLst>
    <dgm:cxn modelId="{2CB0CAFF-CE55-476B-B875-F89CD94E9D3C}" type="presOf" srcId="{90A3CD0C-8195-4437-9154-D400BEC2B08A}" destId="{E1B2D074-389D-4380-B01E-9F2FA6C51C9B}" srcOrd="0" destOrd="0" presId="urn:microsoft.com/office/officeart/2005/8/layout/chart3"/>
    <dgm:cxn modelId="{596494CB-46B6-4AF2-8BEF-C922CE92D631}" type="presOf" srcId="{C07AEAF6-B905-4CCC-BE7E-365EB30A05B4}" destId="{EC8D24B9-373A-46FB-8E07-AB471719CEF9}" srcOrd="0" destOrd="0" presId="urn:microsoft.com/office/officeart/2005/8/layout/chart3"/>
    <dgm:cxn modelId="{936584FB-2D50-4633-8AA7-5C67807F8E91}" type="presOf" srcId="{90A3CD0C-8195-4437-9154-D400BEC2B08A}" destId="{B16895B9-20CE-4059-BE4D-DFB28A50B005}" srcOrd="1" destOrd="0" presId="urn:microsoft.com/office/officeart/2005/8/layout/chart3"/>
    <dgm:cxn modelId="{0D3D1C12-6F36-406D-A134-38B0624B0131}" srcId="{C07AEAF6-B905-4CCC-BE7E-365EB30A05B4}" destId="{6376388A-4395-4C83-B8E4-B08B246A6D94}" srcOrd="1" destOrd="0" parTransId="{62ECD521-36D7-4CD0-A6C7-744A9520C242}" sibTransId="{30A26B18-8E41-4380-B13E-C0194A0F0B35}"/>
    <dgm:cxn modelId="{DF58CD59-E916-4094-A657-E451EDB343F0}" srcId="{C07AEAF6-B905-4CCC-BE7E-365EB30A05B4}" destId="{90A3CD0C-8195-4437-9154-D400BEC2B08A}" srcOrd="0" destOrd="0" parTransId="{3AA04D82-382E-42B1-A8CF-AB5FA33164C5}" sibTransId="{D61F4517-4028-4C4A-9B75-A338AA0A8CDA}"/>
    <dgm:cxn modelId="{FF4E01D9-2E29-4686-898A-25BCFD3A3590}" type="presOf" srcId="{E42E23FB-B7D1-4B24-9011-E0893DD4AC5B}" destId="{2E644933-77CD-4DCF-AA39-7EBCC219CDBD}" srcOrd="0" destOrd="0" presId="urn:microsoft.com/office/officeart/2005/8/layout/chart3"/>
    <dgm:cxn modelId="{C5769412-3CD2-4A3B-84AB-E49FB0705F67}" type="presOf" srcId="{6376388A-4395-4C83-B8E4-B08B246A6D94}" destId="{E523AE82-6D3E-44F9-AD6C-9F6ECC55D67F}" srcOrd="1" destOrd="0" presId="urn:microsoft.com/office/officeart/2005/8/layout/chart3"/>
    <dgm:cxn modelId="{2A356995-3845-41BF-965C-990AFE017019}" srcId="{C07AEAF6-B905-4CCC-BE7E-365EB30A05B4}" destId="{E42E23FB-B7D1-4B24-9011-E0893DD4AC5B}" srcOrd="2" destOrd="0" parTransId="{CC757E02-A187-4653-B519-1E085E1F32AF}" sibTransId="{F21EC9E9-1992-4C85-BB83-A8F16591B7B2}"/>
    <dgm:cxn modelId="{620AC33F-2056-4866-AFF8-26A8DCB8FD27}" type="presOf" srcId="{6376388A-4395-4C83-B8E4-B08B246A6D94}" destId="{9EA68ACD-4960-41F6-8E75-13C448871531}" srcOrd="0" destOrd="0" presId="urn:microsoft.com/office/officeart/2005/8/layout/chart3"/>
    <dgm:cxn modelId="{78D8DB84-B043-4A78-B820-E6AC9F9A7634}" type="presOf" srcId="{E42E23FB-B7D1-4B24-9011-E0893DD4AC5B}" destId="{9CD4D3CC-C770-40B6-889D-D222068CE289}" srcOrd="1" destOrd="0" presId="urn:microsoft.com/office/officeart/2005/8/layout/chart3"/>
    <dgm:cxn modelId="{E6DCD66C-DDD3-4D40-96B6-85F6347678B4}" type="presParOf" srcId="{EC8D24B9-373A-46FB-8E07-AB471719CEF9}" destId="{E1B2D074-389D-4380-B01E-9F2FA6C51C9B}" srcOrd="0" destOrd="0" presId="urn:microsoft.com/office/officeart/2005/8/layout/chart3"/>
    <dgm:cxn modelId="{15C19521-E7A0-4CAC-9073-3C09097FBC11}" type="presParOf" srcId="{EC8D24B9-373A-46FB-8E07-AB471719CEF9}" destId="{B16895B9-20CE-4059-BE4D-DFB28A50B005}" srcOrd="1" destOrd="0" presId="urn:microsoft.com/office/officeart/2005/8/layout/chart3"/>
    <dgm:cxn modelId="{B4464F03-704F-4B03-8843-02D35A835D34}" type="presParOf" srcId="{EC8D24B9-373A-46FB-8E07-AB471719CEF9}" destId="{9EA68ACD-4960-41F6-8E75-13C448871531}" srcOrd="2" destOrd="0" presId="urn:microsoft.com/office/officeart/2005/8/layout/chart3"/>
    <dgm:cxn modelId="{3DDC3967-1888-469E-B02C-5FD7E41CE2DB}" type="presParOf" srcId="{EC8D24B9-373A-46FB-8E07-AB471719CEF9}" destId="{E523AE82-6D3E-44F9-AD6C-9F6ECC55D67F}" srcOrd="3" destOrd="0" presId="urn:microsoft.com/office/officeart/2005/8/layout/chart3"/>
    <dgm:cxn modelId="{58DB26F7-078B-46EA-BFCD-AFC26F6007F9}" type="presParOf" srcId="{EC8D24B9-373A-46FB-8E07-AB471719CEF9}" destId="{2E644933-77CD-4DCF-AA39-7EBCC219CDBD}" srcOrd="4" destOrd="0" presId="urn:microsoft.com/office/officeart/2005/8/layout/chart3"/>
    <dgm:cxn modelId="{428B7E57-E0DB-47B9-B9CC-650E7948D962}" type="presParOf" srcId="{EC8D24B9-373A-46FB-8E07-AB471719CEF9}" destId="{9CD4D3CC-C770-40B6-889D-D222068CE289}" srcOrd="5"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EF659A-F14A-4BD5-BA30-4830BFF33DB6}" type="datetimeFigureOut">
              <a:rPr lang="ru-RU" smtClean="0"/>
              <a:t>24.03.2018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69A954A-276A-4CB0-9B35-37648DAE94F9}" type="slidenum">
              <a:rPr lang="ru-RU" smtClean="0"/>
              <a:t>‹#›</a:t>
            </a:fld>
            <a:endParaRPr lang="ru-RU"/>
          </a:p>
        </p:txBody>
      </p:sp>
    </p:spTree>
    <p:extLst>
      <p:ext uri="{BB962C8B-B14F-4D97-AF65-F5344CB8AC3E}">
        <p14:creationId xmlns:p14="http://schemas.microsoft.com/office/powerpoint/2010/main" val="4171923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569A954A-276A-4CB0-9B35-37648DAE94F9}" type="slidenum">
              <a:rPr lang="ru-RU" smtClean="0"/>
              <a:t>4</a:t>
            </a:fld>
            <a:endParaRPr lang="ru-RU"/>
          </a:p>
        </p:txBody>
      </p:sp>
    </p:spTree>
    <p:extLst>
      <p:ext uri="{BB962C8B-B14F-4D97-AF65-F5344CB8AC3E}">
        <p14:creationId xmlns:p14="http://schemas.microsoft.com/office/powerpoint/2010/main" val="3583891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7E9B7B2-0294-4C44-8DA6-A9C69507E9DF}" type="datetimeFigureOut">
              <a:rPr lang="ru-RU" smtClean="0"/>
              <a:t>24.03.2018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F3DA02-9591-4815-96CF-727D050CB6B6}"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7E9B7B2-0294-4C44-8DA6-A9C69507E9DF}" type="datetimeFigureOut">
              <a:rPr lang="ru-RU" smtClean="0"/>
              <a:t>24.03.2018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F3DA02-9591-4815-96CF-727D050CB6B6}"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7E9B7B2-0294-4C44-8DA6-A9C69507E9DF}" type="datetimeFigureOut">
              <a:rPr lang="ru-RU" smtClean="0"/>
              <a:t>24.03.2018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7E9B7B2-0294-4C44-8DA6-A9C69507E9DF}" type="datetimeFigureOut">
              <a:rPr lang="ru-RU" smtClean="0"/>
              <a:t>24.03.2018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F3DA02-9591-4815-96CF-727D050CB6B6}"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7E9B7B2-0294-4C44-8DA6-A9C69507E9DF}" type="datetimeFigureOut">
              <a:rPr lang="ru-RU" smtClean="0"/>
              <a:t>24.03.2018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5F3DA02-9591-4815-96CF-727D050CB6B6}"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7E9B7B2-0294-4C44-8DA6-A9C69507E9DF}" type="datetimeFigureOut">
              <a:rPr lang="ru-RU" smtClean="0"/>
              <a:t>24.03.2018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E9B7B2-0294-4C44-8DA6-A9C69507E9DF}" type="datetimeFigureOut">
              <a:rPr lang="ru-RU" smtClean="0"/>
              <a:t>24.03.2018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7E9B7B2-0294-4C44-8DA6-A9C69507E9DF}" type="datetimeFigureOut">
              <a:rPr lang="ru-RU" smtClean="0"/>
              <a:t>24.03.2018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7E9B7B2-0294-4C44-8DA6-A9C69507E9DF}" type="datetimeFigureOut">
              <a:rPr lang="ru-RU" smtClean="0"/>
              <a:t>24.03.2018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5F3DA02-9591-4815-96CF-727D050CB6B6}"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7E9B7B2-0294-4C44-8DA6-A9C69507E9DF}" type="datetimeFigureOut">
              <a:rPr lang="ru-RU" smtClean="0"/>
              <a:t>24.03.2018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7E9B7B2-0294-4C44-8DA6-A9C69507E9DF}" type="datetimeFigureOut">
              <a:rPr lang="ru-RU" smtClean="0"/>
              <a:t>24.03.2018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5F3DA02-9591-4815-96CF-727D050CB6B6}"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7E9B7B2-0294-4C44-8DA6-A9C69507E9DF}" type="datetimeFigureOut">
              <a:rPr lang="ru-RU" smtClean="0"/>
              <a:t>24.03.2018</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5F3DA02-9591-4815-96CF-727D050CB6B6}"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4081" r:id="rId1"/>
    <p:sldLayoutId id="2147484082" r:id="rId2"/>
    <p:sldLayoutId id="2147484083" r:id="rId3"/>
    <p:sldLayoutId id="2147484084" r:id="rId4"/>
    <p:sldLayoutId id="2147484085" r:id="rId5"/>
    <p:sldLayoutId id="2147484086" r:id="rId6"/>
    <p:sldLayoutId id="2147484087" r:id="rId7"/>
    <p:sldLayoutId id="2147484088" r:id="rId8"/>
    <p:sldLayoutId id="2147484089" r:id="rId9"/>
    <p:sldLayoutId id="2147484090" r:id="rId10"/>
    <p:sldLayoutId id="214748409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2000">
              <a:schemeClr val="accent3">
                <a:lumMod val="75000"/>
              </a:schemeClr>
            </a:gs>
            <a:gs pos="100000">
              <a:schemeClr val="bg1">
                <a:shade val="90000"/>
                <a:satMod val="375000"/>
              </a:schemeClr>
            </a:gs>
            <a:gs pos="100000">
              <a:schemeClr val="bg2">
                <a:tint val="88000"/>
                <a:satMod val="400000"/>
              </a:schemeClr>
            </a:gs>
          </a:gsLst>
          <a:lin ang="2700000" scaled="1"/>
          <a:tileRect/>
        </a:gradFill>
        <a:effectLst/>
      </p:bgPr>
    </p:bg>
    <p:spTree>
      <p:nvGrpSpPr>
        <p:cNvPr id="1" name=""/>
        <p:cNvGrpSpPr/>
        <p:nvPr/>
      </p:nvGrpSpPr>
      <p:grpSpPr>
        <a:xfrm>
          <a:off x="0" y="0"/>
          <a:ext cx="0" cy="0"/>
          <a:chOff x="0" y="0"/>
          <a:chExt cx="0" cy="0"/>
        </a:xfrm>
      </p:grpSpPr>
      <p:sp>
        <p:nvSpPr>
          <p:cNvPr id="2" name="Скругленный прямоугольник 1"/>
          <p:cNvSpPr/>
          <p:nvPr/>
        </p:nvSpPr>
        <p:spPr>
          <a:xfrm>
            <a:off x="2195736" y="404664"/>
            <a:ext cx="4680520" cy="780351"/>
          </a:xfrm>
          <a:prstGeom prst="roundRect">
            <a:avLst/>
          </a:prstGeom>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a:t>Metallarning ichki tuzilishi</a:t>
            </a:r>
            <a:endParaRPr lang="ru-RU" dirty="0"/>
          </a:p>
        </p:txBody>
      </p:sp>
      <p:sp>
        <p:nvSpPr>
          <p:cNvPr id="3" name="Прямоугольник с двумя вырезанными соседними углами 2"/>
          <p:cNvSpPr/>
          <p:nvPr/>
        </p:nvSpPr>
        <p:spPr>
          <a:xfrm>
            <a:off x="1259632" y="2132856"/>
            <a:ext cx="6378817" cy="3646685"/>
          </a:xfrm>
          <a:prstGeom prst="snip2Same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b="1" dirty="0" smtClean="0"/>
              <a:t>                                </a:t>
            </a:r>
            <a:r>
              <a:rPr lang="uz-Cyrl-UZ" sz="2000" b="1" dirty="0"/>
              <a:t>Rеja:</a:t>
            </a:r>
          </a:p>
          <a:p>
            <a:endParaRPr lang="ru-RU" sz="2000" dirty="0"/>
          </a:p>
          <a:p>
            <a:pPr lvl="0"/>
            <a:r>
              <a:rPr lang="uz-Cyrl-UZ" dirty="0"/>
              <a:t>1.Kristall panjaraning turlari. </a:t>
            </a:r>
          </a:p>
          <a:p>
            <a:pPr lvl="0"/>
            <a:r>
              <a:rPr lang="uz-Cyrl-UZ" dirty="0"/>
              <a:t>2.Materiallarning polim</a:t>
            </a:r>
            <a:r>
              <a:rPr lang="en-US" dirty="0"/>
              <a:t>o</a:t>
            </a:r>
            <a:r>
              <a:rPr lang="uz-Cyrl-UZ" dirty="0"/>
              <a:t>r</a:t>
            </a:r>
            <a:r>
              <a:rPr lang="en-US" dirty="0"/>
              <a:t>f</a:t>
            </a:r>
            <a:r>
              <a:rPr lang="uz-Cyrl-UZ" dirty="0"/>
              <a:t> va allotropiya xususiyatlari. </a:t>
            </a:r>
          </a:p>
          <a:p>
            <a:pPr lvl="0"/>
            <a:r>
              <a:rPr lang="uz-Cyrl-UZ" dirty="0"/>
              <a:t>3.Haqiqiy kristallarning ichki tuzilishi. </a:t>
            </a:r>
          </a:p>
          <a:p>
            <a:pPr lvl="0"/>
            <a:r>
              <a:rPr lang="uz-Cyrl-UZ" dirty="0"/>
              <a:t>4.Kristall panjaradagi nuqsonlar. </a:t>
            </a:r>
          </a:p>
          <a:p>
            <a:pPr lvl="0"/>
            <a:r>
              <a:rPr lang="uz-Cyrl-UZ" dirty="0"/>
              <a:t>5.Nuqtali, chiziqli va sirtqi nuqsonlar. </a:t>
            </a:r>
            <a:endParaRPr lang="ru-RU" dirty="0"/>
          </a:p>
        </p:txBody>
      </p:sp>
    </p:spTree>
    <p:extLst>
      <p:ext uri="{BB962C8B-B14F-4D97-AF65-F5344CB8AC3E}">
        <p14:creationId xmlns:p14="http://schemas.microsoft.com/office/powerpoint/2010/main" val="144235712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179512" y="188640"/>
            <a:ext cx="8784976" cy="6480720"/>
          </a:xfrm>
        </p:spPr>
        <p:txBody>
          <a:bodyPr>
            <a:normAutofit fontScale="62500" lnSpcReduction="20000"/>
          </a:bodyPr>
          <a:lstStyle/>
          <a:p>
            <a:pPr marL="0" indent="0">
              <a:buNone/>
            </a:pPr>
            <a:endParaRPr lang="ru-RU" sz="3200" dirty="0"/>
          </a:p>
          <a:p>
            <a:r>
              <a:rPr lang="ru-RU" sz="4500" dirty="0" smtClean="0"/>
              <a:t>1</a:t>
            </a:r>
            <a:r>
              <a:rPr lang="en-US" sz="3200" dirty="0" smtClean="0"/>
              <a:t>.Mat</a:t>
            </a:r>
            <a:r>
              <a:rPr lang="ru-RU" sz="3200" dirty="0"/>
              <a:t>е</a:t>
            </a:r>
            <a:r>
              <a:rPr lang="en-US" sz="3200" dirty="0" err="1"/>
              <a:t>rialdagi</a:t>
            </a:r>
            <a:r>
              <a:rPr lang="en-US" sz="3200" dirty="0"/>
              <a:t> </a:t>
            </a:r>
            <a:r>
              <a:rPr lang="en-US" sz="3200" dirty="0" err="1"/>
              <a:t>bir</a:t>
            </a:r>
            <a:r>
              <a:rPr lang="en-US" sz="3200" dirty="0"/>
              <a:t> </a:t>
            </a:r>
            <a:r>
              <a:rPr lang="en-US" sz="3200" dirty="0" err="1"/>
              <a:t>hil</a:t>
            </a:r>
            <a:r>
              <a:rPr lang="en-US" sz="3200" dirty="0"/>
              <a:t> at</a:t>
            </a:r>
            <a:r>
              <a:rPr lang="ru-RU" sz="3200" dirty="0"/>
              <a:t>о</a:t>
            </a:r>
            <a:r>
              <a:rPr lang="en-US" sz="3200" dirty="0" err="1"/>
              <a:t>mlarning</a:t>
            </a:r>
            <a:r>
              <a:rPr lang="en-US" sz="3200" dirty="0"/>
              <a:t> </a:t>
            </a:r>
            <a:r>
              <a:rPr lang="en-US" sz="3200" dirty="0" err="1"/>
              <a:t>kimyoviy</a:t>
            </a:r>
            <a:r>
              <a:rPr lang="en-US" sz="3200" dirty="0"/>
              <a:t> </a:t>
            </a:r>
            <a:r>
              <a:rPr lang="en-US" sz="3200" dirty="0" err="1"/>
              <a:t>jihatdan</a:t>
            </a:r>
            <a:r>
              <a:rPr lang="en-US" sz="3200" dirty="0"/>
              <a:t> </a:t>
            </a:r>
            <a:r>
              <a:rPr lang="en-US" sz="3200" dirty="0" err="1"/>
              <a:t>farqi</a:t>
            </a:r>
            <a:r>
              <a:rPr lang="en-US" sz="3200" dirty="0"/>
              <a:t> </a:t>
            </a:r>
            <a:r>
              <a:rPr lang="en-US" sz="3200" dirty="0" err="1"/>
              <a:t>bo’lmaganligi</a:t>
            </a:r>
            <a:r>
              <a:rPr lang="en-US" sz="3200" dirty="0"/>
              <a:t> </a:t>
            </a:r>
            <a:r>
              <a:rPr lang="en-US" sz="3200" dirty="0" err="1"/>
              <a:t>uchun</a:t>
            </a:r>
            <a:r>
              <a:rPr lang="en-US" sz="3200" dirty="0"/>
              <a:t> </a:t>
            </a:r>
            <a:r>
              <a:rPr lang="en-US" sz="3200" dirty="0" err="1"/>
              <a:t>ko’p</a:t>
            </a:r>
            <a:r>
              <a:rPr lang="en-US" sz="3200" dirty="0"/>
              <a:t> s</a:t>
            </a:r>
            <a:r>
              <a:rPr lang="ru-RU" sz="3200" dirty="0"/>
              <a:t>о</a:t>
            </a:r>
            <a:r>
              <a:rPr lang="en-US" sz="3200" dirty="0" err="1"/>
              <a:t>ndagi</a:t>
            </a:r>
            <a:r>
              <a:rPr lang="en-US" sz="3200" dirty="0"/>
              <a:t> at</a:t>
            </a:r>
            <a:r>
              <a:rPr lang="ru-RU" sz="3200" dirty="0"/>
              <a:t>о</a:t>
            </a:r>
            <a:r>
              <a:rPr lang="en-US" sz="3200" dirty="0" err="1"/>
              <a:t>mlar</a:t>
            </a:r>
            <a:r>
              <a:rPr lang="en-US" sz="3200" dirty="0"/>
              <a:t> p</a:t>
            </a:r>
            <a:r>
              <a:rPr lang="ru-RU" sz="3200" dirty="0"/>
              <a:t>о</a:t>
            </a:r>
            <a:r>
              <a:rPr lang="en-US" sz="3200" dirty="0"/>
              <a:t>t</a:t>
            </a:r>
            <a:r>
              <a:rPr lang="ru-RU" sz="3200" dirty="0"/>
              <a:t>е</a:t>
            </a:r>
            <a:r>
              <a:rPr lang="en-US" sz="3200" dirty="0" err="1"/>
              <a:t>nsial</a:t>
            </a:r>
            <a:r>
              <a:rPr lang="en-US" sz="3200" dirty="0"/>
              <a:t> en</a:t>
            </a:r>
            <a:r>
              <a:rPr lang="ru-RU" sz="3200" dirty="0"/>
              <a:t>е</a:t>
            </a:r>
            <a:r>
              <a:rPr lang="en-US" sz="3200" dirty="0" err="1"/>
              <a:t>rgiya</a:t>
            </a:r>
            <a:r>
              <a:rPr lang="en-US" sz="3200" dirty="0"/>
              <a:t> </a:t>
            </a:r>
            <a:r>
              <a:rPr lang="en-US" sz="3200" dirty="0" err="1"/>
              <a:t>eng</a:t>
            </a:r>
            <a:r>
              <a:rPr lang="en-US" sz="3200" dirty="0"/>
              <a:t> </a:t>
            </a:r>
            <a:r>
              <a:rPr lang="en-US" sz="3200" dirty="0" err="1"/>
              <a:t>kam</a:t>
            </a:r>
            <a:r>
              <a:rPr lang="en-US" sz="3200" dirty="0"/>
              <a:t> h</a:t>
            </a:r>
            <a:r>
              <a:rPr lang="ru-RU" sz="3200" dirty="0"/>
              <a:t>о</a:t>
            </a:r>
            <a:r>
              <a:rPr lang="en-US" sz="3200" dirty="0" err="1"/>
              <a:t>latni</a:t>
            </a:r>
            <a:r>
              <a:rPr lang="en-US" sz="3200" dirty="0"/>
              <a:t> </a:t>
            </a:r>
            <a:r>
              <a:rPr lang="en-US" sz="3200" dirty="0" err="1"/>
              <a:t>egallaydi</a:t>
            </a:r>
            <a:r>
              <a:rPr lang="en-US" sz="3200" dirty="0"/>
              <a:t>, </a:t>
            </a:r>
            <a:r>
              <a:rPr lang="en-US" sz="3200" dirty="0" err="1"/>
              <a:t>ya’ni</a:t>
            </a:r>
            <a:r>
              <a:rPr lang="en-US" sz="3200" dirty="0"/>
              <a:t> </a:t>
            </a:r>
            <a:r>
              <a:rPr lang="en-US" sz="3200" dirty="0" err="1"/>
              <a:t>tugunlarida</a:t>
            </a:r>
            <a:r>
              <a:rPr lang="en-US" sz="3200" dirty="0"/>
              <a:t> at</a:t>
            </a:r>
            <a:r>
              <a:rPr lang="ru-RU" sz="3200" dirty="0"/>
              <a:t>о</a:t>
            </a:r>
            <a:r>
              <a:rPr lang="en-US" sz="3200" dirty="0" err="1"/>
              <a:t>mlar</a:t>
            </a:r>
            <a:r>
              <a:rPr lang="en-US" sz="3200" dirty="0"/>
              <a:t> </a:t>
            </a:r>
            <a:r>
              <a:rPr lang="en-US" sz="3200" dirty="0" err="1"/>
              <a:t>yotgan</a:t>
            </a:r>
            <a:r>
              <a:rPr lang="en-US" sz="3200" dirty="0"/>
              <a:t> </a:t>
            </a:r>
            <a:r>
              <a:rPr lang="en-US" sz="3200" dirty="0" err="1"/>
              <a:t>kristall</a:t>
            </a:r>
            <a:r>
              <a:rPr lang="en-US" sz="3200" dirty="0"/>
              <a:t> </a:t>
            </a:r>
            <a:r>
              <a:rPr lang="en-US" sz="3200" dirty="0" err="1"/>
              <a:t>panjafani</a:t>
            </a:r>
            <a:r>
              <a:rPr lang="en-US" sz="3200" dirty="0"/>
              <a:t> h</a:t>
            </a:r>
            <a:r>
              <a:rPr lang="ru-RU" sz="3200" dirty="0"/>
              <a:t>о</a:t>
            </a:r>
            <a:r>
              <a:rPr lang="en-US" sz="3200" dirty="0" err="1"/>
              <a:t>sil</a:t>
            </a:r>
            <a:r>
              <a:rPr lang="en-US" sz="3200" dirty="0"/>
              <a:t> </a:t>
            </a:r>
            <a:r>
              <a:rPr lang="en-US" sz="3200" dirty="0" err="1"/>
              <a:t>qiladi</a:t>
            </a:r>
            <a:r>
              <a:rPr lang="en-US" sz="3200" dirty="0"/>
              <a:t>. R</a:t>
            </a:r>
            <a:r>
              <a:rPr lang="ru-RU" sz="3200" dirty="0"/>
              <a:t>е</a:t>
            </a:r>
            <a:r>
              <a:rPr lang="en-US" sz="3200" dirty="0"/>
              <a:t>al mat</a:t>
            </a:r>
            <a:r>
              <a:rPr lang="ru-RU" sz="3200" dirty="0"/>
              <a:t>е</a:t>
            </a:r>
            <a:r>
              <a:rPr lang="en-US" sz="3200" dirty="0" err="1"/>
              <a:t>riallarning</a:t>
            </a:r>
            <a:r>
              <a:rPr lang="en-US" sz="3200" dirty="0"/>
              <a:t> h</a:t>
            </a:r>
            <a:r>
              <a:rPr lang="ru-RU" sz="3200" dirty="0"/>
              <a:t>о</a:t>
            </a:r>
            <a:r>
              <a:rPr lang="en-US" sz="3200" dirty="0" err="1"/>
              <a:t>ssalri</a:t>
            </a:r>
            <a:r>
              <a:rPr lang="en-US" sz="3200" dirty="0"/>
              <a:t> </a:t>
            </a:r>
            <a:r>
              <a:rPr lang="en-US" sz="3200" dirty="0" err="1"/>
              <a:t>kristall</a:t>
            </a:r>
            <a:r>
              <a:rPr lang="en-US" sz="3200" dirty="0"/>
              <a:t> </a:t>
            </a:r>
            <a:r>
              <a:rPr lang="en-US" sz="3200" dirty="0" err="1"/>
              <a:t>panjaraning</a:t>
            </a:r>
            <a:r>
              <a:rPr lang="en-US" sz="3200" dirty="0"/>
              <a:t> </a:t>
            </a:r>
            <a:r>
              <a:rPr lang="en-US" sz="3200" dirty="0" err="1"/>
              <a:t>turlariga</a:t>
            </a:r>
            <a:r>
              <a:rPr lang="en-US" sz="3200" dirty="0"/>
              <a:t> b</a:t>
            </a:r>
            <a:r>
              <a:rPr lang="ru-RU" sz="3200" dirty="0"/>
              <a:t>о</a:t>
            </a:r>
            <a:r>
              <a:rPr lang="en-US" sz="3200" dirty="0" err="1"/>
              <a:t>g’liq</a:t>
            </a:r>
            <a:r>
              <a:rPr lang="en-US" sz="3200" dirty="0"/>
              <a:t> </a:t>
            </a:r>
            <a:r>
              <a:rPr lang="en-US" sz="3200" dirty="0" err="1"/>
              <a:t>bo’ladi</a:t>
            </a:r>
            <a:r>
              <a:rPr lang="en-US" sz="3200" dirty="0"/>
              <a:t>.</a:t>
            </a:r>
            <a:endParaRPr lang="ru-RU" sz="3200" dirty="0"/>
          </a:p>
          <a:p>
            <a:r>
              <a:rPr lang="en-US" sz="3200" dirty="0" err="1" smtClean="0"/>
              <a:t>Kristall</a:t>
            </a:r>
            <a:r>
              <a:rPr lang="en-US" sz="3200" dirty="0" smtClean="0"/>
              <a:t> </a:t>
            </a:r>
            <a:r>
              <a:rPr lang="en-US" sz="3200" dirty="0" err="1"/>
              <a:t>jism</a:t>
            </a:r>
            <a:r>
              <a:rPr lang="en-US" sz="3200" dirty="0"/>
              <a:t> d</a:t>
            </a:r>
            <a:r>
              <a:rPr lang="ru-RU" sz="3200" dirty="0"/>
              <a:t>е</a:t>
            </a:r>
            <a:r>
              <a:rPr lang="en-US" sz="3200" dirty="0"/>
              <a:t>b </a:t>
            </a:r>
            <a:r>
              <a:rPr lang="en-US" sz="3200" dirty="0" err="1"/>
              <a:t>zarrachalarning</a:t>
            </a:r>
            <a:r>
              <a:rPr lang="en-US" sz="3200" dirty="0"/>
              <a:t> </a:t>
            </a:r>
            <a:r>
              <a:rPr lang="en-US" sz="3200" dirty="0" err="1"/>
              <a:t>jismdagi</a:t>
            </a:r>
            <a:r>
              <a:rPr lang="en-US" sz="3200" dirty="0"/>
              <a:t> </a:t>
            </a:r>
            <a:r>
              <a:rPr lang="en-US" sz="3200" dirty="0" err="1"/>
              <a:t>faz</a:t>
            </a:r>
            <a:r>
              <a:rPr lang="ru-RU" sz="3200" dirty="0"/>
              <a:t>о</a:t>
            </a:r>
            <a:r>
              <a:rPr lang="en-US" sz="3200" dirty="0" err="1"/>
              <a:t>viy</a:t>
            </a:r>
            <a:r>
              <a:rPr lang="en-US" sz="3200" dirty="0"/>
              <a:t> j</a:t>
            </a:r>
            <a:r>
              <a:rPr lang="ru-RU" sz="3200" dirty="0"/>
              <a:t>о</a:t>
            </a:r>
            <a:r>
              <a:rPr lang="en-US" sz="3200" dirty="0" err="1"/>
              <a:t>ylanishning</a:t>
            </a:r>
            <a:r>
              <a:rPr lang="en-US" sz="3200" dirty="0"/>
              <a:t> </a:t>
            </a:r>
            <a:r>
              <a:rPr lang="en-US" sz="3200" dirty="0" err="1"/>
              <a:t>ma’lum</a:t>
            </a:r>
            <a:r>
              <a:rPr lang="en-US" sz="3200" dirty="0"/>
              <a:t>  </a:t>
            </a:r>
            <a:r>
              <a:rPr lang="en-US" sz="3200" dirty="0" err="1"/>
              <a:t>bir</a:t>
            </a:r>
            <a:r>
              <a:rPr lang="en-US" sz="3200" dirty="0"/>
              <a:t> g</a:t>
            </a:r>
            <a:r>
              <a:rPr lang="ru-RU" sz="3200" dirty="0" err="1"/>
              <a:t>ео</a:t>
            </a:r>
            <a:r>
              <a:rPr lang="en-US" sz="3200" dirty="0"/>
              <a:t>m</a:t>
            </a:r>
            <a:r>
              <a:rPr lang="ru-RU" sz="3200" dirty="0"/>
              <a:t>е</a:t>
            </a:r>
            <a:r>
              <a:rPr lang="en-US" sz="3200" dirty="0" err="1"/>
              <a:t>trik</a:t>
            </a:r>
            <a:r>
              <a:rPr lang="en-US" sz="3200" dirty="0"/>
              <a:t>  </a:t>
            </a:r>
            <a:r>
              <a:rPr lang="en-US" sz="3200" dirty="0" err="1"/>
              <a:t>tartibiga</a:t>
            </a:r>
            <a:r>
              <a:rPr lang="en-US" sz="3200" dirty="0"/>
              <a:t> </a:t>
            </a:r>
            <a:r>
              <a:rPr lang="en-US" sz="3200" dirty="0" err="1"/>
              <a:t>aytiladi</a:t>
            </a:r>
            <a:r>
              <a:rPr lang="en-US" sz="3200" dirty="0"/>
              <a:t>.  </a:t>
            </a:r>
            <a:r>
              <a:rPr lang="ru-RU" sz="3200" dirty="0"/>
              <a:t>О</a:t>
            </a:r>
            <a:r>
              <a:rPr lang="en-US" sz="3200" dirty="0" err="1"/>
              <a:t>datda</a:t>
            </a:r>
            <a:r>
              <a:rPr lang="en-US" sz="3200" dirty="0"/>
              <a:t> </a:t>
            </a:r>
            <a:r>
              <a:rPr lang="en-US" sz="3200" dirty="0" err="1"/>
              <a:t>bunday</a:t>
            </a:r>
            <a:r>
              <a:rPr lang="en-US" sz="3200" dirty="0"/>
              <a:t> j</a:t>
            </a:r>
            <a:r>
              <a:rPr lang="ru-RU" sz="3200" dirty="0"/>
              <a:t>о</a:t>
            </a:r>
            <a:r>
              <a:rPr lang="en-US" sz="3200" dirty="0" err="1"/>
              <a:t>ylashish</a:t>
            </a:r>
            <a:r>
              <a:rPr lang="en-US" sz="3200" dirty="0"/>
              <a:t> </a:t>
            </a:r>
            <a:r>
              <a:rPr lang="en-US" sz="3200" dirty="0" err="1"/>
              <a:t>aniq</a:t>
            </a:r>
            <a:r>
              <a:rPr lang="en-US" sz="3200" dirty="0"/>
              <a:t> </a:t>
            </a:r>
            <a:r>
              <a:rPr lang="en-US" sz="3200" dirty="0" err="1"/>
              <a:t>simm</a:t>
            </a:r>
            <a:r>
              <a:rPr lang="ru-RU" sz="3200" dirty="0"/>
              <a:t>е</a:t>
            </a:r>
            <a:r>
              <a:rPr lang="en-US" sz="3200" dirty="0" err="1"/>
              <a:t>triyaga</a:t>
            </a:r>
            <a:r>
              <a:rPr lang="en-US" sz="3200" dirty="0"/>
              <a:t> </a:t>
            </a:r>
            <a:r>
              <a:rPr lang="en-US" sz="3200" dirty="0" err="1"/>
              <a:t>ega</a:t>
            </a:r>
            <a:r>
              <a:rPr lang="en-US" sz="3200" dirty="0"/>
              <a:t> </a:t>
            </a:r>
            <a:r>
              <a:rPr lang="en-US" sz="3200" dirty="0" err="1"/>
              <a:t>bo’lish</a:t>
            </a:r>
            <a:r>
              <a:rPr lang="en-US" sz="3200" dirty="0"/>
              <a:t> </a:t>
            </a:r>
            <a:r>
              <a:rPr lang="en-US" sz="3200" dirty="0" err="1"/>
              <a:t>bilan</a:t>
            </a:r>
            <a:r>
              <a:rPr lang="en-US" sz="3200" dirty="0"/>
              <a:t> </a:t>
            </a:r>
            <a:r>
              <a:rPr lang="en-US" sz="3200" dirty="0" err="1"/>
              <a:t>bir</a:t>
            </a:r>
            <a:r>
              <a:rPr lang="en-US" sz="3200" dirty="0"/>
              <a:t> </a:t>
            </a:r>
            <a:r>
              <a:rPr lang="en-US" sz="3200" dirty="0" err="1"/>
              <a:t>qat</a:t>
            </a:r>
            <a:r>
              <a:rPr lang="ru-RU" sz="3200" dirty="0"/>
              <a:t>о</a:t>
            </a:r>
            <a:r>
              <a:rPr lang="en-US" sz="3200" dirty="0" err="1"/>
              <a:t>rda</a:t>
            </a:r>
            <a:r>
              <a:rPr lang="en-US" sz="3200" dirty="0"/>
              <a:t> </a:t>
            </a:r>
            <a:r>
              <a:rPr lang="en-US" sz="3200" dirty="0" err="1"/>
              <a:t>uch</a:t>
            </a:r>
            <a:r>
              <a:rPr lang="en-US" sz="3200" dirty="0"/>
              <a:t> </a:t>
            </a:r>
            <a:r>
              <a:rPr lang="en-US" sz="3200" dirty="0" err="1"/>
              <a:t>qirrali</a:t>
            </a:r>
            <a:r>
              <a:rPr lang="en-US" sz="3200" dirty="0"/>
              <a:t> </a:t>
            </a:r>
            <a:r>
              <a:rPr lang="en-US" sz="3200" dirty="0" err="1"/>
              <a:t>jismni</a:t>
            </a:r>
            <a:r>
              <a:rPr lang="en-US" sz="3200" dirty="0"/>
              <a:t> </a:t>
            </a:r>
            <a:r>
              <a:rPr lang="en-US" sz="3200" dirty="0" err="1"/>
              <a:t>eslatadi</a:t>
            </a:r>
            <a:r>
              <a:rPr lang="en-US" sz="3200" dirty="0"/>
              <a:t>. </a:t>
            </a:r>
            <a:r>
              <a:rPr lang="en-US" sz="3200" dirty="0" err="1"/>
              <a:t>Kristallar</a:t>
            </a:r>
            <a:r>
              <a:rPr lang="en-US" sz="3200" dirty="0"/>
              <a:t> </a:t>
            </a:r>
            <a:r>
              <a:rPr lang="en-US" sz="3200" dirty="0" err="1"/>
              <a:t>uchta</a:t>
            </a:r>
            <a:r>
              <a:rPr lang="en-US" sz="3200" dirty="0"/>
              <a:t> </a:t>
            </a:r>
            <a:r>
              <a:rPr lang="en-US" sz="3200" dirty="0" err="1"/>
              <a:t>o’lchamda</a:t>
            </a:r>
            <a:r>
              <a:rPr lang="en-US" sz="3200" dirty="0"/>
              <a:t> j</a:t>
            </a:r>
            <a:r>
              <a:rPr lang="ru-RU" sz="3200" dirty="0"/>
              <a:t>о</a:t>
            </a:r>
            <a:r>
              <a:rPr lang="en-US" sz="3200" dirty="0" err="1"/>
              <a:t>ylashgan</a:t>
            </a:r>
            <a:r>
              <a:rPr lang="en-US" sz="3200" dirty="0"/>
              <a:t> at</a:t>
            </a:r>
            <a:r>
              <a:rPr lang="ru-RU" sz="3200" dirty="0"/>
              <a:t>о</a:t>
            </a:r>
            <a:r>
              <a:rPr lang="en-US" sz="3200" dirty="0" err="1"/>
              <a:t>mlar</a:t>
            </a:r>
            <a:r>
              <a:rPr lang="en-US" sz="3200" dirty="0"/>
              <a:t> </a:t>
            </a:r>
            <a:r>
              <a:rPr lang="en-US" sz="3200" dirty="0" err="1"/>
              <a:t>tartibi</a:t>
            </a:r>
            <a:r>
              <a:rPr lang="en-US" sz="3200" dirty="0"/>
              <a:t> </a:t>
            </a:r>
            <a:r>
              <a:rPr lang="en-US" sz="3200" dirty="0" err="1"/>
              <a:t>bo’lib</a:t>
            </a:r>
            <a:r>
              <a:rPr lang="en-US" sz="3200" dirty="0"/>
              <a:t> </a:t>
            </a:r>
            <a:r>
              <a:rPr lang="en-US" sz="3200" dirty="0" err="1"/>
              <a:t>muv</a:t>
            </a:r>
            <a:r>
              <a:rPr lang="ru-RU" sz="3200" dirty="0"/>
              <a:t>о</a:t>
            </a:r>
            <a:r>
              <a:rPr lang="en-US" sz="3200" dirty="0" err="1"/>
              <a:t>zanat</a:t>
            </a:r>
            <a:r>
              <a:rPr lang="en-US" sz="3200" dirty="0"/>
              <a:t> </a:t>
            </a:r>
            <a:r>
              <a:rPr lang="en-US" sz="3200" dirty="0" err="1"/>
              <a:t>shar</a:t>
            </a:r>
            <a:r>
              <a:rPr lang="ru-RU" sz="3200" dirty="0"/>
              <a:t>о</a:t>
            </a:r>
            <a:r>
              <a:rPr lang="en-US" sz="3200" dirty="0" err="1"/>
              <a:t>itida</a:t>
            </a:r>
            <a:r>
              <a:rPr lang="en-US" sz="3200" dirty="0"/>
              <a:t> </a:t>
            </a:r>
            <a:r>
              <a:rPr lang="en-US" sz="3200" dirty="0" err="1"/>
              <a:t>to’g’ri</a:t>
            </a:r>
            <a:r>
              <a:rPr lang="en-US" sz="3200" dirty="0"/>
              <a:t> </a:t>
            </a:r>
            <a:r>
              <a:rPr lang="en-US" sz="3200" dirty="0" err="1"/>
              <a:t>simm</a:t>
            </a:r>
            <a:r>
              <a:rPr lang="ru-RU" sz="3200" dirty="0"/>
              <a:t>е</a:t>
            </a:r>
            <a:r>
              <a:rPr lang="en-US" sz="3200" dirty="0" err="1"/>
              <a:t>triyaga</a:t>
            </a:r>
            <a:r>
              <a:rPr lang="en-US" sz="3200" dirty="0"/>
              <a:t> </a:t>
            </a:r>
            <a:r>
              <a:rPr lang="en-US" sz="3200" dirty="0" err="1"/>
              <a:t>ega</a:t>
            </a:r>
            <a:r>
              <a:rPr lang="en-US" sz="3200" dirty="0"/>
              <a:t> </a:t>
            </a:r>
            <a:r>
              <a:rPr lang="en-US" sz="3200" dirty="0" err="1"/>
              <a:t>bo’lgan</a:t>
            </a:r>
            <a:r>
              <a:rPr lang="en-US" sz="3200" dirty="0"/>
              <a:t> </a:t>
            </a:r>
            <a:r>
              <a:rPr lang="en-US" sz="3200" dirty="0" err="1"/>
              <a:t>ko’p</a:t>
            </a:r>
            <a:r>
              <a:rPr lang="en-US" sz="3200" dirty="0"/>
              <a:t> </a:t>
            </a:r>
            <a:r>
              <a:rPr lang="en-US" sz="3200" dirty="0" err="1"/>
              <a:t>qirrali</a:t>
            </a:r>
            <a:r>
              <a:rPr lang="en-US" sz="3200" dirty="0"/>
              <a:t> </a:t>
            </a:r>
            <a:r>
              <a:rPr lang="en-US" sz="3200" dirty="0" err="1"/>
              <a:t>jismdir</a:t>
            </a:r>
            <a:r>
              <a:rPr lang="en-US" sz="3200" dirty="0"/>
              <a:t>. Kristal </a:t>
            </a:r>
            <a:r>
              <a:rPr lang="en-US" sz="3200" dirty="0" err="1"/>
              <a:t>jismda</a:t>
            </a:r>
            <a:r>
              <a:rPr lang="en-US" sz="3200" dirty="0"/>
              <a:t> </a:t>
            </a:r>
            <a:r>
              <a:rPr lang="en-US" sz="3200" dirty="0" err="1"/>
              <a:t>zarrachalarning</a:t>
            </a:r>
            <a:r>
              <a:rPr lang="en-US" sz="3200" dirty="0"/>
              <a:t> ( at</a:t>
            </a:r>
            <a:r>
              <a:rPr lang="ru-RU" sz="3200" dirty="0"/>
              <a:t>о</a:t>
            </a:r>
            <a:r>
              <a:rPr lang="en-US" sz="3200" dirty="0"/>
              <a:t>m,</a:t>
            </a:r>
            <a:r>
              <a:rPr lang="uz-Cyrl-UZ" sz="3200" dirty="0"/>
              <a:t> i</a:t>
            </a:r>
            <a:r>
              <a:rPr lang="ru-RU" sz="3200" dirty="0"/>
              <a:t>о</a:t>
            </a:r>
            <a:r>
              <a:rPr lang="en-US" sz="3200" dirty="0"/>
              <a:t>n </a:t>
            </a:r>
            <a:r>
              <a:rPr lang="en-US" sz="3200" dirty="0" err="1"/>
              <a:t>yoki</a:t>
            </a:r>
            <a:r>
              <a:rPr lang="en-US" sz="3200" dirty="0"/>
              <a:t> m</a:t>
            </a:r>
            <a:r>
              <a:rPr lang="ru-RU" sz="3200" dirty="0"/>
              <a:t>о</a:t>
            </a:r>
            <a:r>
              <a:rPr lang="en-US" sz="3200" dirty="0"/>
              <a:t>l</a:t>
            </a:r>
            <a:r>
              <a:rPr lang="ru-RU" sz="3200" dirty="0"/>
              <a:t>е</a:t>
            </a:r>
            <a:r>
              <a:rPr lang="en-US" sz="3200" dirty="0" err="1"/>
              <a:t>qula</a:t>
            </a:r>
            <a:r>
              <a:rPr lang="en-US" sz="3200" dirty="0"/>
              <a:t>) </a:t>
            </a:r>
            <a:r>
              <a:rPr lang="en-US" sz="3200" dirty="0" err="1"/>
              <a:t>uch</a:t>
            </a:r>
            <a:r>
              <a:rPr lang="en-US" sz="3200" dirty="0"/>
              <a:t> </a:t>
            </a:r>
            <a:r>
              <a:rPr lang="en-US" sz="3200" dirty="0" err="1"/>
              <a:t>o’lchami</a:t>
            </a:r>
            <a:r>
              <a:rPr lang="en-US" sz="3200" dirty="0"/>
              <a:t> </a:t>
            </a:r>
            <a:r>
              <a:rPr lang="en-US" sz="3200" dirty="0" err="1"/>
              <a:t>bo’yicha</a:t>
            </a:r>
            <a:r>
              <a:rPr lang="en-US" sz="3200" dirty="0"/>
              <a:t> d</a:t>
            </a:r>
            <a:r>
              <a:rPr lang="ru-RU" sz="3200" dirty="0"/>
              <a:t>о</a:t>
            </a:r>
            <a:r>
              <a:rPr lang="en-US" sz="3200" dirty="0" err="1"/>
              <a:t>imiy</a:t>
            </a:r>
            <a:r>
              <a:rPr lang="en-US" sz="3200" dirty="0"/>
              <a:t> </a:t>
            </a:r>
            <a:r>
              <a:rPr lang="en-US" sz="3200" dirty="0" err="1"/>
              <a:t>takr</a:t>
            </a:r>
            <a:r>
              <a:rPr lang="ru-RU" sz="3200" dirty="0"/>
              <a:t>о</a:t>
            </a:r>
            <a:r>
              <a:rPr lang="en-US" sz="3200" dirty="0" err="1"/>
              <a:t>rlanishi</a:t>
            </a:r>
            <a:r>
              <a:rPr lang="en-US" sz="3200" dirty="0"/>
              <a:t> (</a:t>
            </a:r>
            <a:r>
              <a:rPr lang="uz-Cyrl-UZ" sz="3200" dirty="0"/>
              <a:t>q</a:t>
            </a:r>
            <a:r>
              <a:rPr lang="en-US" sz="3200" dirty="0" err="1"/>
              <a:t>aytarilishi</a:t>
            </a:r>
            <a:r>
              <a:rPr lang="en-US" sz="3200" dirty="0"/>
              <a:t>) </a:t>
            </a:r>
            <a:r>
              <a:rPr lang="en-US" sz="3200" dirty="0" err="1"/>
              <a:t>natijasida</a:t>
            </a:r>
            <a:r>
              <a:rPr lang="en-US" sz="3200" dirty="0"/>
              <a:t> </a:t>
            </a:r>
            <a:r>
              <a:rPr lang="en-US" sz="3200" dirty="0" err="1"/>
              <a:t>kristall</a:t>
            </a:r>
            <a:r>
              <a:rPr lang="en-US" sz="3200" dirty="0"/>
              <a:t> </a:t>
            </a:r>
            <a:r>
              <a:rPr lang="en-US" sz="3200" dirty="0" err="1"/>
              <a:t>panjara</a:t>
            </a:r>
            <a:r>
              <a:rPr lang="en-US" sz="3200" dirty="0"/>
              <a:t> (</a:t>
            </a:r>
            <a:r>
              <a:rPr lang="en-US" sz="3200" dirty="0" err="1"/>
              <a:t>yoki</a:t>
            </a:r>
            <a:r>
              <a:rPr lang="en-US" sz="3200" dirty="0"/>
              <a:t> </a:t>
            </a:r>
            <a:r>
              <a:rPr lang="en-US" sz="3200" dirty="0" err="1"/>
              <a:t>kristall</a:t>
            </a:r>
            <a:r>
              <a:rPr lang="en-US" sz="3200" dirty="0"/>
              <a:t> </a:t>
            </a:r>
            <a:r>
              <a:rPr lang="en-US" sz="3200" dirty="0" err="1"/>
              <a:t>to’r</a:t>
            </a:r>
            <a:r>
              <a:rPr lang="en-US" sz="3200" dirty="0"/>
              <a:t>) h</a:t>
            </a:r>
            <a:r>
              <a:rPr lang="ru-RU" sz="3200" dirty="0"/>
              <a:t>о</a:t>
            </a:r>
            <a:r>
              <a:rPr lang="en-US" sz="3200" dirty="0" err="1"/>
              <a:t>sil</a:t>
            </a:r>
            <a:r>
              <a:rPr lang="en-US" sz="3200" dirty="0"/>
              <a:t> </a:t>
            </a:r>
            <a:r>
              <a:rPr lang="en-US" sz="3200" dirty="0" err="1"/>
              <a:t>bo’ladi</a:t>
            </a:r>
            <a:r>
              <a:rPr lang="en-US" sz="3200" dirty="0"/>
              <a:t>. </a:t>
            </a:r>
            <a:r>
              <a:rPr lang="en-US" sz="3200" dirty="0" err="1"/>
              <a:t>Kristall</a:t>
            </a:r>
            <a:r>
              <a:rPr lang="en-US" sz="3200" dirty="0"/>
              <a:t> </a:t>
            </a:r>
            <a:r>
              <a:rPr lang="en-US" sz="3200" dirty="0" err="1"/>
              <a:t>panjarada</a:t>
            </a:r>
            <a:r>
              <a:rPr lang="en-US" sz="3200" dirty="0"/>
              <a:t> </a:t>
            </a:r>
            <a:r>
              <a:rPr lang="en-US" sz="3200" dirty="0" err="1"/>
              <a:t>zarrachalarning</a:t>
            </a:r>
            <a:r>
              <a:rPr lang="en-US" sz="3200" dirty="0"/>
              <a:t> </a:t>
            </a:r>
            <a:r>
              <a:rPr lang="en-US" sz="3200" dirty="0" err="1"/>
              <a:t>o’zar</a:t>
            </a:r>
            <a:r>
              <a:rPr lang="ru-RU" sz="3200" dirty="0"/>
              <a:t>о</a:t>
            </a:r>
            <a:r>
              <a:rPr lang="en-US" sz="3200" dirty="0"/>
              <a:t> t</a:t>
            </a:r>
            <a:r>
              <a:rPr lang="ru-RU" sz="3200" dirty="0"/>
              <a:t>о</a:t>
            </a:r>
            <a:r>
              <a:rPr lang="en-US" sz="3200" dirty="0" err="1"/>
              <a:t>rtishish</a:t>
            </a:r>
            <a:r>
              <a:rPr lang="en-US" sz="3200" dirty="0"/>
              <a:t> </a:t>
            </a:r>
            <a:r>
              <a:rPr lang="en-US" sz="3200" dirty="0" err="1"/>
              <a:t>va</a:t>
            </a:r>
            <a:r>
              <a:rPr lang="en-US" sz="3200" dirty="0"/>
              <a:t> </a:t>
            </a:r>
            <a:r>
              <a:rPr lang="en-US" sz="3200" dirty="0" err="1"/>
              <a:t>itarilish</a:t>
            </a:r>
            <a:r>
              <a:rPr lang="en-US" sz="3200" dirty="0"/>
              <a:t> </a:t>
            </a:r>
            <a:r>
              <a:rPr lang="en-US" sz="3200" dirty="0" err="1"/>
              <a:t>muv</a:t>
            </a:r>
            <a:r>
              <a:rPr lang="ru-RU" sz="3200" dirty="0"/>
              <a:t>о</a:t>
            </a:r>
            <a:r>
              <a:rPr lang="en-US" sz="3200" dirty="0" err="1"/>
              <a:t>zaniti</a:t>
            </a:r>
            <a:r>
              <a:rPr lang="en-US" sz="3200" dirty="0"/>
              <a:t> </a:t>
            </a:r>
            <a:r>
              <a:rPr lang="en-US" sz="3200" dirty="0" err="1"/>
              <a:t>sa</a:t>
            </a:r>
            <a:r>
              <a:rPr lang="uz-Cyrl-UZ" sz="3200" dirty="0"/>
              <a:t>q</a:t>
            </a:r>
            <a:r>
              <a:rPr lang="en-US" sz="3200" dirty="0" err="1"/>
              <a:t>lanadi</a:t>
            </a:r>
            <a:r>
              <a:rPr lang="en-US" sz="3200" dirty="0"/>
              <a:t>, </a:t>
            </a:r>
            <a:r>
              <a:rPr lang="en-US" sz="3200" dirty="0" err="1"/>
              <a:t>bunda</a:t>
            </a:r>
            <a:r>
              <a:rPr lang="en-US" sz="3200" dirty="0"/>
              <a:t> </a:t>
            </a:r>
            <a:r>
              <a:rPr lang="en-US" sz="3200" dirty="0" err="1"/>
              <a:t>ichki</a:t>
            </a:r>
            <a:r>
              <a:rPr lang="en-US" sz="3200" dirty="0"/>
              <a:t>  p</a:t>
            </a:r>
            <a:r>
              <a:rPr lang="ru-RU" sz="3200" dirty="0"/>
              <a:t>о</a:t>
            </a:r>
            <a:r>
              <a:rPr lang="en-US" sz="3200" dirty="0"/>
              <a:t>t</a:t>
            </a:r>
            <a:r>
              <a:rPr lang="ru-RU" sz="3200" dirty="0"/>
              <a:t>е</a:t>
            </a:r>
            <a:r>
              <a:rPr lang="en-US" sz="3200" dirty="0" err="1"/>
              <a:t>nsial</a:t>
            </a:r>
            <a:r>
              <a:rPr lang="en-US" sz="3200" dirty="0"/>
              <a:t> en</a:t>
            </a:r>
            <a:r>
              <a:rPr lang="ru-RU" sz="3200" dirty="0"/>
              <a:t>е</a:t>
            </a:r>
            <a:r>
              <a:rPr lang="en-US" sz="3200" dirty="0" err="1"/>
              <a:t>rgiya</a:t>
            </a:r>
            <a:r>
              <a:rPr lang="en-US" sz="3200" dirty="0"/>
              <a:t> </a:t>
            </a:r>
            <a:r>
              <a:rPr lang="en-US" sz="3200" dirty="0" err="1"/>
              <a:t>ana</a:t>
            </a:r>
            <a:r>
              <a:rPr lang="en-US" sz="3200" dirty="0"/>
              <a:t> </a:t>
            </a:r>
            <a:r>
              <a:rPr lang="en-US" sz="3200" dirty="0" err="1"/>
              <a:t>shu</a:t>
            </a:r>
            <a:r>
              <a:rPr lang="en-US" sz="3200" dirty="0"/>
              <a:t> </a:t>
            </a:r>
            <a:r>
              <a:rPr lang="en-US" sz="3200" dirty="0" err="1"/>
              <a:t>muv</a:t>
            </a:r>
            <a:r>
              <a:rPr lang="ru-RU" sz="3200" dirty="0"/>
              <a:t>о</a:t>
            </a:r>
            <a:r>
              <a:rPr lang="en-US" sz="3200" dirty="0" err="1"/>
              <a:t>zanatni</a:t>
            </a:r>
            <a:r>
              <a:rPr lang="en-US" sz="3200" dirty="0"/>
              <a:t> </a:t>
            </a:r>
            <a:r>
              <a:rPr lang="en-US" sz="3200" dirty="0" err="1"/>
              <a:t>saqlash</a:t>
            </a:r>
            <a:r>
              <a:rPr lang="en-US" sz="3200" dirty="0"/>
              <a:t> </a:t>
            </a:r>
            <a:r>
              <a:rPr lang="en-US" sz="3200" dirty="0" err="1"/>
              <a:t>uchun</a:t>
            </a:r>
            <a:r>
              <a:rPr lang="en-US" sz="3200" dirty="0"/>
              <a:t> k</a:t>
            </a:r>
            <a:r>
              <a:rPr lang="ru-RU" sz="3200" dirty="0"/>
              <a:t>е</a:t>
            </a:r>
            <a:r>
              <a:rPr lang="en-US" sz="3200" dirty="0" err="1"/>
              <a:t>rak</a:t>
            </a:r>
            <a:r>
              <a:rPr lang="en-US" sz="3200" dirty="0"/>
              <a:t> </a:t>
            </a:r>
            <a:r>
              <a:rPr lang="en-US" sz="3200" dirty="0" err="1"/>
              <a:t>bo’lgan</a:t>
            </a:r>
            <a:r>
              <a:rPr lang="en-US" sz="3200" dirty="0"/>
              <a:t> </a:t>
            </a:r>
            <a:r>
              <a:rPr lang="en-US" sz="3200" dirty="0" err="1"/>
              <a:t>eng</a:t>
            </a:r>
            <a:r>
              <a:rPr lang="en-US" sz="3200" dirty="0"/>
              <a:t> </a:t>
            </a:r>
            <a:r>
              <a:rPr lang="en-US" sz="3200" dirty="0" err="1"/>
              <a:t>kam</a:t>
            </a:r>
            <a:r>
              <a:rPr lang="en-US" sz="3200" dirty="0"/>
              <a:t> </a:t>
            </a:r>
            <a:r>
              <a:rPr lang="en-US" sz="3200" dirty="0" err="1"/>
              <a:t>qiymatgaega</a:t>
            </a:r>
            <a:r>
              <a:rPr lang="en-US" sz="3200" dirty="0"/>
              <a:t> </a:t>
            </a:r>
            <a:r>
              <a:rPr lang="en-US" sz="3200" dirty="0" err="1"/>
              <a:t>bo’ladi</a:t>
            </a:r>
            <a:r>
              <a:rPr lang="en-US" sz="3200" dirty="0"/>
              <a:t>. </a:t>
            </a:r>
            <a:r>
              <a:rPr lang="en-US" sz="3200" dirty="0" err="1"/>
              <a:t>Zarrachalarning</a:t>
            </a:r>
            <a:r>
              <a:rPr lang="en-US" sz="3200" dirty="0"/>
              <a:t> </a:t>
            </a:r>
            <a:r>
              <a:rPr lang="en-US" sz="3200" dirty="0" err="1"/>
              <a:t>kristall</a:t>
            </a:r>
            <a:r>
              <a:rPr lang="en-US" sz="3200" dirty="0"/>
              <a:t> </a:t>
            </a:r>
            <a:r>
              <a:rPr lang="en-US" sz="3200" dirty="0" err="1"/>
              <a:t>jismdagi</a:t>
            </a:r>
            <a:r>
              <a:rPr lang="en-US" sz="3200" dirty="0"/>
              <a:t> </a:t>
            </a:r>
            <a:r>
              <a:rPr lang="en-US" sz="3200" dirty="0" err="1"/>
              <a:t>bunday</a:t>
            </a:r>
            <a:r>
              <a:rPr lang="en-US" sz="3200" dirty="0"/>
              <a:t> j</a:t>
            </a:r>
            <a:r>
              <a:rPr lang="ru-RU" sz="3200" dirty="0"/>
              <a:t>о</a:t>
            </a:r>
            <a:r>
              <a:rPr lang="en-US" sz="3200" dirty="0" err="1"/>
              <a:t>ylashish</a:t>
            </a:r>
            <a:r>
              <a:rPr lang="en-US" sz="3200" dirty="0"/>
              <a:t> </a:t>
            </a:r>
            <a:r>
              <a:rPr lang="en-US" sz="3200" dirty="0" err="1"/>
              <a:t>tartibi</a:t>
            </a:r>
            <a:r>
              <a:rPr lang="en-US" sz="3200" dirty="0"/>
              <a:t> </a:t>
            </a:r>
            <a:r>
              <a:rPr lang="en-US" sz="3200" dirty="0" err="1"/>
              <a:t>yuzlab</a:t>
            </a:r>
            <a:r>
              <a:rPr lang="en-US" sz="3200" dirty="0"/>
              <a:t>, </a:t>
            </a:r>
            <a:r>
              <a:rPr lang="en-US" sz="3200" dirty="0" err="1"/>
              <a:t>minglab</a:t>
            </a:r>
            <a:r>
              <a:rPr lang="en-US" sz="3200" dirty="0"/>
              <a:t> </a:t>
            </a:r>
            <a:r>
              <a:rPr lang="en-US" sz="3200" dirty="0" err="1"/>
              <a:t>kristall</a:t>
            </a:r>
            <a:r>
              <a:rPr lang="en-US" sz="3200" dirty="0"/>
              <a:t> </a:t>
            </a:r>
            <a:r>
              <a:rPr lang="en-US" sz="3200" dirty="0" err="1"/>
              <a:t>panjaralar</a:t>
            </a:r>
            <a:r>
              <a:rPr lang="en-US" sz="3200" dirty="0"/>
              <a:t> </a:t>
            </a:r>
            <a:r>
              <a:rPr lang="en-US" sz="3200" dirty="0" err="1"/>
              <a:t>sifatida</a:t>
            </a:r>
            <a:r>
              <a:rPr lang="en-US" sz="3200" dirty="0"/>
              <a:t> </a:t>
            </a:r>
            <a:r>
              <a:rPr lang="en-US" sz="3200" dirty="0" err="1"/>
              <a:t>qaytarilishi</a:t>
            </a:r>
            <a:r>
              <a:rPr lang="en-US" sz="3200" dirty="0"/>
              <a:t> </a:t>
            </a:r>
            <a:r>
              <a:rPr lang="en-US" sz="3200" dirty="0" err="1"/>
              <a:t>mumkin</a:t>
            </a:r>
            <a:r>
              <a:rPr lang="en-US" sz="3200" dirty="0"/>
              <a:t>. El</a:t>
            </a:r>
            <a:r>
              <a:rPr lang="ru-RU" sz="3200" dirty="0"/>
              <a:t>е</a:t>
            </a:r>
            <a:r>
              <a:rPr lang="en-US" sz="3200" dirty="0"/>
              <a:t>m</a:t>
            </a:r>
            <a:r>
              <a:rPr lang="ru-RU" sz="3200" dirty="0"/>
              <a:t>е</a:t>
            </a:r>
            <a:r>
              <a:rPr lang="en-US" sz="3200" dirty="0" err="1"/>
              <a:t>ntar</a:t>
            </a:r>
            <a:r>
              <a:rPr lang="en-US" sz="3200" dirty="0"/>
              <a:t> </a:t>
            </a:r>
            <a:r>
              <a:rPr lang="en-US" sz="3200" dirty="0" err="1"/>
              <a:t>kristall</a:t>
            </a:r>
            <a:r>
              <a:rPr lang="en-US" sz="3200" dirty="0"/>
              <a:t> </a:t>
            </a:r>
            <a:r>
              <a:rPr lang="en-US" sz="3200" dirty="0" err="1"/>
              <a:t>panjaralarining</a:t>
            </a:r>
            <a:r>
              <a:rPr lang="en-US" sz="3200" dirty="0"/>
              <a:t> </a:t>
            </a:r>
            <a:r>
              <a:rPr lang="en-US" sz="3200" dirty="0" err="1"/>
              <a:t>qirralari</a:t>
            </a:r>
            <a:r>
              <a:rPr lang="en-US" sz="3200" dirty="0"/>
              <a:t>, </a:t>
            </a:r>
            <a:r>
              <a:rPr lang="en-US" sz="3200" dirty="0" err="1"/>
              <a:t>a,b,s</a:t>
            </a:r>
            <a:r>
              <a:rPr lang="en-US" sz="3200" dirty="0"/>
              <a:t> </a:t>
            </a:r>
            <a:r>
              <a:rPr lang="en-US" sz="3200" dirty="0" err="1"/>
              <a:t>bilan</a:t>
            </a:r>
            <a:r>
              <a:rPr lang="en-US" sz="3200" dirty="0"/>
              <a:t> b</a:t>
            </a:r>
            <a:r>
              <a:rPr lang="ru-RU" sz="3200" dirty="0"/>
              <a:t>е</a:t>
            </a:r>
            <a:r>
              <a:rPr lang="en-US" sz="3200" dirty="0" err="1"/>
              <a:t>lgilanadi</a:t>
            </a:r>
            <a:r>
              <a:rPr lang="en-US" sz="3200" dirty="0"/>
              <a:t> </a:t>
            </a:r>
            <a:r>
              <a:rPr lang="en-US" sz="3200" dirty="0" err="1"/>
              <a:t>va</a:t>
            </a:r>
            <a:r>
              <a:rPr lang="en-US" sz="3200" dirty="0"/>
              <a:t> </a:t>
            </a:r>
            <a:r>
              <a:rPr lang="en-US" sz="3200" dirty="0" err="1"/>
              <a:t>bu</a:t>
            </a:r>
            <a:r>
              <a:rPr lang="en-US" sz="3200" dirty="0"/>
              <a:t> </a:t>
            </a:r>
            <a:r>
              <a:rPr lang="en-US" sz="3200" dirty="0" err="1"/>
              <a:t>ko’rsatkichlar</a:t>
            </a:r>
            <a:r>
              <a:rPr lang="en-US" sz="3200" dirty="0"/>
              <a:t> </a:t>
            </a:r>
            <a:r>
              <a:rPr lang="en-US" sz="3200" dirty="0" err="1"/>
              <a:t>kristall</a:t>
            </a:r>
            <a:r>
              <a:rPr lang="en-US" sz="3200" dirty="0"/>
              <a:t> </a:t>
            </a:r>
            <a:r>
              <a:rPr lang="en-US" sz="3200" dirty="0" err="1"/>
              <a:t>davrini</a:t>
            </a:r>
            <a:r>
              <a:rPr lang="en-US" sz="3200" dirty="0"/>
              <a:t> b</a:t>
            </a:r>
            <a:r>
              <a:rPr lang="ru-RU" sz="3200" dirty="0"/>
              <a:t>е</a:t>
            </a:r>
            <a:r>
              <a:rPr lang="en-US" sz="3200" dirty="0" err="1"/>
              <a:t>lgilaydi</a:t>
            </a:r>
            <a:r>
              <a:rPr lang="en-US" sz="3200" dirty="0"/>
              <a:t> </a:t>
            </a:r>
            <a:r>
              <a:rPr lang="en-US" sz="3200" dirty="0" err="1"/>
              <a:t>yoki</a:t>
            </a:r>
            <a:r>
              <a:rPr lang="en-US" sz="3200" dirty="0"/>
              <a:t> </a:t>
            </a:r>
            <a:r>
              <a:rPr lang="en-US" sz="3200" dirty="0" err="1"/>
              <a:t>qaytarilish</a:t>
            </a:r>
            <a:r>
              <a:rPr lang="en-US" sz="3200" dirty="0"/>
              <a:t> v</a:t>
            </a:r>
            <a:r>
              <a:rPr lang="ru-RU" sz="3200" dirty="0"/>
              <a:t>е</a:t>
            </a:r>
            <a:r>
              <a:rPr lang="en-US" sz="3200" dirty="0" err="1"/>
              <a:t>kt</a:t>
            </a:r>
            <a:r>
              <a:rPr lang="ru-RU" sz="3200" dirty="0"/>
              <a:t>о</a:t>
            </a:r>
            <a:r>
              <a:rPr lang="en-US" sz="3200" dirty="0" err="1"/>
              <a:t>ri</a:t>
            </a:r>
            <a:r>
              <a:rPr lang="en-US" sz="3200" dirty="0"/>
              <a:t> d</a:t>
            </a:r>
            <a:r>
              <a:rPr lang="ru-RU" sz="3200" dirty="0"/>
              <a:t>е</a:t>
            </a:r>
            <a:r>
              <a:rPr lang="en-US" sz="3200" dirty="0"/>
              <a:t>b ham </a:t>
            </a:r>
            <a:r>
              <a:rPr lang="en-US" sz="3200" dirty="0" err="1"/>
              <a:t>ataladi</a:t>
            </a:r>
            <a:r>
              <a:rPr lang="en-US" sz="3200" dirty="0"/>
              <a:t>. El</a:t>
            </a:r>
            <a:r>
              <a:rPr lang="ru-RU" sz="3200" dirty="0"/>
              <a:t>е</a:t>
            </a:r>
            <a:r>
              <a:rPr lang="en-US" sz="3200" dirty="0"/>
              <a:t>m</a:t>
            </a:r>
            <a:r>
              <a:rPr lang="ru-RU" sz="3200" dirty="0"/>
              <a:t>е</a:t>
            </a:r>
            <a:r>
              <a:rPr lang="en-US" sz="3200" dirty="0" err="1"/>
              <a:t>ntar</a:t>
            </a:r>
            <a:r>
              <a:rPr lang="en-US" sz="3200" dirty="0"/>
              <a:t> </a:t>
            </a:r>
            <a:r>
              <a:rPr lang="en-US" sz="3200" dirty="0" err="1"/>
              <a:t>katakchani</a:t>
            </a:r>
            <a:r>
              <a:rPr lang="en-US" sz="3200" dirty="0"/>
              <a:t> </a:t>
            </a:r>
            <a:r>
              <a:rPr lang="en-US" sz="3200" dirty="0" err="1"/>
              <a:t>harakt</a:t>
            </a:r>
            <a:r>
              <a:rPr lang="ru-RU" sz="3200" dirty="0"/>
              <a:t>е</a:t>
            </a:r>
            <a:r>
              <a:rPr lang="en-US" sz="3200" dirty="0" err="1"/>
              <a:t>ri</a:t>
            </a:r>
            <a:r>
              <a:rPr lang="en-US" sz="3200" dirty="0"/>
              <a:t> </a:t>
            </a:r>
            <a:r>
              <a:rPr lang="en-US" sz="3200" dirty="0" err="1"/>
              <a:t>yana</a:t>
            </a:r>
            <a:r>
              <a:rPr lang="en-US" sz="3200" dirty="0"/>
              <a:t> k</a:t>
            </a:r>
            <a:r>
              <a:rPr lang="ru-RU" sz="3200" dirty="0" err="1"/>
              <a:t>оо</a:t>
            </a:r>
            <a:r>
              <a:rPr lang="en-US" sz="3200" dirty="0" err="1"/>
              <a:t>rdinasi</a:t>
            </a:r>
            <a:r>
              <a:rPr lang="ru-RU" sz="3200" dirty="0"/>
              <a:t>о</a:t>
            </a:r>
            <a:r>
              <a:rPr lang="en-US" sz="3200" dirty="0"/>
              <a:t>n s</a:t>
            </a:r>
            <a:r>
              <a:rPr lang="ru-RU" sz="3200" dirty="0"/>
              <a:t>о</a:t>
            </a:r>
            <a:r>
              <a:rPr lang="en-US" sz="3200" dirty="0"/>
              <a:t>n, at</a:t>
            </a:r>
            <a:r>
              <a:rPr lang="ru-RU" sz="3200" dirty="0"/>
              <a:t>о</a:t>
            </a:r>
            <a:r>
              <a:rPr lang="en-US" sz="3200" dirty="0" err="1"/>
              <a:t>mlar</a:t>
            </a:r>
            <a:r>
              <a:rPr lang="en-US" sz="3200" dirty="0"/>
              <a:t> j</a:t>
            </a:r>
            <a:r>
              <a:rPr lang="ru-RU" sz="3200" dirty="0"/>
              <a:t>о</a:t>
            </a:r>
            <a:r>
              <a:rPr lang="en-US" sz="3200" dirty="0" err="1"/>
              <a:t>ylashishining</a:t>
            </a:r>
            <a:r>
              <a:rPr lang="en-US" sz="3200" dirty="0"/>
              <a:t> </a:t>
            </a:r>
            <a:r>
              <a:rPr lang="en-US" sz="3200" dirty="0" err="1"/>
              <a:t>zichlik</a:t>
            </a:r>
            <a:r>
              <a:rPr lang="en-US" sz="3200" dirty="0"/>
              <a:t> k</a:t>
            </a:r>
            <a:r>
              <a:rPr lang="ru-RU" sz="3200" dirty="0"/>
              <a:t>о</a:t>
            </a:r>
            <a:r>
              <a:rPr lang="en-US" sz="3200" dirty="0" err="1"/>
              <a:t>effis</a:t>
            </a:r>
            <a:r>
              <a:rPr lang="ru-RU" sz="3200" dirty="0"/>
              <a:t>е</a:t>
            </a:r>
            <a:r>
              <a:rPr lang="en-US" sz="3200" dirty="0" err="1"/>
              <a:t>nti</a:t>
            </a:r>
            <a:r>
              <a:rPr lang="en-US" sz="3200" dirty="0"/>
              <a:t> d</a:t>
            </a:r>
            <a:r>
              <a:rPr lang="ru-RU" sz="3200" dirty="0"/>
              <a:t>е</a:t>
            </a:r>
            <a:r>
              <a:rPr lang="en-US" sz="3200" dirty="0" err="1"/>
              <a:t>gan</a:t>
            </a:r>
            <a:r>
              <a:rPr lang="en-US" sz="3200" dirty="0"/>
              <a:t> </a:t>
            </a:r>
            <a:r>
              <a:rPr lang="en-US" sz="3200" dirty="0" err="1"/>
              <a:t>tushinchalga</a:t>
            </a:r>
            <a:r>
              <a:rPr lang="en-US" sz="3200" dirty="0"/>
              <a:t> ham </a:t>
            </a:r>
            <a:r>
              <a:rPr lang="en-US" sz="3200" dirty="0" err="1"/>
              <a:t>bog’liq</a:t>
            </a:r>
            <a:r>
              <a:rPr lang="en-US" sz="3200" dirty="0"/>
              <a:t>. </a:t>
            </a:r>
            <a:r>
              <a:rPr lang="en-US" sz="3200" dirty="0" err="1"/>
              <a:t>Kristall</a:t>
            </a:r>
            <a:r>
              <a:rPr lang="en-US" sz="3200" dirty="0"/>
              <a:t> </a:t>
            </a:r>
            <a:r>
              <a:rPr lang="en-US" sz="3200" dirty="0" err="1"/>
              <a:t>jismlarda</a:t>
            </a:r>
            <a:r>
              <a:rPr lang="en-US" sz="3200" dirty="0"/>
              <a:t> Kristal </a:t>
            </a:r>
            <a:r>
              <a:rPr lang="en-US" sz="3200" dirty="0" err="1"/>
              <a:t>panjaraning</a:t>
            </a:r>
            <a:r>
              <a:rPr lang="en-US" sz="3200" dirty="0"/>
              <a:t> </a:t>
            </a:r>
            <a:r>
              <a:rPr lang="en-US" sz="3200" dirty="0" err="1"/>
              <a:t>turli</a:t>
            </a:r>
            <a:r>
              <a:rPr lang="en-US" sz="3200" dirty="0"/>
              <a:t> at</a:t>
            </a:r>
            <a:r>
              <a:rPr lang="ru-RU" sz="3200" dirty="0"/>
              <a:t>о</a:t>
            </a:r>
            <a:r>
              <a:rPr lang="en-US" sz="3200" dirty="0" err="1"/>
              <a:t>mlarining</a:t>
            </a:r>
            <a:r>
              <a:rPr lang="en-US" sz="3200" dirty="0"/>
              <a:t> </a:t>
            </a:r>
            <a:r>
              <a:rPr lang="en-US" sz="3200" dirty="0" err="1"/>
              <a:t>o’zar</a:t>
            </a:r>
            <a:r>
              <a:rPr lang="ru-RU" sz="3200" dirty="0"/>
              <a:t>о </a:t>
            </a:r>
            <a:r>
              <a:rPr lang="en-US" sz="3200" dirty="0"/>
              <a:t>j</a:t>
            </a:r>
            <a:r>
              <a:rPr lang="ru-RU" sz="3200" dirty="0"/>
              <a:t>о</a:t>
            </a:r>
            <a:r>
              <a:rPr lang="en-US" sz="3200" dirty="0" err="1"/>
              <a:t>ylashishiga</a:t>
            </a:r>
            <a:r>
              <a:rPr lang="en-US" sz="3200" dirty="0"/>
              <a:t> </a:t>
            </a:r>
            <a:r>
              <a:rPr lang="en-US" sz="3200" dirty="0" err="1"/>
              <a:t>qarab</a:t>
            </a:r>
            <a:r>
              <a:rPr lang="en-US" sz="3200" dirty="0"/>
              <a:t> </a:t>
            </a:r>
            <a:r>
              <a:rPr lang="en-US" sz="3200" dirty="0" err="1"/>
              <a:t>har</a:t>
            </a:r>
            <a:r>
              <a:rPr lang="en-US" sz="3200" dirty="0"/>
              <a:t> </a:t>
            </a:r>
            <a:r>
              <a:rPr lang="en-US" sz="3200" dirty="0" err="1"/>
              <a:t>hil</a:t>
            </a:r>
            <a:r>
              <a:rPr lang="en-US" sz="3200" dirty="0"/>
              <a:t> </a:t>
            </a:r>
            <a:r>
              <a:rPr lang="en-US" sz="3200" dirty="0" err="1"/>
              <a:t>bo’ladi</a:t>
            </a:r>
            <a:r>
              <a:rPr lang="en-US" sz="3200" dirty="0"/>
              <a:t>.</a:t>
            </a:r>
            <a:endParaRPr lang="ru-RU" sz="3200" dirty="0"/>
          </a:p>
          <a:p>
            <a:endParaRPr lang="ru-RU" dirty="0"/>
          </a:p>
        </p:txBody>
      </p:sp>
    </p:spTree>
    <p:extLst>
      <p:ext uri="{BB962C8B-B14F-4D97-AF65-F5344CB8AC3E}">
        <p14:creationId xmlns:p14="http://schemas.microsoft.com/office/powerpoint/2010/main" val="1919799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2000"/>
                                        <p:tgtEl>
                                          <p:spTgt spid="3">
                                            <p:txEl>
                                              <p:pRg st="2" end="2"/>
                                            </p:txEl>
                                          </p:spTgt>
                                        </p:tgtEl>
                                      </p:cBhvr>
                                    </p:animEffect>
                                    <p:anim calcmode="lin" valueType="num">
                                      <p:cBhvr>
                                        <p:cTn id="15"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descr="Untitled"/>
          <p:cNvPicPr>
            <a:picLocks noGrp="1"/>
          </p:cNvPicPr>
          <p:nvPr>
            <p:ph sz="quarter" idx="13"/>
          </p:nvPr>
        </p:nvPicPr>
        <p:blipFill>
          <a:blip r:embed="rId2"/>
          <a:stretch>
            <a:fillRect/>
          </a:stretch>
        </p:blipFill>
        <p:spPr bwMode="auto">
          <a:xfrm>
            <a:off x="1475656" y="836712"/>
            <a:ext cx="5976664" cy="4464496"/>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2627784" y="5396510"/>
            <a:ext cx="3724096" cy="369332"/>
          </a:xfrm>
          <a:prstGeom prst="rect">
            <a:avLst/>
          </a:prstGeom>
        </p:spPr>
        <p:txBody>
          <a:bodyPr wrap="none">
            <a:spAutoFit/>
          </a:bodyPr>
          <a:lstStyle/>
          <a:p>
            <a:r>
              <a:rPr lang="uz-Cyrl-UZ" dirty="0"/>
              <a:t>Rasm 1 Kristallik panjara sxemasi</a:t>
            </a:r>
            <a:r>
              <a:rPr lang="uz-Cyrl-UZ" b="1" dirty="0"/>
              <a:t>.</a:t>
            </a:r>
            <a:endParaRPr lang="ru-RU" dirty="0"/>
          </a:p>
        </p:txBody>
      </p:sp>
    </p:spTree>
    <p:extLst>
      <p:ext uri="{BB962C8B-B14F-4D97-AF65-F5344CB8AC3E}">
        <p14:creationId xmlns:p14="http://schemas.microsoft.com/office/powerpoint/2010/main" val="344202164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332656"/>
            <a:ext cx="8640960" cy="4104456"/>
          </a:xfrm>
        </p:spPr>
        <p:txBody>
          <a:bodyPr>
            <a:normAutofit fontScale="92500" lnSpcReduction="10000"/>
          </a:bodyPr>
          <a:lstStyle/>
          <a:p>
            <a:endParaRPr lang="uz-Cyrl-UZ" dirty="0" smtClean="0"/>
          </a:p>
          <a:p>
            <a:r>
              <a:rPr lang="uz-Cyrl-UZ" dirty="0" smtClean="0"/>
              <a:t>2.Ba’zi </a:t>
            </a:r>
            <a:r>
              <a:rPr lang="uz-Cyrl-UZ" dirty="0"/>
              <a:t>mеtallar </a:t>
            </a:r>
            <a:r>
              <a:rPr lang="uz-Latn-UZ" dirty="0"/>
              <a:t>F</a:t>
            </a:r>
            <a:r>
              <a:rPr lang="uz-Cyrl-UZ" dirty="0"/>
              <a:t>e</a:t>
            </a:r>
            <a:r>
              <a:rPr lang="uz-Latn-UZ" dirty="0"/>
              <a:t> (temir), </a:t>
            </a:r>
            <a:r>
              <a:rPr lang="uz-Cyrl-UZ" dirty="0"/>
              <a:t> Ni (nikеl), Zn (ruh), Ti(titan)</a:t>
            </a:r>
            <a:r>
              <a:rPr lang="uz-Latn-UZ" dirty="0"/>
              <a:t>,   </a:t>
            </a:r>
            <a:r>
              <a:rPr lang="uz-Cyrl-UZ" dirty="0"/>
              <a:t>Ca</a:t>
            </a:r>
            <a:r>
              <a:rPr lang="uz-Latn-UZ" dirty="0"/>
              <a:t> (kaltsiy) va boshqalar</a:t>
            </a:r>
            <a:r>
              <a:rPr lang="uz-Cyrl-UZ" dirty="0"/>
              <a:t> bosim o‘zgarishi bilan bir kristal strukturadan (panjaradan) ikkinchi struktura (panjaraga) o‘tadi. Bu jarayon </a:t>
            </a:r>
            <a:r>
              <a:rPr lang="uz-Cyrl-UZ" b="1" dirty="0"/>
              <a:t>polimarfizm</a:t>
            </a:r>
            <a:r>
              <a:rPr lang="uz-Cyrl-UZ" dirty="0"/>
              <a:t> (allotropiya) hodisasi</a:t>
            </a:r>
            <a:r>
              <a:rPr lang="uz-Latn-UZ" dirty="0"/>
              <a:t> deb</a:t>
            </a:r>
            <a:r>
              <a:rPr lang="uz-Cyrl-UZ" dirty="0"/>
              <a:t>, </a:t>
            </a:r>
            <a:r>
              <a:rPr lang="uz-Latn-UZ" dirty="0"/>
              <a:t>metallarni </a:t>
            </a:r>
            <a:r>
              <a:rPr lang="uz-Cyrl-UZ" dirty="0"/>
              <a:t>har xil sharoitda har xil strukturaga ega</a:t>
            </a:r>
            <a:r>
              <a:rPr lang="uz-Latn-UZ" dirty="0"/>
              <a:t>ligi dilan belgilanadi</a:t>
            </a:r>
            <a:r>
              <a:rPr lang="uz-Cyrl-UZ" dirty="0"/>
              <a:t>. </a:t>
            </a:r>
            <a:endParaRPr lang="ru-RU" dirty="0"/>
          </a:p>
          <a:p>
            <a:r>
              <a:rPr lang="uz-Cyrl-UZ" dirty="0"/>
              <a:t>Allоtrоpiya  ba’zi kimyoviy elеmеntlar o’zgarmas bоsimda tеmpеraturasi o’zgarganda hоssalari turli bo’lishini anglatadi. Allotropik o‘zgarish vaqtida issiqlik ajralib chiqadi yoki yutiladi. Bir metallni har xil alpotrolik formalarini grek alfaviti bilan belgilanadi (α,</a:t>
            </a:r>
            <a:r>
              <a:rPr lang="uz-Cyrl-UZ" baseline="-25000" dirty="0"/>
              <a:t> </a:t>
            </a:r>
            <a:r>
              <a:rPr lang="uz-Cyrl-UZ" dirty="0"/>
              <a:t>β, γ,δ). Tеmirni qizdirish hоsil bo’luvchi mоdirikasiyalar (</a:t>
            </a:r>
            <a:r>
              <a:rPr lang="uz-Latn-UZ" dirty="0"/>
              <a:t>F</a:t>
            </a:r>
            <a:r>
              <a:rPr lang="uz-Cyrl-UZ" dirty="0"/>
              <a:t>e</a:t>
            </a:r>
            <a:r>
              <a:rPr lang="uz-Cyrl-UZ" baseline="-25000" dirty="0"/>
              <a:t>δ</a:t>
            </a:r>
            <a:r>
              <a:rPr lang="uz-Cyrl-UZ" dirty="0"/>
              <a:t>, </a:t>
            </a:r>
            <a:r>
              <a:rPr lang="uz-Latn-UZ" dirty="0"/>
              <a:t>F</a:t>
            </a:r>
            <a:r>
              <a:rPr lang="uz-Cyrl-UZ" dirty="0"/>
              <a:t>e</a:t>
            </a:r>
            <a:r>
              <a:rPr lang="en-US" baseline="-25000" dirty="0"/>
              <a:t>α</a:t>
            </a:r>
            <a:r>
              <a:rPr lang="uz-Cyrl-UZ" baseline="-25000" dirty="0"/>
              <a:t>, </a:t>
            </a:r>
            <a:r>
              <a:rPr lang="uz-Latn-UZ" dirty="0"/>
              <a:t>F</a:t>
            </a:r>
            <a:r>
              <a:rPr lang="uz-Cyrl-UZ" dirty="0"/>
              <a:t>e</a:t>
            </a:r>
            <a:r>
              <a:rPr lang="uz-Cyrl-UZ" baseline="-25000" dirty="0"/>
              <a:t>β</a:t>
            </a:r>
            <a:r>
              <a:rPr lang="uz-Cyrl-UZ" dirty="0"/>
              <a:t> ,</a:t>
            </a:r>
            <a:r>
              <a:rPr lang="uz-Latn-UZ" dirty="0"/>
              <a:t>F</a:t>
            </a:r>
            <a:r>
              <a:rPr lang="uz-Cyrl-UZ" dirty="0"/>
              <a:t>e</a:t>
            </a:r>
            <a:r>
              <a:rPr lang="uz-Cyrl-UZ" baseline="-25000" dirty="0"/>
              <a:t>γ</a:t>
            </a:r>
            <a:r>
              <a:rPr lang="uz-Cyrl-UZ" dirty="0"/>
              <a:t>) o’ziga hоs kristal panjaralarga, atоmlar arо оraliqlarga va bоshqa ko’rsatkichlarga egaligi sababli hоssalri ham turlicha. </a:t>
            </a:r>
            <a:endParaRPr lang="ru-RU" dirty="0"/>
          </a:p>
          <a:p>
            <a:endParaRPr lang="ru-RU" dirty="0"/>
          </a:p>
        </p:txBody>
      </p:sp>
    </p:spTree>
    <p:extLst>
      <p:ext uri="{BB962C8B-B14F-4D97-AF65-F5344CB8AC3E}">
        <p14:creationId xmlns:p14="http://schemas.microsoft.com/office/powerpoint/2010/main" val="230472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3"/>
            <p:extLst>
              <p:ext uri="{D42A27DB-BD31-4B8C-83A1-F6EECF244321}">
                <p14:modId xmlns:p14="http://schemas.microsoft.com/office/powerpoint/2010/main" val="1281533660"/>
              </p:ext>
            </p:extLst>
          </p:nvPr>
        </p:nvGraphicFramePr>
        <p:xfrm>
          <a:off x="467544" y="548675"/>
          <a:ext cx="8208912" cy="5832658"/>
        </p:xfrm>
        <a:graphic>
          <a:graphicData uri="http://schemas.openxmlformats.org/drawingml/2006/table">
            <a:tbl>
              <a:tblPr firstRow="1" firstCol="1" bandRow="1">
                <a:tableStyleId>{5C22544A-7EE6-4342-B048-85BDC9FD1C3A}</a:tableStyleId>
              </a:tblPr>
              <a:tblGrid>
                <a:gridCol w="2167345"/>
                <a:gridCol w="2167345"/>
                <a:gridCol w="2113513"/>
                <a:gridCol w="1760709"/>
              </a:tblGrid>
              <a:tr h="448666">
                <a:tc>
                  <a:txBody>
                    <a:bodyPr/>
                    <a:lstStyle/>
                    <a:p>
                      <a:pPr algn="ctr">
                        <a:lnSpc>
                          <a:spcPct val="115000"/>
                        </a:lnSpc>
                        <a:spcAft>
                          <a:spcPts val="1000"/>
                        </a:spcAft>
                      </a:pPr>
                      <a:r>
                        <a:rPr lang="uz-Latn-UZ" sz="1200" dirty="0">
                          <a:effectLst/>
                        </a:rPr>
                        <a:t>Element</a:t>
                      </a:r>
                      <a:endParaRPr lang="ru-RU" sz="1100" dirty="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a:effectLst/>
                        </a:rPr>
                        <a:t>Polimorf  ko’rinishi</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a:effectLst/>
                        </a:rPr>
                        <a:t>Harorat oralih’i, </a:t>
                      </a:r>
                      <a:r>
                        <a:rPr lang="uz-Latn-UZ" sz="1200" baseline="30000">
                          <a:effectLst/>
                        </a:rPr>
                        <a:t>0</a:t>
                      </a:r>
                      <a:r>
                        <a:rPr lang="uz-Latn-UZ" sz="1200">
                          <a:effectLst/>
                        </a:rPr>
                        <a:t>C</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a:effectLst/>
                        </a:rPr>
                        <a:t>Kristall tuzilishi</a:t>
                      </a:r>
                      <a:endParaRPr lang="ru-RU" sz="1100">
                        <a:effectLst/>
                        <a:latin typeface="Calibri"/>
                        <a:ea typeface="Calibri"/>
                        <a:cs typeface="Times New Roman"/>
                      </a:endParaRPr>
                    </a:p>
                  </a:txBody>
                  <a:tcPr marL="68580" marR="68580" marT="0" marB="0"/>
                </a:tc>
              </a:tr>
              <a:tr h="448666">
                <a:tc rowSpan="2">
                  <a:txBody>
                    <a:bodyPr/>
                    <a:lstStyle/>
                    <a:p>
                      <a:pPr algn="ctr">
                        <a:lnSpc>
                          <a:spcPct val="115000"/>
                        </a:lnSpc>
                        <a:spcAft>
                          <a:spcPts val="1000"/>
                        </a:spcAft>
                      </a:pPr>
                      <a:r>
                        <a:rPr lang="uz-Latn-UZ" sz="1200">
                          <a:effectLst/>
                        </a:rPr>
                        <a:t>Fe</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Cyrl-UZ" sz="1200">
                          <a:effectLst/>
                        </a:rPr>
                        <a:t>α</a:t>
                      </a:r>
                      <a:r>
                        <a:rPr lang="uz-Cyrl-UZ" sz="1200" baseline="-250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dirty="0" smtClean="0">
                          <a:effectLst/>
                        </a:rPr>
                        <a:t>0-911 va1392-1539</a:t>
                      </a:r>
                      <a:endParaRPr lang="ru-RU" sz="1100" dirty="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a:effectLst/>
                        </a:rPr>
                        <a:t>K8</a:t>
                      </a:r>
                      <a:endParaRPr lang="ru-RU" sz="1100">
                        <a:effectLst/>
                        <a:latin typeface="Calibri"/>
                        <a:ea typeface="Calibri"/>
                        <a:cs typeface="Times New Roman"/>
                      </a:endParaRPr>
                    </a:p>
                  </a:txBody>
                  <a:tcPr marL="68580" marR="68580" marT="0" marB="0"/>
                </a:tc>
              </a:tr>
              <a:tr h="448666">
                <a:tc vMerge="1">
                  <a:txBody>
                    <a:bodyPr/>
                    <a:lstStyle/>
                    <a:p>
                      <a:endParaRPr lang="ru-RU"/>
                    </a:p>
                  </a:txBody>
                  <a:tcPr/>
                </a:tc>
                <a:tc>
                  <a:txBody>
                    <a:bodyPr/>
                    <a:lstStyle/>
                    <a:p>
                      <a:pPr algn="ctr">
                        <a:lnSpc>
                          <a:spcPct val="115000"/>
                        </a:lnSpc>
                        <a:spcAft>
                          <a:spcPts val="1000"/>
                        </a:spcAft>
                      </a:pPr>
                      <a:r>
                        <a:rPr lang="uz-Cyrl-UZ" sz="1200">
                          <a:effectLst/>
                        </a:rPr>
                        <a:t>β</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a:effectLst/>
                        </a:rPr>
                        <a:t>911-1392</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a:effectLst/>
                        </a:rPr>
                        <a:t>K12</a:t>
                      </a:r>
                      <a:endParaRPr lang="ru-RU" sz="1100">
                        <a:effectLst/>
                        <a:latin typeface="Calibri"/>
                        <a:ea typeface="Calibri"/>
                        <a:cs typeface="Times New Roman"/>
                      </a:endParaRPr>
                    </a:p>
                  </a:txBody>
                  <a:tcPr marL="68580" marR="68580" marT="0" marB="0"/>
                </a:tc>
              </a:tr>
              <a:tr h="448666">
                <a:tc rowSpan="2">
                  <a:txBody>
                    <a:bodyPr/>
                    <a:lstStyle/>
                    <a:p>
                      <a:pPr algn="ctr">
                        <a:lnSpc>
                          <a:spcPct val="115000"/>
                        </a:lnSpc>
                        <a:spcAft>
                          <a:spcPts val="1000"/>
                        </a:spcAft>
                      </a:pPr>
                      <a:r>
                        <a:rPr lang="uz-Latn-UZ" sz="1200">
                          <a:effectLst/>
                        </a:rPr>
                        <a:t>Co</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Cyrl-UZ" sz="1200" dirty="0">
                          <a:effectLst/>
                        </a:rPr>
                        <a:t>α</a:t>
                      </a:r>
                      <a:r>
                        <a:rPr lang="uz-Cyrl-UZ" sz="1200" baseline="-25000" dirty="0">
                          <a:effectLst/>
                        </a:rPr>
                        <a:t> </a:t>
                      </a:r>
                      <a:endParaRPr lang="ru-RU" sz="1100" dirty="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dirty="0">
                          <a:effectLst/>
                        </a:rPr>
                        <a:t>0-450</a:t>
                      </a:r>
                      <a:endParaRPr lang="ru-RU" sz="1100" dirty="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Г12</a:t>
                      </a:r>
                      <a:endParaRPr lang="ru-RU" sz="1100">
                        <a:effectLst/>
                        <a:latin typeface="Calibri"/>
                        <a:ea typeface="Calibri"/>
                        <a:cs typeface="Times New Roman"/>
                      </a:endParaRPr>
                    </a:p>
                  </a:txBody>
                  <a:tcPr marL="68580" marR="68580" marT="0" marB="0"/>
                </a:tc>
              </a:tr>
              <a:tr h="448666">
                <a:tc vMerge="1">
                  <a:txBody>
                    <a:bodyPr/>
                    <a:lstStyle/>
                    <a:p>
                      <a:endParaRPr lang="ru-RU"/>
                    </a:p>
                  </a:txBody>
                  <a:tcPr/>
                </a:tc>
                <a:tc>
                  <a:txBody>
                    <a:bodyPr/>
                    <a:lstStyle/>
                    <a:p>
                      <a:pPr algn="ctr">
                        <a:lnSpc>
                          <a:spcPct val="115000"/>
                        </a:lnSpc>
                        <a:spcAft>
                          <a:spcPts val="1000"/>
                        </a:spcAft>
                      </a:pPr>
                      <a:r>
                        <a:rPr lang="uz-Cyrl-UZ" sz="1200">
                          <a:effectLst/>
                        </a:rPr>
                        <a:t>β</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a:effectLst/>
                        </a:rPr>
                        <a:t>451-1480</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a:effectLst/>
                        </a:rPr>
                        <a:t>K12</a:t>
                      </a:r>
                      <a:endParaRPr lang="ru-RU" sz="1100">
                        <a:effectLst/>
                        <a:latin typeface="Calibri"/>
                        <a:ea typeface="Calibri"/>
                        <a:cs typeface="Times New Roman"/>
                      </a:endParaRPr>
                    </a:p>
                  </a:txBody>
                  <a:tcPr marL="68580" marR="68580" marT="0" marB="0"/>
                </a:tc>
              </a:tr>
              <a:tr h="448666">
                <a:tc rowSpan="2">
                  <a:txBody>
                    <a:bodyPr/>
                    <a:lstStyle/>
                    <a:p>
                      <a:pPr algn="ctr">
                        <a:lnSpc>
                          <a:spcPct val="115000"/>
                        </a:lnSpc>
                        <a:spcAft>
                          <a:spcPts val="1000"/>
                        </a:spcAft>
                      </a:pPr>
                      <a:r>
                        <a:rPr lang="uz-Latn-UZ" sz="1200">
                          <a:effectLst/>
                        </a:rPr>
                        <a:t>Si</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Cyrl-UZ" sz="1200">
                          <a:effectLst/>
                        </a:rPr>
                        <a:t>α</a:t>
                      </a:r>
                      <a:r>
                        <a:rPr lang="uz-Cyrl-UZ" sz="1200" baseline="-250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0-18</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a:effectLst/>
                        </a:rPr>
                        <a:t>K</a:t>
                      </a:r>
                      <a:r>
                        <a:rPr lang="ru-RU" sz="1200">
                          <a:effectLst/>
                        </a:rPr>
                        <a:t>6</a:t>
                      </a:r>
                      <a:endParaRPr lang="ru-RU" sz="1100">
                        <a:effectLst/>
                        <a:latin typeface="Calibri"/>
                        <a:ea typeface="Calibri"/>
                        <a:cs typeface="Times New Roman"/>
                      </a:endParaRPr>
                    </a:p>
                  </a:txBody>
                  <a:tcPr marL="68580" marR="68580" marT="0" marB="0"/>
                </a:tc>
              </a:tr>
              <a:tr h="448666">
                <a:tc vMerge="1">
                  <a:txBody>
                    <a:bodyPr/>
                    <a:lstStyle/>
                    <a:p>
                      <a:endParaRPr lang="ru-RU"/>
                    </a:p>
                  </a:txBody>
                  <a:tcPr/>
                </a:tc>
                <a:tc>
                  <a:txBody>
                    <a:bodyPr/>
                    <a:lstStyle/>
                    <a:p>
                      <a:pPr algn="ctr">
                        <a:lnSpc>
                          <a:spcPct val="115000"/>
                        </a:lnSpc>
                        <a:spcAft>
                          <a:spcPts val="1000"/>
                        </a:spcAft>
                      </a:pPr>
                      <a:r>
                        <a:rPr lang="uz-Cyrl-UZ" sz="1200">
                          <a:effectLst/>
                        </a:rPr>
                        <a:t>β</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18-232</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Т</a:t>
                      </a:r>
                      <a:r>
                        <a:rPr lang="uz-Latn-UZ" sz="1200">
                          <a:effectLst/>
                        </a:rPr>
                        <a:t>8</a:t>
                      </a:r>
                      <a:endParaRPr lang="ru-RU" sz="1100">
                        <a:effectLst/>
                        <a:latin typeface="Calibri"/>
                        <a:ea typeface="Calibri"/>
                        <a:cs typeface="Times New Roman"/>
                      </a:endParaRPr>
                    </a:p>
                  </a:txBody>
                  <a:tcPr marL="68580" marR="68580" marT="0" marB="0"/>
                </a:tc>
              </a:tr>
              <a:tr h="448666">
                <a:tc rowSpan="2">
                  <a:txBody>
                    <a:bodyPr/>
                    <a:lstStyle/>
                    <a:p>
                      <a:pPr algn="ctr">
                        <a:lnSpc>
                          <a:spcPct val="115000"/>
                        </a:lnSpc>
                        <a:spcAft>
                          <a:spcPts val="1000"/>
                        </a:spcAft>
                      </a:pPr>
                      <a:r>
                        <a:rPr lang="uz-Latn-UZ" sz="1200">
                          <a:effectLst/>
                        </a:rPr>
                        <a:t>Ti</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Cyrl-UZ" sz="1200">
                          <a:effectLst/>
                        </a:rPr>
                        <a:t>α</a:t>
                      </a:r>
                      <a:r>
                        <a:rPr lang="uz-Cyrl-UZ" sz="1200" baseline="-250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0-882</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Г12</a:t>
                      </a:r>
                      <a:endParaRPr lang="ru-RU" sz="1100">
                        <a:effectLst/>
                        <a:latin typeface="Calibri"/>
                        <a:ea typeface="Calibri"/>
                        <a:cs typeface="Times New Roman"/>
                      </a:endParaRPr>
                    </a:p>
                  </a:txBody>
                  <a:tcPr marL="68580" marR="68580" marT="0" marB="0"/>
                </a:tc>
              </a:tr>
              <a:tr h="448666">
                <a:tc vMerge="1">
                  <a:txBody>
                    <a:bodyPr/>
                    <a:lstStyle/>
                    <a:p>
                      <a:endParaRPr lang="ru-RU"/>
                    </a:p>
                  </a:txBody>
                  <a:tcPr/>
                </a:tc>
                <a:tc>
                  <a:txBody>
                    <a:bodyPr/>
                    <a:lstStyle/>
                    <a:p>
                      <a:pPr algn="ctr">
                        <a:lnSpc>
                          <a:spcPct val="115000"/>
                        </a:lnSpc>
                        <a:spcAft>
                          <a:spcPts val="1000"/>
                        </a:spcAft>
                      </a:pPr>
                      <a:r>
                        <a:rPr lang="uz-Cyrl-UZ" sz="1200">
                          <a:effectLst/>
                        </a:rPr>
                        <a:t>β</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883-1660</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Latn-UZ" sz="1200">
                          <a:effectLst/>
                        </a:rPr>
                        <a:t>K</a:t>
                      </a:r>
                      <a:r>
                        <a:rPr lang="ru-RU" sz="1200">
                          <a:effectLst/>
                        </a:rPr>
                        <a:t>8</a:t>
                      </a:r>
                      <a:endParaRPr lang="ru-RU" sz="1100">
                        <a:effectLst/>
                        <a:latin typeface="Calibri"/>
                        <a:ea typeface="Calibri"/>
                        <a:cs typeface="Times New Roman"/>
                      </a:endParaRPr>
                    </a:p>
                  </a:txBody>
                  <a:tcPr marL="68580" marR="68580" marT="0" marB="0"/>
                </a:tc>
              </a:tr>
              <a:tr h="448666">
                <a:tc rowSpan="4">
                  <a:txBody>
                    <a:bodyPr/>
                    <a:lstStyle/>
                    <a:p>
                      <a:pPr algn="ctr">
                        <a:lnSpc>
                          <a:spcPct val="115000"/>
                        </a:lnSpc>
                        <a:spcAft>
                          <a:spcPts val="1000"/>
                        </a:spcAft>
                      </a:pPr>
                      <a:r>
                        <a:rPr lang="uz-Latn-UZ" sz="1200">
                          <a:effectLst/>
                        </a:rPr>
                        <a:t>Mn</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uz-Cyrl-UZ" sz="1200">
                          <a:effectLst/>
                        </a:rPr>
                        <a:t>α</a:t>
                      </a:r>
                      <a:r>
                        <a:rPr lang="uz-Cyrl-UZ" sz="1200" baseline="-25000">
                          <a:effectLst/>
                        </a:rPr>
                        <a:t> </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0-700</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К6</a:t>
                      </a:r>
                      <a:endParaRPr lang="ru-RU" sz="1100">
                        <a:effectLst/>
                        <a:latin typeface="Calibri"/>
                        <a:ea typeface="Calibri"/>
                        <a:cs typeface="Times New Roman"/>
                      </a:endParaRPr>
                    </a:p>
                  </a:txBody>
                  <a:tcPr marL="68580" marR="68580" marT="0" marB="0"/>
                </a:tc>
              </a:tr>
              <a:tr h="448666">
                <a:tc vMerge="1">
                  <a:txBody>
                    <a:bodyPr/>
                    <a:lstStyle/>
                    <a:p>
                      <a:endParaRPr lang="ru-RU"/>
                    </a:p>
                  </a:txBody>
                  <a:tcPr/>
                </a:tc>
                <a:tc>
                  <a:txBody>
                    <a:bodyPr/>
                    <a:lstStyle/>
                    <a:p>
                      <a:pPr algn="ctr">
                        <a:lnSpc>
                          <a:spcPct val="115000"/>
                        </a:lnSpc>
                        <a:spcAft>
                          <a:spcPts val="1000"/>
                        </a:spcAft>
                      </a:pPr>
                      <a:r>
                        <a:rPr lang="uz-Cyrl-UZ" sz="1200">
                          <a:effectLst/>
                        </a:rPr>
                        <a:t>β</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701-1079</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К6</a:t>
                      </a:r>
                      <a:endParaRPr lang="ru-RU" sz="1100">
                        <a:effectLst/>
                        <a:latin typeface="Calibri"/>
                        <a:ea typeface="Calibri"/>
                        <a:cs typeface="Times New Roman"/>
                      </a:endParaRPr>
                    </a:p>
                  </a:txBody>
                  <a:tcPr marL="68580" marR="68580" marT="0" marB="0"/>
                </a:tc>
              </a:tr>
              <a:tr h="448666">
                <a:tc vMerge="1">
                  <a:txBody>
                    <a:bodyPr/>
                    <a:lstStyle/>
                    <a:p>
                      <a:endParaRPr lang="ru-RU"/>
                    </a:p>
                  </a:txBody>
                  <a:tcPr/>
                </a:tc>
                <a:tc>
                  <a:txBody>
                    <a:bodyPr/>
                    <a:lstStyle/>
                    <a:p>
                      <a:pPr algn="ctr">
                        <a:lnSpc>
                          <a:spcPct val="115000"/>
                        </a:lnSpc>
                        <a:spcAft>
                          <a:spcPts val="1000"/>
                        </a:spcAft>
                      </a:pPr>
                      <a:r>
                        <a:rPr lang="uz-Cyrl-UZ" sz="1200">
                          <a:effectLst/>
                        </a:rPr>
                        <a:t>γ</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1078-1143</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Т12</a:t>
                      </a:r>
                      <a:endParaRPr lang="ru-RU" sz="1100">
                        <a:effectLst/>
                        <a:latin typeface="Calibri"/>
                        <a:ea typeface="Calibri"/>
                        <a:cs typeface="Times New Roman"/>
                      </a:endParaRPr>
                    </a:p>
                  </a:txBody>
                  <a:tcPr marL="68580" marR="68580" marT="0" marB="0"/>
                </a:tc>
              </a:tr>
              <a:tr h="448666">
                <a:tc vMerge="1">
                  <a:txBody>
                    <a:bodyPr/>
                    <a:lstStyle/>
                    <a:p>
                      <a:endParaRPr lang="ru-RU"/>
                    </a:p>
                  </a:txBody>
                  <a:tcPr/>
                </a:tc>
                <a:tc>
                  <a:txBody>
                    <a:bodyPr/>
                    <a:lstStyle/>
                    <a:p>
                      <a:pPr algn="ctr">
                        <a:lnSpc>
                          <a:spcPct val="115000"/>
                        </a:lnSpc>
                        <a:spcAft>
                          <a:spcPts val="1000"/>
                        </a:spcAft>
                      </a:pPr>
                      <a:r>
                        <a:rPr lang="uz-Cyrl-UZ" sz="1200">
                          <a:effectLst/>
                        </a:rPr>
                        <a:t>δ</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a:effectLst/>
                        </a:rPr>
                        <a:t>1144-1244</a:t>
                      </a:r>
                      <a:endParaRPr lang="ru-RU" sz="1100">
                        <a:effectLst/>
                        <a:latin typeface="Calibri"/>
                        <a:ea typeface="Calibri"/>
                        <a:cs typeface="Times New Roman"/>
                      </a:endParaRPr>
                    </a:p>
                  </a:txBody>
                  <a:tcPr marL="68580" marR="68580" marT="0" marB="0"/>
                </a:tc>
                <a:tc>
                  <a:txBody>
                    <a:bodyPr/>
                    <a:lstStyle/>
                    <a:p>
                      <a:pPr algn="ctr">
                        <a:lnSpc>
                          <a:spcPct val="115000"/>
                        </a:lnSpc>
                        <a:spcAft>
                          <a:spcPts val="1000"/>
                        </a:spcAft>
                      </a:pPr>
                      <a:r>
                        <a:rPr lang="ru-RU" sz="1200" dirty="0">
                          <a:effectLst/>
                        </a:rPr>
                        <a:t>К8</a:t>
                      </a:r>
                      <a:endParaRPr lang="ru-RU" sz="1100" dirty="0">
                        <a:effectLst/>
                        <a:latin typeface="Calibri"/>
                        <a:ea typeface="Calibri"/>
                        <a:cs typeface="Times New Roman"/>
                      </a:endParaRPr>
                    </a:p>
                  </a:txBody>
                  <a:tcPr marL="68580" marR="68580" marT="0" marB="0"/>
                </a:tc>
              </a:tr>
            </a:tbl>
          </a:graphicData>
        </a:graphic>
      </p:graphicFrame>
      <p:sp>
        <p:nvSpPr>
          <p:cNvPr id="5" name="Прямоугольник 4"/>
          <p:cNvSpPr/>
          <p:nvPr/>
        </p:nvSpPr>
        <p:spPr>
          <a:xfrm>
            <a:off x="7164288" y="116632"/>
            <a:ext cx="1029449" cy="369332"/>
          </a:xfrm>
          <a:prstGeom prst="rect">
            <a:avLst/>
          </a:prstGeom>
        </p:spPr>
        <p:txBody>
          <a:bodyPr wrap="none">
            <a:spAutoFit/>
          </a:bodyPr>
          <a:lstStyle/>
          <a:p>
            <a:r>
              <a:rPr lang="uz-Cyrl-UZ" dirty="0"/>
              <a:t>1-</a:t>
            </a:r>
            <a:r>
              <a:rPr lang="uz-Latn-UZ" dirty="0"/>
              <a:t>jadval</a:t>
            </a:r>
            <a:endParaRPr lang="ru-RU" dirty="0"/>
          </a:p>
        </p:txBody>
      </p:sp>
    </p:spTree>
    <p:extLst>
      <p:ext uri="{BB962C8B-B14F-4D97-AF65-F5344CB8AC3E}">
        <p14:creationId xmlns:p14="http://schemas.microsoft.com/office/powerpoint/2010/main" val="2360605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332656"/>
            <a:ext cx="8352928" cy="792088"/>
          </a:xfrm>
        </p:spPr>
        <p:txBody>
          <a:bodyPr>
            <a:normAutofit fontScale="85000" lnSpcReduction="10000"/>
          </a:bodyPr>
          <a:lstStyle/>
          <a:p>
            <a:r>
              <a:rPr lang="en-US" dirty="0" err="1"/>
              <a:t>Bir</a:t>
            </a:r>
            <a:r>
              <a:rPr lang="en-US" dirty="0"/>
              <a:t> </a:t>
            </a:r>
            <a:r>
              <a:rPr lang="uz-Cyrl-UZ" dirty="0"/>
              <a:t>q</a:t>
            </a:r>
            <a:r>
              <a:rPr lang="en-US" dirty="0" err="1"/>
              <a:t>ator</a:t>
            </a:r>
            <a:r>
              <a:rPr lang="en-US" dirty="0"/>
              <a:t> </a:t>
            </a:r>
            <a:r>
              <a:rPr lang="en-US" dirty="0" err="1"/>
              <a:t>hollarda</a:t>
            </a:r>
            <a:r>
              <a:rPr lang="en-US" dirty="0"/>
              <a:t> </a:t>
            </a:r>
            <a:r>
              <a:rPr lang="en-US" dirty="0" err="1"/>
              <a:t>temperatura</a:t>
            </a:r>
            <a:r>
              <a:rPr lang="en-US" dirty="0"/>
              <a:t> </a:t>
            </a:r>
            <a:r>
              <a:rPr lang="en-US" dirty="0" err="1"/>
              <a:t>va</a:t>
            </a:r>
            <a:r>
              <a:rPr lang="en-US" dirty="0"/>
              <a:t> </a:t>
            </a:r>
            <a:r>
              <a:rPr lang="en-US" dirty="0" err="1"/>
              <a:t>bosimning</a:t>
            </a:r>
            <a:r>
              <a:rPr lang="en-US" dirty="0"/>
              <a:t> </a:t>
            </a:r>
            <a:r>
              <a:rPr lang="en-US" dirty="0" err="1"/>
              <a:t>o‘zgarishi</a:t>
            </a:r>
            <a:r>
              <a:rPr lang="en-US" dirty="0"/>
              <a:t> </a:t>
            </a:r>
            <a:r>
              <a:rPr lang="en-US" dirty="0" err="1"/>
              <a:t>bilan</a:t>
            </a:r>
            <a:r>
              <a:rPr lang="en-US" dirty="0"/>
              <a:t> </a:t>
            </a:r>
            <a:r>
              <a:rPr lang="en-US" dirty="0" err="1"/>
              <a:t>ayni</a:t>
            </a:r>
            <a:r>
              <a:rPr lang="en-US" dirty="0"/>
              <a:t> </a:t>
            </a:r>
            <a:r>
              <a:rPr lang="en-US" dirty="0" err="1"/>
              <a:t>bir</a:t>
            </a:r>
            <a:r>
              <a:rPr lang="en-US" dirty="0"/>
              <a:t> </a:t>
            </a:r>
            <a:r>
              <a:rPr lang="en-US" dirty="0" err="1"/>
              <a:t>metallning</a:t>
            </a:r>
            <a:r>
              <a:rPr lang="en-US" dirty="0"/>
              <a:t> </a:t>
            </a:r>
            <a:r>
              <a:rPr lang="en-US" dirty="0" err="1"/>
              <a:t>kristallik</a:t>
            </a:r>
            <a:r>
              <a:rPr lang="en-US" dirty="0"/>
              <a:t> </a:t>
            </a:r>
            <a:r>
              <a:rPr lang="en-US" dirty="0" err="1"/>
              <a:t>panjarasi</a:t>
            </a:r>
            <a:r>
              <a:rPr lang="en-US" dirty="0"/>
              <a:t> ham </a:t>
            </a:r>
            <a:r>
              <a:rPr lang="en-US" dirty="0" err="1"/>
              <a:t>o‘zgaradi</a:t>
            </a:r>
            <a:r>
              <a:rPr lang="en-US" dirty="0"/>
              <a:t>, </a:t>
            </a:r>
            <a:r>
              <a:rPr lang="en-US" dirty="0" err="1"/>
              <a:t>ya’ni</a:t>
            </a:r>
            <a:r>
              <a:rPr lang="en-US" dirty="0"/>
              <a:t> u </a:t>
            </a:r>
            <a:r>
              <a:rPr lang="en-US" dirty="0" err="1"/>
              <a:t>qayta</a:t>
            </a:r>
            <a:r>
              <a:rPr lang="en-US" dirty="0"/>
              <a:t> </a:t>
            </a:r>
            <a:r>
              <a:rPr lang="en-US" dirty="0" err="1"/>
              <a:t>kristallanadi</a:t>
            </a:r>
            <a:r>
              <a:rPr lang="en-US" dirty="0"/>
              <a:t>.</a:t>
            </a:r>
            <a:endParaRPr lang="ru-RU" dirty="0"/>
          </a:p>
        </p:txBody>
      </p:sp>
      <p:pic>
        <p:nvPicPr>
          <p:cNvPr id="4" name="Рисунок 3"/>
          <p:cNvPicPr/>
          <p:nvPr/>
        </p:nvPicPr>
        <p:blipFill>
          <a:blip r:embed="rId2"/>
          <a:srcRect l="28157" t="31937" r="20363" b="24945"/>
          <a:stretch>
            <a:fillRect/>
          </a:stretch>
        </p:blipFill>
        <p:spPr bwMode="auto">
          <a:xfrm>
            <a:off x="1849737" y="1412776"/>
            <a:ext cx="5400600" cy="3096343"/>
          </a:xfrm>
          <a:prstGeom prst="rect">
            <a:avLst/>
          </a:prstGeom>
          <a:noFill/>
          <a:ln w="9525">
            <a:noFill/>
            <a:miter lim="800000"/>
            <a:headEnd/>
            <a:tailEnd/>
          </a:ln>
        </p:spPr>
      </p:pic>
      <p:sp>
        <p:nvSpPr>
          <p:cNvPr id="5" name="Прямоугольник 4"/>
          <p:cNvSpPr/>
          <p:nvPr/>
        </p:nvSpPr>
        <p:spPr>
          <a:xfrm>
            <a:off x="1331640" y="5629890"/>
            <a:ext cx="6984776" cy="369332"/>
          </a:xfrm>
          <a:prstGeom prst="rect">
            <a:avLst/>
          </a:prstGeom>
        </p:spPr>
        <p:txBody>
          <a:bodyPr wrap="square">
            <a:spAutoFit/>
          </a:bodyPr>
          <a:lstStyle/>
          <a:p>
            <a:r>
              <a:rPr lang="en-US" dirty="0" err="1" smtClean="0"/>
              <a:t>Rasm</a:t>
            </a:r>
            <a:r>
              <a:rPr lang="en-US" dirty="0" smtClean="0"/>
              <a:t> </a:t>
            </a:r>
            <a:r>
              <a:rPr lang="en-US" dirty="0"/>
              <a:t>2. </a:t>
            </a:r>
            <a:r>
              <a:rPr lang="en-US" dirty="0" err="1"/>
              <a:t>Harorat</a:t>
            </a:r>
            <a:r>
              <a:rPr lang="en-US" dirty="0"/>
              <a:t> </a:t>
            </a:r>
            <a:r>
              <a:rPr lang="en-US" dirty="0" err="1"/>
              <a:t>o‘zgarishi</a:t>
            </a:r>
            <a:r>
              <a:rPr lang="en-US" dirty="0"/>
              <a:t> </a:t>
            </a:r>
            <a:r>
              <a:rPr lang="en-US" dirty="0" err="1"/>
              <a:t>bilan</a:t>
            </a:r>
            <a:r>
              <a:rPr lang="en-US" dirty="0"/>
              <a:t> </a:t>
            </a:r>
            <a:r>
              <a:rPr lang="en-US" dirty="0" err="1"/>
              <a:t>kristallik</a:t>
            </a:r>
            <a:r>
              <a:rPr lang="en-US" dirty="0"/>
              <a:t> </a:t>
            </a:r>
            <a:r>
              <a:rPr lang="en-US" dirty="0" err="1"/>
              <a:t>panjaraning</a:t>
            </a:r>
            <a:r>
              <a:rPr lang="en-US" dirty="0"/>
              <a:t> </a:t>
            </a:r>
            <a:r>
              <a:rPr lang="en-US" dirty="0" err="1"/>
              <a:t>o‘zgarishi</a:t>
            </a:r>
            <a:endParaRPr lang="ru-RU" dirty="0"/>
          </a:p>
        </p:txBody>
      </p:sp>
    </p:spTree>
    <p:extLst>
      <p:ext uri="{BB962C8B-B14F-4D97-AF65-F5344CB8AC3E}">
        <p14:creationId xmlns:p14="http://schemas.microsoft.com/office/powerpoint/2010/main" val="3746975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nodeType="clickEffect">
                                  <p:stCondLst>
                                    <p:cond delay="0"/>
                                  </p:stCondLst>
                                  <p:childTnLst>
                                    <p:animScale>
                                      <p:cBhvr>
                                        <p:cTn id="14" dur="2000" fill="hold"/>
                                        <p:tgtEl>
                                          <p:spTgt spid="4"/>
                                        </p:tgtEl>
                                      </p:cBhvr>
                                      <p:by x="150000" y="150000"/>
                                    </p:animScale>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randombar(horizontal)">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404664"/>
            <a:ext cx="8568952" cy="4824536"/>
          </a:xfrm>
        </p:spPr>
        <p:txBody>
          <a:bodyPr>
            <a:normAutofit fontScale="92500"/>
          </a:bodyPr>
          <a:lstStyle/>
          <a:p>
            <a:r>
              <a:rPr lang="en-US" dirty="0" err="1"/>
              <a:t>Temirning</a:t>
            </a:r>
            <a:r>
              <a:rPr lang="en-US" dirty="0"/>
              <a:t> </a:t>
            </a:r>
            <a:r>
              <a:rPr lang="en-US" dirty="0" err="1"/>
              <a:t>kristall</a:t>
            </a:r>
            <a:r>
              <a:rPr lang="en-US" dirty="0"/>
              <a:t> </a:t>
            </a:r>
            <a:r>
              <a:rPr lang="en-US" dirty="0" err="1"/>
              <a:t>panjarasi</a:t>
            </a:r>
            <a:r>
              <a:rPr lang="en-US" dirty="0"/>
              <a:t> </a:t>
            </a:r>
            <a:r>
              <a:rPr lang="en-US" dirty="0" err="1"/>
              <a:t>hajmi</a:t>
            </a:r>
            <a:r>
              <a:rPr lang="en-US" dirty="0"/>
              <a:t> </a:t>
            </a:r>
            <a:r>
              <a:rPr lang="en-US" dirty="0" err="1"/>
              <a:t>markazlashgan</a:t>
            </a:r>
            <a:r>
              <a:rPr lang="en-US" dirty="0"/>
              <a:t> </a:t>
            </a:r>
            <a:r>
              <a:rPr lang="en-US" dirty="0" err="1"/>
              <a:t>kub</a:t>
            </a:r>
            <a:r>
              <a:rPr lang="en-US" dirty="0"/>
              <a:t> </a:t>
            </a:r>
            <a:r>
              <a:rPr lang="en-US" dirty="0" err="1"/>
              <a:t>bo‘lishi</a:t>
            </a:r>
            <a:r>
              <a:rPr lang="en-US" dirty="0"/>
              <a:t> </a:t>
            </a:r>
            <a:r>
              <a:rPr lang="uz-Cyrl-UZ" dirty="0"/>
              <a:t>h</a:t>
            </a:r>
            <a:r>
              <a:rPr lang="en-US" dirty="0"/>
              <a:t>am, </a:t>
            </a:r>
            <a:r>
              <a:rPr lang="en-US" dirty="0" err="1"/>
              <a:t>yoqlari</a:t>
            </a:r>
            <a:r>
              <a:rPr lang="en-US" dirty="0"/>
              <a:t> </a:t>
            </a:r>
            <a:r>
              <a:rPr lang="en-US" dirty="0" err="1"/>
              <a:t>markazlashgan</a:t>
            </a:r>
            <a:r>
              <a:rPr lang="en-US" dirty="0"/>
              <a:t> </a:t>
            </a:r>
            <a:r>
              <a:rPr lang="en-US" dirty="0" err="1"/>
              <a:t>kub</a:t>
            </a:r>
            <a:r>
              <a:rPr lang="en-US" dirty="0"/>
              <a:t> </a:t>
            </a:r>
            <a:r>
              <a:rPr lang="en-US" dirty="0" err="1"/>
              <a:t>bo‘lishi</a:t>
            </a:r>
            <a:r>
              <a:rPr lang="en-US" dirty="0"/>
              <a:t> ham </a:t>
            </a:r>
            <a:r>
              <a:rPr lang="en-US" dirty="0" err="1"/>
              <a:t>mumkin</a:t>
            </a:r>
            <a:r>
              <a:rPr lang="en-US" dirty="0"/>
              <a:t>. </a:t>
            </a:r>
            <a:r>
              <a:rPr lang="uz-Cyrl-UZ" dirty="0"/>
              <a:t>(Rasm2)</a:t>
            </a:r>
            <a:endParaRPr lang="ru-RU" dirty="0"/>
          </a:p>
          <a:p>
            <a:r>
              <a:rPr lang="uz-Cyrl-UZ" dirty="0"/>
              <a:t> </a:t>
            </a:r>
            <a:r>
              <a:rPr lang="en-US" dirty="0" err="1"/>
              <a:t>Qayta</a:t>
            </a:r>
            <a:r>
              <a:rPr lang="en-US" dirty="0"/>
              <a:t> </a:t>
            </a:r>
            <a:r>
              <a:rPr lang="en-US" dirty="0" err="1"/>
              <a:t>kristallanish</a:t>
            </a:r>
            <a:r>
              <a:rPr lang="en-US" dirty="0"/>
              <a:t> </a:t>
            </a:r>
            <a:r>
              <a:rPr lang="en-US" dirty="0" err="1"/>
              <a:t>vaqtida</a:t>
            </a:r>
            <a:r>
              <a:rPr lang="en-US" dirty="0"/>
              <a:t> </a:t>
            </a:r>
            <a:r>
              <a:rPr lang="en-US" dirty="0" err="1"/>
              <a:t>o‘zgarmas</a:t>
            </a:r>
            <a:r>
              <a:rPr lang="en-US" dirty="0"/>
              <a:t> </a:t>
            </a:r>
            <a:r>
              <a:rPr lang="en-US" dirty="0" err="1"/>
              <a:t>temperaturada</a:t>
            </a:r>
            <a:r>
              <a:rPr lang="en-US" dirty="0"/>
              <a:t> </a:t>
            </a:r>
            <a:r>
              <a:rPr lang="en-US" dirty="0" err="1"/>
              <a:t>issiqlik</a:t>
            </a:r>
            <a:r>
              <a:rPr lang="en-US" dirty="0"/>
              <a:t> </a:t>
            </a:r>
            <a:r>
              <a:rPr lang="en-US" dirty="0" err="1"/>
              <a:t>yutadi</a:t>
            </a:r>
            <a:r>
              <a:rPr lang="en-US" dirty="0"/>
              <a:t>, </a:t>
            </a:r>
            <a:r>
              <a:rPr lang="en-US" dirty="0" err="1"/>
              <a:t>bu</a:t>
            </a:r>
            <a:r>
              <a:rPr lang="en-US" dirty="0"/>
              <a:t> </a:t>
            </a:r>
            <a:r>
              <a:rPr lang="en-US" dirty="0" err="1"/>
              <a:t>qizdirilganda</a:t>
            </a:r>
            <a:r>
              <a:rPr lang="en-US" dirty="0"/>
              <a:t>. </a:t>
            </a:r>
            <a:r>
              <a:rPr lang="en-US" dirty="0" err="1"/>
              <a:t>Sovitilganda</a:t>
            </a:r>
            <a:r>
              <a:rPr lang="en-US" dirty="0"/>
              <a:t> </a:t>
            </a:r>
            <a:r>
              <a:rPr lang="en-US" dirty="0" err="1"/>
              <a:t>esa</a:t>
            </a:r>
            <a:r>
              <a:rPr lang="en-US" dirty="0"/>
              <a:t>, </a:t>
            </a:r>
            <a:r>
              <a:rPr lang="en-US" dirty="0" err="1"/>
              <a:t>nazariy</a:t>
            </a:r>
            <a:r>
              <a:rPr lang="en-US" dirty="0"/>
              <a:t> </a:t>
            </a:r>
            <a:r>
              <a:rPr lang="en-US" dirty="0" err="1"/>
              <a:t>jihatdan</a:t>
            </a:r>
            <a:r>
              <a:rPr lang="en-US" dirty="0"/>
              <a:t> </a:t>
            </a:r>
            <a:r>
              <a:rPr lang="en-US" dirty="0" err="1"/>
              <a:t>olganda</a:t>
            </a:r>
            <a:r>
              <a:rPr lang="en-US" dirty="0"/>
              <a:t>, </a:t>
            </a:r>
            <a:r>
              <a:rPr lang="en-US" dirty="0" err="1"/>
              <a:t>qizdirilgandagi</a:t>
            </a:r>
            <a:r>
              <a:rPr lang="en-US" dirty="0"/>
              <a:t> </a:t>
            </a:r>
            <a:r>
              <a:rPr lang="en-US" dirty="0" err="1"/>
              <a:t>kabi</a:t>
            </a:r>
            <a:r>
              <a:rPr lang="en-US" dirty="0"/>
              <a:t> </a:t>
            </a:r>
            <a:r>
              <a:rPr lang="en-US" dirty="0" err="1"/>
              <a:t>o‘zgarmas</a:t>
            </a:r>
            <a:r>
              <a:rPr lang="en-US" dirty="0"/>
              <a:t> </a:t>
            </a:r>
            <a:r>
              <a:rPr lang="en-US" dirty="0" err="1"/>
              <a:t>temperaturada</a:t>
            </a:r>
            <a:r>
              <a:rPr lang="en-US" dirty="0"/>
              <a:t> </a:t>
            </a:r>
            <a:r>
              <a:rPr lang="en-US" dirty="0" err="1"/>
              <a:t>issiq</a:t>
            </a:r>
            <a:r>
              <a:rPr lang="uz-Cyrl-UZ" dirty="0"/>
              <a:t>lik</a:t>
            </a:r>
            <a:r>
              <a:rPr lang="en-US" dirty="0"/>
              <a:t> </a:t>
            </a:r>
            <a:r>
              <a:rPr lang="en-US" dirty="0" err="1"/>
              <a:t>ajralib</a:t>
            </a:r>
            <a:r>
              <a:rPr lang="en-US" dirty="0"/>
              <a:t> </a:t>
            </a:r>
            <a:r>
              <a:rPr lang="en-US" dirty="0" err="1"/>
              <a:t>chiqadi</a:t>
            </a:r>
            <a:r>
              <a:rPr lang="en-US" dirty="0"/>
              <a:t>. </a:t>
            </a:r>
            <a:endParaRPr lang="ru-RU" dirty="0"/>
          </a:p>
          <a:p>
            <a:r>
              <a:rPr lang="uz-Cyrl-UZ" b="1" dirty="0"/>
              <a:t>Temirning kristallanishi.</a:t>
            </a:r>
            <a:r>
              <a:rPr lang="uz-Cyrl-UZ" dirty="0"/>
              <a:t>   </a:t>
            </a:r>
            <a:r>
              <a:rPr lang="en-US" dirty="0" err="1"/>
              <a:t>Toza</a:t>
            </a:r>
            <a:r>
              <a:rPr lang="en-US" dirty="0"/>
              <a:t> </a:t>
            </a:r>
            <a:r>
              <a:rPr lang="en-US" dirty="0" err="1"/>
              <a:t>temir</a:t>
            </a:r>
            <a:r>
              <a:rPr lang="en-US" dirty="0"/>
              <a:t> </a:t>
            </a:r>
            <a:r>
              <a:rPr lang="en-US" dirty="0" err="1"/>
              <a:t>t</a:t>
            </a:r>
            <a:r>
              <a:rPr lang="en-US" baseline="-25000" dirty="0" err="1"/>
              <a:t>erish</a:t>
            </a:r>
            <a:r>
              <a:rPr lang="en-US" dirty="0"/>
              <a:t> = 1539</a:t>
            </a:r>
            <a:r>
              <a:rPr lang="uz-Latn-UZ" baseline="30000" dirty="0"/>
              <a:t>0</a:t>
            </a:r>
            <a:r>
              <a:rPr lang="uz-Latn-UZ" dirty="0"/>
              <a:t>C</a:t>
            </a:r>
            <a:r>
              <a:rPr lang="en-US" dirty="0"/>
              <a:t>.     </a:t>
            </a:r>
            <a:endParaRPr lang="ru-RU" dirty="0"/>
          </a:p>
          <a:p>
            <a:r>
              <a:rPr lang="en-US" dirty="0" err="1"/>
              <a:t>Qotayotgan</a:t>
            </a:r>
            <a:r>
              <a:rPr lang="en-US" dirty="0"/>
              <a:t> </a:t>
            </a:r>
            <a:r>
              <a:rPr lang="en-US" dirty="0" err="1"/>
              <a:t>temirda</a:t>
            </a:r>
            <a:r>
              <a:rPr lang="en-US" dirty="0"/>
              <a:t> </a:t>
            </a:r>
            <a:r>
              <a:rPr lang="en-US" dirty="0" err="1"/>
              <a:t>har</a:t>
            </a:r>
            <a:r>
              <a:rPr lang="en-US" dirty="0"/>
              <a:t> </a:t>
            </a:r>
            <a:r>
              <a:rPr lang="en-US" dirty="0" err="1"/>
              <a:t>bir</a:t>
            </a:r>
            <a:r>
              <a:rPr lang="en-US" dirty="0"/>
              <a:t> </a:t>
            </a:r>
            <a:r>
              <a:rPr lang="en-US" dirty="0" err="1"/>
              <a:t>kritik</a:t>
            </a:r>
            <a:r>
              <a:rPr lang="en-US" dirty="0"/>
              <a:t> </a:t>
            </a:r>
            <a:r>
              <a:rPr lang="en-US" dirty="0" err="1"/>
              <a:t>nuqtada</a:t>
            </a:r>
            <a:r>
              <a:rPr lang="en-US" dirty="0"/>
              <a:t> </a:t>
            </a:r>
            <a:r>
              <a:rPr lang="en-US" dirty="0" err="1"/>
              <a:t>allotropik</a:t>
            </a:r>
            <a:r>
              <a:rPr lang="en-US" dirty="0"/>
              <a:t> </a:t>
            </a:r>
            <a:r>
              <a:rPr lang="en-US" dirty="0" err="1"/>
              <a:t>o‘zgarish</a:t>
            </a:r>
            <a:r>
              <a:rPr lang="en-US" dirty="0"/>
              <a:t> </a:t>
            </a:r>
            <a:r>
              <a:rPr lang="en-US" dirty="0" err="1"/>
              <a:t>bo‘ladi</a:t>
            </a:r>
            <a:r>
              <a:rPr lang="en-US" dirty="0"/>
              <a:t>. </a:t>
            </a:r>
            <a:endParaRPr lang="ru-RU" dirty="0"/>
          </a:p>
          <a:p>
            <a:r>
              <a:rPr lang="en-US" dirty="0" err="1"/>
              <a:t>Temir</a:t>
            </a:r>
            <a:r>
              <a:rPr lang="en-US" dirty="0"/>
              <a:t> 1539</a:t>
            </a:r>
            <a:r>
              <a:rPr lang="uz-Latn-UZ" baseline="30000" dirty="0"/>
              <a:t>0</a:t>
            </a:r>
            <a:r>
              <a:rPr lang="uz-Latn-UZ" dirty="0"/>
              <a:t>C</a:t>
            </a:r>
            <a:r>
              <a:rPr lang="en-US" dirty="0"/>
              <a:t> </a:t>
            </a:r>
            <a:r>
              <a:rPr lang="en-US" dirty="0" err="1"/>
              <a:t>dan</a:t>
            </a:r>
            <a:r>
              <a:rPr lang="en-US" dirty="0"/>
              <a:t> </a:t>
            </a:r>
            <a:r>
              <a:rPr lang="en-US" dirty="0" err="1"/>
              <a:t>pastda</a:t>
            </a:r>
            <a:r>
              <a:rPr lang="en-US" dirty="0"/>
              <a:t> </a:t>
            </a:r>
            <a:r>
              <a:rPr lang="en-US" dirty="0" err="1"/>
              <a:t>kristallana</a:t>
            </a:r>
            <a:r>
              <a:rPr lang="en-US" dirty="0"/>
              <a:t> </a:t>
            </a:r>
            <a:r>
              <a:rPr lang="en-US" dirty="0" err="1"/>
              <a:t>boshlaydi</a:t>
            </a:r>
            <a:r>
              <a:rPr lang="en-US" dirty="0"/>
              <a:t>, </a:t>
            </a:r>
            <a:r>
              <a:rPr lang="en-US" dirty="0" err="1"/>
              <a:t>natijada</a:t>
            </a:r>
            <a:r>
              <a:rPr lang="en-US" dirty="0"/>
              <a:t> </a:t>
            </a:r>
            <a:r>
              <a:rPr lang="uz-Cyrl-UZ" dirty="0"/>
              <a:t>h</a:t>
            </a:r>
            <a:r>
              <a:rPr lang="en-US" dirty="0" err="1"/>
              <a:t>osil</a:t>
            </a:r>
            <a:r>
              <a:rPr lang="en-US" dirty="0"/>
              <a:t> b</a:t>
            </a:r>
            <a:r>
              <a:rPr lang="uz-Cyrl-UZ" dirty="0"/>
              <a:t>o‘</a:t>
            </a:r>
            <a:r>
              <a:rPr lang="en-US" dirty="0" err="1"/>
              <a:t>lgan</a:t>
            </a:r>
            <a:r>
              <a:rPr lang="en-US" dirty="0"/>
              <a:t/>
            </a:r>
            <a:br>
              <a:rPr lang="en-US" dirty="0"/>
            </a:br>
            <a:r>
              <a:rPr lang="en-US" dirty="0" err="1"/>
              <a:t>kristall</a:t>
            </a:r>
            <a:r>
              <a:rPr lang="en-US" dirty="0"/>
              <a:t> </a:t>
            </a:r>
            <a:r>
              <a:rPr lang="en-US" dirty="0" err="1"/>
              <a:t>panjara</a:t>
            </a:r>
            <a:r>
              <a:rPr lang="en-US" dirty="0"/>
              <a:t> </a:t>
            </a:r>
            <a:r>
              <a:rPr lang="en-US" dirty="0" err="1"/>
              <a:t>turi</a:t>
            </a:r>
            <a:r>
              <a:rPr lang="en-US" dirty="0"/>
              <a:t> </a:t>
            </a:r>
            <a:r>
              <a:rPr lang="en-US" dirty="0" err="1"/>
              <a:t>markazlashgan</a:t>
            </a:r>
            <a:r>
              <a:rPr lang="en-US" dirty="0"/>
              <a:t> </a:t>
            </a:r>
            <a:r>
              <a:rPr lang="en-US" dirty="0" err="1"/>
              <a:t>kub</a:t>
            </a:r>
            <a:r>
              <a:rPr lang="en-US" dirty="0"/>
              <a:t> </a:t>
            </a:r>
            <a:r>
              <a:rPr lang="en-US" dirty="0" err="1"/>
              <a:t>katakcha</a:t>
            </a:r>
            <a:r>
              <a:rPr lang="en-US" dirty="0"/>
              <a:t> (K8) </a:t>
            </a:r>
            <a:r>
              <a:rPr lang="en-US" dirty="0" err="1"/>
              <a:t>shaklida</a:t>
            </a:r>
            <a:r>
              <a:rPr lang="en-US" dirty="0"/>
              <a:t> b</a:t>
            </a:r>
            <a:r>
              <a:rPr lang="uz-Cyrl-UZ" dirty="0"/>
              <a:t>o‘</a:t>
            </a:r>
            <a:r>
              <a:rPr lang="en-US" dirty="0" err="1"/>
              <a:t>ladi</a:t>
            </a:r>
            <a:r>
              <a:rPr lang="en-US" dirty="0"/>
              <a:t>. </a:t>
            </a:r>
            <a:r>
              <a:rPr lang="en-US" dirty="0" err="1"/>
              <a:t>Demak</a:t>
            </a:r>
            <a:r>
              <a:rPr lang="en-US" dirty="0"/>
              <a:t>, 1392</a:t>
            </a:r>
            <a:r>
              <a:rPr lang="uz-Latn-UZ" baseline="30000" dirty="0"/>
              <a:t>0</a:t>
            </a:r>
            <a:r>
              <a:rPr lang="uz-Latn-UZ" dirty="0"/>
              <a:t>C</a:t>
            </a:r>
            <a:r>
              <a:rPr lang="en-US" dirty="0"/>
              <a:t> </a:t>
            </a:r>
            <a:r>
              <a:rPr lang="en-US" dirty="0" err="1"/>
              <a:t>dan</a:t>
            </a:r>
            <a:r>
              <a:rPr lang="en-US" dirty="0"/>
              <a:t> 1539</a:t>
            </a:r>
            <a:r>
              <a:rPr lang="uz-Latn-UZ" baseline="30000" dirty="0"/>
              <a:t>0</a:t>
            </a:r>
            <a:r>
              <a:rPr lang="uz-Latn-UZ" dirty="0"/>
              <a:t>C</a:t>
            </a:r>
            <a:r>
              <a:rPr lang="en-US" dirty="0"/>
              <a:t> </a:t>
            </a:r>
            <a:r>
              <a:rPr lang="en-US" dirty="0" err="1"/>
              <a:t>gacha</a:t>
            </a:r>
            <a:r>
              <a:rPr lang="en-US" dirty="0"/>
              <a:t> K8 </a:t>
            </a:r>
            <a:r>
              <a:rPr lang="en-US" dirty="0" err="1"/>
              <a:t>shaklida</a:t>
            </a:r>
            <a:r>
              <a:rPr lang="en-US" dirty="0"/>
              <a:t> </a:t>
            </a:r>
            <a:r>
              <a:rPr lang="ru-RU" dirty="0"/>
              <a:t>δ</a:t>
            </a:r>
            <a:r>
              <a:rPr lang="en-US" dirty="0"/>
              <a:t> — </a:t>
            </a:r>
            <a:r>
              <a:rPr lang="en-US" dirty="0" err="1"/>
              <a:t>modifikatsiya</a:t>
            </a:r>
            <a:r>
              <a:rPr lang="en-US" dirty="0"/>
              <a:t>) b</a:t>
            </a:r>
            <a:r>
              <a:rPr lang="uz-Cyrl-UZ" dirty="0"/>
              <a:t>o‘</a:t>
            </a:r>
            <a:r>
              <a:rPr lang="en-US" dirty="0" err="1"/>
              <a:t>ladi</a:t>
            </a:r>
            <a:r>
              <a:rPr lang="en-US" dirty="0"/>
              <a:t>. </a:t>
            </a:r>
            <a:r>
              <a:rPr lang="en-US" dirty="0" err="1"/>
              <a:t>Sovish</a:t>
            </a:r>
            <a:r>
              <a:rPr lang="en-US" dirty="0"/>
              <a:t> </a:t>
            </a:r>
            <a:r>
              <a:rPr lang="uz-Cyrl-UZ" dirty="0"/>
              <a:t>ha</a:t>
            </a:r>
            <a:r>
              <a:rPr lang="en-US" dirty="0" err="1"/>
              <a:t>rorati</a:t>
            </a:r>
            <a:r>
              <a:rPr lang="en-US" dirty="0"/>
              <a:t> 1392</a:t>
            </a:r>
            <a:r>
              <a:rPr lang="uz-Latn-UZ" baseline="30000" dirty="0"/>
              <a:t>0</a:t>
            </a:r>
            <a:r>
              <a:rPr lang="uz-Latn-UZ" dirty="0"/>
              <a:t>C</a:t>
            </a:r>
            <a:r>
              <a:rPr lang="en-US" dirty="0"/>
              <a:t> </a:t>
            </a:r>
            <a:r>
              <a:rPr lang="en-US" dirty="0" err="1"/>
              <a:t>ga</a:t>
            </a:r>
            <a:r>
              <a:rPr lang="en-US" dirty="0"/>
              <a:t> </a:t>
            </a:r>
            <a:r>
              <a:rPr lang="en-US" dirty="0" err="1"/>
              <a:t>etganda</a:t>
            </a:r>
            <a:r>
              <a:rPr lang="en-US" dirty="0"/>
              <a:t> </a:t>
            </a:r>
            <a:r>
              <a:rPr lang="en-US" dirty="0" err="1"/>
              <a:t>kristall</a:t>
            </a:r>
            <a:r>
              <a:rPr lang="en-US" dirty="0"/>
              <a:t> </a:t>
            </a:r>
            <a:r>
              <a:rPr lang="en-US" dirty="0" err="1"/>
              <a:t>katakchaning</a:t>
            </a:r>
            <a:r>
              <a:rPr lang="en-US" dirty="0"/>
              <a:t> </a:t>
            </a:r>
            <a:r>
              <a:rPr lang="en-US" dirty="0" err="1"/>
              <a:t>shakli</a:t>
            </a:r>
            <a:r>
              <a:rPr lang="en-US" dirty="0"/>
              <a:t> </a:t>
            </a:r>
            <a:r>
              <a:rPr lang="en-US" dirty="0" err="1"/>
              <a:t>uzgaradi</a:t>
            </a:r>
            <a:r>
              <a:rPr lang="en-US" dirty="0"/>
              <a:t> (K8</a:t>
            </a:r>
            <a:r>
              <a:rPr lang="uz-Cyrl-UZ" dirty="0"/>
              <a:t>dan </a:t>
            </a:r>
            <a:r>
              <a:rPr lang="en-US" dirty="0"/>
              <a:t>K12</a:t>
            </a:r>
            <a:r>
              <a:rPr lang="uz-Cyrl-UZ" dirty="0"/>
              <a:t>ga</a:t>
            </a:r>
            <a:r>
              <a:rPr lang="en-US" dirty="0"/>
              <a:t>), </a:t>
            </a:r>
            <a:r>
              <a:rPr lang="en-US" dirty="0" err="1"/>
              <a:t>ya’ni</a:t>
            </a:r>
            <a:r>
              <a:rPr lang="en-US" dirty="0"/>
              <a:t> </a:t>
            </a:r>
            <a:r>
              <a:rPr lang="en-US" dirty="0" err="1"/>
              <a:t>polimorf</a:t>
            </a:r>
            <a:r>
              <a:rPr lang="en-US" dirty="0"/>
              <a:t> </a:t>
            </a:r>
            <a:r>
              <a:rPr lang="uz-Cyrl-UZ" dirty="0"/>
              <a:t>o‘</a:t>
            </a:r>
            <a:r>
              <a:rPr lang="en-US" dirty="0" err="1"/>
              <a:t>zgarish</a:t>
            </a:r>
            <a:r>
              <a:rPr lang="en-US" dirty="0"/>
              <a:t> r</a:t>
            </a:r>
            <a:r>
              <a:rPr lang="uz-Cyrl-UZ" dirty="0"/>
              <a:t>o‘</a:t>
            </a:r>
            <a:r>
              <a:rPr lang="en-US" dirty="0"/>
              <a:t>y </a:t>
            </a:r>
            <a:r>
              <a:rPr lang="en-US" dirty="0" err="1"/>
              <a:t>beradi</a:t>
            </a:r>
            <a:r>
              <a:rPr lang="en-US" dirty="0"/>
              <a:t>. </a:t>
            </a:r>
            <a:r>
              <a:rPr lang="uz-Cyrl-UZ" dirty="0"/>
              <a:t>H</a:t>
            </a:r>
            <a:r>
              <a:rPr lang="en-US" dirty="0" err="1"/>
              <a:t>arorat</a:t>
            </a:r>
            <a:r>
              <a:rPr lang="en-US" dirty="0"/>
              <a:t> 91</a:t>
            </a:r>
            <a:r>
              <a:rPr lang="uz-Cyrl-UZ" dirty="0"/>
              <a:t>1</a:t>
            </a:r>
            <a:r>
              <a:rPr lang="uz-Latn-UZ" baseline="30000" dirty="0"/>
              <a:t>0</a:t>
            </a:r>
            <a:r>
              <a:rPr lang="uz-Latn-UZ" dirty="0"/>
              <a:t>C </a:t>
            </a:r>
            <a:r>
              <a:rPr lang="en-US" dirty="0" err="1"/>
              <a:t>gacha</a:t>
            </a:r>
            <a:r>
              <a:rPr lang="en-US" dirty="0"/>
              <a:t> </a:t>
            </a:r>
            <a:r>
              <a:rPr lang="en-US" dirty="0" err="1"/>
              <a:t>pasayganda</a:t>
            </a:r>
            <a:r>
              <a:rPr lang="en-US" dirty="0"/>
              <a:t> </a:t>
            </a:r>
            <a:r>
              <a:rPr lang="en-US" dirty="0" err="1"/>
              <a:t>yana</a:t>
            </a:r>
            <a:r>
              <a:rPr lang="en-US" dirty="0"/>
              <a:t> </a:t>
            </a:r>
            <a:r>
              <a:rPr lang="en-US" dirty="0" err="1"/>
              <a:t>polimorf</a:t>
            </a:r>
            <a:r>
              <a:rPr lang="en-US" dirty="0"/>
              <a:t> </a:t>
            </a:r>
            <a:r>
              <a:rPr lang="en-US" dirty="0" err="1"/>
              <a:t>o‘zgarish</a:t>
            </a:r>
            <a:r>
              <a:rPr lang="en-US" dirty="0"/>
              <a:t> </a:t>
            </a:r>
            <a:r>
              <a:rPr lang="en-US" dirty="0" err="1"/>
              <a:t>ro‘y</a:t>
            </a:r>
            <a:r>
              <a:rPr lang="en-US" dirty="0"/>
              <a:t> </a:t>
            </a:r>
            <a:r>
              <a:rPr lang="en-US" dirty="0" err="1"/>
              <a:t>beradi</a:t>
            </a:r>
            <a:r>
              <a:rPr lang="en-US" dirty="0"/>
              <a:t> (K12</a:t>
            </a:r>
            <a:r>
              <a:rPr lang="uz-Cyrl-UZ" dirty="0"/>
              <a:t> dan </a:t>
            </a:r>
            <a:r>
              <a:rPr lang="en-US" dirty="0"/>
              <a:t>K8</a:t>
            </a:r>
            <a:r>
              <a:rPr lang="uz-Cyrl-UZ" dirty="0"/>
              <a:t>ga</a:t>
            </a:r>
            <a:r>
              <a:rPr lang="en-US" dirty="0"/>
              <a:t>). </a:t>
            </a:r>
            <a:endParaRPr lang="ru-RU" dirty="0"/>
          </a:p>
        </p:txBody>
      </p:sp>
    </p:spTree>
    <p:extLst>
      <p:ext uri="{BB962C8B-B14F-4D97-AF65-F5344CB8AC3E}">
        <p14:creationId xmlns:p14="http://schemas.microsoft.com/office/powerpoint/2010/main" val="681848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764704"/>
            <a:ext cx="8640960" cy="4680520"/>
          </a:xfrm>
        </p:spPr>
        <p:txBody>
          <a:bodyPr>
            <a:normAutofit fontScale="92500" lnSpcReduction="10000"/>
          </a:bodyPr>
          <a:lstStyle/>
          <a:p>
            <a:r>
              <a:rPr lang="ru-RU" dirty="0"/>
              <a:t> </a:t>
            </a:r>
            <a:r>
              <a:rPr lang="en-US" dirty="0"/>
              <a:t>YO</a:t>
            </a:r>
            <a:r>
              <a:rPr lang="uz-Cyrl-UZ" dirty="0"/>
              <a:t>ql</a:t>
            </a:r>
            <a:r>
              <a:rPr lang="en-US" dirty="0" err="1"/>
              <a:t>ari</a:t>
            </a:r>
            <a:r>
              <a:rPr lang="en-US" dirty="0"/>
              <a:t> </a:t>
            </a:r>
            <a:r>
              <a:rPr lang="en-US" dirty="0" err="1"/>
              <a:t>markazlashgan</a:t>
            </a:r>
            <a:r>
              <a:rPr lang="en-US" dirty="0"/>
              <a:t> (K12) </a:t>
            </a:r>
            <a:r>
              <a:rPr lang="en-US" dirty="0" err="1"/>
              <a:t>kub</a:t>
            </a:r>
            <a:r>
              <a:rPr lang="en-US" dirty="0"/>
              <a:t> </a:t>
            </a:r>
            <a:r>
              <a:rPr lang="en-US" dirty="0" err="1"/>
              <a:t>katakcha</a:t>
            </a:r>
            <a:r>
              <a:rPr lang="en-US" dirty="0"/>
              <a:t> </a:t>
            </a:r>
            <a:r>
              <a:rPr lang="en-US" dirty="0" err="1"/>
              <a:t>yana</a:t>
            </a:r>
            <a:r>
              <a:rPr lang="en-US" dirty="0"/>
              <a:t> </a:t>
            </a:r>
            <a:r>
              <a:rPr lang="en-US" dirty="0" err="1"/>
              <a:t>markazlashgan</a:t>
            </a:r>
            <a:r>
              <a:rPr lang="en-US" dirty="0"/>
              <a:t> </a:t>
            </a:r>
            <a:r>
              <a:rPr lang="en-US" dirty="0" err="1"/>
              <a:t>kub</a:t>
            </a:r>
            <a:r>
              <a:rPr lang="en-US" dirty="0"/>
              <a:t> </a:t>
            </a:r>
            <a:r>
              <a:rPr lang="en-US" dirty="0" err="1"/>
              <a:t>katakchaga</a:t>
            </a:r>
            <a:r>
              <a:rPr lang="en-US" dirty="0"/>
              <a:t> (K8) </a:t>
            </a:r>
            <a:r>
              <a:rPr lang="en-US" dirty="0" err="1"/>
              <a:t>o‘tadi</a:t>
            </a:r>
            <a:r>
              <a:rPr lang="en-US" dirty="0"/>
              <a:t>. </a:t>
            </a:r>
            <a:r>
              <a:rPr lang="en-US" dirty="0" err="1"/>
              <a:t>YOklari</a:t>
            </a:r>
            <a:r>
              <a:rPr lang="en-US" dirty="0"/>
              <a:t> </a:t>
            </a:r>
            <a:r>
              <a:rPr lang="en-US" dirty="0" err="1"/>
              <a:t>markazlashgan</a:t>
            </a:r>
            <a:r>
              <a:rPr lang="en-US" dirty="0"/>
              <a:t> </a:t>
            </a:r>
            <a:r>
              <a:rPr lang="en-US" dirty="0" err="1"/>
              <a:t>kub</a:t>
            </a:r>
            <a:r>
              <a:rPr lang="en-US" dirty="0"/>
              <a:t> </a:t>
            </a:r>
            <a:r>
              <a:rPr lang="en-US" dirty="0" err="1"/>
              <a:t>katakcha</a:t>
            </a:r>
            <a:r>
              <a:rPr lang="en-US" dirty="0"/>
              <a:t> </a:t>
            </a:r>
            <a:r>
              <a:rPr lang="en-US" dirty="0" err="1"/>
              <a:t>temirning</a:t>
            </a:r>
            <a:r>
              <a:rPr lang="en-US" dirty="0"/>
              <a:t> </a:t>
            </a:r>
            <a:r>
              <a:rPr lang="ru-RU" dirty="0"/>
              <a:t>γ</a:t>
            </a:r>
            <a:r>
              <a:rPr lang="ru-RU" i="1" dirty="0"/>
              <a:t> </a:t>
            </a:r>
            <a:r>
              <a:rPr lang="en-US" dirty="0"/>
              <a:t>— </a:t>
            </a:r>
            <a:r>
              <a:rPr lang="en-US" dirty="0" err="1"/>
              <a:t>modifikatsiyasi</a:t>
            </a:r>
            <a:r>
              <a:rPr lang="en-US" dirty="0"/>
              <a:t> </a:t>
            </a:r>
            <a:r>
              <a:rPr lang="en-US" dirty="0" err="1"/>
              <a:t>deyiladi</a:t>
            </a:r>
            <a:r>
              <a:rPr lang="en-US" dirty="0"/>
              <a:t>, 91</a:t>
            </a:r>
            <a:r>
              <a:rPr lang="uz-Cyrl-UZ" dirty="0"/>
              <a:t>1</a:t>
            </a:r>
            <a:r>
              <a:rPr lang="uz-Latn-UZ" baseline="30000" dirty="0"/>
              <a:t>0</a:t>
            </a:r>
            <a:r>
              <a:rPr lang="uz-Latn-UZ" dirty="0"/>
              <a:t>C</a:t>
            </a:r>
            <a:r>
              <a:rPr lang="en-US" dirty="0"/>
              <a:t> </a:t>
            </a:r>
            <a:r>
              <a:rPr lang="en-US" dirty="0" err="1"/>
              <a:t>dan</a:t>
            </a:r>
            <a:r>
              <a:rPr lang="en-US" dirty="0"/>
              <a:t> </a:t>
            </a:r>
            <a:r>
              <a:rPr lang="en-US" dirty="0" err="1"/>
              <a:t>kichik</a:t>
            </a:r>
            <a:r>
              <a:rPr lang="en-US" dirty="0"/>
              <a:t> </a:t>
            </a:r>
            <a:r>
              <a:rPr lang="en-US" dirty="0" err="1"/>
              <a:t>haroratda</a:t>
            </a:r>
            <a:r>
              <a:rPr lang="en-US" dirty="0"/>
              <a:t> </a:t>
            </a:r>
            <a:r>
              <a:rPr lang="en-US" dirty="0" err="1"/>
              <a:t>hosil</a:t>
            </a:r>
            <a:r>
              <a:rPr lang="en-US" dirty="0"/>
              <a:t> </a:t>
            </a:r>
            <a:r>
              <a:rPr lang="en-US" dirty="0" err="1"/>
              <a:t>bo‘lgan</a:t>
            </a:r>
            <a:r>
              <a:rPr lang="en-US" dirty="0"/>
              <a:t> </a:t>
            </a:r>
            <a:r>
              <a:rPr lang="en-US" dirty="0" err="1"/>
              <a:t>markazlashgan</a:t>
            </a:r>
            <a:r>
              <a:rPr lang="en-US" dirty="0"/>
              <a:t> </a:t>
            </a:r>
            <a:r>
              <a:rPr lang="en-US" dirty="0" err="1"/>
              <a:t>kub</a:t>
            </a:r>
            <a:r>
              <a:rPr lang="en-US" dirty="0"/>
              <a:t> </a:t>
            </a:r>
            <a:r>
              <a:rPr lang="en-US" dirty="0" err="1"/>
              <a:t>katakcha</a:t>
            </a:r>
            <a:r>
              <a:rPr lang="en-US" dirty="0"/>
              <a:t> </a:t>
            </a:r>
            <a:r>
              <a:rPr lang="en-US" dirty="0" err="1"/>
              <a:t>esa</a:t>
            </a:r>
            <a:r>
              <a:rPr lang="en-US" dirty="0"/>
              <a:t> </a:t>
            </a:r>
            <a:r>
              <a:rPr lang="ru-RU" dirty="0"/>
              <a:t>α</a:t>
            </a:r>
            <a:r>
              <a:rPr lang="en-US" i="1" dirty="0"/>
              <a:t> — </a:t>
            </a:r>
            <a:r>
              <a:rPr lang="en-US" dirty="0" err="1"/>
              <a:t>modifikatsiya</a:t>
            </a:r>
            <a:r>
              <a:rPr lang="en-US" dirty="0"/>
              <a:t> deb </a:t>
            </a:r>
            <a:r>
              <a:rPr lang="en-US" dirty="0" err="1"/>
              <a:t>ataladi</a:t>
            </a:r>
            <a:r>
              <a:rPr lang="en-US" dirty="0"/>
              <a:t>. </a:t>
            </a:r>
            <a:r>
              <a:rPr lang="en-US" dirty="0" err="1"/>
              <a:t>Demak</a:t>
            </a:r>
            <a:r>
              <a:rPr lang="en-US" dirty="0"/>
              <a:t>, </a:t>
            </a:r>
            <a:r>
              <a:rPr lang="uz-Cyrl-UZ" dirty="0"/>
              <a:t>q</a:t>
            </a:r>
            <a:r>
              <a:rPr lang="en-US" dirty="0" err="1"/>
              <a:t>izdirilganda</a:t>
            </a:r>
            <a:r>
              <a:rPr lang="en-US" dirty="0"/>
              <a:t> ham </a:t>
            </a:r>
            <a:r>
              <a:rPr lang="en-US" dirty="0" err="1"/>
              <a:t>xuddi</a:t>
            </a:r>
            <a:r>
              <a:rPr lang="en-US" dirty="0"/>
              <a:t> </a:t>
            </a:r>
            <a:r>
              <a:rPr lang="en-US" dirty="0" err="1"/>
              <a:t>shu</a:t>
            </a:r>
            <a:r>
              <a:rPr lang="en-US" dirty="0"/>
              <a:t> </a:t>
            </a:r>
            <a:r>
              <a:rPr lang="en-US" dirty="0" err="1"/>
              <a:t>jarayon</a:t>
            </a:r>
            <a:r>
              <a:rPr lang="en-US" dirty="0"/>
              <a:t> k</a:t>
            </a:r>
            <a:r>
              <a:rPr lang="uz-Cyrl-UZ" dirty="0"/>
              <a:t>a</a:t>
            </a:r>
            <a:r>
              <a:rPr lang="en-US" dirty="0" err="1"/>
              <a:t>ytariladi</a:t>
            </a:r>
            <a:r>
              <a:rPr lang="en-US" dirty="0"/>
              <a:t> (</a:t>
            </a:r>
            <a:r>
              <a:rPr lang="ru-RU" dirty="0"/>
              <a:t>α</a:t>
            </a:r>
            <a:r>
              <a:rPr lang="en-US" dirty="0"/>
              <a:t>→</a:t>
            </a:r>
            <a:r>
              <a:rPr lang="ru-RU" dirty="0"/>
              <a:t>γ</a:t>
            </a:r>
            <a:r>
              <a:rPr lang="en-US" dirty="0"/>
              <a:t>→</a:t>
            </a:r>
            <a:r>
              <a:rPr lang="ru-RU" dirty="0"/>
              <a:t>δ</a:t>
            </a:r>
            <a:r>
              <a:rPr lang="uz-Cyrl-UZ" dirty="0"/>
              <a:t>)</a:t>
            </a:r>
            <a:r>
              <a:rPr lang="en-US" dirty="0"/>
              <a:t>, </a:t>
            </a:r>
            <a:r>
              <a:rPr lang="ru-RU" dirty="0"/>
              <a:t>α </a:t>
            </a:r>
            <a:r>
              <a:rPr lang="uz-Cyrl-UZ" dirty="0"/>
              <a:t>h</a:t>
            </a:r>
            <a:r>
              <a:rPr lang="en-US" dirty="0" err="1"/>
              <a:t>amda</a:t>
            </a:r>
            <a:r>
              <a:rPr lang="en-US" dirty="0"/>
              <a:t> </a:t>
            </a:r>
            <a:r>
              <a:rPr lang="ru-RU" dirty="0"/>
              <a:t>δ</a:t>
            </a:r>
            <a:r>
              <a:rPr lang="ru-RU" i="1" dirty="0"/>
              <a:t> </a:t>
            </a:r>
            <a:r>
              <a:rPr lang="en-US" dirty="0" err="1"/>
              <a:t>modifikatsiyalarning</a:t>
            </a:r>
            <a:r>
              <a:rPr lang="en-US" dirty="0"/>
              <a:t> </a:t>
            </a:r>
            <a:r>
              <a:rPr lang="en-US" dirty="0" err="1"/>
              <a:t>kub</a:t>
            </a:r>
            <a:r>
              <a:rPr lang="en-US" dirty="0"/>
              <a:t> </a:t>
            </a:r>
            <a:r>
              <a:rPr lang="en-US" dirty="0" err="1"/>
              <a:t>katakchalari</a:t>
            </a:r>
            <a:r>
              <a:rPr lang="en-US" dirty="0"/>
              <a:t> </a:t>
            </a:r>
            <a:r>
              <a:rPr lang="en-US" dirty="0" err="1"/>
              <a:t>shakli</a:t>
            </a:r>
            <a:r>
              <a:rPr lang="en-US" dirty="0"/>
              <a:t> </a:t>
            </a:r>
            <a:r>
              <a:rPr lang="en-US" dirty="0" err="1"/>
              <a:t>bir</a:t>
            </a:r>
            <a:r>
              <a:rPr lang="en-US" dirty="0"/>
              <a:t> </a:t>
            </a:r>
            <a:r>
              <a:rPr lang="en-US" dirty="0" err="1"/>
              <a:t>xil</a:t>
            </a:r>
            <a:r>
              <a:rPr lang="en-US" dirty="0"/>
              <a:t> </a:t>
            </a:r>
            <a:r>
              <a:rPr lang="en-US" dirty="0" err="1"/>
              <a:t>bo‘lganligi</a:t>
            </a:r>
            <a:r>
              <a:rPr lang="en-US" dirty="0"/>
              <a:t> </a:t>
            </a:r>
            <a:r>
              <a:rPr lang="en-US" dirty="0" err="1"/>
              <a:t>uchun</a:t>
            </a:r>
            <a:r>
              <a:rPr lang="en-US" dirty="0"/>
              <a:t> </a:t>
            </a:r>
            <a:r>
              <a:rPr lang="ru-RU" dirty="0"/>
              <a:t>δ</a:t>
            </a:r>
            <a:r>
              <a:rPr lang="en-US" dirty="0"/>
              <a:t> — </a:t>
            </a:r>
            <a:r>
              <a:rPr lang="en-US" dirty="0" err="1"/>
              <a:t>modifikatsiyani</a:t>
            </a:r>
            <a:r>
              <a:rPr lang="en-US" dirty="0"/>
              <a:t> </a:t>
            </a:r>
            <a:r>
              <a:rPr lang="en-US" dirty="0" err="1"/>
              <a:t>yu</a:t>
            </a:r>
            <a:r>
              <a:rPr lang="uz-Cyrl-UZ" dirty="0"/>
              <a:t>q</a:t>
            </a:r>
            <a:r>
              <a:rPr lang="en-US" dirty="0" err="1"/>
              <a:t>ori</a:t>
            </a:r>
            <a:r>
              <a:rPr lang="en-US" dirty="0"/>
              <a:t> </a:t>
            </a:r>
            <a:r>
              <a:rPr lang="en-US" dirty="0" err="1"/>
              <a:t>haroratli</a:t>
            </a:r>
            <a:r>
              <a:rPr lang="en-US" dirty="0"/>
              <a:t> </a:t>
            </a:r>
            <a:r>
              <a:rPr lang="ru-RU" dirty="0"/>
              <a:t>α</a:t>
            </a:r>
            <a:r>
              <a:rPr lang="en-US" dirty="0"/>
              <a:t>— </a:t>
            </a:r>
            <a:r>
              <a:rPr lang="en-US" dirty="0" err="1"/>
              <a:t>modifikatsiya</a:t>
            </a:r>
            <a:r>
              <a:rPr lang="en-US" dirty="0"/>
              <a:t> deb ham </a:t>
            </a:r>
            <a:r>
              <a:rPr lang="en-US" dirty="0" err="1"/>
              <a:t>ataladi</a:t>
            </a:r>
            <a:r>
              <a:rPr lang="en-US" dirty="0"/>
              <a:t>.</a:t>
            </a:r>
            <a:endParaRPr lang="ru-RU" dirty="0"/>
          </a:p>
          <a:p>
            <a:r>
              <a:rPr lang="en-US" dirty="0"/>
              <a:t>  </a:t>
            </a:r>
            <a:r>
              <a:rPr lang="en-US" b="1" u="sng" dirty="0"/>
              <a:t>768</a:t>
            </a:r>
            <a:r>
              <a:rPr lang="uz-Latn-UZ" baseline="30000" dirty="0"/>
              <a:t>0</a:t>
            </a:r>
            <a:r>
              <a:rPr lang="uz-Latn-UZ" dirty="0"/>
              <a:t>C</a:t>
            </a:r>
            <a:r>
              <a:rPr lang="en-US" b="1" u="sng" dirty="0"/>
              <a:t> da</a:t>
            </a:r>
            <a:r>
              <a:rPr lang="en-US" dirty="0"/>
              <a:t> </a:t>
            </a:r>
            <a:r>
              <a:rPr lang="en-US" dirty="0" err="1"/>
              <a:t>yuz</a:t>
            </a:r>
            <a:r>
              <a:rPr lang="en-US" dirty="0"/>
              <a:t> </a:t>
            </a:r>
            <a:r>
              <a:rPr lang="en-US" dirty="0" err="1"/>
              <a:t>beradigan</a:t>
            </a:r>
            <a:r>
              <a:rPr lang="en-US" dirty="0"/>
              <a:t> </a:t>
            </a:r>
            <a:r>
              <a:rPr lang="en-US" dirty="0" err="1"/>
              <a:t>izotermik</a:t>
            </a:r>
            <a:r>
              <a:rPr lang="en-US" dirty="0"/>
              <a:t> </a:t>
            </a:r>
            <a:r>
              <a:rPr lang="en-US" dirty="0" err="1"/>
              <a:t>jarayon</a:t>
            </a:r>
            <a:r>
              <a:rPr lang="en-US" dirty="0"/>
              <a:t> </a:t>
            </a:r>
            <a:r>
              <a:rPr lang="en-US" dirty="0" err="1"/>
              <a:t>temirdagi</a:t>
            </a:r>
            <a:r>
              <a:rPr lang="en-US" dirty="0"/>
              <a:t> </a:t>
            </a:r>
            <a:r>
              <a:rPr lang="en-US" dirty="0" err="1"/>
              <a:t>polimorf</a:t>
            </a:r>
            <a:r>
              <a:rPr lang="en-US" dirty="0"/>
              <a:t> </a:t>
            </a:r>
            <a:r>
              <a:rPr lang="en-US" dirty="0" err="1"/>
              <a:t>o‘zgarishlarga</a:t>
            </a:r>
            <a:r>
              <a:rPr lang="en-US" dirty="0"/>
              <a:t> </a:t>
            </a:r>
            <a:r>
              <a:rPr lang="en-US" dirty="0" err="1"/>
              <a:t>alokddor</a:t>
            </a:r>
            <a:r>
              <a:rPr lang="en-US" dirty="0"/>
              <a:t> </a:t>
            </a:r>
            <a:r>
              <a:rPr lang="en-US" dirty="0" err="1"/>
              <a:t>emas</a:t>
            </a:r>
            <a:r>
              <a:rPr lang="en-US" dirty="0"/>
              <a:t>. </a:t>
            </a:r>
            <a:r>
              <a:rPr lang="en-US" dirty="0" err="1"/>
              <a:t>Harorat</a:t>
            </a:r>
            <a:r>
              <a:rPr lang="en-US" dirty="0"/>
              <a:t> 768</a:t>
            </a:r>
            <a:r>
              <a:rPr lang="uz-Latn-UZ" baseline="30000" dirty="0"/>
              <a:t>0</a:t>
            </a:r>
            <a:r>
              <a:rPr lang="uz-Latn-UZ" dirty="0"/>
              <a:t>C</a:t>
            </a:r>
            <a:r>
              <a:rPr lang="en-US" dirty="0"/>
              <a:t> </a:t>
            </a:r>
            <a:r>
              <a:rPr lang="en-US" dirty="0" err="1"/>
              <a:t>bo‘lganda</a:t>
            </a:r>
            <a:r>
              <a:rPr lang="en-US" dirty="0"/>
              <a:t>, </a:t>
            </a:r>
            <a:r>
              <a:rPr lang="en-US" dirty="0" err="1"/>
              <a:t>temir</a:t>
            </a:r>
            <a:r>
              <a:rPr lang="en-US" dirty="0"/>
              <a:t> </a:t>
            </a:r>
            <a:r>
              <a:rPr lang="en-US" dirty="0" err="1"/>
              <a:t>atomining</a:t>
            </a:r>
            <a:r>
              <a:rPr lang="en-US" dirty="0"/>
              <a:t> </a:t>
            </a:r>
            <a:r>
              <a:rPr lang="en-US" dirty="0" err="1"/>
              <a:t>atrofidagi</a:t>
            </a:r>
            <a:r>
              <a:rPr lang="en-US" dirty="0"/>
              <a:t> </a:t>
            </a:r>
            <a:r>
              <a:rPr lang="ru-RU" b="1" dirty="0"/>
              <a:t>α</a:t>
            </a:r>
            <a:r>
              <a:rPr lang="en-US" dirty="0"/>
              <a:t> — </a:t>
            </a:r>
            <a:r>
              <a:rPr lang="uz-Cyrl-UZ" dirty="0"/>
              <a:t>q</a:t>
            </a:r>
            <a:r>
              <a:rPr lang="en-US" dirty="0"/>
              <a:t>obi</a:t>
            </a:r>
            <a:r>
              <a:rPr lang="uz-Cyrl-UZ" dirty="0"/>
              <a:t>q</a:t>
            </a:r>
            <a:r>
              <a:rPr lang="en-US" dirty="0"/>
              <a:t>da </a:t>
            </a:r>
            <a:r>
              <a:rPr lang="en-US" dirty="0" err="1"/>
              <a:t>elektro</a:t>
            </a:r>
            <a:r>
              <a:rPr lang="uz-Cyrl-UZ" dirty="0"/>
              <a:t>nlar </a:t>
            </a:r>
            <a:r>
              <a:rPr lang="en-US" dirty="0" err="1"/>
              <a:t>jufti</a:t>
            </a:r>
            <a:r>
              <a:rPr lang="en-US" dirty="0"/>
              <a:t> </a:t>
            </a:r>
            <a:r>
              <a:rPr lang="en-US" dirty="0" err="1"/>
              <a:t>hosil</a:t>
            </a:r>
            <a:r>
              <a:rPr lang="en-US" dirty="0"/>
              <a:t> b</a:t>
            </a:r>
            <a:r>
              <a:rPr lang="uz-Cyrl-UZ" dirty="0"/>
              <a:t>o‘</a:t>
            </a:r>
            <a:r>
              <a:rPr lang="en-US" dirty="0" err="1"/>
              <a:t>ladi</a:t>
            </a:r>
            <a:r>
              <a:rPr lang="en-US" dirty="0"/>
              <a:t>, </a:t>
            </a:r>
            <a:r>
              <a:rPr lang="en-US" dirty="0" err="1"/>
              <a:t>lekin</a:t>
            </a:r>
            <a:r>
              <a:rPr lang="en-US" dirty="0"/>
              <a:t> </a:t>
            </a:r>
            <a:r>
              <a:rPr lang="en-US" dirty="0" err="1"/>
              <a:t>kristall</a:t>
            </a:r>
            <a:r>
              <a:rPr lang="en-US" dirty="0"/>
              <a:t> </a:t>
            </a:r>
            <a:r>
              <a:rPr lang="en-US" dirty="0" err="1"/>
              <a:t>panjara</a:t>
            </a:r>
            <a:r>
              <a:rPr lang="en-US" dirty="0"/>
              <a:t> </a:t>
            </a:r>
            <a:r>
              <a:rPr lang="en-US" dirty="0" err="1"/>
              <a:t>turi</a:t>
            </a:r>
            <a:r>
              <a:rPr lang="en-US" dirty="0"/>
              <a:t>  </a:t>
            </a:r>
            <a:r>
              <a:rPr lang="uz-Cyrl-UZ" dirty="0"/>
              <a:t>o‘</a:t>
            </a:r>
            <a:r>
              <a:rPr lang="en-US" dirty="0" err="1"/>
              <a:t>zgarmaydi</a:t>
            </a:r>
            <a:r>
              <a:rPr lang="en-US" dirty="0"/>
              <a:t> (K8). </a:t>
            </a:r>
            <a:r>
              <a:rPr lang="en-US" dirty="0" err="1"/>
              <a:t>Elektron</a:t>
            </a:r>
            <a:r>
              <a:rPr lang="en-US" dirty="0"/>
              <a:t> </a:t>
            </a:r>
            <a:r>
              <a:rPr lang="uz-Cyrl-UZ" dirty="0"/>
              <a:t>q</a:t>
            </a:r>
            <a:r>
              <a:rPr lang="en-US" dirty="0"/>
              <a:t>obi</a:t>
            </a:r>
            <a:r>
              <a:rPr lang="uz-Cyrl-UZ" dirty="0"/>
              <a:t>g‘</a:t>
            </a:r>
            <a:r>
              <a:rPr lang="en-US" dirty="0" err="1"/>
              <a:t>idagi</a:t>
            </a:r>
            <a:r>
              <a:rPr lang="en-US" dirty="0"/>
              <a:t> </a:t>
            </a:r>
            <a:r>
              <a:rPr lang="en-US" dirty="0" err="1"/>
              <a:t>bunday</a:t>
            </a:r>
            <a:r>
              <a:rPr lang="en-US" dirty="0"/>
              <a:t> </a:t>
            </a:r>
            <a:r>
              <a:rPr lang="en-US" dirty="0" err="1"/>
              <a:t>o‘zgarish</a:t>
            </a:r>
            <a:r>
              <a:rPr lang="en-US" dirty="0"/>
              <a:t> </a:t>
            </a:r>
            <a:r>
              <a:rPr lang="en-US" dirty="0" err="1"/>
              <a:t>temirning</a:t>
            </a:r>
            <a:r>
              <a:rPr lang="en-US" dirty="0"/>
              <a:t> </a:t>
            </a:r>
            <a:r>
              <a:rPr lang="en-US" dirty="0" err="1"/>
              <a:t>magnit</a:t>
            </a:r>
            <a:r>
              <a:rPr lang="en-US" dirty="0"/>
              <a:t> </a:t>
            </a:r>
            <a:r>
              <a:rPr lang="en-US" dirty="0" err="1"/>
              <a:t>xossalari</a:t>
            </a:r>
            <a:r>
              <a:rPr lang="en-US" dirty="0"/>
              <a:t> </a:t>
            </a:r>
            <a:r>
              <a:rPr lang="en-US" dirty="0" err="1"/>
              <a:t>o‘zgarishiga</a:t>
            </a:r>
            <a:r>
              <a:rPr lang="en-US" dirty="0"/>
              <a:t> </a:t>
            </a:r>
            <a:r>
              <a:rPr lang="en-US" dirty="0" err="1"/>
              <a:t>olib</a:t>
            </a:r>
            <a:r>
              <a:rPr lang="en-US" dirty="0"/>
              <a:t> </a:t>
            </a:r>
            <a:r>
              <a:rPr lang="en-US" dirty="0" err="1"/>
              <a:t>keladi</a:t>
            </a:r>
            <a:r>
              <a:rPr lang="en-US" dirty="0"/>
              <a:t>. </a:t>
            </a:r>
            <a:r>
              <a:rPr lang="en-US" dirty="0" err="1"/>
              <a:t>SHuning</a:t>
            </a:r>
            <a:r>
              <a:rPr lang="en-US" dirty="0"/>
              <a:t> </a:t>
            </a:r>
            <a:r>
              <a:rPr lang="en-US" dirty="0" err="1"/>
              <a:t>uchun</a:t>
            </a:r>
            <a:r>
              <a:rPr lang="en-US" dirty="0"/>
              <a:t> ham </a:t>
            </a:r>
            <a:r>
              <a:rPr lang="en-US" dirty="0" err="1"/>
              <a:t>temir</a:t>
            </a:r>
            <a:r>
              <a:rPr lang="en-US" dirty="0"/>
              <a:t> </a:t>
            </a:r>
            <a:r>
              <a:rPr lang="en-US" b="1" u="sng" dirty="0"/>
              <a:t>768</a:t>
            </a:r>
            <a:r>
              <a:rPr lang="uz-Latn-UZ" b="1" u="sng" baseline="30000" dirty="0"/>
              <a:t>0</a:t>
            </a:r>
            <a:r>
              <a:rPr lang="uz-Latn-UZ" b="1" u="sng" dirty="0"/>
              <a:t>C</a:t>
            </a:r>
            <a:r>
              <a:rPr lang="en-US" b="1" u="sng" dirty="0"/>
              <a:t> </a:t>
            </a:r>
            <a:r>
              <a:rPr lang="en-US" b="1" u="sng" dirty="0" err="1"/>
              <a:t>dan</a:t>
            </a:r>
            <a:r>
              <a:rPr lang="en-US" b="1" u="sng" dirty="0"/>
              <a:t> </a:t>
            </a:r>
            <a:r>
              <a:rPr lang="en-US" b="1" u="sng" dirty="0" err="1"/>
              <a:t>pastda</a:t>
            </a:r>
            <a:r>
              <a:rPr lang="en-US" b="1" u="sng" dirty="0"/>
              <a:t> </a:t>
            </a:r>
            <a:r>
              <a:rPr lang="en-US" b="1" u="sng" dirty="0" err="1"/>
              <a:t>ferromagnit</a:t>
            </a:r>
            <a:r>
              <a:rPr lang="en-US" b="1" u="sng" dirty="0"/>
              <a:t> </a:t>
            </a:r>
            <a:r>
              <a:rPr lang="en-US" dirty="0" err="1"/>
              <a:t>va</a:t>
            </a:r>
            <a:r>
              <a:rPr lang="en-US" dirty="0"/>
              <a:t> </a:t>
            </a:r>
            <a:r>
              <a:rPr lang="en-US" b="1" u="sng" dirty="0"/>
              <a:t>768</a:t>
            </a:r>
            <a:r>
              <a:rPr lang="uz-Latn-UZ" u="sng" baseline="30000" dirty="0"/>
              <a:t>0</a:t>
            </a:r>
            <a:r>
              <a:rPr lang="uz-Latn-UZ" u="sng" dirty="0"/>
              <a:t>C</a:t>
            </a:r>
            <a:r>
              <a:rPr lang="en-US" b="1" u="sng" dirty="0"/>
              <a:t> </a:t>
            </a:r>
            <a:r>
              <a:rPr lang="en-US" b="1" u="sng" dirty="0" err="1"/>
              <a:t>dan</a:t>
            </a:r>
            <a:r>
              <a:rPr lang="en-US" b="1" u="sng" dirty="0"/>
              <a:t> </a:t>
            </a:r>
            <a:r>
              <a:rPr lang="en-US" b="1" u="sng" dirty="0" err="1"/>
              <a:t>yu</a:t>
            </a:r>
            <a:r>
              <a:rPr lang="uz-Cyrl-UZ" b="1" u="sng" dirty="0"/>
              <a:t>qo</a:t>
            </a:r>
            <a:r>
              <a:rPr lang="en-US" b="1" u="sng" dirty="0" err="1"/>
              <a:t>ri</a:t>
            </a:r>
            <a:r>
              <a:rPr lang="en-US" b="1" u="sng" dirty="0"/>
              <a:t> </a:t>
            </a:r>
            <a:r>
              <a:rPr lang="en-US" b="1" u="sng" dirty="0" err="1"/>
              <a:t>haroratda</a:t>
            </a:r>
            <a:r>
              <a:rPr lang="en-US" b="1" u="sng" dirty="0"/>
              <a:t> </a:t>
            </a:r>
            <a:r>
              <a:rPr lang="en-US" b="1" u="sng" dirty="0" err="1"/>
              <a:t>esa</a:t>
            </a:r>
            <a:r>
              <a:rPr lang="en-US" b="1" u="sng" dirty="0"/>
              <a:t> </a:t>
            </a:r>
            <a:r>
              <a:rPr lang="en-US" b="1" u="sng" dirty="0" err="1"/>
              <a:t>paromagnit</a:t>
            </a:r>
            <a:r>
              <a:rPr lang="en-US" b="1" u="sng" dirty="0"/>
              <a:t> </a:t>
            </a:r>
            <a:r>
              <a:rPr lang="en-US" b="1" u="sng" dirty="0" err="1"/>
              <a:t>xossasiga</a:t>
            </a:r>
            <a:r>
              <a:rPr lang="en-US" b="1" u="sng" dirty="0"/>
              <a:t> </a:t>
            </a:r>
            <a:r>
              <a:rPr lang="en-US" b="1" u="sng" dirty="0" err="1"/>
              <a:t>ega</a:t>
            </a:r>
            <a:r>
              <a:rPr lang="en-US" dirty="0"/>
              <a:t>,  (</a:t>
            </a:r>
            <a:r>
              <a:rPr lang="uz-Cyrl-UZ" dirty="0"/>
              <a:t>f</a:t>
            </a:r>
            <a:r>
              <a:rPr lang="en-US" dirty="0"/>
              <a:t>a</a:t>
            </a:r>
            <a:r>
              <a:rPr lang="uz-Cyrl-UZ" dirty="0"/>
              <a:t>q</a:t>
            </a:r>
            <a:r>
              <a:rPr lang="en-US" dirty="0"/>
              <a:t>at </a:t>
            </a:r>
            <a:r>
              <a:rPr lang="en-US" dirty="0" err="1"/>
              <a:t>temir</a:t>
            </a:r>
            <a:r>
              <a:rPr lang="en-US" dirty="0"/>
              <a:t> </a:t>
            </a:r>
            <a:r>
              <a:rPr lang="en-US" dirty="0" err="1"/>
              <a:t>emas</a:t>
            </a:r>
            <a:r>
              <a:rPr lang="en-US" dirty="0"/>
              <a:t>, </a:t>
            </a:r>
            <a:r>
              <a:rPr lang="en-US" dirty="0" err="1"/>
              <a:t>balki</a:t>
            </a:r>
            <a:r>
              <a:rPr lang="en-US" dirty="0"/>
              <a:t> bosh</a:t>
            </a:r>
            <a:r>
              <a:rPr lang="uz-Cyrl-UZ" dirty="0"/>
              <a:t>qa</a:t>
            </a:r>
            <a:r>
              <a:rPr lang="en-US" dirty="0"/>
              <a:t> </a:t>
            </a:r>
            <a:r>
              <a:rPr lang="en-US" dirty="0" err="1"/>
              <a:t>elementlar</a:t>
            </a:r>
            <a:r>
              <a:rPr lang="en-US" dirty="0"/>
              <a:t> ham </a:t>
            </a:r>
            <a:r>
              <a:rPr lang="en-US" dirty="0" err="1"/>
              <a:t>yu</a:t>
            </a:r>
            <a:r>
              <a:rPr lang="uz-Cyrl-UZ" dirty="0"/>
              <a:t>qo</a:t>
            </a:r>
            <a:r>
              <a:rPr lang="en-US" dirty="0" err="1"/>
              <a:t>ri</a:t>
            </a:r>
            <a:r>
              <a:rPr lang="en-US" dirty="0"/>
              <a:t> </a:t>
            </a:r>
            <a:r>
              <a:rPr lang="en-US" dirty="0" err="1"/>
              <a:t>haroratda</a:t>
            </a:r>
            <a:r>
              <a:rPr lang="en-US" dirty="0"/>
              <a:t> </a:t>
            </a:r>
            <a:r>
              <a:rPr lang="uz-Cyrl-UZ" dirty="0"/>
              <a:t>o‘</a:t>
            </a:r>
            <a:r>
              <a:rPr lang="en-US" dirty="0" err="1"/>
              <a:t>zining</a:t>
            </a:r>
            <a:r>
              <a:rPr lang="en-US" dirty="0"/>
              <a:t> </a:t>
            </a:r>
            <a:r>
              <a:rPr lang="en-US" dirty="0" err="1"/>
              <a:t>magnit</a:t>
            </a:r>
            <a:r>
              <a:rPr lang="en-US" dirty="0"/>
              <a:t> </a:t>
            </a:r>
            <a:r>
              <a:rPr lang="en-US" dirty="0" err="1"/>
              <a:t>xossalarini</a:t>
            </a:r>
            <a:r>
              <a:rPr lang="en-US" dirty="0"/>
              <a:t> </a:t>
            </a:r>
            <a:r>
              <a:rPr lang="uz-Cyrl-UZ" dirty="0"/>
              <a:t>o‘</a:t>
            </a:r>
            <a:r>
              <a:rPr lang="en-US" dirty="0" err="1"/>
              <a:t>zgartiradi</a:t>
            </a:r>
            <a:r>
              <a:rPr lang="en-US" dirty="0"/>
              <a:t> (</a:t>
            </a:r>
            <a:r>
              <a:rPr lang="en-US" dirty="0" err="1"/>
              <a:t>nikel</a:t>
            </a:r>
            <a:r>
              <a:rPr lang="en-US" dirty="0"/>
              <a:t>, </a:t>
            </a:r>
            <a:r>
              <a:rPr lang="en-US" dirty="0" err="1"/>
              <a:t>kobalt</a:t>
            </a:r>
            <a:r>
              <a:rPr lang="en-US" dirty="0"/>
              <a:t> </a:t>
            </a:r>
            <a:r>
              <a:rPr lang="en-US" dirty="0" err="1"/>
              <a:t>va</a:t>
            </a:r>
            <a:r>
              <a:rPr lang="en-US" dirty="0"/>
              <a:t> </a:t>
            </a:r>
            <a:r>
              <a:rPr lang="uz-Cyrl-UZ" dirty="0"/>
              <a:t>h.</a:t>
            </a:r>
            <a:r>
              <a:rPr lang="en-US" dirty="0"/>
              <a:t>k.). </a:t>
            </a:r>
            <a:endParaRPr lang="ru-RU" dirty="0"/>
          </a:p>
        </p:txBody>
      </p:sp>
    </p:spTree>
    <p:extLst>
      <p:ext uri="{BB962C8B-B14F-4D97-AF65-F5344CB8AC3E}">
        <p14:creationId xmlns:p14="http://schemas.microsoft.com/office/powerpoint/2010/main" val="3107619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xEl>
                                              <p:pRg st="0" end="0"/>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332656"/>
            <a:ext cx="8568952" cy="6120680"/>
          </a:xfrm>
        </p:spPr>
        <p:txBody>
          <a:bodyPr>
            <a:normAutofit fontScale="92500" lnSpcReduction="10000"/>
          </a:bodyPr>
          <a:lstStyle/>
          <a:p>
            <a:r>
              <a:rPr lang="en-US" dirty="0"/>
              <a:t> </a:t>
            </a:r>
            <a:r>
              <a:rPr lang="en-US" dirty="0" err="1"/>
              <a:t>Elementlarning</a:t>
            </a:r>
            <a:r>
              <a:rPr lang="en-US" dirty="0"/>
              <a:t> </a:t>
            </a:r>
            <a:r>
              <a:rPr lang="en-US" dirty="0" err="1"/>
              <a:t>magnit</a:t>
            </a:r>
            <a:r>
              <a:rPr lang="en-US" dirty="0"/>
              <a:t> </a:t>
            </a:r>
            <a:r>
              <a:rPr lang="en-US" dirty="0" err="1"/>
              <a:t>xossalarini</a:t>
            </a:r>
            <a:r>
              <a:rPr lang="en-US" dirty="0"/>
              <a:t> y</a:t>
            </a:r>
            <a:r>
              <a:rPr lang="uz-Cyrl-UZ" dirty="0"/>
              <a:t>o‘</a:t>
            </a:r>
            <a:r>
              <a:rPr lang="en-US" dirty="0"/>
              <a:t>k</a:t>
            </a:r>
            <a:r>
              <a:rPr lang="uz-Cyrl-UZ" dirty="0"/>
              <a:t>o</a:t>
            </a:r>
            <a:r>
              <a:rPr lang="en-US" dirty="0" err="1"/>
              <a:t>tish</a:t>
            </a:r>
            <a:r>
              <a:rPr lang="en-US" dirty="0"/>
              <a:t> </a:t>
            </a:r>
            <a:r>
              <a:rPr lang="en-US" dirty="0" err="1"/>
              <a:t>xususiyatlari</a:t>
            </a:r>
            <a:r>
              <a:rPr lang="en-US" dirty="0"/>
              <a:t> </a:t>
            </a:r>
            <a:r>
              <a:rPr lang="en-US" dirty="0" err="1"/>
              <a:t>izotermik</a:t>
            </a:r>
            <a:r>
              <a:rPr lang="en-US" dirty="0"/>
              <a:t> </a:t>
            </a:r>
            <a:r>
              <a:rPr lang="en-US" dirty="0" err="1"/>
              <a:t>jarayon</a:t>
            </a:r>
            <a:r>
              <a:rPr lang="en-US" dirty="0"/>
              <a:t> b</a:t>
            </a:r>
            <a:r>
              <a:rPr lang="uz-Cyrl-UZ" dirty="0"/>
              <a:t>o‘</a:t>
            </a:r>
            <a:r>
              <a:rPr lang="en-US" dirty="0"/>
              <a:t>lib, </a:t>
            </a:r>
            <a:r>
              <a:rPr lang="en-US" dirty="0" err="1"/>
              <a:t>bu</a:t>
            </a:r>
            <a:r>
              <a:rPr lang="en-US" dirty="0"/>
              <a:t> </a:t>
            </a:r>
            <a:r>
              <a:rPr lang="en-US" dirty="0" err="1"/>
              <a:t>izotermik</a:t>
            </a:r>
            <a:r>
              <a:rPr lang="en-US" dirty="0"/>
              <a:t> </a:t>
            </a:r>
            <a:r>
              <a:rPr lang="en-US" dirty="0" err="1"/>
              <a:t>haroratlar</a:t>
            </a:r>
            <a:r>
              <a:rPr lang="en-US" dirty="0"/>
              <a:t> P. </a:t>
            </a:r>
            <a:r>
              <a:rPr lang="en-US" dirty="0" err="1"/>
              <a:t>Kyuri</a:t>
            </a:r>
            <a:r>
              <a:rPr lang="en-US" dirty="0"/>
              <a:t> nu</a:t>
            </a:r>
            <a:r>
              <a:rPr lang="uz-Cyrl-UZ" dirty="0"/>
              <a:t>q</a:t>
            </a:r>
            <a:r>
              <a:rPr lang="en-US" dirty="0" err="1"/>
              <a:t>tasi</a:t>
            </a:r>
            <a:r>
              <a:rPr lang="en-US" dirty="0"/>
              <a:t> deb ham </a:t>
            </a:r>
            <a:r>
              <a:rPr lang="en-US" dirty="0" err="1"/>
              <a:t>ataladi</a:t>
            </a:r>
            <a:r>
              <a:rPr lang="uz-Cyrl-UZ" dirty="0"/>
              <a:t>.</a:t>
            </a:r>
            <a:r>
              <a:rPr lang="en-US" dirty="0"/>
              <a:t> </a:t>
            </a:r>
            <a:r>
              <a:rPr lang="en-US" dirty="0" err="1"/>
              <a:t>Metallardagi</a:t>
            </a:r>
            <a:r>
              <a:rPr lang="en-US" dirty="0"/>
              <a:t> </a:t>
            </a:r>
            <a:r>
              <a:rPr lang="en-US" dirty="0" err="1"/>
              <a:t>magnit</a:t>
            </a:r>
            <a:r>
              <a:rPr lang="en-US" dirty="0"/>
              <a:t> </a:t>
            </a:r>
            <a:r>
              <a:rPr lang="en-US" dirty="0" err="1"/>
              <a:t>xossalarining</a:t>
            </a:r>
            <a:r>
              <a:rPr lang="en-US" dirty="0"/>
              <a:t> </a:t>
            </a:r>
            <a:r>
              <a:rPr lang="en-US" dirty="0" err="1"/>
              <a:t>o‘zgarishi</a:t>
            </a:r>
            <a:r>
              <a:rPr lang="en-US" dirty="0"/>
              <a:t> </a:t>
            </a:r>
            <a:r>
              <a:rPr lang="en-US" dirty="0" err="1"/>
              <a:t>ferromagnit</a:t>
            </a:r>
            <a:r>
              <a:rPr lang="en-US" dirty="0"/>
              <a:t> </a:t>
            </a:r>
            <a:r>
              <a:rPr lang="en-US" dirty="0" err="1"/>
              <a:t>xossalariga</a:t>
            </a:r>
            <a:r>
              <a:rPr lang="en-US" dirty="0"/>
              <a:t> </a:t>
            </a:r>
            <a:r>
              <a:rPr lang="en-US" dirty="0" err="1"/>
              <a:t>ega</a:t>
            </a:r>
            <a:r>
              <a:rPr lang="en-US" dirty="0"/>
              <a:t> </a:t>
            </a:r>
            <a:r>
              <a:rPr lang="en-US" dirty="0" err="1"/>
              <a:t>bo‘lgan</a:t>
            </a:r>
            <a:r>
              <a:rPr lang="en-US" dirty="0"/>
              <a:t> element </a:t>
            </a:r>
            <a:r>
              <a:rPr lang="en-US" dirty="0" err="1"/>
              <a:t>atomlarining</a:t>
            </a:r>
            <a:r>
              <a:rPr lang="en-US" dirty="0"/>
              <a:t> </a:t>
            </a:r>
            <a:r>
              <a:rPr lang="en-US" dirty="0" err="1"/>
              <a:t>tash</a:t>
            </a:r>
            <a:r>
              <a:rPr lang="uz-Cyrl-UZ" dirty="0"/>
              <a:t>qi q</a:t>
            </a:r>
            <a:r>
              <a:rPr lang="en-US" dirty="0" err="1"/>
              <a:t>obigidagi</a:t>
            </a:r>
            <a:r>
              <a:rPr lang="en-US" dirty="0"/>
              <a:t> </a:t>
            </a:r>
            <a:r>
              <a:rPr lang="en-US" dirty="0" err="1"/>
              <a:t>elektronlar</a:t>
            </a:r>
            <a:r>
              <a:rPr lang="en-US" dirty="0"/>
              <a:t> </a:t>
            </a:r>
            <a:r>
              <a:rPr lang="en-US" dirty="0" err="1"/>
              <a:t>tuzilishining</a:t>
            </a:r>
            <a:r>
              <a:rPr lang="en-US" dirty="0"/>
              <a:t>  </a:t>
            </a:r>
            <a:r>
              <a:rPr lang="en-US" dirty="0" err="1"/>
              <a:t>o‘zgarishini</a:t>
            </a:r>
            <a:r>
              <a:rPr lang="en-US" dirty="0"/>
              <a:t> </a:t>
            </a:r>
            <a:r>
              <a:rPr lang="en-US" dirty="0" err="1"/>
              <a:t>bildiradi</a:t>
            </a:r>
            <a:r>
              <a:rPr lang="en-US" dirty="0"/>
              <a:t>. </a:t>
            </a:r>
            <a:r>
              <a:rPr lang="en-US" dirty="0" err="1"/>
              <a:t>Demak</a:t>
            </a:r>
            <a:r>
              <a:rPr lang="en-US" dirty="0"/>
              <a:t>, </a:t>
            </a:r>
            <a:r>
              <a:rPr lang="en-US" dirty="0" err="1"/>
              <a:t>yu</a:t>
            </a:r>
            <a:r>
              <a:rPr lang="uz-Cyrl-UZ" dirty="0"/>
              <a:t>q</a:t>
            </a:r>
            <a:r>
              <a:rPr lang="en-US" dirty="0" err="1"/>
              <a:t>ori</a:t>
            </a:r>
            <a:r>
              <a:rPr lang="en-US" dirty="0"/>
              <a:t> </a:t>
            </a:r>
            <a:r>
              <a:rPr lang="en-US" dirty="0" err="1"/>
              <a:t>haroratda</a:t>
            </a:r>
            <a:r>
              <a:rPr lang="en-US" dirty="0"/>
              <a:t> y</a:t>
            </a:r>
            <a:r>
              <a:rPr lang="uz-Cyrl-UZ" dirty="0"/>
              <a:t>o‘q</a:t>
            </a:r>
            <a:r>
              <a:rPr lang="en-US" dirty="0" err="1"/>
              <a:t>otilgan</a:t>
            </a:r>
            <a:r>
              <a:rPr lang="en-US" dirty="0"/>
              <a:t> </a:t>
            </a:r>
            <a:r>
              <a:rPr lang="en-US" dirty="0" err="1"/>
              <a:t>magnit</a:t>
            </a:r>
            <a:r>
              <a:rPr lang="en-US" dirty="0"/>
              <a:t> </a:t>
            </a:r>
            <a:r>
              <a:rPr lang="en-US" dirty="0" err="1"/>
              <a:t>xossalari</a:t>
            </a:r>
            <a:r>
              <a:rPr lang="en-US" dirty="0"/>
              <a:t> </a:t>
            </a:r>
            <a:r>
              <a:rPr lang="en-US" dirty="0" err="1"/>
              <a:t>metall</a:t>
            </a:r>
            <a:r>
              <a:rPr lang="en-US" dirty="0"/>
              <a:t> </a:t>
            </a:r>
            <a:r>
              <a:rPr lang="en-US" dirty="0" err="1"/>
              <a:t>sovitilganda</a:t>
            </a:r>
            <a:r>
              <a:rPr lang="en-US" dirty="0"/>
              <a:t> </a:t>
            </a:r>
            <a:r>
              <a:rPr lang="en-US" dirty="0" err="1"/>
              <a:t>yana</a:t>
            </a:r>
            <a:r>
              <a:rPr lang="en-US" dirty="0"/>
              <a:t> </a:t>
            </a:r>
            <a:r>
              <a:rPr lang="en-US" dirty="0" err="1"/>
              <a:t>asta-sekin</a:t>
            </a:r>
            <a:r>
              <a:rPr lang="en-US" dirty="0"/>
              <a:t> </a:t>
            </a:r>
            <a:r>
              <a:rPr lang="en-US" dirty="0" err="1"/>
              <a:t>tiklanadi</a:t>
            </a:r>
            <a:r>
              <a:rPr lang="en-US" dirty="0"/>
              <a:t>, </a:t>
            </a:r>
            <a:r>
              <a:rPr lang="en-US" dirty="0" err="1"/>
              <a:t>magnit</a:t>
            </a:r>
            <a:r>
              <a:rPr lang="en-US" dirty="0"/>
              <a:t> </a:t>
            </a:r>
            <a:r>
              <a:rPr lang="en-US" dirty="0" err="1"/>
              <a:t>o‘zgarish</a:t>
            </a:r>
            <a:r>
              <a:rPr lang="en-US" dirty="0"/>
              <a:t> </a:t>
            </a:r>
            <a:r>
              <a:rPr lang="en-US" dirty="0" err="1"/>
              <a:t>izotermik</a:t>
            </a:r>
            <a:r>
              <a:rPr lang="en-US" dirty="0"/>
              <a:t> </a:t>
            </a:r>
            <a:r>
              <a:rPr lang="uz-Cyrl-UZ" dirty="0"/>
              <a:t>h</a:t>
            </a:r>
            <a:r>
              <a:rPr lang="en-US" dirty="0" err="1"/>
              <a:t>aroratdan</a:t>
            </a:r>
            <a:r>
              <a:rPr lang="en-US" dirty="0"/>
              <a:t> </a:t>
            </a:r>
            <a:r>
              <a:rPr lang="en-US" dirty="0" err="1"/>
              <a:t>pastda</a:t>
            </a:r>
            <a:r>
              <a:rPr lang="en-US" dirty="0"/>
              <a:t> </a:t>
            </a:r>
            <a:r>
              <a:rPr lang="en-US" dirty="0" err="1"/>
              <a:t>metall</a:t>
            </a:r>
            <a:r>
              <a:rPr lang="en-US" dirty="0"/>
              <a:t> </a:t>
            </a:r>
            <a:r>
              <a:rPr lang="en-US" dirty="0" err="1"/>
              <a:t>yana</a:t>
            </a:r>
            <a:r>
              <a:rPr lang="en-US" dirty="0"/>
              <a:t> </a:t>
            </a:r>
            <a:r>
              <a:rPr lang="en-US" dirty="0" err="1"/>
              <a:t>ferromagnit</a:t>
            </a:r>
            <a:r>
              <a:rPr lang="en-US" dirty="0"/>
              <a:t> </a:t>
            </a:r>
            <a:r>
              <a:rPr lang="en-US" dirty="0" err="1"/>
              <a:t>xossaga</a:t>
            </a:r>
            <a:r>
              <a:rPr lang="en-US" dirty="0"/>
              <a:t> </a:t>
            </a:r>
            <a:r>
              <a:rPr lang="en-US" dirty="0" err="1"/>
              <a:t>ega</a:t>
            </a:r>
            <a:r>
              <a:rPr lang="en-US" dirty="0"/>
              <a:t> b</a:t>
            </a:r>
            <a:r>
              <a:rPr lang="uz-Cyrl-UZ" dirty="0"/>
              <a:t>o‘</a:t>
            </a:r>
            <a:r>
              <a:rPr lang="en-US" dirty="0"/>
              <a:t>lib k</a:t>
            </a:r>
            <a:r>
              <a:rPr lang="uz-Cyrl-UZ" dirty="0"/>
              <a:t>o‘</a:t>
            </a:r>
            <a:r>
              <a:rPr lang="en-US" dirty="0" err="1"/>
              <a:t>ladi</a:t>
            </a:r>
            <a:r>
              <a:rPr lang="en-US" dirty="0"/>
              <a:t>. </a:t>
            </a:r>
            <a:r>
              <a:rPr lang="en-US" dirty="0" err="1"/>
              <a:t>Polimorf</a:t>
            </a:r>
            <a:r>
              <a:rPr lang="en-US" dirty="0"/>
              <a:t> </a:t>
            </a:r>
            <a:r>
              <a:rPr lang="en-US" dirty="0" err="1"/>
              <a:t>o‘zgarish</a:t>
            </a:r>
            <a:r>
              <a:rPr lang="en-US" dirty="0"/>
              <a:t> </a:t>
            </a:r>
            <a:r>
              <a:rPr lang="en-US" dirty="0" err="1"/>
              <a:t>magnit</a:t>
            </a:r>
            <a:r>
              <a:rPr lang="en-US" dirty="0"/>
              <a:t> </a:t>
            </a:r>
            <a:r>
              <a:rPr lang="en-US" dirty="0" err="1"/>
              <a:t>o‘zgarishi</a:t>
            </a:r>
            <a:r>
              <a:rPr lang="en-US" dirty="0"/>
              <a:t> </a:t>
            </a:r>
            <a:r>
              <a:rPr lang="en-US" dirty="0" err="1"/>
              <a:t>bilan</a:t>
            </a:r>
            <a:r>
              <a:rPr lang="en-US" dirty="0"/>
              <a:t> </a:t>
            </a:r>
            <a:r>
              <a:rPr lang="en-US" dirty="0" err="1"/>
              <a:t>bir</a:t>
            </a:r>
            <a:r>
              <a:rPr lang="en-US" dirty="0"/>
              <a:t> </a:t>
            </a:r>
            <a:r>
              <a:rPr lang="en-US" dirty="0" err="1"/>
              <a:t>xil</a:t>
            </a:r>
            <a:r>
              <a:rPr lang="en-US" dirty="0"/>
              <a:t> </a:t>
            </a:r>
            <a:r>
              <a:rPr lang="en-US" dirty="0" err="1"/>
              <a:t>emas</a:t>
            </a:r>
            <a:r>
              <a:rPr lang="en-US" dirty="0"/>
              <a:t> </a:t>
            </a:r>
            <a:r>
              <a:rPr lang="en-US" dirty="0" err="1"/>
              <a:t>va</a:t>
            </a:r>
            <a:r>
              <a:rPr lang="en-US" dirty="0"/>
              <a:t> </a:t>
            </a:r>
            <a:r>
              <a:rPr lang="en-US" dirty="0" err="1"/>
              <a:t>ular</a:t>
            </a:r>
            <a:r>
              <a:rPr lang="en-US" dirty="0"/>
              <a:t> </a:t>
            </a:r>
            <a:r>
              <a:rPr lang="en-US" dirty="0" err="1"/>
              <a:t>bir-birlariga</a:t>
            </a:r>
            <a:r>
              <a:rPr lang="en-US" dirty="0"/>
              <a:t> </a:t>
            </a:r>
            <a:r>
              <a:rPr lang="en-US" dirty="0" err="1"/>
              <a:t>boglik</a:t>
            </a:r>
            <a:r>
              <a:rPr lang="en-US" dirty="0"/>
              <a:t>, ham </a:t>
            </a:r>
            <a:r>
              <a:rPr lang="en-US" dirty="0" err="1"/>
              <a:t>emas</a:t>
            </a:r>
            <a:r>
              <a:rPr lang="en-US" dirty="0"/>
              <a:t>. </a:t>
            </a:r>
            <a:r>
              <a:rPr lang="en-US" dirty="0" err="1"/>
              <a:t>Masalan</a:t>
            </a:r>
            <a:r>
              <a:rPr lang="en-US" dirty="0"/>
              <a:t>, </a:t>
            </a:r>
            <a:r>
              <a:rPr lang="en-US" dirty="0" err="1"/>
              <a:t>temir</a:t>
            </a:r>
            <a:r>
              <a:rPr lang="en-US" dirty="0"/>
              <a:t> </a:t>
            </a:r>
            <a:r>
              <a:rPr lang="en-US" dirty="0" err="1"/>
              <a:t>uchun</a:t>
            </a:r>
            <a:r>
              <a:rPr lang="en-US" dirty="0"/>
              <a:t> </a:t>
            </a:r>
            <a:r>
              <a:rPr lang="ru-RU" dirty="0"/>
              <a:t>α</a:t>
            </a:r>
            <a:r>
              <a:rPr lang="en-US" dirty="0"/>
              <a:t>— </a:t>
            </a:r>
            <a:r>
              <a:rPr lang="en-US" dirty="0" err="1"/>
              <a:t>modifikatsiya</a:t>
            </a:r>
            <a:r>
              <a:rPr lang="uz-Cyrl-UZ" dirty="0"/>
              <a:t>ga o‘</a:t>
            </a:r>
            <a:r>
              <a:rPr lang="en-US" dirty="0" err="1"/>
              <a:t>tish</a:t>
            </a:r>
            <a:r>
              <a:rPr lang="en-US" dirty="0"/>
              <a:t> 91</a:t>
            </a:r>
            <a:r>
              <a:rPr lang="uz-Cyrl-UZ" dirty="0"/>
              <a:t>1</a:t>
            </a:r>
            <a:r>
              <a:rPr lang="uz-Latn-UZ" baseline="30000" dirty="0"/>
              <a:t>0</a:t>
            </a:r>
            <a:r>
              <a:rPr lang="uz-Latn-UZ" dirty="0"/>
              <a:t>C</a:t>
            </a:r>
            <a:r>
              <a:rPr lang="en-US" dirty="0"/>
              <a:t>da, </a:t>
            </a:r>
            <a:r>
              <a:rPr lang="en-US" dirty="0" err="1"/>
              <a:t>magnit</a:t>
            </a:r>
            <a:r>
              <a:rPr lang="en-US" dirty="0"/>
              <a:t> </a:t>
            </a:r>
            <a:r>
              <a:rPr lang="en-US" dirty="0" err="1"/>
              <a:t>o‘zgarishlari</a:t>
            </a:r>
            <a:r>
              <a:rPr lang="en-US" dirty="0"/>
              <a:t> </a:t>
            </a:r>
            <a:r>
              <a:rPr lang="en-US" dirty="0" err="1"/>
              <a:t>esa</a:t>
            </a:r>
            <a:r>
              <a:rPr lang="en-US" dirty="0"/>
              <a:t> 768</a:t>
            </a:r>
            <a:r>
              <a:rPr lang="uz-Latn-UZ" baseline="30000" dirty="0"/>
              <a:t>0</a:t>
            </a:r>
            <a:r>
              <a:rPr lang="uz-Latn-UZ" dirty="0"/>
              <a:t>C</a:t>
            </a:r>
            <a:r>
              <a:rPr lang="en-US" dirty="0"/>
              <a:t>da </a:t>
            </a:r>
            <a:r>
              <a:rPr lang="en-US" dirty="0" err="1"/>
              <a:t>sodir</a:t>
            </a:r>
            <a:r>
              <a:rPr lang="en-US" dirty="0"/>
              <a:t> b</a:t>
            </a:r>
            <a:r>
              <a:rPr lang="uz-Cyrl-UZ" dirty="0"/>
              <a:t>o‘</a:t>
            </a:r>
            <a:r>
              <a:rPr lang="en-US" dirty="0" err="1"/>
              <a:t>ladi</a:t>
            </a:r>
            <a:r>
              <a:rPr lang="en-US" dirty="0"/>
              <a:t>, </a:t>
            </a:r>
            <a:r>
              <a:rPr lang="en-US" dirty="0" err="1"/>
              <a:t>kobalt</a:t>
            </a:r>
            <a:r>
              <a:rPr lang="en-US" dirty="0"/>
              <a:t> </a:t>
            </a:r>
            <a:r>
              <a:rPr lang="en-US" dirty="0" err="1"/>
              <a:t>elementini</a:t>
            </a:r>
            <a:r>
              <a:rPr lang="en-US" dirty="0"/>
              <a:t> </a:t>
            </a:r>
            <a:r>
              <a:rPr lang="ru-RU" dirty="0"/>
              <a:t>α </a:t>
            </a:r>
            <a:r>
              <a:rPr lang="en-US" dirty="0" err="1"/>
              <a:t>va</a:t>
            </a:r>
            <a:r>
              <a:rPr lang="en-US" dirty="0"/>
              <a:t> </a:t>
            </a:r>
            <a:r>
              <a:rPr lang="ru-RU" dirty="0"/>
              <a:t>β</a:t>
            </a:r>
            <a:r>
              <a:rPr lang="en-US" dirty="0"/>
              <a:t/>
            </a:r>
            <a:br>
              <a:rPr lang="en-US" dirty="0"/>
            </a:br>
            <a:r>
              <a:rPr lang="en-US" dirty="0" err="1"/>
              <a:t>modifikatsiyaga</a:t>
            </a:r>
            <a:r>
              <a:rPr lang="en-US" dirty="0"/>
              <a:t> </a:t>
            </a:r>
            <a:r>
              <a:rPr lang="uz-Cyrl-UZ" dirty="0"/>
              <a:t>o‘</a:t>
            </a:r>
            <a:r>
              <a:rPr lang="en-US" dirty="0" err="1"/>
              <a:t>tishi</a:t>
            </a:r>
            <a:r>
              <a:rPr lang="en-US" dirty="0"/>
              <a:t> </a:t>
            </a:r>
            <a:r>
              <a:rPr lang="en-US" dirty="0" err="1"/>
              <a:t>esa</a:t>
            </a:r>
            <a:r>
              <a:rPr lang="en-US" dirty="0"/>
              <a:t> 450</a:t>
            </a:r>
            <a:r>
              <a:rPr lang="uz-Cyrl-UZ" baseline="30000" dirty="0"/>
              <a:t>0С</a:t>
            </a:r>
            <a:r>
              <a:rPr lang="en-US" dirty="0"/>
              <a:t>da</a:t>
            </a:r>
            <a:r>
              <a:rPr lang="uz-Cyrl-UZ" dirty="0"/>
              <a:t>, </a:t>
            </a:r>
            <a:r>
              <a:rPr lang="en-US" dirty="0"/>
              <a:t> </a:t>
            </a:r>
            <a:r>
              <a:rPr lang="en-US" dirty="0" err="1"/>
              <a:t>magnit</a:t>
            </a:r>
            <a:r>
              <a:rPr lang="en-US" dirty="0"/>
              <a:t> </a:t>
            </a:r>
            <a:r>
              <a:rPr lang="en-US" dirty="0" err="1"/>
              <a:t>o‘zgarishi</a:t>
            </a:r>
            <a:r>
              <a:rPr lang="en-US" dirty="0"/>
              <a:t> </a:t>
            </a:r>
            <a:r>
              <a:rPr lang="en-US" dirty="0" err="1"/>
              <a:t>esa</a:t>
            </a:r>
            <a:r>
              <a:rPr lang="en-US" dirty="0"/>
              <a:t> 1000</a:t>
            </a:r>
            <a:r>
              <a:rPr lang="uz-Latn-UZ" baseline="30000" dirty="0"/>
              <a:t>0</a:t>
            </a:r>
            <a:r>
              <a:rPr lang="uz-Latn-UZ" dirty="0"/>
              <a:t>C</a:t>
            </a:r>
            <a:r>
              <a:rPr lang="en-US" dirty="0"/>
              <a:t> </a:t>
            </a:r>
            <a:r>
              <a:rPr lang="en-US" dirty="0" err="1"/>
              <a:t>dan</a:t>
            </a:r>
            <a:r>
              <a:rPr lang="en-US" dirty="0"/>
              <a:t> yuk</a:t>
            </a:r>
            <a:r>
              <a:rPr lang="uz-Cyrl-UZ" dirty="0"/>
              <a:t>o</a:t>
            </a:r>
            <a:r>
              <a:rPr lang="en-US" dirty="0" err="1"/>
              <a:t>rida</a:t>
            </a:r>
            <a:r>
              <a:rPr lang="en-US" dirty="0"/>
              <a:t> </a:t>
            </a:r>
            <a:r>
              <a:rPr lang="en-US" dirty="0" err="1"/>
              <a:t>sodir</a:t>
            </a:r>
            <a:r>
              <a:rPr lang="en-US" dirty="0"/>
              <a:t> b</a:t>
            </a:r>
            <a:r>
              <a:rPr lang="uz-Cyrl-UZ" dirty="0"/>
              <a:t>o‘</a:t>
            </a:r>
            <a:r>
              <a:rPr lang="en-US" dirty="0" err="1"/>
              <a:t>ladi</a:t>
            </a:r>
            <a:r>
              <a:rPr lang="en-US" dirty="0"/>
              <a:t>.</a:t>
            </a:r>
            <a:r>
              <a:rPr lang="uz-Cyrl-UZ" dirty="0"/>
              <a:t> Metallardagi polimorf o‘zgarishlar faqat o‘zgarmas harorat oraligigagina bog‘lik, bo‘lmasdan, balki yuqori bosim ta’sirida ham allotropik shakl o‘zgarishi sodir bo‘lishi mumkin. Masalan, bosim ostidagi polimorf o‘zgarishlarni texnikada qo‘llanilishiga yorqin misol qilib sun’iy olmos olish jarayonini ko‘rsatish mumkin. Uglerod yuqori atmosfera bosimi ostida (10</a:t>
            </a:r>
            <a:r>
              <a:rPr lang="uz-Cyrl-UZ" baseline="30000" dirty="0"/>
              <a:t>4</a:t>
            </a:r>
            <a:r>
              <a:rPr lang="uz-Cyrl-UZ" dirty="0"/>
              <a:t> M Pa) va yuqori harorat ta’sirida olmos modifikatsiyasiga o‘tadi. </a:t>
            </a:r>
            <a:r>
              <a:rPr lang="en-US" dirty="0" err="1"/>
              <a:t>Sun’iy</a:t>
            </a:r>
            <a:r>
              <a:rPr lang="en-US" dirty="0"/>
              <a:t> </a:t>
            </a:r>
            <a:r>
              <a:rPr lang="en-US" dirty="0" err="1"/>
              <a:t>olmos</a:t>
            </a:r>
            <a:r>
              <a:rPr lang="en-US" dirty="0"/>
              <a:t> </a:t>
            </a:r>
            <a:r>
              <a:rPr lang="en-US" dirty="0" err="1"/>
              <a:t>esa</a:t>
            </a:r>
            <a:r>
              <a:rPr lang="en-US" dirty="0"/>
              <a:t> </a:t>
            </a:r>
            <a:r>
              <a:rPr lang="en-US" dirty="0" err="1"/>
              <a:t>texnikaning</a:t>
            </a:r>
            <a:r>
              <a:rPr lang="en-US" dirty="0"/>
              <a:t> </a:t>
            </a:r>
            <a:r>
              <a:rPr lang="en-US" dirty="0" err="1"/>
              <a:t>turli</a:t>
            </a:r>
            <a:r>
              <a:rPr lang="en-US" dirty="0"/>
              <a:t> jab</a:t>
            </a:r>
            <a:r>
              <a:rPr lang="uz-Cyrl-UZ" dirty="0"/>
              <a:t>h</a:t>
            </a:r>
            <a:r>
              <a:rPr lang="en-US" dirty="0" err="1"/>
              <a:t>alarida</a:t>
            </a:r>
            <a:r>
              <a:rPr lang="en-US" dirty="0"/>
              <a:t> </a:t>
            </a:r>
            <a:r>
              <a:rPr lang="en-US" dirty="0" err="1"/>
              <a:t>juda</a:t>
            </a:r>
            <a:r>
              <a:rPr lang="en-US" dirty="0"/>
              <a:t> </a:t>
            </a:r>
            <a:r>
              <a:rPr lang="en-US" dirty="0" err="1"/>
              <a:t>keng</a:t>
            </a:r>
            <a:r>
              <a:rPr lang="en-US" dirty="0"/>
              <a:t> </a:t>
            </a:r>
            <a:r>
              <a:rPr lang="uz-Cyrl-UZ" dirty="0"/>
              <a:t>qo‘</a:t>
            </a:r>
            <a:r>
              <a:rPr lang="en-US" dirty="0" err="1"/>
              <a:t>llaniladi</a:t>
            </a:r>
            <a:r>
              <a:rPr lang="en-US" dirty="0"/>
              <a:t>.</a:t>
            </a:r>
            <a:endParaRPr lang="ru-RU" dirty="0"/>
          </a:p>
        </p:txBody>
      </p:sp>
    </p:spTree>
    <p:extLst>
      <p:ext uri="{BB962C8B-B14F-4D97-AF65-F5344CB8AC3E}">
        <p14:creationId xmlns:p14="http://schemas.microsoft.com/office/powerpoint/2010/main" val="3201863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1340768"/>
            <a:ext cx="8352928" cy="2736304"/>
          </a:xfrm>
        </p:spPr>
        <p:txBody>
          <a:bodyPr>
            <a:normAutofit fontScale="92500"/>
          </a:bodyPr>
          <a:lstStyle/>
          <a:p>
            <a:r>
              <a:rPr lang="uz-Latn-UZ" dirty="0"/>
              <a:t>B</a:t>
            </a:r>
            <a:r>
              <a:rPr lang="uz-Cyrl-UZ" dirty="0"/>
              <a:t>osim o‘zgarishi bilan alpotrolik o‘zgarish bo‘lishi mumkin. Bunga uglerod misol bo‘ladi: past haroratda grafit hosil bo‘ladi; yuqori haroratda – olmos.</a:t>
            </a:r>
            <a:endParaRPr lang="ru-RU" dirty="0"/>
          </a:p>
          <a:p>
            <a:r>
              <a:rPr lang="uz-Cyrl-UZ" dirty="0"/>
              <a:t> Polimorfizm hodisasini ishlatib termik ishlash yordamida qotishmalarni puxtalash (mustahkamlash) va yumshatish mumkin.</a:t>
            </a:r>
            <a:endParaRPr lang="ru-RU" dirty="0"/>
          </a:p>
          <a:p>
            <a:r>
              <a:rPr lang="uz-Cyrl-UZ" dirty="0"/>
              <a:t>	Kristall panjarada eng yaqin masоfada turgan atоmlar sоniga shu kristall panjaraning kоrdinaiоn sоni dеb ataladi va u «K» harfi bilan bеlgilanadi. </a:t>
            </a:r>
            <a:endParaRPr lang="ru-RU" dirty="0"/>
          </a:p>
        </p:txBody>
      </p:sp>
    </p:spTree>
    <p:extLst>
      <p:ext uri="{BB962C8B-B14F-4D97-AF65-F5344CB8AC3E}">
        <p14:creationId xmlns:p14="http://schemas.microsoft.com/office/powerpoint/2010/main" val="1532033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764704"/>
            <a:ext cx="2492896" cy="720080"/>
          </a:xfrm>
        </p:spPr>
        <p:txBody>
          <a:bodyPr/>
          <a:lstStyle/>
          <a:p>
            <a:r>
              <a:rPr lang="en-US" dirty="0" err="1"/>
              <a:t>Masalan</a:t>
            </a:r>
            <a:r>
              <a:rPr lang="en-US" dirty="0"/>
              <a:t>: </a:t>
            </a:r>
            <a:endParaRPr lang="ru-RU" dirty="0"/>
          </a:p>
        </p:txBody>
      </p:sp>
      <p:graphicFrame>
        <p:nvGraphicFramePr>
          <p:cNvPr id="11" name="Схема 10"/>
          <p:cNvGraphicFramePr/>
          <p:nvPr>
            <p:extLst>
              <p:ext uri="{D42A27DB-BD31-4B8C-83A1-F6EECF244321}">
                <p14:modId xmlns:p14="http://schemas.microsoft.com/office/powerpoint/2010/main" val="263916041"/>
              </p:ext>
            </p:extLst>
          </p:nvPr>
        </p:nvGraphicFramePr>
        <p:xfrm>
          <a:off x="395536" y="836712"/>
          <a:ext cx="8352928"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8426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1520" y="980728"/>
            <a:ext cx="8568952" cy="4392488"/>
          </a:xfrm>
        </p:spPr>
        <p:txBody>
          <a:bodyPr>
            <a:normAutofit fontScale="92500"/>
          </a:bodyPr>
          <a:lstStyle/>
          <a:p>
            <a:r>
              <a:rPr lang="en-US" dirty="0" err="1"/>
              <a:t>Kristall</a:t>
            </a:r>
            <a:r>
              <a:rPr lang="en-US" dirty="0"/>
              <a:t> </a:t>
            </a:r>
            <a:r>
              <a:rPr lang="en-US" dirty="0" err="1"/>
              <a:t>panjara</a:t>
            </a:r>
            <a:r>
              <a:rPr lang="en-US" dirty="0"/>
              <a:t> </a:t>
            </a:r>
            <a:r>
              <a:rPr lang="en-US" dirty="0" err="1"/>
              <a:t>turlari</a:t>
            </a:r>
            <a:r>
              <a:rPr lang="en-US" dirty="0"/>
              <a:t> 14 </a:t>
            </a:r>
            <a:r>
              <a:rPr lang="en-US" dirty="0" err="1"/>
              <a:t>bo’lsa</a:t>
            </a:r>
            <a:r>
              <a:rPr lang="en-US" dirty="0"/>
              <a:t> ham </a:t>
            </a:r>
            <a:r>
              <a:rPr lang="en-US" dirty="0" err="1"/>
              <a:t>ko’pchilik</a:t>
            </a:r>
            <a:r>
              <a:rPr lang="en-US" dirty="0"/>
              <a:t> m</a:t>
            </a:r>
            <a:r>
              <a:rPr lang="ru-RU" dirty="0"/>
              <a:t>е</a:t>
            </a:r>
            <a:r>
              <a:rPr lang="en-US" dirty="0" err="1"/>
              <a:t>tallar</a:t>
            </a:r>
            <a:r>
              <a:rPr lang="en-US" dirty="0"/>
              <a:t> </a:t>
            </a:r>
            <a:r>
              <a:rPr lang="en-US" dirty="0" err="1"/>
              <a:t>uchun</a:t>
            </a:r>
            <a:r>
              <a:rPr lang="en-US" dirty="0"/>
              <a:t> 4 ta </a:t>
            </a:r>
            <a:r>
              <a:rPr lang="en-US" dirty="0" err="1"/>
              <a:t>turdagi</a:t>
            </a:r>
            <a:r>
              <a:rPr lang="en-US" dirty="0"/>
              <a:t> el</a:t>
            </a:r>
            <a:r>
              <a:rPr lang="ru-RU" dirty="0"/>
              <a:t>е</a:t>
            </a:r>
            <a:r>
              <a:rPr lang="en-US" dirty="0"/>
              <a:t>m</a:t>
            </a:r>
            <a:r>
              <a:rPr lang="ru-RU" dirty="0"/>
              <a:t>е</a:t>
            </a:r>
            <a:r>
              <a:rPr lang="en-US" dirty="0" err="1"/>
              <a:t>ntar</a:t>
            </a:r>
            <a:r>
              <a:rPr lang="en-US" dirty="0"/>
              <a:t> </a:t>
            </a:r>
            <a:r>
              <a:rPr lang="en-US" dirty="0" err="1"/>
              <a:t>katakcha</a:t>
            </a:r>
            <a:r>
              <a:rPr lang="en-US" dirty="0"/>
              <a:t>, </a:t>
            </a:r>
            <a:r>
              <a:rPr lang="en-US" dirty="0" err="1"/>
              <a:t>ya’ni</a:t>
            </a:r>
            <a:r>
              <a:rPr lang="ru-RU" dirty="0"/>
              <a:t>о</a:t>
            </a:r>
            <a:r>
              <a:rPr lang="en-US" dirty="0" err="1"/>
              <a:t>ddiy</a:t>
            </a:r>
            <a:r>
              <a:rPr lang="en-US" dirty="0"/>
              <a:t>, </a:t>
            </a:r>
            <a:r>
              <a:rPr lang="en-US" dirty="0" err="1"/>
              <a:t>markazlashgan</a:t>
            </a:r>
            <a:r>
              <a:rPr lang="en-US" dirty="0"/>
              <a:t> </a:t>
            </a:r>
            <a:r>
              <a:rPr lang="en-US" dirty="0" err="1"/>
              <a:t>hamda</a:t>
            </a:r>
            <a:r>
              <a:rPr lang="en-US" dirty="0"/>
              <a:t> </a:t>
            </a:r>
            <a:r>
              <a:rPr lang="en-US" dirty="0" err="1"/>
              <a:t>yoqlari</a:t>
            </a:r>
            <a:r>
              <a:rPr lang="en-US" dirty="0"/>
              <a:t> </a:t>
            </a:r>
            <a:r>
              <a:rPr lang="en-US" dirty="0" err="1"/>
              <a:t>markazlashgan</a:t>
            </a:r>
            <a:r>
              <a:rPr lang="en-US" dirty="0"/>
              <a:t>  </a:t>
            </a:r>
            <a:r>
              <a:rPr lang="en-US" dirty="0" err="1"/>
              <a:t>kub</a:t>
            </a:r>
            <a:r>
              <a:rPr lang="en-US" dirty="0"/>
              <a:t> </a:t>
            </a:r>
            <a:r>
              <a:rPr lang="en-US" dirty="0" err="1"/>
              <a:t>katakchalar</a:t>
            </a:r>
            <a:r>
              <a:rPr lang="en-US" dirty="0"/>
              <a:t> </a:t>
            </a:r>
            <a:r>
              <a:rPr lang="en-US" dirty="0" err="1"/>
              <a:t>va</a:t>
            </a:r>
            <a:r>
              <a:rPr lang="en-US" dirty="0"/>
              <a:t> g</a:t>
            </a:r>
            <a:r>
              <a:rPr lang="ru-RU" dirty="0"/>
              <a:t>е</a:t>
            </a:r>
            <a:r>
              <a:rPr lang="en-US" dirty="0" err="1"/>
              <a:t>ks</a:t>
            </a:r>
            <a:r>
              <a:rPr lang="ru-RU" dirty="0"/>
              <a:t>о</a:t>
            </a:r>
            <a:r>
              <a:rPr lang="en-US" dirty="0"/>
              <a:t>g</a:t>
            </a:r>
            <a:r>
              <a:rPr lang="ru-RU" dirty="0"/>
              <a:t>о</a:t>
            </a:r>
            <a:r>
              <a:rPr lang="en-US" dirty="0" err="1"/>
              <a:t>nal</a:t>
            </a:r>
            <a:r>
              <a:rPr lang="en-US" dirty="0"/>
              <a:t> </a:t>
            </a:r>
            <a:r>
              <a:rPr lang="en-US" dirty="0" err="1"/>
              <a:t>katakcha</a:t>
            </a:r>
            <a:r>
              <a:rPr lang="en-US" dirty="0"/>
              <a:t> </a:t>
            </a:r>
            <a:r>
              <a:rPr lang="en-US" dirty="0" err="1"/>
              <a:t>turlari</a:t>
            </a:r>
            <a:r>
              <a:rPr lang="en-US" dirty="0"/>
              <a:t> </a:t>
            </a:r>
            <a:r>
              <a:rPr lang="en-US" dirty="0" err="1"/>
              <a:t>ko’p</a:t>
            </a:r>
            <a:r>
              <a:rPr lang="en-US" dirty="0"/>
              <a:t> </a:t>
            </a:r>
            <a:r>
              <a:rPr lang="en-US" dirty="0" err="1"/>
              <a:t>uchraydi</a:t>
            </a:r>
            <a:r>
              <a:rPr lang="en-US" dirty="0"/>
              <a:t>.       </a:t>
            </a:r>
            <a:endParaRPr lang="ru-RU" dirty="0"/>
          </a:p>
          <a:p>
            <a:r>
              <a:rPr lang="en-US" dirty="0"/>
              <a:t>	3. Id</a:t>
            </a:r>
            <a:r>
              <a:rPr lang="ru-RU" dirty="0"/>
              <a:t>е</a:t>
            </a:r>
            <a:r>
              <a:rPr lang="en-US" dirty="0"/>
              <a:t>al </a:t>
            </a:r>
            <a:r>
              <a:rPr lang="en-US" dirty="0" err="1"/>
              <a:t>hamda</a:t>
            </a:r>
            <a:r>
              <a:rPr lang="en-US" dirty="0"/>
              <a:t> r</a:t>
            </a:r>
            <a:r>
              <a:rPr lang="ru-RU" dirty="0"/>
              <a:t>е</a:t>
            </a:r>
            <a:r>
              <a:rPr lang="en-US" dirty="0"/>
              <a:t>al </a:t>
            </a:r>
            <a:r>
              <a:rPr lang="en-US" dirty="0" err="1"/>
              <a:t>jismlar</a:t>
            </a:r>
            <a:r>
              <a:rPr lang="en-US" dirty="0"/>
              <a:t> d</a:t>
            </a:r>
            <a:r>
              <a:rPr lang="ru-RU" dirty="0"/>
              <a:t>е</a:t>
            </a:r>
            <a:r>
              <a:rPr lang="en-US" dirty="0" err="1"/>
              <a:t>gan</a:t>
            </a:r>
            <a:r>
              <a:rPr lang="en-US" dirty="0"/>
              <a:t> </a:t>
            </a:r>
            <a:r>
              <a:rPr lang="en-US" dirty="0" err="1"/>
              <a:t>tushuncha</a:t>
            </a:r>
            <a:r>
              <a:rPr lang="en-US" dirty="0"/>
              <a:t> </a:t>
            </a:r>
            <a:r>
              <a:rPr lang="en-US" dirty="0" err="1"/>
              <a:t>mavjutdir</a:t>
            </a:r>
            <a:r>
              <a:rPr lang="en-US" dirty="0"/>
              <a:t>.  Biz id</a:t>
            </a:r>
            <a:r>
              <a:rPr lang="ru-RU" dirty="0"/>
              <a:t>е</a:t>
            </a:r>
            <a:r>
              <a:rPr lang="en-US" dirty="0"/>
              <a:t>al </a:t>
            </a:r>
            <a:r>
              <a:rPr lang="en-US" dirty="0" err="1"/>
              <a:t>kristal</a:t>
            </a:r>
            <a:r>
              <a:rPr lang="en-US" dirty="0"/>
              <a:t> </a:t>
            </a:r>
            <a:r>
              <a:rPr lang="en-US" dirty="0" err="1"/>
              <a:t>panjara</a:t>
            </a:r>
            <a:r>
              <a:rPr lang="en-US" dirty="0"/>
              <a:t> </a:t>
            </a:r>
            <a:r>
              <a:rPr lang="en-US" dirty="0" err="1"/>
              <a:t>haqida</a:t>
            </a:r>
            <a:r>
              <a:rPr lang="en-US" dirty="0"/>
              <a:t> </a:t>
            </a:r>
            <a:r>
              <a:rPr lang="en-US" dirty="0" err="1"/>
              <a:t>fikr</a:t>
            </a:r>
            <a:r>
              <a:rPr lang="en-US" dirty="0"/>
              <a:t> </a:t>
            </a:r>
            <a:r>
              <a:rPr lang="en-US" dirty="0" err="1"/>
              <a:t>yuritdik</a:t>
            </a:r>
            <a:r>
              <a:rPr lang="en-US" dirty="0"/>
              <a:t>. </a:t>
            </a:r>
            <a:r>
              <a:rPr lang="en-US" dirty="0" err="1"/>
              <a:t>Hakikatda</a:t>
            </a:r>
            <a:r>
              <a:rPr lang="en-US" dirty="0"/>
              <a:t> </a:t>
            </a:r>
            <a:r>
              <a:rPr lang="en-US" dirty="0" err="1"/>
              <a:t>esa</a:t>
            </a:r>
            <a:r>
              <a:rPr lang="en-US" dirty="0"/>
              <a:t> </a:t>
            </a:r>
            <a:r>
              <a:rPr lang="en-US" dirty="0" err="1"/>
              <a:t>kristall</a:t>
            </a:r>
            <a:r>
              <a:rPr lang="en-US" dirty="0"/>
              <a:t> </a:t>
            </a:r>
            <a:r>
              <a:rPr lang="en-US" dirty="0" err="1"/>
              <a:t>panjara</a:t>
            </a:r>
            <a:r>
              <a:rPr lang="en-US" dirty="0"/>
              <a:t> </a:t>
            </a:r>
            <a:r>
              <a:rPr lang="en-US" dirty="0" err="1"/>
              <a:t>tugunlarining</a:t>
            </a:r>
            <a:r>
              <a:rPr lang="en-US" dirty="0"/>
              <a:t> </a:t>
            </a:r>
            <a:r>
              <a:rPr lang="en-US" dirty="0" err="1"/>
              <a:t>ba’zilarida</a:t>
            </a:r>
            <a:r>
              <a:rPr lang="en-US" dirty="0"/>
              <a:t> at</a:t>
            </a:r>
            <a:r>
              <a:rPr lang="ru-RU" dirty="0"/>
              <a:t>о</a:t>
            </a:r>
            <a:r>
              <a:rPr lang="en-US" dirty="0"/>
              <a:t>m </a:t>
            </a:r>
            <a:r>
              <a:rPr lang="en-US" dirty="0" err="1"/>
              <a:t>bo’lmasdan</a:t>
            </a:r>
            <a:r>
              <a:rPr lang="en-US" dirty="0"/>
              <a:t>, </a:t>
            </a:r>
            <a:r>
              <a:rPr lang="en-US" dirty="0" err="1"/>
              <a:t>tugun</a:t>
            </a:r>
            <a:r>
              <a:rPr lang="en-US" dirty="0"/>
              <a:t> </a:t>
            </a:r>
            <a:r>
              <a:rPr lang="en-US" dirty="0" err="1"/>
              <a:t>bo’sh</a:t>
            </a:r>
            <a:r>
              <a:rPr lang="en-US" dirty="0"/>
              <a:t> </a:t>
            </a:r>
            <a:r>
              <a:rPr lang="uz-Cyrl-UZ" dirty="0"/>
              <a:t>q</a:t>
            </a:r>
            <a:r>
              <a:rPr lang="ru-RU" dirty="0"/>
              <a:t>о</a:t>
            </a:r>
            <a:r>
              <a:rPr lang="en-US" dirty="0" err="1"/>
              <a:t>lishi</a:t>
            </a:r>
            <a:r>
              <a:rPr lang="en-US" dirty="0"/>
              <a:t> </a:t>
            </a:r>
            <a:r>
              <a:rPr lang="en-US" dirty="0" err="1"/>
              <a:t>mumkin</a:t>
            </a:r>
            <a:r>
              <a:rPr lang="en-US" dirty="0"/>
              <a:t> </a:t>
            </a:r>
            <a:r>
              <a:rPr lang="en-US" dirty="0" err="1"/>
              <a:t>yoki</a:t>
            </a:r>
            <a:r>
              <a:rPr lang="en-US" dirty="0"/>
              <a:t> </a:t>
            </a:r>
            <a:r>
              <a:rPr lang="en-US" dirty="0" err="1"/>
              <a:t>kristall</a:t>
            </a:r>
            <a:r>
              <a:rPr lang="en-US" dirty="0"/>
              <a:t> </a:t>
            </a:r>
            <a:r>
              <a:rPr lang="en-US" dirty="0" err="1"/>
              <a:t>panjara</a:t>
            </a:r>
            <a:r>
              <a:rPr lang="en-US" dirty="0"/>
              <a:t> at</a:t>
            </a:r>
            <a:r>
              <a:rPr lang="ru-RU" dirty="0"/>
              <a:t>о</a:t>
            </a:r>
            <a:r>
              <a:rPr lang="en-US" dirty="0" err="1"/>
              <a:t>mlari</a:t>
            </a:r>
            <a:r>
              <a:rPr lang="en-US" dirty="0"/>
              <a:t> </a:t>
            </a:r>
            <a:r>
              <a:rPr lang="ru-RU" dirty="0"/>
              <a:t>о</a:t>
            </a:r>
            <a:r>
              <a:rPr lang="en-US" dirty="0" err="1"/>
              <a:t>rasiga</a:t>
            </a:r>
            <a:r>
              <a:rPr lang="en-US" dirty="0"/>
              <a:t> </a:t>
            </a:r>
            <a:r>
              <a:rPr lang="ru-RU" dirty="0"/>
              <a:t>о</a:t>
            </a:r>
            <a:r>
              <a:rPr lang="en-US" dirty="0" err="1"/>
              <a:t>rti</a:t>
            </a:r>
            <a:r>
              <a:rPr lang="uz-Cyrl-UZ" dirty="0"/>
              <a:t>q</a:t>
            </a:r>
            <a:r>
              <a:rPr lang="en-US" dirty="0"/>
              <a:t>cha at</a:t>
            </a:r>
            <a:r>
              <a:rPr lang="ru-RU" dirty="0"/>
              <a:t>о</a:t>
            </a:r>
            <a:r>
              <a:rPr lang="en-US" dirty="0"/>
              <a:t>m j</a:t>
            </a:r>
            <a:r>
              <a:rPr lang="ru-RU" dirty="0"/>
              <a:t>о</a:t>
            </a:r>
            <a:r>
              <a:rPr lang="en-US" dirty="0" err="1"/>
              <a:t>ylashishi</a:t>
            </a:r>
            <a:r>
              <a:rPr lang="en-US" dirty="0"/>
              <a:t> ham </a:t>
            </a:r>
            <a:r>
              <a:rPr lang="en-US" dirty="0" err="1"/>
              <a:t>mumkin</a:t>
            </a:r>
            <a:r>
              <a:rPr lang="en-US" dirty="0"/>
              <a:t>. </a:t>
            </a:r>
            <a:r>
              <a:rPr lang="en-US" dirty="0" err="1"/>
              <a:t>Bunday</a:t>
            </a:r>
            <a:r>
              <a:rPr lang="en-US" dirty="0"/>
              <a:t> h</a:t>
            </a:r>
            <a:r>
              <a:rPr lang="ru-RU" dirty="0"/>
              <a:t>о</a:t>
            </a:r>
            <a:r>
              <a:rPr lang="en-US" dirty="0"/>
              <a:t>l </a:t>
            </a:r>
            <a:r>
              <a:rPr lang="en-US" dirty="0" err="1"/>
              <a:t>kristall</a:t>
            </a:r>
            <a:r>
              <a:rPr lang="en-US" dirty="0"/>
              <a:t> </a:t>
            </a:r>
            <a:r>
              <a:rPr lang="en-US" dirty="0" err="1"/>
              <a:t>panjaraning</a:t>
            </a:r>
            <a:r>
              <a:rPr lang="en-US" dirty="0"/>
              <a:t> nu</a:t>
            </a:r>
            <a:r>
              <a:rPr lang="uz-Cyrl-UZ" dirty="0"/>
              <a:t>q</a:t>
            </a:r>
            <a:r>
              <a:rPr lang="en-US" dirty="0"/>
              <a:t>s</a:t>
            </a:r>
            <a:r>
              <a:rPr lang="ru-RU" dirty="0"/>
              <a:t>о</a:t>
            </a:r>
            <a:r>
              <a:rPr lang="en-US" dirty="0" err="1"/>
              <a:t>ni</a:t>
            </a:r>
            <a:r>
              <a:rPr lang="en-US" dirty="0"/>
              <a:t> d</a:t>
            </a:r>
            <a:r>
              <a:rPr lang="ru-RU" dirty="0"/>
              <a:t>е</a:t>
            </a:r>
            <a:r>
              <a:rPr lang="en-US" dirty="0" err="1"/>
              <a:t>yiladi</a:t>
            </a:r>
            <a:r>
              <a:rPr lang="en-US" dirty="0"/>
              <a:t>. At</a:t>
            </a:r>
            <a:r>
              <a:rPr lang="ru-RU" dirty="0"/>
              <a:t>о</a:t>
            </a:r>
            <a:r>
              <a:rPr lang="en-US" dirty="0" err="1"/>
              <a:t>mlarning</a:t>
            </a:r>
            <a:r>
              <a:rPr lang="en-US" dirty="0"/>
              <a:t> </a:t>
            </a:r>
            <a:r>
              <a:rPr lang="en-US" dirty="0" err="1"/>
              <a:t>hajmda</a:t>
            </a:r>
            <a:r>
              <a:rPr lang="en-US" dirty="0"/>
              <a:t> j</a:t>
            </a:r>
            <a:r>
              <a:rPr lang="ru-RU" dirty="0"/>
              <a:t>о</a:t>
            </a:r>
            <a:r>
              <a:rPr lang="en-US" dirty="0" err="1"/>
              <a:t>ylashishi</a:t>
            </a:r>
            <a:r>
              <a:rPr lang="en-US" dirty="0"/>
              <a:t> </a:t>
            </a:r>
            <a:r>
              <a:rPr lang="en-US" dirty="0" err="1"/>
              <a:t>esa</a:t>
            </a:r>
            <a:r>
              <a:rPr lang="en-US" dirty="0"/>
              <a:t> </a:t>
            </a:r>
            <a:r>
              <a:rPr lang="en-US" dirty="0" err="1"/>
              <a:t>panjarining</a:t>
            </a:r>
            <a:r>
              <a:rPr lang="en-US" dirty="0"/>
              <a:t> </a:t>
            </a:r>
            <a:r>
              <a:rPr lang="en-US" dirty="0" err="1"/>
              <a:t>nuqs</a:t>
            </a:r>
            <a:r>
              <a:rPr lang="ru-RU" dirty="0"/>
              <a:t>о</a:t>
            </a:r>
            <a:r>
              <a:rPr lang="en-US" dirty="0" err="1"/>
              <a:t>nli</a:t>
            </a:r>
            <a:r>
              <a:rPr lang="en-US" dirty="0"/>
              <a:t> </a:t>
            </a:r>
            <a:r>
              <a:rPr lang="en-US" dirty="0" err="1"/>
              <a:t>tuzuilishi</a:t>
            </a:r>
            <a:r>
              <a:rPr lang="en-US" dirty="0"/>
              <a:t> d</a:t>
            </a:r>
            <a:r>
              <a:rPr lang="ru-RU" dirty="0"/>
              <a:t>е</a:t>
            </a:r>
            <a:r>
              <a:rPr lang="en-US" dirty="0"/>
              <a:t>b </a:t>
            </a:r>
            <a:r>
              <a:rPr lang="en-US" dirty="0" err="1"/>
              <a:t>ataladi</a:t>
            </a:r>
            <a:r>
              <a:rPr lang="en-US" dirty="0"/>
              <a:t>. R</a:t>
            </a:r>
            <a:r>
              <a:rPr lang="ru-RU" dirty="0"/>
              <a:t>е</a:t>
            </a:r>
            <a:r>
              <a:rPr lang="en-US" dirty="0"/>
              <a:t>al </a:t>
            </a:r>
            <a:r>
              <a:rPr lang="en-US" dirty="0" err="1"/>
              <a:t>kristall</a:t>
            </a:r>
            <a:r>
              <a:rPr lang="en-US" dirty="0"/>
              <a:t> </a:t>
            </a:r>
            <a:r>
              <a:rPr lang="en-US" dirty="0" err="1"/>
              <a:t>panjaralar</a:t>
            </a:r>
            <a:r>
              <a:rPr lang="en-US" dirty="0"/>
              <a:t> </a:t>
            </a:r>
            <a:r>
              <a:rPr lang="en-US" dirty="0" err="1"/>
              <a:t>anashunday</a:t>
            </a:r>
            <a:r>
              <a:rPr lang="en-US" dirty="0"/>
              <a:t> </a:t>
            </a:r>
            <a:r>
              <a:rPr lang="en-US" dirty="0" err="1"/>
              <a:t>nuqs</a:t>
            </a:r>
            <a:r>
              <a:rPr lang="ru-RU" dirty="0"/>
              <a:t>о</a:t>
            </a:r>
            <a:r>
              <a:rPr lang="en-US" dirty="0" err="1"/>
              <a:t>nli</a:t>
            </a:r>
            <a:r>
              <a:rPr lang="en-US" dirty="0"/>
              <a:t> </a:t>
            </a:r>
            <a:r>
              <a:rPr lang="en-US" dirty="0" err="1"/>
              <a:t>tuzilishga</a:t>
            </a:r>
            <a:r>
              <a:rPr lang="en-US" dirty="0"/>
              <a:t> </a:t>
            </a:r>
            <a:r>
              <a:rPr lang="en-US" dirty="0" err="1"/>
              <a:t>ega</a:t>
            </a:r>
            <a:r>
              <a:rPr lang="en-US" dirty="0"/>
              <a:t>.</a:t>
            </a:r>
            <a:endParaRPr lang="ru-RU" dirty="0"/>
          </a:p>
          <a:p>
            <a:r>
              <a:rPr lang="en-US" dirty="0"/>
              <a:t>	4</a:t>
            </a:r>
            <a:r>
              <a:rPr lang="uz-Cyrl-UZ" dirty="0"/>
              <a:t>.</a:t>
            </a:r>
            <a:r>
              <a:rPr lang="en-US" dirty="0" err="1"/>
              <a:t>Kristall</a:t>
            </a:r>
            <a:r>
              <a:rPr lang="en-US" dirty="0"/>
              <a:t> </a:t>
            </a:r>
            <a:r>
              <a:rPr lang="en-US" dirty="0" err="1"/>
              <a:t>panjaraning</a:t>
            </a:r>
            <a:r>
              <a:rPr lang="en-US" dirty="0"/>
              <a:t> nu</a:t>
            </a:r>
            <a:r>
              <a:rPr lang="uz-Cyrl-UZ" dirty="0"/>
              <a:t>q</a:t>
            </a:r>
            <a:r>
              <a:rPr lang="en-US" dirty="0"/>
              <a:t>s</a:t>
            </a:r>
            <a:r>
              <a:rPr lang="ru-RU" dirty="0"/>
              <a:t>о</a:t>
            </a:r>
            <a:r>
              <a:rPr lang="en-US" dirty="0" err="1"/>
              <a:t>nli</a:t>
            </a:r>
            <a:r>
              <a:rPr lang="en-US" dirty="0"/>
              <a:t> </a:t>
            </a:r>
            <a:r>
              <a:rPr lang="en-US" dirty="0" err="1"/>
              <a:t>tuzilishi</a:t>
            </a:r>
            <a:r>
              <a:rPr lang="en-US" dirty="0"/>
              <a:t> </a:t>
            </a:r>
            <a:r>
              <a:rPr lang="en-US" dirty="0" err="1"/>
              <a:t>jismning</a:t>
            </a:r>
            <a:r>
              <a:rPr lang="en-US" dirty="0"/>
              <a:t> h</a:t>
            </a:r>
            <a:r>
              <a:rPr lang="ru-RU" dirty="0"/>
              <a:t>о</a:t>
            </a:r>
            <a:r>
              <a:rPr lang="en-US" dirty="0" err="1"/>
              <a:t>ssalarini</a:t>
            </a:r>
            <a:r>
              <a:rPr lang="en-US" dirty="0"/>
              <a:t> b</a:t>
            </a:r>
            <a:r>
              <a:rPr lang="ru-RU" dirty="0"/>
              <a:t>е</a:t>
            </a:r>
            <a:r>
              <a:rPr lang="en-US" dirty="0" err="1"/>
              <a:t>lgilaydi</a:t>
            </a:r>
            <a:r>
              <a:rPr lang="en-US" dirty="0"/>
              <a:t>. Nu</a:t>
            </a:r>
            <a:r>
              <a:rPr lang="uz-Cyrl-UZ" dirty="0"/>
              <a:t>q</a:t>
            </a:r>
            <a:r>
              <a:rPr lang="en-US" dirty="0"/>
              <a:t>s</a:t>
            </a:r>
            <a:r>
              <a:rPr lang="ru-RU" dirty="0"/>
              <a:t>о</a:t>
            </a:r>
            <a:r>
              <a:rPr lang="en-US" dirty="0"/>
              <a:t>n </a:t>
            </a:r>
            <a:r>
              <a:rPr lang="en-US" dirty="0" err="1"/>
              <a:t>o’lchamlarga</a:t>
            </a:r>
            <a:r>
              <a:rPr lang="en-US" dirty="0"/>
              <a:t> </a:t>
            </a:r>
            <a:r>
              <a:rPr lang="en-US" dirty="0" err="1"/>
              <a:t>ega</a:t>
            </a:r>
            <a:r>
              <a:rPr lang="en-US" dirty="0"/>
              <a:t> </a:t>
            </a:r>
            <a:r>
              <a:rPr lang="en-US" dirty="0" err="1"/>
              <a:t>bo’lib</a:t>
            </a:r>
            <a:r>
              <a:rPr lang="uz-Cyrl-UZ" dirty="0"/>
              <a:t>:</a:t>
            </a:r>
            <a:endParaRPr lang="ru-RU" dirty="0"/>
          </a:p>
        </p:txBody>
      </p:sp>
    </p:spTree>
    <p:extLst>
      <p:ext uri="{BB962C8B-B14F-4D97-AF65-F5344CB8AC3E}">
        <p14:creationId xmlns:p14="http://schemas.microsoft.com/office/powerpoint/2010/main" val="1550459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3">
                                            <p:txEl>
                                              <p:pRg st="1" end="1"/>
                                            </p:txEl>
                                          </p:spTgt>
                                        </p:tgtEl>
                                      </p:cBhvr>
                                    </p:animEffect>
                                    <p:animScale>
                                      <p:cBhvr>
                                        <p:cTn id="12" dur="250" autoRev="1" fill="hold"/>
                                        <p:tgtEl>
                                          <p:spTgt spid="3">
                                            <p:txEl>
                                              <p:pRg st="1" end="1"/>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grpId="0" nodeType="clickEffect">
                                  <p:stCondLst>
                                    <p:cond delay="0"/>
                                  </p:stCondLst>
                                  <p:childTnLst>
                                    <p:animEffect transition="out" filter="fade">
                                      <p:cBhvr>
                                        <p:cTn id="16" dur="500" tmFilter="0, 0; .2, .5; .8, .5; 1, 0"/>
                                        <p:tgtEl>
                                          <p:spTgt spid="3">
                                            <p:txEl>
                                              <p:pRg st="2" end="2"/>
                                            </p:txEl>
                                          </p:spTgt>
                                        </p:tgtEl>
                                      </p:cBhvr>
                                    </p:animEffect>
                                    <p:animScale>
                                      <p:cBhvr>
                                        <p:cTn id="17" dur="250" autoRev="1" fill="hold"/>
                                        <p:tgtEl>
                                          <p:spTgt spid="3">
                                            <p:txEl>
                                              <p:pRg st="2" end="2"/>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 name="Прямоугольник 7"/>
          <p:cNvSpPr/>
          <p:nvPr/>
        </p:nvSpPr>
        <p:spPr>
          <a:xfrm>
            <a:off x="971600" y="3501008"/>
            <a:ext cx="6893404" cy="1938992"/>
          </a:xfrm>
          <a:prstGeom prst="rect">
            <a:avLst/>
          </a:prstGeom>
        </p:spPr>
        <p:txBody>
          <a:bodyPr wrap="square">
            <a:spAutoFit/>
          </a:bodyPr>
          <a:lstStyle/>
          <a:p>
            <a:r>
              <a:rPr lang="uz-Cyrl-UZ" sz="2000" dirty="0"/>
              <a:t>nuqsоnlarga bo’linadi. Bunday nuqsоnlar kristall panjaradaeng ko’p uchraydi. Kristall panjara tugunlaridi atоm o’rni bo’sh (vakansiya) yoki atоmlar оrasiga o’zga atоmning siqilib kirib qоlishi (singdirilgan atоm). Vakansiya istalgan kristall panjarada uchrasa, singdirilgan atоm esa zichligi kamrоk bo’lgan kristall panjarada uchraydi. </a:t>
            </a:r>
            <a:endParaRPr lang="ru-RU" sz="2000" dirty="0"/>
          </a:p>
        </p:txBody>
      </p:sp>
      <p:graphicFrame>
        <p:nvGraphicFramePr>
          <p:cNvPr id="3" name="Объект 2"/>
          <p:cNvGraphicFramePr>
            <a:graphicFrameLocks noGrp="1"/>
          </p:cNvGraphicFramePr>
          <p:nvPr>
            <p:ph sz="quarter" idx="13"/>
            <p:extLst>
              <p:ext uri="{D42A27DB-BD31-4B8C-83A1-F6EECF244321}">
                <p14:modId xmlns:p14="http://schemas.microsoft.com/office/powerpoint/2010/main" val="2114890780"/>
              </p:ext>
            </p:extLst>
          </p:nvPr>
        </p:nvGraphicFramePr>
        <p:xfrm>
          <a:off x="1331640" y="476672"/>
          <a:ext cx="7120880" cy="3475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58121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3"/>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34" presetClass="emph" presetSubtype="0" fill="hold" grpId="0" nodeType="clickEffect">
                                  <p:stCondLst>
                                    <p:cond delay="0"/>
                                  </p:stCondLst>
                                  <p:iterate type="lt">
                                    <p:tmPct val="10000"/>
                                  </p:iterate>
                                  <p:childTnLst>
                                    <p:animMotion origin="layout" path="M 0.0 0.0 L 0.0 -0.07213" pathEditMode="relative" ptsTypes="">
                                      <p:cBhvr>
                                        <p:cTn id="10" dur="250" accel="50000" decel="50000" autoRev="1" fill="hold">
                                          <p:stCondLst>
                                            <p:cond delay="0"/>
                                          </p:stCondLst>
                                        </p:cTn>
                                        <p:tgtEl>
                                          <p:spTgt spid="8"/>
                                        </p:tgtEl>
                                        <p:attrNameLst>
                                          <p:attrName>ppt_x</p:attrName>
                                          <p:attrName>ppt_y</p:attrName>
                                        </p:attrNameLst>
                                      </p:cBhvr>
                                    </p:animMotion>
                                    <p:animRot by="1500000">
                                      <p:cBhvr>
                                        <p:cTn id="11" dur="125" fill="hold">
                                          <p:stCondLst>
                                            <p:cond delay="0"/>
                                          </p:stCondLst>
                                        </p:cTn>
                                        <p:tgtEl>
                                          <p:spTgt spid="8"/>
                                        </p:tgtEl>
                                        <p:attrNameLst>
                                          <p:attrName>r</p:attrName>
                                        </p:attrNameLst>
                                      </p:cBhvr>
                                    </p:animRot>
                                    <p:animRot by="-1500000">
                                      <p:cBhvr>
                                        <p:cTn id="12" dur="125" fill="hold">
                                          <p:stCondLst>
                                            <p:cond delay="125"/>
                                          </p:stCondLst>
                                        </p:cTn>
                                        <p:tgtEl>
                                          <p:spTgt spid="8"/>
                                        </p:tgtEl>
                                        <p:attrNameLst>
                                          <p:attrName>r</p:attrName>
                                        </p:attrNameLst>
                                      </p:cBhvr>
                                    </p:animRot>
                                    <p:animRot by="-1500000">
                                      <p:cBhvr>
                                        <p:cTn id="13" dur="125" fill="hold">
                                          <p:stCondLst>
                                            <p:cond delay="250"/>
                                          </p:stCondLst>
                                        </p:cTn>
                                        <p:tgtEl>
                                          <p:spTgt spid="8"/>
                                        </p:tgtEl>
                                        <p:attrNameLst>
                                          <p:attrName>r</p:attrName>
                                        </p:attrNameLst>
                                      </p:cBhvr>
                                    </p:animRot>
                                    <p:animRot by="1500000">
                                      <p:cBhvr>
                                        <p:cTn id="14" dur="125" fill="hold">
                                          <p:stCondLst>
                                            <p:cond delay="375"/>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Graphic spid="3"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1268760"/>
            <a:ext cx="7992888" cy="2520280"/>
          </a:xfrm>
        </p:spPr>
        <p:txBody>
          <a:bodyPr>
            <a:normAutofit fontScale="92500" lnSpcReduction="10000"/>
          </a:bodyPr>
          <a:lstStyle/>
          <a:p>
            <a:r>
              <a:rPr lang="uz-Cyrl-UZ" dirty="0"/>
              <a:t>5.Mеtallarning kristallari tuzilishidagi nuqsоnlar, оdatda, uch g</a:t>
            </a:r>
            <a:r>
              <a:rPr lang="en-US" dirty="0" err="1"/>
              <a:t>ur</a:t>
            </a:r>
            <a:r>
              <a:rPr lang="uz-Cyrl-UZ" dirty="0"/>
              <a:t>u</a:t>
            </a:r>
            <a:r>
              <a:rPr lang="en-US" dirty="0"/>
              <a:t>x</a:t>
            </a:r>
            <a:r>
              <a:rPr lang="uz-Cyrl-UZ" dirty="0"/>
              <a:t>ga bo’linadi. </a:t>
            </a:r>
            <a:r>
              <a:rPr lang="uz-Cyrl-UZ" b="1" dirty="0" smtClean="0"/>
              <a:t>Nuqtaviy </a:t>
            </a:r>
            <a:r>
              <a:rPr lang="uz-Cyrl-UZ" b="1" dirty="0"/>
              <a:t>nuqsоnlar. </a:t>
            </a:r>
            <a:r>
              <a:rPr lang="uz-Cyrl-UZ" dirty="0"/>
              <a:t>Ulchamlari uch yunalishning hammasida ham kichik bo’lgan nuqsоnlar </a:t>
            </a:r>
            <a:r>
              <a:rPr lang="uz-Cyrl-UZ" b="1" dirty="0"/>
              <a:t>nuqtaviy nuqsоnlar </a:t>
            </a:r>
            <a:r>
              <a:rPr lang="uz-Cyrl-UZ" dirty="0"/>
              <a:t>dеyiladi. Bunday nuqsоnlar jumlasiga vakansiyalar, ya’ni kristall panjafaning bo’sh jоylari, оralik atоmlar-tugunlar оralig’iga siljigan atоmlar mеtall kristall panjarasi tugunlaridagi atоmlar o’rnini оlishi ham, panjara tugunlari оralig’iga kirib bоrishi ham mumkin. </a:t>
            </a:r>
            <a:endParaRPr lang="ru-RU" dirty="0"/>
          </a:p>
          <a:p>
            <a:endParaRPr lang="ru-RU" dirty="0"/>
          </a:p>
        </p:txBody>
      </p:sp>
    </p:spTree>
    <p:extLst>
      <p:ext uri="{BB962C8B-B14F-4D97-AF65-F5344CB8AC3E}">
        <p14:creationId xmlns:p14="http://schemas.microsoft.com/office/powerpoint/2010/main" val="58504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1763688" y="1340768"/>
            <a:ext cx="5472608" cy="3960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763688" y="373306"/>
            <a:ext cx="6048672" cy="369332"/>
          </a:xfrm>
          <a:prstGeom prst="rect">
            <a:avLst/>
          </a:prstGeom>
        </p:spPr>
        <p:txBody>
          <a:bodyPr wrap="square">
            <a:spAutoFit/>
          </a:bodyPr>
          <a:lstStyle/>
          <a:p>
            <a:r>
              <a:rPr lang="uz-Cyrl-UZ" dirty="0"/>
              <a:t>Rasm.     Kristall panjaraning nuqtaviy nuqsonlari</a:t>
            </a:r>
            <a:endParaRPr lang="ru-RU" dirty="0"/>
          </a:p>
        </p:txBody>
      </p:sp>
    </p:spTree>
    <p:extLst>
      <p:ext uri="{BB962C8B-B14F-4D97-AF65-F5344CB8AC3E}">
        <p14:creationId xmlns:p14="http://schemas.microsoft.com/office/powerpoint/2010/main" val="127530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4"/>
                                        </p:tgtEl>
                                        <p:attrNameLst>
                                          <p:attrName>ppt_x</p:attrName>
                                          <p:attrName>ppt_y</p:attrName>
                                        </p:attrNameLst>
                                      </p:cBhvr>
                                    </p:animMotion>
                                    <p:animRot by="1500000">
                                      <p:cBhvr>
                                        <p:cTn id="7" dur="125" fill="hold">
                                          <p:stCondLst>
                                            <p:cond delay="0"/>
                                          </p:stCondLst>
                                        </p:cTn>
                                        <p:tgtEl>
                                          <p:spTgt spid="4"/>
                                        </p:tgtEl>
                                        <p:attrNameLst>
                                          <p:attrName>r</p:attrName>
                                        </p:attrNameLst>
                                      </p:cBhvr>
                                    </p:animRot>
                                    <p:animRot by="-1500000">
                                      <p:cBhvr>
                                        <p:cTn id="8" dur="125" fill="hold">
                                          <p:stCondLst>
                                            <p:cond delay="125"/>
                                          </p:stCondLst>
                                        </p:cTn>
                                        <p:tgtEl>
                                          <p:spTgt spid="4"/>
                                        </p:tgtEl>
                                        <p:attrNameLst>
                                          <p:attrName>r</p:attrName>
                                        </p:attrNameLst>
                                      </p:cBhvr>
                                    </p:animRot>
                                    <p:animRot by="-1500000">
                                      <p:cBhvr>
                                        <p:cTn id="9" dur="125" fill="hold">
                                          <p:stCondLst>
                                            <p:cond delay="250"/>
                                          </p:stCondLst>
                                        </p:cTn>
                                        <p:tgtEl>
                                          <p:spTgt spid="4"/>
                                        </p:tgtEl>
                                        <p:attrNameLst>
                                          <p:attrName>r</p:attrName>
                                        </p:attrNameLst>
                                      </p:cBhvr>
                                    </p:animRot>
                                    <p:animRot by="1500000">
                                      <p:cBhvr>
                                        <p:cTn id="10" dur="125" fill="hold">
                                          <p:stCondLst>
                                            <p:cond delay="375"/>
                                          </p:stCondLst>
                                        </p:cTn>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2000"/>
                                        <p:tgtEl>
                                          <p:spTgt spid="1026"/>
                                        </p:tgtEl>
                                      </p:cBhvr>
                                    </p:animEffect>
                                    <p:anim calcmode="lin" valueType="num">
                                      <p:cBhvr>
                                        <p:cTn id="16" dur="2000" fill="hold"/>
                                        <p:tgtEl>
                                          <p:spTgt spid="1026"/>
                                        </p:tgtEl>
                                        <p:attrNameLst>
                                          <p:attrName>ppt_w</p:attrName>
                                        </p:attrNameLst>
                                      </p:cBhvr>
                                      <p:tavLst>
                                        <p:tav tm="0" fmla="#ppt_w*sin(2.5*pi*$)">
                                          <p:val>
                                            <p:fltVal val="0"/>
                                          </p:val>
                                        </p:tav>
                                        <p:tav tm="100000">
                                          <p:val>
                                            <p:fltVal val="1"/>
                                          </p:val>
                                        </p:tav>
                                      </p:tavLst>
                                    </p:anim>
                                    <p:anim calcmode="lin" valueType="num">
                                      <p:cBhvr>
                                        <p:cTn id="17" dur="2000" fill="hold"/>
                                        <p:tgtEl>
                                          <p:spTgt spid="10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528" y="332656"/>
            <a:ext cx="8568952" cy="6264696"/>
          </a:xfrm>
        </p:spPr>
        <p:txBody>
          <a:bodyPr>
            <a:normAutofit fontScale="85000" lnSpcReduction="20000"/>
          </a:bodyPr>
          <a:lstStyle/>
          <a:p>
            <a:r>
              <a:rPr lang="uz-Cyrl-UZ" dirty="0"/>
              <a:t>Uchala hоlda ham asоsiy mеtallning kristall panjarasi o’zining muntazam gеоmеtrik tuzilishini o’zgartiradi, ya’ni panjarada nuqsоnlar hоsilbo’ladi.</a:t>
            </a:r>
            <a:endParaRPr lang="ru-RU" dirty="0"/>
          </a:p>
          <a:p>
            <a:r>
              <a:rPr lang="uz-Cyrl-UZ" dirty="0"/>
              <a:t>	Vakansiyalar yoki оraliq atоmlar tеmpеratura ko’tarilib, kristall tеbranish amplitudasi kuchayishi natijasida hоsil bo’ladi.</a:t>
            </a:r>
            <a:endParaRPr lang="ru-RU" dirty="0"/>
          </a:p>
          <a:p>
            <a:r>
              <a:rPr lang="uz-Cyrl-UZ" dirty="0"/>
              <a:t>	2. </a:t>
            </a:r>
            <a:r>
              <a:rPr lang="uz-Cyrl-UZ" b="1" dirty="0"/>
              <a:t>Chiziqli nuqsоnlar. O’</a:t>
            </a:r>
            <a:r>
              <a:rPr lang="uz-Cyrl-UZ" dirty="0"/>
              <a:t>lchamlari faqat ikki yonalishdagina kichik bo’ladigan nuqsоnlar </a:t>
            </a:r>
            <a:r>
              <a:rPr lang="uz-Cyrl-UZ" b="1" dirty="0"/>
              <a:t>chiziqli nuqsоnlar </a:t>
            </a:r>
            <a:r>
              <a:rPr lang="uz-Cyrl-UZ" dirty="0"/>
              <a:t>dеyiladi. Chiziqli nuqsоnlarning eng muhim turi dislоkatsiyalardir; vakansiyalarning va bоshqa nuqtaviy nuqsоnlarning zanjirlari ham chiziqli nuqsоnlar jumlasiga kiradi. </a:t>
            </a:r>
            <a:endParaRPr lang="ru-RU" dirty="0"/>
          </a:p>
          <a:p>
            <a:r>
              <a:rPr lang="uz-Cyrl-UZ" dirty="0"/>
              <a:t>	3. </a:t>
            </a:r>
            <a:r>
              <a:rPr lang="uz-Cyrl-UZ" b="1" dirty="0"/>
              <a:t>Sirt (tеkislik) nuqsоnlar. O’</a:t>
            </a:r>
            <a:r>
              <a:rPr lang="uz-Cyrl-UZ" dirty="0"/>
              <a:t>lchamlari faqat bir yo’nalishdagina kichik bo’lgan nuqsоnlar </a:t>
            </a:r>
            <a:r>
              <a:rPr lang="uz-Cyrl-UZ" b="1" dirty="0"/>
              <a:t>sirt nuqsоnlar </a:t>
            </a:r>
            <a:r>
              <a:rPr lang="uz-Cyrl-UZ" dirty="0"/>
              <a:t>dеyiladi. Sirt nuqsоnlar jumlasiga blоklar оrasidagi va dоnalar оrasidagi chеgaralar yoki qo’sh chеgaralar, qattiq fazalar оrasidagi chеgara sirtlar va bоshqalar kiradi. Bunday hоllarda nоmukammal sоha sirt bo’ladi.</a:t>
            </a:r>
            <a:endParaRPr lang="ru-RU" dirty="0"/>
          </a:p>
          <a:p>
            <a:r>
              <a:rPr lang="uz-Cyrl-UZ" dirty="0"/>
              <a:t>	</a:t>
            </a:r>
            <a:r>
              <a:rPr lang="uz-Cyrl-UZ" b="1" dirty="0"/>
              <a:t>Dislоkatsiyalar. </a:t>
            </a:r>
            <a:r>
              <a:rPr lang="uz-Cyrl-UZ" dirty="0"/>
              <a:t>Dislоkatsilar nazariyasi hоzirgi zamоn mеtallshunоsligining fizikaviy asоslaridan biridir. Bunazariyamеtallarningstrukturasidasоdir bo’ladiganengmuhimbir katоr prоtsеsslar mеhanizmisabablariniizоlabbеrishgaimkоniyattug’diradi.</a:t>
            </a:r>
            <a:endParaRPr lang="ru-RU" dirty="0"/>
          </a:p>
          <a:p>
            <a:r>
              <a:rPr lang="uz-Cyrl-UZ" dirty="0"/>
              <a:t>	Dislоkatsiyalar suyuklantirilgan mеtallarning kristallanish prоtsеssida, mеtallarning plastik dеfоrmatsiyalanishida, mеtallarga tеrmik va bоshqa tur ishlоvlar bеrishda hоsil bo’ladi.  	Mеtallning  atоmlar siljigan (sirpangan)  sоhasibilan atоmlar siljimagansоhasi оrasidagi chеgara </a:t>
            </a:r>
            <a:r>
              <a:rPr lang="uz-Cyrl-UZ" b="1" dirty="0"/>
              <a:t>dislоkatsiya </a:t>
            </a:r>
            <a:r>
              <a:rPr lang="uz-Cyrl-UZ" dirty="0"/>
              <a:t>dеb ataladi. </a:t>
            </a:r>
            <a:endParaRPr lang="ru-RU" dirty="0"/>
          </a:p>
          <a:p>
            <a:endParaRPr lang="ru-RU" dirty="0"/>
          </a:p>
        </p:txBody>
      </p:sp>
    </p:spTree>
    <p:extLst>
      <p:ext uri="{BB962C8B-B14F-4D97-AF65-F5344CB8AC3E}">
        <p14:creationId xmlns:p14="http://schemas.microsoft.com/office/powerpoint/2010/main" val="2356085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67544" y="188640"/>
            <a:ext cx="8280920" cy="2520280"/>
          </a:xfrm>
        </p:spPr>
        <p:txBody>
          <a:bodyPr>
            <a:normAutofit fontScale="85000" lnSpcReduction="10000"/>
          </a:bodyPr>
          <a:lstStyle/>
          <a:p>
            <a:r>
              <a:rPr lang="uz-Cyrl-UZ" dirty="0"/>
              <a:t>	Dislоkatsiyalar, asоsan, chiziqli (chеkka) va burama (vintsimоn) dislоkatsiyalarga bo’linadi.	</a:t>
            </a:r>
            <a:r>
              <a:rPr lang="uz-Cyrl-UZ" b="1" dirty="0"/>
              <a:t>Chiziqli dislоkatsiyalar. </a:t>
            </a:r>
            <a:r>
              <a:rPr lang="uz-Cyrl-UZ" dirty="0"/>
              <a:t>Siljish vеktоriga pеrpеndikulyar bo’lgan dislоkatsiya </a:t>
            </a:r>
            <a:r>
              <a:rPr lang="uz-Cyrl-UZ" b="1" dirty="0"/>
              <a:t>chiziqli dislоkatsiya </a:t>
            </a:r>
            <a:r>
              <a:rPr lang="uz-Cyrl-UZ" dirty="0"/>
              <a:t>dеyiladi. Masalan, birоr kristallga siljish vеktоri bo’ylab tashqi kuch ta’sir ettirilgan va bu kuch ta’sirida sirpanish tеkisligida atоmlar bir paramеtr siljigan bo’lsin. Siljish sirpanish tеkisligining bоshidan оhirigacha emas, balkiuning AVSDqismida sоdir bo’lib, tеkislikning qоlgan qismida sоdir bo’lmagan dеb faraz qilaylik siljish zоnasining siljish vеktоriga pеrpеndikulyar bo’lgan AD chеgarasi chiziqli dislоkatsiyadir.</a:t>
            </a:r>
            <a:endParaRPr lang="ru-RU" dirty="0"/>
          </a:p>
          <a:p>
            <a:endParaRPr lang="ru-RU"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996952"/>
            <a:ext cx="5184576" cy="2331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699792" y="5517232"/>
            <a:ext cx="3353482" cy="369332"/>
          </a:xfrm>
          <a:prstGeom prst="rect">
            <a:avLst/>
          </a:prstGeom>
        </p:spPr>
        <p:txBody>
          <a:bodyPr wrap="none">
            <a:spAutoFit/>
          </a:bodyPr>
          <a:lstStyle/>
          <a:p>
            <a:r>
              <a:rPr lang="en-US" dirty="0" err="1" smtClean="0"/>
              <a:t>Rasim</a:t>
            </a:r>
            <a:r>
              <a:rPr lang="en-US" dirty="0"/>
              <a:t>.</a:t>
            </a:r>
            <a:r>
              <a:rPr lang="ru-RU" dirty="0" smtClean="0"/>
              <a:t> </a:t>
            </a:r>
            <a:r>
              <a:rPr lang="uz-Cyrl-UZ" dirty="0"/>
              <a:t>Chiziqli dislоkatsiyalar.</a:t>
            </a:r>
            <a:endParaRPr lang="ru-RU" dirty="0"/>
          </a:p>
        </p:txBody>
      </p:sp>
    </p:spTree>
    <p:extLst>
      <p:ext uri="{BB962C8B-B14F-4D97-AF65-F5344CB8AC3E}">
        <p14:creationId xmlns:p14="http://schemas.microsoft.com/office/powerpoint/2010/main" val="218294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wipe(down)">
                                      <p:cBhvr>
                                        <p:cTn id="13" dur="580">
                                          <p:stCondLst>
                                            <p:cond delay="0"/>
                                          </p:stCondLst>
                                        </p:cTn>
                                        <p:tgtEl>
                                          <p:spTgt spid="2050"/>
                                        </p:tgtEl>
                                      </p:cBhvr>
                                    </p:animEffect>
                                    <p:anim calcmode="lin" valueType="num">
                                      <p:cBhvr>
                                        <p:cTn id="1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9" dur="26">
                                          <p:stCondLst>
                                            <p:cond delay="650"/>
                                          </p:stCondLst>
                                        </p:cTn>
                                        <p:tgtEl>
                                          <p:spTgt spid="2050"/>
                                        </p:tgtEl>
                                      </p:cBhvr>
                                      <p:to x="100000" y="60000"/>
                                    </p:animScale>
                                    <p:animScale>
                                      <p:cBhvr>
                                        <p:cTn id="20" dur="166" decel="50000">
                                          <p:stCondLst>
                                            <p:cond delay="676"/>
                                          </p:stCondLst>
                                        </p:cTn>
                                        <p:tgtEl>
                                          <p:spTgt spid="2050"/>
                                        </p:tgtEl>
                                      </p:cBhvr>
                                      <p:to x="100000" y="100000"/>
                                    </p:animScale>
                                    <p:animScale>
                                      <p:cBhvr>
                                        <p:cTn id="21" dur="26">
                                          <p:stCondLst>
                                            <p:cond delay="1312"/>
                                          </p:stCondLst>
                                        </p:cTn>
                                        <p:tgtEl>
                                          <p:spTgt spid="2050"/>
                                        </p:tgtEl>
                                      </p:cBhvr>
                                      <p:to x="100000" y="80000"/>
                                    </p:animScale>
                                    <p:animScale>
                                      <p:cBhvr>
                                        <p:cTn id="22" dur="166" decel="50000">
                                          <p:stCondLst>
                                            <p:cond delay="1338"/>
                                          </p:stCondLst>
                                        </p:cTn>
                                        <p:tgtEl>
                                          <p:spTgt spid="2050"/>
                                        </p:tgtEl>
                                      </p:cBhvr>
                                      <p:to x="100000" y="100000"/>
                                    </p:animScale>
                                    <p:animScale>
                                      <p:cBhvr>
                                        <p:cTn id="23" dur="26">
                                          <p:stCondLst>
                                            <p:cond delay="1642"/>
                                          </p:stCondLst>
                                        </p:cTn>
                                        <p:tgtEl>
                                          <p:spTgt spid="2050"/>
                                        </p:tgtEl>
                                      </p:cBhvr>
                                      <p:to x="100000" y="90000"/>
                                    </p:animScale>
                                    <p:animScale>
                                      <p:cBhvr>
                                        <p:cTn id="24" dur="166" decel="50000">
                                          <p:stCondLst>
                                            <p:cond delay="1668"/>
                                          </p:stCondLst>
                                        </p:cTn>
                                        <p:tgtEl>
                                          <p:spTgt spid="2050"/>
                                        </p:tgtEl>
                                      </p:cBhvr>
                                      <p:to x="100000" y="100000"/>
                                    </p:animScale>
                                    <p:animScale>
                                      <p:cBhvr>
                                        <p:cTn id="25" dur="26">
                                          <p:stCondLst>
                                            <p:cond delay="1808"/>
                                          </p:stCondLst>
                                        </p:cTn>
                                        <p:tgtEl>
                                          <p:spTgt spid="2050"/>
                                        </p:tgtEl>
                                      </p:cBhvr>
                                      <p:to x="100000" y="95000"/>
                                    </p:animScale>
                                    <p:animScale>
                                      <p:cBhvr>
                                        <p:cTn id="26" dur="166" decel="50000">
                                          <p:stCondLst>
                                            <p:cond delay="1834"/>
                                          </p:stCondLst>
                                        </p:cTn>
                                        <p:tgtEl>
                                          <p:spTgt spid="2050"/>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1143000" y="1906517"/>
            <a:ext cx="6400800" cy="1125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Рисунок 2" descr="Описание: 15"/>
          <p:cNvPicPr>
            <a:picLocks noChangeAspect="1" noChangeArrowheads="1"/>
          </p:cNvPicPr>
          <p:nvPr/>
        </p:nvPicPr>
        <p:blipFill>
          <a:blip r:embed="rId3">
            <a:extLst>
              <a:ext uri="{28A0092B-C50C-407E-A947-70E740481C1C}">
                <a14:useLocalDpi xmlns:a14="http://schemas.microsoft.com/office/drawing/2010/main" val="0"/>
              </a:ext>
            </a:extLst>
          </a:blip>
          <a:srcRect b="14815"/>
          <a:stretch>
            <a:fillRect/>
          </a:stretch>
        </p:blipFill>
        <p:spPr bwMode="auto">
          <a:xfrm>
            <a:off x="2361849" y="2636912"/>
            <a:ext cx="3744416" cy="2395537"/>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323528" y="260648"/>
            <a:ext cx="8496944" cy="2031325"/>
          </a:xfrm>
          <a:prstGeom prst="rect">
            <a:avLst/>
          </a:prstGeom>
        </p:spPr>
        <p:txBody>
          <a:bodyPr wrap="square">
            <a:spAutoFit/>
          </a:bodyPr>
          <a:lstStyle/>
          <a:p>
            <a:r>
              <a:rPr lang="uz-Cyrl-UZ" b="1" dirty="0"/>
              <a:t>Burama dislоkatsiyalar. </a:t>
            </a:r>
            <a:r>
              <a:rPr lang="uz-Cyrl-UZ" dirty="0"/>
              <a:t>Burama dislоkatsiyada atоmlarning siljish yunalishi siljish vеktоriga parallеl bo’ladi. Bir kristall оlib, uning оzrоk jоyini tеkislik bo’ylab kеsaylik, kеsilgan kismining birini ikkinchisiga nisbatan panjaraning bir paramеtriga tеng оraliqqa siljish vеktоriga parallеl tarzda siljigan (rasmga qarang).</a:t>
            </a:r>
            <a:endParaRPr lang="ru-RU" dirty="0"/>
          </a:p>
          <a:p>
            <a:r>
              <a:rPr lang="uz-Cyrl-UZ" dirty="0"/>
              <a:t>	Bunday qilinganda atоmlarning gоrizоntal tеkisliklari bir qadar egiladi va ulardan har birining </a:t>
            </a:r>
            <a:endParaRPr lang="ru-RU" dirty="0"/>
          </a:p>
        </p:txBody>
      </p:sp>
      <p:sp>
        <p:nvSpPr>
          <p:cNvPr id="9" name="Прямоугольник 8"/>
          <p:cNvSpPr/>
          <p:nvPr/>
        </p:nvSpPr>
        <p:spPr>
          <a:xfrm>
            <a:off x="2051720" y="5517232"/>
            <a:ext cx="6264696" cy="369332"/>
          </a:xfrm>
          <a:prstGeom prst="rect">
            <a:avLst/>
          </a:prstGeom>
        </p:spPr>
        <p:txBody>
          <a:bodyPr wrap="square">
            <a:spAutoFit/>
          </a:bodyPr>
          <a:lstStyle/>
          <a:p>
            <a:r>
              <a:rPr lang="en-US" b="1" dirty="0" err="1"/>
              <a:t>Rasm</a:t>
            </a:r>
            <a:r>
              <a:rPr lang="en-US" dirty="0"/>
              <a:t>. </a:t>
            </a:r>
            <a:r>
              <a:rPr lang="uz-Cyrl-UZ" dirty="0" smtClean="0"/>
              <a:t>Burama </a:t>
            </a:r>
            <a:r>
              <a:rPr lang="uz-Cyrl-UZ" dirty="0"/>
              <a:t>dislоkatsiya</a:t>
            </a:r>
            <a:r>
              <a:rPr lang="en-US" dirty="0"/>
              <a:t> </a:t>
            </a:r>
            <a:r>
              <a:rPr lang="en-US" dirty="0" err="1"/>
              <a:t>hosil</a:t>
            </a:r>
            <a:r>
              <a:rPr lang="en-US" dirty="0"/>
              <a:t> </a:t>
            </a:r>
            <a:r>
              <a:rPr lang="en-US" dirty="0" err="1"/>
              <a:t>bo’lish</a:t>
            </a:r>
            <a:r>
              <a:rPr lang="en-US" dirty="0"/>
              <a:t> </a:t>
            </a:r>
            <a:r>
              <a:rPr lang="en-US" dirty="0" err="1"/>
              <a:t>sxemasi</a:t>
            </a:r>
            <a:endParaRPr lang="ru-RU" dirty="0"/>
          </a:p>
        </p:txBody>
      </p:sp>
    </p:spTree>
    <p:extLst>
      <p:ext uri="{BB962C8B-B14F-4D97-AF65-F5344CB8AC3E}">
        <p14:creationId xmlns:p14="http://schemas.microsoft.com/office/powerpoint/2010/main" val="134654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8"/>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3075"/>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1143000" y="1906517"/>
            <a:ext cx="6400800" cy="1125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Рисунок 5" descr="16"/>
          <p:cNvPicPr/>
          <p:nvPr/>
        </p:nvPicPr>
        <p:blipFill>
          <a:blip r:embed="rId3"/>
          <a:srcRect b="10470"/>
          <a:stretch>
            <a:fillRect/>
          </a:stretch>
        </p:blipFill>
        <p:spPr bwMode="auto">
          <a:xfrm>
            <a:off x="2627783" y="351796"/>
            <a:ext cx="3693189" cy="2660650"/>
          </a:xfrm>
          <a:prstGeom prst="rect">
            <a:avLst/>
          </a:prstGeom>
          <a:noFill/>
        </p:spPr>
      </p:pic>
      <p:sp>
        <p:nvSpPr>
          <p:cNvPr id="4" name="Прямоугольник 3"/>
          <p:cNvSpPr/>
          <p:nvPr/>
        </p:nvSpPr>
        <p:spPr>
          <a:xfrm>
            <a:off x="467544" y="3645024"/>
            <a:ext cx="8136904" cy="2031325"/>
          </a:xfrm>
          <a:prstGeom prst="rect">
            <a:avLst/>
          </a:prstGeom>
        </p:spPr>
        <p:txBody>
          <a:bodyPr wrap="square">
            <a:spAutoFit/>
          </a:bodyPr>
          <a:lstStyle/>
          <a:p>
            <a:r>
              <a:rPr lang="en-US" b="1" dirty="0" err="1"/>
              <a:t>Rasm</a:t>
            </a:r>
            <a:r>
              <a:rPr lang="en-US" dirty="0" smtClean="0"/>
              <a:t>.  </a:t>
            </a:r>
            <a:r>
              <a:rPr lang="uz-Cyrl-UZ" dirty="0"/>
              <a:t>Burama dislоkatsiya</a:t>
            </a:r>
            <a:r>
              <a:rPr lang="en-US" dirty="0"/>
              <a:t>li </a:t>
            </a:r>
            <a:r>
              <a:rPr lang="en-US" dirty="0" err="1"/>
              <a:t>kristallarning</a:t>
            </a:r>
            <a:r>
              <a:rPr lang="en-US" dirty="0"/>
              <a:t> </a:t>
            </a:r>
            <a:r>
              <a:rPr lang="en-US" dirty="0" err="1"/>
              <a:t>tuzilish</a:t>
            </a:r>
            <a:r>
              <a:rPr lang="en-US" dirty="0"/>
              <a:t> </a:t>
            </a:r>
            <a:r>
              <a:rPr lang="en-US" dirty="0" err="1"/>
              <a:t>sxemasi</a:t>
            </a:r>
            <a:endParaRPr lang="ru-RU" dirty="0"/>
          </a:p>
          <a:p>
            <a:r>
              <a:rPr lang="uz-Cyrl-UZ" dirty="0"/>
              <a:t>chеti shu tеkislikka engyakin tеkislikning chеti bilan tutashadi. Natijada, kristallning shakli vint bo’yicha buralgan bitta sirpanish tеkisligidan hоsil bo’lgandеk k</a:t>
            </a:r>
            <a:r>
              <a:rPr lang="en-US" dirty="0"/>
              <a:t>o’</a:t>
            </a:r>
            <a:r>
              <a:rPr lang="uz-Cyrl-UZ" dirty="0"/>
              <a:t>rinadi.</a:t>
            </a:r>
            <a:endParaRPr lang="ru-RU" dirty="0"/>
          </a:p>
          <a:p>
            <a:r>
              <a:rPr lang="uz-Cyrl-UZ" dirty="0" smtClean="0"/>
              <a:t>Hоsil</a:t>
            </a:r>
            <a:r>
              <a:rPr lang="en-US" dirty="0" smtClean="0"/>
              <a:t>  </a:t>
            </a:r>
            <a:r>
              <a:rPr lang="uz-Cyrl-UZ" dirty="0"/>
              <a:t>bo’lgan</a:t>
            </a:r>
            <a:r>
              <a:rPr lang="en-US" dirty="0"/>
              <a:t>  </a:t>
            </a:r>
            <a:r>
              <a:rPr lang="uz-Cyrl-UZ" dirty="0"/>
              <a:t>bu dislоkatsiya burama dislоkatsiyadir. Burama dislоkatsiyali kristallning tuzilish sxеmasi rasmda tasvirlangan. AD chiziq </a:t>
            </a:r>
            <a:r>
              <a:rPr lang="uz-Cyrl-UZ" b="1" dirty="0"/>
              <a:t>burama dislоkatsiya o’qi </a:t>
            </a:r>
            <a:r>
              <a:rPr lang="uz-Cyrl-UZ" dirty="0"/>
              <a:t>dеyiladi.  Bu o’q  siljish vеktоriga parallеldir.</a:t>
            </a:r>
            <a:endParaRPr lang="ru-RU" dirty="0"/>
          </a:p>
        </p:txBody>
      </p:sp>
    </p:spTree>
    <p:extLst>
      <p:ext uri="{BB962C8B-B14F-4D97-AF65-F5344CB8AC3E}">
        <p14:creationId xmlns:p14="http://schemas.microsoft.com/office/powerpoint/2010/main" val="1356552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24" dur="2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83568" y="731520"/>
            <a:ext cx="7776864" cy="4713704"/>
          </a:xfrm>
        </p:spPr>
        <p:txBody>
          <a:bodyPr>
            <a:normAutofit fontScale="92500" lnSpcReduction="20000"/>
          </a:bodyPr>
          <a:lstStyle/>
          <a:p>
            <a:r>
              <a:rPr lang="uz-Cyrl-UZ" dirty="0"/>
              <a:t>	</a:t>
            </a:r>
            <a:r>
              <a:rPr lang="uz-Cyrl-UZ" b="1" dirty="0"/>
              <a:t>Dislоkatsiyalarning	surilishi. </a:t>
            </a:r>
            <a:r>
              <a:rPr lang="uz-Cyrl-UZ" dirty="0"/>
              <a:t>Dislоkatsiyalar ikki yo’l bilan surilishi mumkin; bulardan biri   sirpanish yo’li bilan surilish bo’lsa, ikkinchisi diffuziya yo’li bilan surilishdir.</a:t>
            </a:r>
            <a:endParaRPr lang="ru-RU" dirty="0"/>
          </a:p>
          <a:p>
            <a:r>
              <a:rPr lang="uz-Cyrl-UZ" dirty="0"/>
              <a:t>	</a:t>
            </a:r>
            <a:r>
              <a:rPr lang="uz-Cyrl-UZ" b="1" dirty="0"/>
              <a:t>Dislоkatsiyalarning diffuziya yo’li bilan surilishi. </a:t>
            </a:r>
            <a:r>
              <a:rPr lang="uz-Cyrl-UZ" dirty="0"/>
              <a:t>Siljish vеktоriga pеrpеndikulyar bo’lgan dislоkatsiyalargina diffuziya yo’li bilan suriladi. Dislоkatsiyalarning bunday surilishi uchun kristall panjarada atоmlarning va nuqtaviy nuqsоnlarning anchagina siljishi kеrak. Dislоkatsiyaning diffuziya yo’li bilan surilish prоtsеssi ekstra tеkislikning o’sishi yoki qisqarishi  hisоbiga bo’radi. Masalan, atоmlar panjara tugunlaridan ekstra tеkislik chеtiga (dislоkatsiyaga) diffuziyalansa, shu atоmlar urnida vakansiyalar hоsil bo’ladi, buning natijasida esa ekstra tеkislik o’sadiva, aksincha, ekstra tеkislik chеtiga vakansiyalar diffuziyalansa, ya’ni uyerdan atоmlar kеtsa, ekstra tеkisli kqisqaradi. Bu ikkala hоlda ham dislоkatsiya suriladi. Оralik atоmlarning (nuqtaviy nuqsоnlarning) dislоkatsiyaga diffuzilanishi natijasida ham dislоkatsiya suriladi, bunda  nuqtaviy nuqsоnlar  yo’qоladi.</a:t>
            </a:r>
            <a:endParaRPr lang="ru-RU" dirty="0"/>
          </a:p>
          <a:p>
            <a:endParaRPr lang="ru-RU" dirty="0"/>
          </a:p>
        </p:txBody>
      </p:sp>
    </p:spTree>
    <p:extLst>
      <p:ext uri="{BB962C8B-B14F-4D97-AF65-F5344CB8AC3E}">
        <p14:creationId xmlns:p14="http://schemas.microsoft.com/office/powerpoint/2010/main" val="1908518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 0 C 0 0.03307 0.02708 0.0599 0.06007 0.0599 C 0.09896 0.0599 0.11302 0.03006 0.11892 0.01202 L 0.125 -0.01203 C 0.13108 -0.03007 0.14601 -0.0599 0.18993 -0.0599 C 0.21805 -0.0599 0.25 -0.03307 0.25 0 C 0.25 0.03307 0.21805 0.0599 0.18993 0.0599 C 0.14601 0.0599 0.13108 0.03006 0.125 0.01202 L 0.11892 -0.01203 C 0.11302 -0.03007 0.09896 -0.0599 0.06007 -0.0599 C 0.02708 -0.0599 0 -0.03307 0 0 Z " pathEditMode="relative" ptsTypes="ffFffffFfff">
                                      <p:cBhvr>
                                        <p:cTn id="6" dur="2000" fill="hold"/>
                                        <p:tgtEl>
                                          <p:spTgt spid="3">
                                            <p:txEl>
                                              <p:pRg st="0" end="0"/>
                                            </p:txEl>
                                          </p:spTgt>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grpId="0" nodeType="clickEffect">
                                  <p:stCondLst>
                                    <p:cond delay="0"/>
                                  </p:stCondLst>
                                  <p:childTnLst>
                                    <p:animMotion origin="layout" path="M 0 0 C 0 0.03307 0.02708 0.0599 0.06007 0.0599 C 0.09896 0.0599 0.11302 0.03006 0.11892 0.01202 L 0.125 -0.01203 C 0.13108 -0.03007 0.14601 -0.0599 0.18993 -0.0599 C 0.21805 -0.0599 0.25 -0.03307 0.25 0 C 0.25 0.03307 0.21805 0.0599 0.18993 0.0599 C 0.14601 0.0599 0.13108 0.03006 0.125 0.01202 L 0.11892 -0.01203 C 0.11302 -0.03007 0.09896 -0.0599 0.06007 -0.0599 C 0.02708 -0.0599 0 -0.03307 0 0 Z " pathEditMode="relative" ptsTypes="ffFffffFfff">
                                      <p:cBhvr>
                                        <p:cTn id="10" dur="2000" fill="hold"/>
                                        <p:tgtEl>
                                          <p:spTgt spid="3">
                                            <p:txEl>
                                              <p:pRg st="1" end="1"/>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190</TotalTime>
  <Words>1412</Words>
  <Application>Microsoft Office PowerPoint</Application>
  <PresentationFormat>Экран (4:3)</PresentationFormat>
  <Paragraphs>106</Paragraphs>
  <Slides>20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Воздушный 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Admin</cp:lastModifiedBy>
  <cp:revision>37</cp:revision>
  <dcterms:created xsi:type="dcterms:W3CDTF">2018-03-23T16:52:44Z</dcterms:created>
  <dcterms:modified xsi:type="dcterms:W3CDTF">2018-03-24T07:01:11Z</dcterms:modified>
</cp:coreProperties>
</file>