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8"/>
  </p:notesMasterIdLst>
  <p:sldIdLst>
    <p:sldId id="271" r:id="rId2"/>
    <p:sldId id="275" r:id="rId3"/>
    <p:sldId id="276" r:id="rId4"/>
    <p:sldId id="277" r:id="rId5"/>
    <p:sldId id="278" r:id="rId6"/>
    <p:sldId id="279" r:id="rId7"/>
    <p:sldId id="258" r:id="rId8"/>
    <p:sldId id="259" r:id="rId9"/>
    <p:sldId id="260" r:id="rId10"/>
    <p:sldId id="261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D8D381-E03B-4CB4-894F-824363DA8701}" type="doc">
      <dgm:prSet loTypeId="urn:microsoft.com/office/officeart/2005/8/layout/vList2" loCatId="list" qsTypeId="urn:microsoft.com/office/officeart/2005/8/quickstyle/3d3" qsCatId="3D" csTypeId="urn:microsoft.com/office/officeart/2005/8/colors/accent0_1" csCatId="mainScheme"/>
      <dgm:spPr/>
      <dgm:t>
        <a:bodyPr/>
        <a:lstStyle/>
        <a:p>
          <a:endParaRPr lang="ru-RU"/>
        </a:p>
      </dgm:t>
    </dgm:pt>
    <dgm:pt modelId="{B727F517-AB6C-4512-8DAB-7929690DE743}">
      <dgm:prSet/>
      <dgm:spPr/>
      <dgm:t>
        <a:bodyPr/>
        <a:lstStyle/>
        <a:p>
          <a:pPr rtl="0"/>
          <a:r>
            <a:rPr lang="en-US" dirty="0" err="1" smtClean="0">
              <a:solidFill>
                <a:schemeClr val="tx2"/>
              </a:solidFill>
            </a:rPr>
            <a:t>Biroq</a:t>
          </a:r>
          <a:r>
            <a:rPr lang="en-US" dirty="0" smtClean="0">
              <a:solidFill>
                <a:schemeClr val="tx2"/>
              </a:solidFill>
            </a:rPr>
            <a:t>, </a:t>
          </a:r>
          <a:r>
            <a:rPr lang="en-US" dirty="0" err="1" smtClean="0">
              <a:solidFill>
                <a:schemeClr val="tx2"/>
              </a:solidFill>
            </a:rPr>
            <a:t>ko’pincha</a:t>
          </a:r>
          <a:r>
            <a:rPr lang="en-US" dirty="0" smtClean="0">
              <a:solidFill>
                <a:schemeClr val="tx2"/>
              </a:solidFill>
            </a:rPr>
            <a:t> </a:t>
          </a:r>
          <a:r>
            <a:rPr lang="en-US" dirty="0" err="1" smtClean="0">
              <a:solidFill>
                <a:schemeClr val="tx2"/>
              </a:solidFill>
            </a:rPr>
            <a:t>holatlar</a:t>
          </a:r>
          <a:r>
            <a:rPr lang="en-US" dirty="0" smtClean="0">
              <a:solidFill>
                <a:schemeClr val="tx2"/>
              </a:solidFill>
            </a:rPr>
            <a:t> </a:t>
          </a:r>
          <a:r>
            <a:rPr lang="en-US" dirty="0" err="1" smtClean="0">
              <a:solidFill>
                <a:schemeClr val="tx2"/>
              </a:solidFill>
            </a:rPr>
            <a:t>uchun</a:t>
          </a:r>
          <a:r>
            <a:rPr lang="en-US" dirty="0" smtClean="0">
              <a:solidFill>
                <a:schemeClr val="tx2"/>
              </a:solidFill>
            </a:rPr>
            <a:t>, </a:t>
          </a:r>
          <a:r>
            <a:rPr lang="en-US" dirty="0" err="1" smtClean="0">
              <a:solidFill>
                <a:schemeClr val="tx2"/>
              </a:solidFill>
            </a:rPr>
            <a:t>buni</a:t>
          </a:r>
          <a:r>
            <a:rPr lang="en-US" dirty="0" smtClean="0">
              <a:solidFill>
                <a:schemeClr val="tx2"/>
              </a:solidFill>
            </a:rPr>
            <a:t> </a:t>
          </a:r>
          <a:r>
            <a:rPr lang="en-US" dirty="0" err="1" smtClean="0">
              <a:solidFill>
                <a:schemeClr val="tx2"/>
              </a:solidFill>
            </a:rPr>
            <a:t>qo’llab</a:t>
          </a:r>
          <a:r>
            <a:rPr lang="en-US" dirty="0" smtClean="0">
              <a:solidFill>
                <a:schemeClr val="tx2"/>
              </a:solidFill>
            </a:rPr>
            <a:t> </a:t>
          </a:r>
          <a:r>
            <a:rPr lang="en-US" dirty="0" err="1" smtClean="0">
              <a:solidFill>
                <a:schemeClr val="tx2"/>
              </a:solidFill>
            </a:rPr>
            <a:t>bo’lmaydi</a:t>
          </a:r>
          <a:r>
            <a:rPr lang="en-US" dirty="0" smtClean="0">
              <a:solidFill>
                <a:schemeClr val="tx2"/>
              </a:solidFill>
            </a:rPr>
            <a:t>. </a:t>
          </a:r>
          <a:r>
            <a:rPr lang="en-US" dirty="0" err="1" smtClean="0">
              <a:solidFill>
                <a:schemeClr val="tx2"/>
              </a:solidFill>
            </a:rPr>
            <a:t>Mashinalarda</a:t>
          </a:r>
          <a:r>
            <a:rPr lang="en-US" dirty="0" smtClean="0">
              <a:solidFill>
                <a:schemeClr val="tx2"/>
              </a:solidFill>
            </a:rPr>
            <a:t> </a:t>
          </a:r>
          <a:r>
            <a:rPr lang="en-US" dirty="0" err="1" smtClean="0">
              <a:solidFill>
                <a:schemeClr val="tx2"/>
              </a:solidFill>
            </a:rPr>
            <a:t>zveno</a:t>
          </a:r>
          <a:r>
            <a:rPr lang="en-US" dirty="0" smtClean="0">
              <a:solidFill>
                <a:schemeClr val="tx2"/>
              </a:solidFill>
            </a:rPr>
            <a:t> </a:t>
          </a:r>
          <a:r>
            <a:rPr lang="en-US" dirty="0" err="1" smtClean="0">
              <a:solidFill>
                <a:schemeClr val="tx2"/>
              </a:solidFill>
            </a:rPr>
            <a:t>burchak</a:t>
          </a:r>
          <a:r>
            <a:rPr lang="en-US" dirty="0" smtClean="0">
              <a:solidFill>
                <a:schemeClr val="tx2"/>
              </a:solidFill>
            </a:rPr>
            <a:t> </a:t>
          </a:r>
          <a:r>
            <a:rPr lang="en-US" dirty="0" err="1" smtClean="0">
              <a:solidFill>
                <a:schemeClr val="tx2"/>
              </a:solidFill>
            </a:rPr>
            <a:t>tezliklari</a:t>
          </a:r>
          <a:r>
            <a:rPr lang="en-US" dirty="0" smtClean="0">
              <a:solidFill>
                <a:schemeClr val="tx2"/>
              </a:solidFill>
            </a:rPr>
            <a:t> </a:t>
          </a:r>
          <a:r>
            <a:rPr lang="en-US" dirty="0" err="1" smtClean="0">
              <a:solidFill>
                <a:schemeClr val="tx2"/>
              </a:solidFill>
            </a:rPr>
            <a:t>o’zgarmas</a:t>
          </a:r>
          <a:r>
            <a:rPr lang="en-US" dirty="0" smtClean="0">
              <a:solidFill>
                <a:schemeClr val="tx2"/>
              </a:solidFill>
            </a:rPr>
            <a:t> </a:t>
          </a:r>
          <a:r>
            <a:rPr lang="en-US" dirty="0" err="1" smtClean="0">
              <a:solidFill>
                <a:schemeClr val="tx2"/>
              </a:solidFill>
            </a:rPr>
            <a:t>bo’lgan</a:t>
          </a:r>
          <a:r>
            <a:rPr lang="en-US" dirty="0" smtClean="0">
              <a:solidFill>
                <a:schemeClr val="tx2"/>
              </a:solidFill>
            </a:rPr>
            <a:t> </a:t>
          </a:r>
          <a:r>
            <a:rPr lang="en-US" dirty="0" err="1" smtClean="0">
              <a:solidFill>
                <a:schemeClr val="tx2"/>
              </a:solidFill>
            </a:rPr>
            <a:t>tishli</a:t>
          </a:r>
          <a:r>
            <a:rPr lang="en-US" dirty="0" smtClean="0">
              <a:solidFill>
                <a:schemeClr val="tx2"/>
              </a:solidFill>
            </a:rPr>
            <a:t> </a:t>
          </a:r>
          <a:r>
            <a:rPr lang="en-US" dirty="0" err="1" smtClean="0">
              <a:solidFill>
                <a:schemeClr val="tx2"/>
              </a:solidFill>
            </a:rPr>
            <a:t>mexanizmlardan</a:t>
          </a:r>
          <a:r>
            <a:rPr lang="en-US" dirty="0" smtClean="0">
              <a:solidFill>
                <a:schemeClr val="tx2"/>
              </a:solidFill>
            </a:rPr>
            <a:t> </a:t>
          </a:r>
          <a:r>
            <a:rPr lang="en-US" dirty="0" err="1" smtClean="0">
              <a:solidFill>
                <a:schemeClr val="tx2"/>
              </a:solidFill>
            </a:rPr>
            <a:t>foydalaniladi</a:t>
          </a:r>
          <a:r>
            <a:rPr lang="en-US" dirty="0" smtClean="0">
              <a:solidFill>
                <a:schemeClr val="tx2"/>
              </a:solidFill>
            </a:rPr>
            <a:t>, </a:t>
          </a:r>
          <a:r>
            <a:rPr lang="en-US" dirty="0" err="1" smtClean="0">
              <a:solidFill>
                <a:schemeClr val="tx2"/>
              </a:solidFill>
            </a:rPr>
            <a:t>ya’ni</a:t>
          </a:r>
          <a:r>
            <a:rPr lang="en-US" dirty="0" smtClean="0">
              <a:solidFill>
                <a:schemeClr val="tx2"/>
              </a:solidFill>
            </a:rPr>
            <a:t> </a:t>
          </a:r>
          <a:r>
            <a:rPr lang="en-US" dirty="0" err="1" smtClean="0">
              <a:solidFill>
                <a:schemeClr val="tx2"/>
              </a:solidFill>
            </a:rPr>
            <a:t>o’zgarmas</a:t>
          </a:r>
          <a:r>
            <a:rPr lang="en-US" dirty="0" smtClean="0">
              <a:solidFill>
                <a:schemeClr val="tx2"/>
              </a:solidFill>
            </a:rPr>
            <a:t> </a:t>
          </a:r>
          <a:r>
            <a:rPr lang="en-US" dirty="0" err="1" smtClean="0">
              <a:solidFill>
                <a:schemeClr val="tx2"/>
              </a:solidFill>
            </a:rPr>
            <a:t>uzatish</a:t>
          </a:r>
          <a:r>
            <a:rPr lang="en-US" dirty="0" smtClean="0">
              <a:solidFill>
                <a:schemeClr val="tx2"/>
              </a:solidFill>
            </a:rPr>
            <a:t> </a:t>
          </a:r>
          <a:r>
            <a:rPr lang="en-US" dirty="0" err="1" smtClean="0">
              <a:solidFill>
                <a:schemeClr val="tx2"/>
              </a:solidFill>
            </a:rPr>
            <a:t>nisbatli</a:t>
          </a:r>
          <a:r>
            <a:rPr lang="en-US" dirty="0" smtClean="0">
              <a:solidFill>
                <a:schemeClr val="tx2"/>
              </a:solidFill>
            </a:rPr>
            <a:t> </a:t>
          </a:r>
          <a:r>
            <a:rPr lang="en-US" dirty="0" err="1" smtClean="0">
              <a:solidFill>
                <a:schemeClr val="tx2"/>
              </a:solidFill>
            </a:rPr>
            <a:t>tishli</a:t>
          </a:r>
          <a:r>
            <a:rPr lang="en-US" dirty="0" smtClean="0">
              <a:solidFill>
                <a:schemeClr val="tx2"/>
              </a:solidFill>
            </a:rPr>
            <a:t> </a:t>
          </a:r>
          <a:r>
            <a:rPr lang="en-US" dirty="0" err="1" smtClean="0">
              <a:solidFill>
                <a:schemeClr val="tx2"/>
              </a:solidFill>
            </a:rPr>
            <a:t>mexanizmlardan</a:t>
          </a:r>
          <a:r>
            <a:rPr lang="en-US" dirty="0" smtClean="0"/>
            <a:t>.</a:t>
          </a:r>
          <a:endParaRPr lang="ru-RU" dirty="0"/>
        </a:p>
      </dgm:t>
    </dgm:pt>
    <dgm:pt modelId="{63F0C4C2-96BE-4C42-9366-097847F0FF42}" type="parTrans" cxnId="{6AC0A3FB-C7DB-4D03-97B3-608D5317566D}">
      <dgm:prSet/>
      <dgm:spPr/>
      <dgm:t>
        <a:bodyPr/>
        <a:lstStyle/>
        <a:p>
          <a:endParaRPr lang="ru-RU"/>
        </a:p>
      </dgm:t>
    </dgm:pt>
    <dgm:pt modelId="{EEBF26D1-4500-45C1-8D01-E935C1B2104D}" type="sibTrans" cxnId="{6AC0A3FB-C7DB-4D03-97B3-608D5317566D}">
      <dgm:prSet/>
      <dgm:spPr/>
      <dgm:t>
        <a:bodyPr/>
        <a:lstStyle/>
        <a:p>
          <a:endParaRPr lang="ru-RU"/>
        </a:p>
      </dgm:t>
    </dgm:pt>
    <dgm:pt modelId="{A727D63C-1E61-49FF-95EB-CE84A65A8BE8}" type="pres">
      <dgm:prSet presAssocID="{C2D8D381-E03B-4CB4-894F-824363DA870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52EFDBE-69A1-48C5-83EA-EBDD15EFF65E}" type="pres">
      <dgm:prSet presAssocID="{B727F517-AB6C-4512-8DAB-7929690DE74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AC0A3FB-C7DB-4D03-97B3-608D5317566D}" srcId="{C2D8D381-E03B-4CB4-894F-824363DA8701}" destId="{B727F517-AB6C-4512-8DAB-7929690DE743}" srcOrd="0" destOrd="0" parTransId="{63F0C4C2-96BE-4C42-9366-097847F0FF42}" sibTransId="{EEBF26D1-4500-45C1-8D01-E935C1B2104D}"/>
    <dgm:cxn modelId="{87CC6C36-B1A2-4EAF-9481-9F158B29D867}" type="presOf" srcId="{B727F517-AB6C-4512-8DAB-7929690DE743}" destId="{652EFDBE-69A1-48C5-83EA-EBDD15EFF65E}" srcOrd="0" destOrd="0" presId="urn:microsoft.com/office/officeart/2005/8/layout/vList2"/>
    <dgm:cxn modelId="{41CF3099-A3B9-4E30-AF1D-32EE408C5E6F}" type="presOf" srcId="{C2D8D381-E03B-4CB4-894F-824363DA8701}" destId="{A727D63C-1E61-49FF-95EB-CE84A65A8BE8}" srcOrd="0" destOrd="0" presId="urn:microsoft.com/office/officeart/2005/8/layout/vList2"/>
    <dgm:cxn modelId="{492CAEAD-C29B-4176-8BE4-33D8EBD6B6E9}" type="presParOf" srcId="{A727D63C-1E61-49FF-95EB-CE84A65A8BE8}" destId="{652EFDBE-69A1-48C5-83EA-EBDD15EFF65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F53BECA-2DC7-47A7-9D36-C89919BBD881}" type="doc">
      <dgm:prSet loTypeId="urn:microsoft.com/office/officeart/2005/8/layout/vList2" loCatId="list" qsTypeId="urn:microsoft.com/office/officeart/2005/8/quickstyle/3d1" qsCatId="3D" csTypeId="urn:microsoft.com/office/officeart/2005/8/colors/accent0_2" csCatId="mainScheme"/>
      <dgm:spPr/>
      <dgm:t>
        <a:bodyPr/>
        <a:lstStyle/>
        <a:p>
          <a:endParaRPr lang="ru-RU"/>
        </a:p>
      </dgm:t>
    </dgm:pt>
    <dgm:pt modelId="{58DA9EA7-2C37-4BDA-891D-78BF39853E34}">
      <dgm:prSet/>
      <dgm:spPr/>
      <dgm:t>
        <a:bodyPr/>
        <a:lstStyle/>
        <a:p>
          <a:pPr rtl="0"/>
          <a:r>
            <a:rPr lang="ru-RU" smtClean="0"/>
            <a:t>Bu shartni bajarish uchun profili shunday bo’lishi kerakki, unda kontakt nuqtasidan o’tkazilgan umumiy normal istalgan holatda bitta markaziy chiziqdagi nuqtadan (R – qutb) o’tishi kerak, ya’ni ilashish protsessida R qutb markaziy chiziqda o’z holatini o’zgartirishi kerak emas. </a:t>
          </a:r>
          <a:r>
            <a:rPr lang="en-US" smtClean="0"/>
            <a:t>Bunday talabga javob beradigan egrilik bilan chizilgan tish profillarini evolventa aylanasi deyiladi. Bundan ikki yuz yil ilgari rus olimi Eyler tish profilini yasashda bu egrilikdan foydalangan. ¤shandan beri butun dunyodagi mashinalarda evolventali tishli mexanizmlardan foydalanib kelinadi.</a:t>
          </a:r>
          <a:endParaRPr lang="ru-RU"/>
        </a:p>
      </dgm:t>
    </dgm:pt>
    <dgm:pt modelId="{CAD485D6-C869-4E94-B951-AFD7F79D6F88}" type="parTrans" cxnId="{F133260E-72EC-4D08-8239-9B462A795E48}">
      <dgm:prSet/>
      <dgm:spPr/>
      <dgm:t>
        <a:bodyPr/>
        <a:lstStyle/>
        <a:p>
          <a:endParaRPr lang="ru-RU"/>
        </a:p>
      </dgm:t>
    </dgm:pt>
    <dgm:pt modelId="{95342049-99EB-40E0-B76F-7791E278379E}" type="sibTrans" cxnId="{F133260E-72EC-4D08-8239-9B462A795E48}">
      <dgm:prSet/>
      <dgm:spPr/>
      <dgm:t>
        <a:bodyPr/>
        <a:lstStyle/>
        <a:p>
          <a:endParaRPr lang="ru-RU"/>
        </a:p>
      </dgm:t>
    </dgm:pt>
    <dgm:pt modelId="{D860C581-A9D3-4DF6-8F7B-061C09D01B66}" type="pres">
      <dgm:prSet presAssocID="{DF53BECA-2DC7-47A7-9D36-C89919BBD88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A0C97F5-4A59-4828-A8FE-8E66CBD7EF75}" type="pres">
      <dgm:prSet presAssocID="{58DA9EA7-2C37-4BDA-891D-78BF39853E34}" presName="parentText" presStyleLbl="node1" presStyleIdx="0" presStyleCnt="1" custLinFactNeighborX="-15634" custLinFactNeighborY="731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EE97257-D1FE-47B9-9D30-F9451F6DB25A}" type="presOf" srcId="{58DA9EA7-2C37-4BDA-891D-78BF39853E34}" destId="{FA0C97F5-4A59-4828-A8FE-8E66CBD7EF75}" srcOrd="0" destOrd="0" presId="urn:microsoft.com/office/officeart/2005/8/layout/vList2"/>
    <dgm:cxn modelId="{F133260E-72EC-4D08-8239-9B462A795E48}" srcId="{DF53BECA-2DC7-47A7-9D36-C89919BBD881}" destId="{58DA9EA7-2C37-4BDA-891D-78BF39853E34}" srcOrd="0" destOrd="0" parTransId="{CAD485D6-C869-4E94-B951-AFD7F79D6F88}" sibTransId="{95342049-99EB-40E0-B76F-7791E278379E}"/>
    <dgm:cxn modelId="{0F53CF21-AA9F-4927-840E-FD3792E6790E}" type="presOf" srcId="{DF53BECA-2DC7-47A7-9D36-C89919BBD881}" destId="{D860C581-A9D3-4DF6-8F7B-061C09D01B66}" srcOrd="0" destOrd="0" presId="urn:microsoft.com/office/officeart/2005/8/layout/vList2"/>
    <dgm:cxn modelId="{34B2EB08-179A-4B60-B60F-3C567412500C}" type="presParOf" srcId="{D860C581-A9D3-4DF6-8F7B-061C09D01B66}" destId="{FA0C97F5-4A59-4828-A8FE-8E66CBD7EF7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2EFDBE-69A1-48C5-83EA-EBDD15EFF65E}">
      <dsp:nvSpPr>
        <dsp:cNvPr id="0" name=""/>
        <dsp:cNvSpPr/>
      </dsp:nvSpPr>
      <dsp:spPr>
        <a:xfrm>
          <a:off x="0" y="148790"/>
          <a:ext cx="9483143" cy="13747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err="1" smtClean="0">
              <a:solidFill>
                <a:schemeClr val="tx2"/>
              </a:solidFill>
            </a:rPr>
            <a:t>Biroq</a:t>
          </a:r>
          <a:r>
            <a:rPr lang="en-US" sz="2500" kern="1200" dirty="0" smtClean="0">
              <a:solidFill>
                <a:schemeClr val="tx2"/>
              </a:solidFill>
            </a:rPr>
            <a:t>, </a:t>
          </a:r>
          <a:r>
            <a:rPr lang="en-US" sz="2500" kern="1200" dirty="0" err="1" smtClean="0">
              <a:solidFill>
                <a:schemeClr val="tx2"/>
              </a:solidFill>
            </a:rPr>
            <a:t>ko’pincha</a:t>
          </a:r>
          <a:r>
            <a:rPr lang="en-US" sz="2500" kern="1200" dirty="0" smtClean="0">
              <a:solidFill>
                <a:schemeClr val="tx2"/>
              </a:solidFill>
            </a:rPr>
            <a:t> </a:t>
          </a:r>
          <a:r>
            <a:rPr lang="en-US" sz="2500" kern="1200" dirty="0" err="1" smtClean="0">
              <a:solidFill>
                <a:schemeClr val="tx2"/>
              </a:solidFill>
            </a:rPr>
            <a:t>holatlar</a:t>
          </a:r>
          <a:r>
            <a:rPr lang="en-US" sz="2500" kern="1200" dirty="0" smtClean="0">
              <a:solidFill>
                <a:schemeClr val="tx2"/>
              </a:solidFill>
            </a:rPr>
            <a:t> </a:t>
          </a:r>
          <a:r>
            <a:rPr lang="en-US" sz="2500" kern="1200" dirty="0" err="1" smtClean="0">
              <a:solidFill>
                <a:schemeClr val="tx2"/>
              </a:solidFill>
            </a:rPr>
            <a:t>uchun</a:t>
          </a:r>
          <a:r>
            <a:rPr lang="en-US" sz="2500" kern="1200" dirty="0" smtClean="0">
              <a:solidFill>
                <a:schemeClr val="tx2"/>
              </a:solidFill>
            </a:rPr>
            <a:t>, </a:t>
          </a:r>
          <a:r>
            <a:rPr lang="en-US" sz="2500" kern="1200" dirty="0" err="1" smtClean="0">
              <a:solidFill>
                <a:schemeClr val="tx2"/>
              </a:solidFill>
            </a:rPr>
            <a:t>buni</a:t>
          </a:r>
          <a:r>
            <a:rPr lang="en-US" sz="2500" kern="1200" dirty="0" smtClean="0">
              <a:solidFill>
                <a:schemeClr val="tx2"/>
              </a:solidFill>
            </a:rPr>
            <a:t> </a:t>
          </a:r>
          <a:r>
            <a:rPr lang="en-US" sz="2500" kern="1200" dirty="0" err="1" smtClean="0">
              <a:solidFill>
                <a:schemeClr val="tx2"/>
              </a:solidFill>
            </a:rPr>
            <a:t>qo’llab</a:t>
          </a:r>
          <a:r>
            <a:rPr lang="en-US" sz="2500" kern="1200" dirty="0" smtClean="0">
              <a:solidFill>
                <a:schemeClr val="tx2"/>
              </a:solidFill>
            </a:rPr>
            <a:t> </a:t>
          </a:r>
          <a:r>
            <a:rPr lang="en-US" sz="2500" kern="1200" dirty="0" err="1" smtClean="0">
              <a:solidFill>
                <a:schemeClr val="tx2"/>
              </a:solidFill>
            </a:rPr>
            <a:t>bo’lmaydi</a:t>
          </a:r>
          <a:r>
            <a:rPr lang="en-US" sz="2500" kern="1200" dirty="0" smtClean="0">
              <a:solidFill>
                <a:schemeClr val="tx2"/>
              </a:solidFill>
            </a:rPr>
            <a:t>. </a:t>
          </a:r>
          <a:r>
            <a:rPr lang="en-US" sz="2500" kern="1200" dirty="0" err="1" smtClean="0">
              <a:solidFill>
                <a:schemeClr val="tx2"/>
              </a:solidFill>
            </a:rPr>
            <a:t>Mashinalarda</a:t>
          </a:r>
          <a:r>
            <a:rPr lang="en-US" sz="2500" kern="1200" dirty="0" smtClean="0">
              <a:solidFill>
                <a:schemeClr val="tx2"/>
              </a:solidFill>
            </a:rPr>
            <a:t> </a:t>
          </a:r>
          <a:r>
            <a:rPr lang="en-US" sz="2500" kern="1200" dirty="0" err="1" smtClean="0">
              <a:solidFill>
                <a:schemeClr val="tx2"/>
              </a:solidFill>
            </a:rPr>
            <a:t>zveno</a:t>
          </a:r>
          <a:r>
            <a:rPr lang="en-US" sz="2500" kern="1200" dirty="0" smtClean="0">
              <a:solidFill>
                <a:schemeClr val="tx2"/>
              </a:solidFill>
            </a:rPr>
            <a:t> </a:t>
          </a:r>
          <a:r>
            <a:rPr lang="en-US" sz="2500" kern="1200" dirty="0" err="1" smtClean="0">
              <a:solidFill>
                <a:schemeClr val="tx2"/>
              </a:solidFill>
            </a:rPr>
            <a:t>burchak</a:t>
          </a:r>
          <a:r>
            <a:rPr lang="en-US" sz="2500" kern="1200" dirty="0" smtClean="0">
              <a:solidFill>
                <a:schemeClr val="tx2"/>
              </a:solidFill>
            </a:rPr>
            <a:t> </a:t>
          </a:r>
          <a:r>
            <a:rPr lang="en-US" sz="2500" kern="1200" dirty="0" err="1" smtClean="0">
              <a:solidFill>
                <a:schemeClr val="tx2"/>
              </a:solidFill>
            </a:rPr>
            <a:t>tezliklari</a:t>
          </a:r>
          <a:r>
            <a:rPr lang="en-US" sz="2500" kern="1200" dirty="0" smtClean="0">
              <a:solidFill>
                <a:schemeClr val="tx2"/>
              </a:solidFill>
            </a:rPr>
            <a:t> </a:t>
          </a:r>
          <a:r>
            <a:rPr lang="en-US" sz="2500" kern="1200" dirty="0" err="1" smtClean="0">
              <a:solidFill>
                <a:schemeClr val="tx2"/>
              </a:solidFill>
            </a:rPr>
            <a:t>o’zgarmas</a:t>
          </a:r>
          <a:r>
            <a:rPr lang="en-US" sz="2500" kern="1200" dirty="0" smtClean="0">
              <a:solidFill>
                <a:schemeClr val="tx2"/>
              </a:solidFill>
            </a:rPr>
            <a:t> </a:t>
          </a:r>
          <a:r>
            <a:rPr lang="en-US" sz="2500" kern="1200" dirty="0" err="1" smtClean="0">
              <a:solidFill>
                <a:schemeClr val="tx2"/>
              </a:solidFill>
            </a:rPr>
            <a:t>bo’lgan</a:t>
          </a:r>
          <a:r>
            <a:rPr lang="en-US" sz="2500" kern="1200" dirty="0" smtClean="0">
              <a:solidFill>
                <a:schemeClr val="tx2"/>
              </a:solidFill>
            </a:rPr>
            <a:t> </a:t>
          </a:r>
          <a:r>
            <a:rPr lang="en-US" sz="2500" kern="1200" dirty="0" err="1" smtClean="0">
              <a:solidFill>
                <a:schemeClr val="tx2"/>
              </a:solidFill>
            </a:rPr>
            <a:t>tishli</a:t>
          </a:r>
          <a:r>
            <a:rPr lang="en-US" sz="2500" kern="1200" dirty="0" smtClean="0">
              <a:solidFill>
                <a:schemeClr val="tx2"/>
              </a:solidFill>
            </a:rPr>
            <a:t> </a:t>
          </a:r>
          <a:r>
            <a:rPr lang="en-US" sz="2500" kern="1200" dirty="0" err="1" smtClean="0">
              <a:solidFill>
                <a:schemeClr val="tx2"/>
              </a:solidFill>
            </a:rPr>
            <a:t>mexanizmlardan</a:t>
          </a:r>
          <a:r>
            <a:rPr lang="en-US" sz="2500" kern="1200" dirty="0" smtClean="0">
              <a:solidFill>
                <a:schemeClr val="tx2"/>
              </a:solidFill>
            </a:rPr>
            <a:t> </a:t>
          </a:r>
          <a:r>
            <a:rPr lang="en-US" sz="2500" kern="1200" dirty="0" err="1" smtClean="0">
              <a:solidFill>
                <a:schemeClr val="tx2"/>
              </a:solidFill>
            </a:rPr>
            <a:t>foydalaniladi</a:t>
          </a:r>
          <a:r>
            <a:rPr lang="en-US" sz="2500" kern="1200" dirty="0" smtClean="0">
              <a:solidFill>
                <a:schemeClr val="tx2"/>
              </a:solidFill>
            </a:rPr>
            <a:t>, </a:t>
          </a:r>
          <a:r>
            <a:rPr lang="en-US" sz="2500" kern="1200" dirty="0" err="1" smtClean="0">
              <a:solidFill>
                <a:schemeClr val="tx2"/>
              </a:solidFill>
            </a:rPr>
            <a:t>ya’ni</a:t>
          </a:r>
          <a:r>
            <a:rPr lang="en-US" sz="2500" kern="1200" dirty="0" smtClean="0">
              <a:solidFill>
                <a:schemeClr val="tx2"/>
              </a:solidFill>
            </a:rPr>
            <a:t> </a:t>
          </a:r>
          <a:r>
            <a:rPr lang="en-US" sz="2500" kern="1200" dirty="0" err="1" smtClean="0">
              <a:solidFill>
                <a:schemeClr val="tx2"/>
              </a:solidFill>
            </a:rPr>
            <a:t>o’zgarmas</a:t>
          </a:r>
          <a:r>
            <a:rPr lang="en-US" sz="2500" kern="1200" dirty="0" smtClean="0">
              <a:solidFill>
                <a:schemeClr val="tx2"/>
              </a:solidFill>
            </a:rPr>
            <a:t> </a:t>
          </a:r>
          <a:r>
            <a:rPr lang="en-US" sz="2500" kern="1200" dirty="0" err="1" smtClean="0">
              <a:solidFill>
                <a:schemeClr val="tx2"/>
              </a:solidFill>
            </a:rPr>
            <a:t>uzatish</a:t>
          </a:r>
          <a:r>
            <a:rPr lang="en-US" sz="2500" kern="1200" dirty="0" smtClean="0">
              <a:solidFill>
                <a:schemeClr val="tx2"/>
              </a:solidFill>
            </a:rPr>
            <a:t> </a:t>
          </a:r>
          <a:r>
            <a:rPr lang="en-US" sz="2500" kern="1200" dirty="0" err="1" smtClean="0">
              <a:solidFill>
                <a:schemeClr val="tx2"/>
              </a:solidFill>
            </a:rPr>
            <a:t>nisbatli</a:t>
          </a:r>
          <a:r>
            <a:rPr lang="en-US" sz="2500" kern="1200" dirty="0" smtClean="0">
              <a:solidFill>
                <a:schemeClr val="tx2"/>
              </a:solidFill>
            </a:rPr>
            <a:t> </a:t>
          </a:r>
          <a:r>
            <a:rPr lang="en-US" sz="2500" kern="1200" dirty="0" err="1" smtClean="0">
              <a:solidFill>
                <a:schemeClr val="tx2"/>
              </a:solidFill>
            </a:rPr>
            <a:t>tishli</a:t>
          </a:r>
          <a:r>
            <a:rPr lang="en-US" sz="2500" kern="1200" dirty="0" smtClean="0">
              <a:solidFill>
                <a:schemeClr val="tx2"/>
              </a:solidFill>
            </a:rPr>
            <a:t> </a:t>
          </a:r>
          <a:r>
            <a:rPr lang="en-US" sz="2500" kern="1200" dirty="0" err="1" smtClean="0">
              <a:solidFill>
                <a:schemeClr val="tx2"/>
              </a:solidFill>
            </a:rPr>
            <a:t>mexanizmlardan</a:t>
          </a:r>
          <a:r>
            <a:rPr lang="en-US" sz="2500" kern="1200" dirty="0" smtClean="0"/>
            <a:t>.</a:t>
          </a:r>
          <a:endParaRPr lang="ru-RU" sz="2500" kern="1200" dirty="0"/>
        </a:p>
      </dsp:txBody>
      <dsp:txXfrm>
        <a:off x="67110" y="215900"/>
        <a:ext cx="9348923" cy="12405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0C97F5-4A59-4828-A8FE-8E66CBD7EF75}">
      <dsp:nvSpPr>
        <dsp:cNvPr id="0" name=""/>
        <dsp:cNvSpPr/>
      </dsp:nvSpPr>
      <dsp:spPr>
        <a:xfrm>
          <a:off x="0" y="469150"/>
          <a:ext cx="10450343" cy="26910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smtClean="0"/>
            <a:t>Bu shartni bajarish uchun profili shunday bo’lishi kerakki, unda kontakt nuqtasidan o’tkazilgan umumiy normal istalgan holatda bitta markaziy chiziqdagi nuqtadan (R – qutb) o’tishi kerak, ya’ni ilashish protsessida R qutb markaziy chiziqda o’z holatini o’zgartirishi kerak emas. </a:t>
          </a:r>
          <a:r>
            <a:rPr lang="en-US" sz="2300" kern="1200" smtClean="0"/>
            <a:t>Bunday talabga javob beradigan egrilik bilan chizilgan tish profillarini evolventa aylanasi deyiladi. Bundan ikki yuz yil ilgari rus olimi Eyler tish profilini yasashda bu egrilikdan foydalangan. ¤shandan beri butun dunyodagi mashinalarda evolventali tishli mexanizmlardan foydalanib kelinadi.</a:t>
          </a:r>
          <a:endParaRPr lang="ru-RU" sz="2300" kern="1200"/>
        </a:p>
      </dsp:txBody>
      <dsp:txXfrm>
        <a:off x="131364" y="600514"/>
        <a:ext cx="10187615" cy="24282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Relationship Id="rId4" Type="http://schemas.openxmlformats.org/officeDocument/2006/relationships/image" Target="../media/image2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1D736E-C88B-4167-BD88-BAEF29D84A02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1D47D-55B6-49D5-A9E2-09A4BACC22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99702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DE9B9A-913B-4787-B544-A84C7A59E485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99284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DE9B9A-913B-4787-B544-A84C7A59E485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5152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02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fld id="{A0514DE4-89EC-4ECB-9540-48775CEE5120}" type="slidenum">
              <a:rPr lang="ru-RU"/>
              <a:pPr eaLnBrk="1" hangingPunct="1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05212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DE9B9A-913B-4787-B544-A84C7A59E485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66325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DE9B9A-913B-4787-B544-A84C7A59E485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50521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DE9B9A-913B-4787-B544-A84C7A59E485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1461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1D47D-55B6-49D5-A9E2-09A4BACC2279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54534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1D47D-55B6-49D5-A9E2-09A4BACC2279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520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1D47D-55B6-49D5-A9E2-09A4BACC2279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30333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1D47D-55B6-49D5-A9E2-09A4BACC2279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32935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1D47D-55B6-49D5-A9E2-09A4BACC2279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90487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1D47D-55B6-49D5-A9E2-09A4BACC2279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73955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1D47D-55B6-49D5-A9E2-09A4BACC2279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45869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1D47D-55B6-49D5-A9E2-09A4BACC2279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94021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1D47D-55B6-49D5-A9E2-09A4BACC2279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68189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1D47D-55B6-49D5-A9E2-09A4BACC2279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5162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7.png"/><Relationship Id="rId4" Type="http://schemas.openxmlformats.org/officeDocument/2006/relationships/oleObject" Target="../embeddings/oleObject1.bin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14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3.wmf"/><Relationship Id="rId4" Type="http://schemas.openxmlformats.org/officeDocument/2006/relationships/oleObject" Target="../embeddings/oleObject5.bin"/><Relationship Id="rId9" Type="http://schemas.openxmlformats.org/officeDocument/2006/relationships/image" Target="../media/image15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13" Type="http://schemas.openxmlformats.org/officeDocument/2006/relationships/diagramQuickStyle" Target="../diagrams/quickStyle2.xml"/><Relationship Id="rId3" Type="http://schemas.openxmlformats.org/officeDocument/2006/relationships/notesSlide" Target="../notesSlides/notesSlide9.xml"/><Relationship Id="rId7" Type="http://schemas.openxmlformats.org/officeDocument/2006/relationships/diagramLayout" Target="../diagrams/layout1.xml"/><Relationship Id="rId12" Type="http://schemas.openxmlformats.org/officeDocument/2006/relationships/diagramLayout" Target="../diagrams/layout2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6" Type="http://schemas.openxmlformats.org/officeDocument/2006/relationships/diagramData" Target="../diagrams/data1.xml"/><Relationship Id="rId11" Type="http://schemas.openxmlformats.org/officeDocument/2006/relationships/diagramData" Target="../diagrams/data2.xml"/><Relationship Id="rId5" Type="http://schemas.openxmlformats.org/officeDocument/2006/relationships/image" Target="../media/image16.wmf"/><Relationship Id="rId15" Type="http://schemas.microsoft.com/office/2007/relationships/diagramDrawing" Target="../diagrams/drawing2.xml"/><Relationship Id="rId10" Type="http://schemas.microsoft.com/office/2007/relationships/diagramDrawing" Target="../diagrams/drawing1.xml"/><Relationship Id="rId4" Type="http://schemas.openxmlformats.org/officeDocument/2006/relationships/oleObject" Target="../embeddings/oleObject8.bin"/><Relationship Id="rId9" Type="http://schemas.openxmlformats.org/officeDocument/2006/relationships/diagramColors" Target="../diagrams/colors1.xml"/><Relationship Id="rId14" Type="http://schemas.openxmlformats.org/officeDocument/2006/relationships/diagramColors" Target="../diagrams/colors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20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9.wmf"/><Relationship Id="rId4" Type="http://schemas.openxmlformats.org/officeDocument/2006/relationships/oleObject" Target="../embeddings/oleObject9.bin"/><Relationship Id="rId9" Type="http://schemas.openxmlformats.org/officeDocument/2006/relationships/image" Target="../media/image21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23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3.bin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2.bin"/><Relationship Id="rId9" Type="http://schemas.openxmlformats.org/officeDocument/2006/relationships/image" Target="../media/image24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26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6.bin"/><Relationship Id="rId11" Type="http://schemas.openxmlformats.org/officeDocument/2006/relationships/image" Target="../media/image28.wmf"/><Relationship Id="rId5" Type="http://schemas.openxmlformats.org/officeDocument/2006/relationships/image" Target="../media/image25.wmf"/><Relationship Id="rId10" Type="http://schemas.openxmlformats.org/officeDocument/2006/relationships/oleObject" Target="../embeddings/oleObject18.bin"/><Relationship Id="rId4" Type="http://schemas.openxmlformats.org/officeDocument/2006/relationships/oleObject" Target="../embeddings/oleObject15.bin"/><Relationship Id="rId9" Type="http://schemas.openxmlformats.org/officeDocument/2006/relationships/image" Target="../media/image27.w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566670" y="312739"/>
            <a:ext cx="11513713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333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4000" b="1" dirty="0" err="1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Mavzu</a:t>
            </a:r>
            <a:r>
              <a:rPr lang="ru-RU" sz="4000" b="1" dirty="0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:</a:t>
            </a:r>
            <a:r>
              <a:rPr lang="en-US" sz="4000" b="1" dirty="0" err="1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Tishli</a:t>
            </a:r>
            <a:r>
              <a:rPr lang="en-US" sz="4000" b="1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4000" b="1" dirty="0" err="1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uzatmalar</a:t>
            </a:r>
            <a:r>
              <a:rPr lang="en-US" sz="4000" b="1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4000" b="1" dirty="0" err="1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va</a:t>
            </a:r>
            <a:r>
              <a:rPr lang="en-US" sz="4000" b="1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4000" b="1" dirty="0" err="1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ularda</a:t>
            </a:r>
            <a:r>
              <a:rPr lang="en-US" sz="4000" b="1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4000" b="1" dirty="0" err="1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hosil</a:t>
            </a:r>
            <a:r>
              <a:rPr lang="en-US" sz="4000" b="1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4000" b="1" dirty="0" err="1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bo'ladigan</a:t>
            </a:r>
            <a:r>
              <a:rPr lang="en-US" sz="4000" b="1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kuchlar.Tishli</a:t>
            </a:r>
            <a:r>
              <a:rPr lang="en-US" sz="4000" b="1" dirty="0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uzatmalarni</a:t>
            </a:r>
            <a:r>
              <a:rPr lang="en-US" sz="4000" b="1" dirty="0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xisoblash</a:t>
            </a:r>
            <a:r>
              <a:rPr lang="en-US" sz="4000" b="1" dirty="0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va</a:t>
            </a:r>
            <a:r>
              <a:rPr lang="en-US" sz="4000" b="1" dirty="0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loyihalash</a:t>
            </a:r>
            <a:r>
              <a:rPr lang="en-US" sz="4000" b="1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.</a:t>
            </a:r>
            <a:r>
              <a:rPr lang="ru-RU" sz="4000" b="1" dirty="0" smtClean="0">
                <a:latin typeface="Times New Roman" pitchFamily="18" charset="0"/>
              </a:rPr>
              <a:t> </a:t>
            </a:r>
            <a:endParaRPr lang="en-US" sz="4000" b="1" dirty="0" smtClean="0">
              <a:latin typeface="Times New Roman" pitchFamily="18" charset="0"/>
            </a:endParaRPr>
          </a:p>
          <a:p>
            <a:pPr algn="ctr">
              <a:spcBef>
                <a:spcPct val="50000"/>
              </a:spcBef>
              <a:defRPr/>
            </a:pPr>
            <a:endParaRPr lang="ru-RU" sz="4000" b="1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5170420" y="1913177"/>
            <a:ext cx="144145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600" b="1" dirty="0" err="1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Reja</a:t>
            </a:r>
            <a:r>
              <a:rPr lang="en-US" sz="3600" b="1" dirty="0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:</a:t>
            </a:r>
            <a:endParaRPr lang="ru-RU" sz="3200" dirty="0">
              <a:solidFill>
                <a:srgbClr val="572314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2340333" y="2972702"/>
            <a:ext cx="8210550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514350" indent="-514350">
              <a:buFontTx/>
              <a:buAutoNum type="arabicPeriod"/>
              <a:defRPr/>
            </a:pPr>
            <a:r>
              <a:rPr lang="en-US" sz="32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Mexanik</a:t>
            </a:r>
            <a:r>
              <a:rPr lang="en-U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uzatmalar</a:t>
            </a:r>
            <a:r>
              <a:rPr lang="en-U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.</a:t>
            </a:r>
            <a:endParaRPr lang="ru-RU" sz="32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>
              <a:buFontTx/>
              <a:buAutoNum type="arabicPeriod"/>
              <a:defRPr/>
            </a:pPr>
            <a:r>
              <a:rPr lang="ru-RU" sz="3200" b="1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Uzatmalar</a:t>
            </a:r>
            <a:r>
              <a:rPr lang="en-US" sz="3200" b="1" dirty="0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xaqida</a:t>
            </a:r>
            <a:r>
              <a:rPr lang="en-US" sz="3200" b="1" dirty="0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umumiy</a:t>
            </a:r>
            <a:r>
              <a:rPr lang="en-US" sz="3200" b="1" dirty="0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malumot</a:t>
            </a:r>
            <a:r>
              <a:rPr lang="en-US" sz="3200" b="1" dirty="0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.</a:t>
            </a:r>
            <a:r>
              <a:rPr lang="ru-RU" sz="3200" b="1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/>
            </a:r>
            <a:br>
              <a:rPr lang="ru-RU" sz="3200" b="1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</a:br>
            <a:r>
              <a:rPr lang="ru-RU" sz="3200" b="1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3. </a:t>
            </a:r>
            <a:r>
              <a:rPr lang="en-US" sz="3200" b="1" dirty="0" err="1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Tishli</a:t>
            </a:r>
            <a:r>
              <a:rPr lang="en-US" sz="3200" b="1" dirty="0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uzatmalar.Uzatmalarning</a:t>
            </a:r>
            <a:r>
              <a:rPr lang="en-US" sz="3200" b="1" dirty="0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geometriyasi</a:t>
            </a:r>
            <a:r>
              <a:rPr lang="en-US" sz="3200" b="1" dirty="0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vaa</a:t>
            </a:r>
            <a:r>
              <a:rPr lang="en-US" sz="3200" b="1" dirty="0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kinematikasi</a:t>
            </a:r>
            <a:r>
              <a:rPr lang="en-US" sz="3200" b="1" dirty="0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.</a:t>
            </a:r>
            <a:endParaRPr lang="ru-RU" sz="3200" b="1" dirty="0">
              <a:solidFill>
                <a:srgbClr val="572314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584872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5"/>
          <p:cNvGrpSpPr>
            <a:grpSpLocks/>
          </p:cNvGrpSpPr>
          <p:nvPr/>
        </p:nvGrpSpPr>
        <p:grpSpPr bwMode="auto">
          <a:xfrm>
            <a:off x="3143250" y="803276"/>
            <a:ext cx="1682750" cy="1814513"/>
            <a:chOff x="2766" y="1853"/>
            <a:chExt cx="1440" cy="723"/>
          </a:xfrm>
        </p:grpSpPr>
        <p:sp>
          <p:nvSpPr>
            <p:cNvPr id="4127" name="Line 26"/>
            <p:cNvSpPr>
              <a:spLocks noChangeShapeType="1"/>
            </p:cNvSpPr>
            <p:nvPr/>
          </p:nvSpPr>
          <p:spPr bwMode="auto">
            <a:xfrm>
              <a:off x="2766" y="1853"/>
              <a:ext cx="1440" cy="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>
                <a:solidFill>
                  <a:schemeClr val="tx2"/>
                </a:solidFill>
              </a:endParaRPr>
            </a:p>
          </p:txBody>
        </p:sp>
        <p:sp>
          <p:nvSpPr>
            <p:cNvPr id="4128" name="Line 27"/>
            <p:cNvSpPr>
              <a:spLocks noChangeShapeType="1"/>
            </p:cNvSpPr>
            <p:nvPr/>
          </p:nvSpPr>
          <p:spPr bwMode="auto">
            <a:xfrm>
              <a:off x="2766" y="2574"/>
              <a:ext cx="1440" cy="2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>
                <a:solidFill>
                  <a:schemeClr val="tx2"/>
                </a:solidFill>
              </a:endParaRPr>
            </a:p>
          </p:txBody>
        </p:sp>
        <p:sp>
          <p:nvSpPr>
            <p:cNvPr id="4129" name="Line 28"/>
            <p:cNvSpPr>
              <a:spLocks noChangeShapeType="1"/>
            </p:cNvSpPr>
            <p:nvPr/>
          </p:nvSpPr>
          <p:spPr bwMode="auto">
            <a:xfrm>
              <a:off x="4190" y="1853"/>
              <a:ext cx="1" cy="72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>
                <a:solidFill>
                  <a:schemeClr val="tx2"/>
                </a:solidFill>
              </a:endParaRPr>
            </a:p>
          </p:txBody>
        </p:sp>
      </p:grpSp>
      <p:sp>
        <p:nvSpPr>
          <p:cNvPr id="4099" name="Rectangle 29"/>
          <p:cNvSpPr>
            <a:spLocks noChangeArrowheads="1"/>
          </p:cNvSpPr>
          <p:nvPr/>
        </p:nvSpPr>
        <p:spPr bwMode="auto">
          <a:xfrm>
            <a:off x="5038726" y="804864"/>
            <a:ext cx="1052513" cy="1806575"/>
          </a:xfrm>
          <a:prstGeom prst="rect">
            <a:avLst/>
          </a:prstGeom>
          <a:solidFill>
            <a:srgbClr val="FFFFFF"/>
          </a:solidFill>
          <a:ln w="2857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endParaRPr lang="ru-RU">
              <a:solidFill>
                <a:schemeClr val="tx2"/>
              </a:solidFill>
            </a:endParaRPr>
          </a:p>
        </p:txBody>
      </p:sp>
      <p:sp>
        <p:nvSpPr>
          <p:cNvPr id="4100" name="Line 30"/>
          <p:cNvSpPr>
            <a:spLocks noChangeShapeType="1"/>
          </p:cNvSpPr>
          <p:nvPr/>
        </p:nvSpPr>
        <p:spPr bwMode="auto">
          <a:xfrm>
            <a:off x="6335714" y="466726"/>
            <a:ext cx="1684337" cy="317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>
              <a:solidFill>
                <a:schemeClr val="tx2"/>
              </a:solidFill>
            </a:endParaRPr>
          </a:p>
        </p:txBody>
      </p:sp>
      <p:sp>
        <p:nvSpPr>
          <p:cNvPr id="4101" name="Line 31"/>
          <p:cNvSpPr>
            <a:spLocks noChangeShapeType="1"/>
          </p:cNvSpPr>
          <p:nvPr/>
        </p:nvSpPr>
        <p:spPr bwMode="auto">
          <a:xfrm>
            <a:off x="6335714" y="3063876"/>
            <a:ext cx="1684337" cy="476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>
              <a:solidFill>
                <a:schemeClr val="tx2"/>
              </a:solidFill>
            </a:endParaRPr>
          </a:p>
        </p:txBody>
      </p:sp>
      <p:sp>
        <p:nvSpPr>
          <p:cNvPr id="4102" name="Line 32"/>
          <p:cNvSpPr>
            <a:spLocks noChangeShapeType="1"/>
          </p:cNvSpPr>
          <p:nvPr/>
        </p:nvSpPr>
        <p:spPr bwMode="auto">
          <a:xfrm>
            <a:off x="6300789" y="466725"/>
            <a:ext cx="1587" cy="259715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>
              <a:solidFill>
                <a:schemeClr val="tx2"/>
              </a:solidFill>
            </a:endParaRPr>
          </a:p>
        </p:txBody>
      </p:sp>
      <p:sp>
        <p:nvSpPr>
          <p:cNvPr id="4103" name="Line 33"/>
          <p:cNvSpPr>
            <a:spLocks noChangeShapeType="1"/>
          </p:cNvSpPr>
          <p:nvPr/>
        </p:nvSpPr>
        <p:spPr bwMode="auto">
          <a:xfrm>
            <a:off x="6073775" y="1820864"/>
            <a:ext cx="209550" cy="317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>
              <a:solidFill>
                <a:schemeClr val="tx2"/>
              </a:solidFill>
            </a:endParaRPr>
          </a:p>
        </p:txBody>
      </p:sp>
      <p:grpSp>
        <p:nvGrpSpPr>
          <p:cNvPr id="4104" name="Group 34"/>
          <p:cNvGrpSpPr>
            <a:grpSpLocks/>
          </p:cNvGrpSpPr>
          <p:nvPr/>
        </p:nvGrpSpPr>
        <p:grpSpPr bwMode="auto">
          <a:xfrm>
            <a:off x="4913313" y="1158876"/>
            <a:ext cx="1263650" cy="1001713"/>
            <a:chOff x="3638" y="1995"/>
            <a:chExt cx="765" cy="327"/>
          </a:xfrm>
        </p:grpSpPr>
        <p:sp>
          <p:nvSpPr>
            <p:cNvPr id="4120" name="Line 35"/>
            <p:cNvSpPr>
              <a:spLocks noChangeShapeType="1"/>
            </p:cNvSpPr>
            <p:nvPr/>
          </p:nvSpPr>
          <p:spPr bwMode="auto">
            <a:xfrm>
              <a:off x="4223" y="2214"/>
              <a:ext cx="18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>
                <a:solidFill>
                  <a:schemeClr val="tx2"/>
                </a:solidFill>
              </a:endParaRPr>
            </a:p>
          </p:txBody>
        </p:sp>
        <p:sp>
          <p:nvSpPr>
            <p:cNvPr id="4121" name="Line 36"/>
            <p:cNvSpPr>
              <a:spLocks noChangeShapeType="1"/>
            </p:cNvSpPr>
            <p:nvPr/>
          </p:nvSpPr>
          <p:spPr bwMode="auto">
            <a:xfrm flipV="1">
              <a:off x="3818" y="2004"/>
              <a:ext cx="88" cy="21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>
                <a:solidFill>
                  <a:schemeClr val="tx2"/>
                </a:solidFill>
              </a:endParaRPr>
            </a:p>
          </p:txBody>
        </p:sp>
        <p:grpSp>
          <p:nvGrpSpPr>
            <p:cNvPr id="4122" name="Group 37"/>
            <p:cNvGrpSpPr>
              <a:grpSpLocks/>
            </p:cNvGrpSpPr>
            <p:nvPr/>
          </p:nvGrpSpPr>
          <p:grpSpPr bwMode="auto">
            <a:xfrm>
              <a:off x="3911" y="1995"/>
              <a:ext cx="195" cy="327"/>
              <a:chOff x="3902" y="2004"/>
              <a:chExt cx="201" cy="216"/>
            </a:xfrm>
          </p:grpSpPr>
          <p:sp>
            <p:nvSpPr>
              <p:cNvPr id="4125" name="Line 38"/>
              <p:cNvSpPr>
                <a:spLocks noChangeShapeType="1"/>
              </p:cNvSpPr>
              <p:nvPr/>
            </p:nvSpPr>
            <p:spPr bwMode="auto">
              <a:xfrm rot="5400000" flipV="1">
                <a:off x="3859" y="2062"/>
                <a:ext cx="188" cy="101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>
                  <a:solidFill>
                    <a:schemeClr val="tx2"/>
                  </a:solidFill>
                </a:endParaRPr>
              </a:p>
            </p:txBody>
          </p:sp>
          <p:sp>
            <p:nvSpPr>
              <p:cNvPr id="4126" name="Line 39"/>
              <p:cNvSpPr>
                <a:spLocks noChangeShapeType="1"/>
              </p:cNvSpPr>
              <p:nvPr/>
            </p:nvSpPr>
            <p:spPr bwMode="auto">
              <a:xfrm flipV="1">
                <a:off x="4015" y="2004"/>
                <a:ext cx="88" cy="216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>
                  <a:solidFill>
                    <a:schemeClr val="tx2"/>
                  </a:solidFill>
                </a:endParaRPr>
              </a:p>
            </p:txBody>
          </p:sp>
        </p:grpSp>
        <p:sp>
          <p:nvSpPr>
            <p:cNvPr id="4123" name="Line 40"/>
            <p:cNvSpPr>
              <a:spLocks noChangeShapeType="1"/>
            </p:cNvSpPr>
            <p:nvPr/>
          </p:nvSpPr>
          <p:spPr bwMode="auto">
            <a:xfrm rot="5400000" flipV="1">
              <a:off x="4071" y="2062"/>
              <a:ext cx="188" cy="10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>
                <a:solidFill>
                  <a:schemeClr val="tx2"/>
                </a:solidFill>
              </a:endParaRPr>
            </a:p>
          </p:txBody>
        </p:sp>
        <p:sp>
          <p:nvSpPr>
            <p:cNvPr id="4124" name="Line 41"/>
            <p:cNvSpPr>
              <a:spLocks noChangeShapeType="1"/>
            </p:cNvSpPr>
            <p:nvPr/>
          </p:nvSpPr>
          <p:spPr bwMode="auto">
            <a:xfrm>
              <a:off x="3638" y="2214"/>
              <a:ext cx="180" cy="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>
                <a:solidFill>
                  <a:schemeClr val="tx2"/>
                </a:solidFill>
              </a:endParaRPr>
            </a:p>
          </p:txBody>
        </p:sp>
      </p:grpSp>
      <p:sp>
        <p:nvSpPr>
          <p:cNvPr id="4105" name="Text Box 42"/>
          <p:cNvSpPr txBox="1">
            <a:spLocks noChangeArrowheads="1"/>
          </p:cNvSpPr>
          <p:nvPr/>
        </p:nvSpPr>
        <p:spPr bwMode="auto">
          <a:xfrm>
            <a:off x="3462338" y="804864"/>
            <a:ext cx="1574800" cy="167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/>
            <a:r>
              <a:rPr lang="en-US" b="1" dirty="0" err="1" smtClean="0">
                <a:solidFill>
                  <a:schemeClr val="tx2"/>
                </a:solidFill>
                <a:latin typeface="Times New Roman" panose="02020603050405020304" pitchFamily="18" charset="0"/>
              </a:rPr>
              <a:t>Energiya</a:t>
            </a:r>
            <a:r>
              <a:rPr lang="en-US" b="1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tx2"/>
                </a:solidFill>
                <a:latin typeface="Times New Roman" panose="02020603050405020304" pitchFamily="18" charset="0"/>
              </a:rPr>
              <a:t>manbai</a:t>
            </a:r>
            <a:endParaRPr lang="ru-RU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6" name="Line 43"/>
          <p:cNvSpPr>
            <a:spLocks noChangeShapeType="1"/>
          </p:cNvSpPr>
          <p:nvPr/>
        </p:nvSpPr>
        <p:spPr bwMode="auto">
          <a:xfrm>
            <a:off x="4826000" y="1819275"/>
            <a:ext cx="211138" cy="1588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>
              <a:solidFill>
                <a:schemeClr val="tx2"/>
              </a:solidFill>
            </a:endParaRPr>
          </a:p>
        </p:txBody>
      </p:sp>
      <p:sp>
        <p:nvSpPr>
          <p:cNvPr id="4107" name="Text Box 44"/>
          <p:cNvSpPr txBox="1">
            <a:spLocks noChangeArrowheads="1"/>
          </p:cNvSpPr>
          <p:nvPr/>
        </p:nvSpPr>
        <p:spPr bwMode="auto">
          <a:xfrm>
            <a:off x="6299200" y="804864"/>
            <a:ext cx="2605088" cy="167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/>
            <a:r>
              <a:rPr lang="en-US" b="1" dirty="0" err="1" smtClean="0">
                <a:solidFill>
                  <a:schemeClr val="tx2"/>
                </a:solidFill>
                <a:latin typeface="Times New Roman" panose="02020603050405020304" pitchFamily="18" charset="0"/>
              </a:rPr>
              <a:t>Mashinaning</a:t>
            </a:r>
            <a:r>
              <a:rPr lang="en-US" b="1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tx2"/>
                </a:solidFill>
                <a:latin typeface="Times New Roman" panose="02020603050405020304" pitchFamily="18" charset="0"/>
              </a:rPr>
              <a:t>ish</a:t>
            </a:r>
            <a:r>
              <a:rPr lang="en-US" b="1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tx2"/>
                </a:solidFill>
                <a:latin typeface="Times New Roman" panose="02020603050405020304" pitchFamily="18" charset="0"/>
              </a:rPr>
              <a:t>bajaruvchi</a:t>
            </a:r>
            <a:r>
              <a:rPr lang="en-US" b="1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tx2"/>
                </a:solidFill>
                <a:latin typeface="Times New Roman" panose="02020603050405020304" pitchFamily="18" charset="0"/>
              </a:rPr>
              <a:t>qismi</a:t>
            </a:r>
            <a:endParaRPr lang="ru-RU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4108" name="Group 54"/>
          <p:cNvGrpSpPr>
            <a:grpSpLocks/>
          </p:cNvGrpSpPr>
          <p:nvPr/>
        </p:nvGrpSpPr>
        <p:grpSpPr bwMode="auto">
          <a:xfrm>
            <a:off x="4348164" y="3752851"/>
            <a:ext cx="2301875" cy="1641475"/>
            <a:chOff x="6923" y="1314"/>
            <a:chExt cx="2280" cy="2160"/>
          </a:xfrm>
        </p:grpSpPr>
        <p:sp>
          <p:nvSpPr>
            <p:cNvPr id="4113" name="Rectangle 55"/>
            <p:cNvSpPr>
              <a:spLocks noChangeArrowheads="1"/>
            </p:cNvSpPr>
            <p:nvPr/>
          </p:nvSpPr>
          <p:spPr bwMode="auto">
            <a:xfrm>
              <a:off x="7643" y="1314"/>
              <a:ext cx="900" cy="2160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endParaRPr lang="ru-RU">
                <a:solidFill>
                  <a:schemeClr val="tx2"/>
                </a:solidFill>
              </a:endParaRPr>
            </a:p>
          </p:txBody>
        </p:sp>
        <p:sp>
          <p:nvSpPr>
            <p:cNvPr id="4114" name="Line 56"/>
            <p:cNvSpPr>
              <a:spLocks noChangeShapeType="1"/>
            </p:cNvSpPr>
            <p:nvPr/>
          </p:nvSpPr>
          <p:spPr bwMode="auto">
            <a:xfrm flipH="1">
              <a:off x="7463" y="1494"/>
              <a:ext cx="18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>
                <a:solidFill>
                  <a:schemeClr val="tx2"/>
                </a:solidFill>
              </a:endParaRPr>
            </a:p>
          </p:txBody>
        </p:sp>
        <p:sp>
          <p:nvSpPr>
            <p:cNvPr id="4115" name="Line 57"/>
            <p:cNvSpPr>
              <a:spLocks noChangeShapeType="1"/>
            </p:cNvSpPr>
            <p:nvPr/>
          </p:nvSpPr>
          <p:spPr bwMode="auto">
            <a:xfrm>
              <a:off x="7462" y="1389"/>
              <a:ext cx="1" cy="18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>
                <a:solidFill>
                  <a:schemeClr val="tx2"/>
                </a:solidFill>
              </a:endParaRPr>
            </a:p>
          </p:txBody>
        </p:sp>
        <p:sp>
          <p:nvSpPr>
            <p:cNvPr id="4116" name="Line 58"/>
            <p:cNvSpPr>
              <a:spLocks noChangeShapeType="1"/>
            </p:cNvSpPr>
            <p:nvPr/>
          </p:nvSpPr>
          <p:spPr bwMode="auto">
            <a:xfrm flipH="1">
              <a:off x="8543" y="3294"/>
              <a:ext cx="180" cy="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>
                <a:solidFill>
                  <a:schemeClr val="tx2"/>
                </a:solidFill>
              </a:endParaRPr>
            </a:p>
          </p:txBody>
        </p:sp>
        <p:sp>
          <p:nvSpPr>
            <p:cNvPr id="4117" name="Line 59"/>
            <p:cNvSpPr>
              <a:spLocks noChangeShapeType="1"/>
            </p:cNvSpPr>
            <p:nvPr/>
          </p:nvSpPr>
          <p:spPr bwMode="auto">
            <a:xfrm>
              <a:off x="8723" y="3189"/>
              <a:ext cx="1" cy="18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>
                <a:solidFill>
                  <a:schemeClr val="tx2"/>
                </a:solidFill>
              </a:endParaRPr>
            </a:p>
          </p:txBody>
        </p:sp>
        <p:sp>
          <p:nvSpPr>
            <p:cNvPr id="4118" name="Line 60"/>
            <p:cNvSpPr>
              <a:spLocks noChangeShapeType="1"/>
            </p:cNvSpPr>
            <p:nvPr/>
          </p:nvSpPr>
          <p:spPr bwMode="auto">
            <a:xfrm>
              <a:off x="8663" y="2994"/>
              <a:ext cx="540" cy="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>
                <a:solidFill>
                  <a:schemeClr val="tx2"/>
                </a:solidFill>
              </a:endParaRPr>
            </a:p>
          </p:txBody>
        </p:sp>
        <p:sp>
          <p:nvSpPr>
            <p:cNvPr id="4119" name="Line 61"/>
            <p:cNvSpPr>
              <a:spLocks noChangeShapeType="1"/>
            </p:cNvSpPr>
            <p:nvPr/>
          </p:nvSpPr>
          <p:spPr bwMode="auto">
            <a:xfrm>
              <a:off x="6923" y="1314"/>
              <a:ext cx="540" cy="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>
                <a:solidFill>
                  <a:schemeClr val="tx2"/>
                </a:solidFill>
              </a:endParaRPr>
            </a:p>
          </p:txBody>
        </p:sp>
      </p:grpSp>
      <p:sp>
        <p:nvSpPr>
          <p:cNvPr id="4109" name="Text Box 62"/>
          <p:cNvSpPr txBox="1">
            <a:spLocks noChangeArrowheads="1"/>
          </p:cNvSpPr>
          <p:nvPr/>
        </p:nvSpPr>
        <p:spPr bwMode="auto">
          <a:xfrm>
            <a:off x="4530726" y="3913188"/>
            <a:ext cx="544513" cy="68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ru-RU" sz="1400">
                <a:solidFill>
                  <a:schemeClr val="tx2"/>
                </a:solidFill>
              </a:rPr>
              <a:t>Р</a:t>
            </a:r>
            <a:r>
              <a:rPr lang="ru-RU" sz="1400" baseline="-25000">
                <a:solidFill>
                  <a:schemeClr val="tx2"/>
                </a:solidFill>
              </a:rPr>
              <a:t>1</a:t>
            </a:r>
          </a:p>
          <a:p>
            <a:pPr eaLnBrk="1" hangingPunct="1"/>
            <a:r>
              <a:rPr lang="ru-RU" sz="1400" i="1">
                <a:solidFill>
                  <a:schemeClr val="tx2"/>
                </a:solidFill>
              </a:rPr>
              <a:t>п</a:t>
            </a:r>
            <a:r>
              <a:rPr lang="ru-RU" sz="1400" baseline="-25000">
                <a:solidFill>
                  <a:schemeClr val="tx2"/>
                </a:solidFill>
              </a:rPr>
              <a:t>1</a:t>
            </a:r>
            <a:endParaRPr lang="ru-RU">
              <a:solidFill>
                <a:schemeClr val="tx2"/>
              </a:solidFill>
            </a:endParaRPr>
          </a:p>
        </p:txBody>
      </p:sp>
      <p:sp>
        <p:nvSpPr>
          <p:cNvPr id="4110" name="Text Box 63"/>
          <p:cNvSpPr txBox="1">
            <a:spLocks noChangeArrowheads="1"/>
          </p:cNvSpPr>
          <p:nvPr/>
        </p:nvSpPr>
        <p:spPr bwMode="auto">
          <a:xfrm>
            <a:off x="6348413" y="5121276"/>
            <a:ext cx="544512" cy="68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ru-RU" sz="1400">
                <a:solidFill>
                  <a:schemeClr val="tx2"/>
                </a:solidFill>
              </a:rPr>
              <a:t>Р</a:t>
            </a:r>
            <a:r>
              <a:rPr lang="ru-RU" sz="1400" baseline="-25000">
                <a:solidFill>
                  <a:schemeClr val="tx2"/>
                </a:solidFill>
              </a:rPr>
              <a:t>2</a:t>
            </a:r>
          </a:p>
          <a:p>
            <a:pPr eaLnBrk="1" hangingPunct="1"/>
            <a:r>
              <a:rPr lang="ru-RU" sz="1400" i="1">
                <a:solidFill>
                  <a:schemeClr val="tx2"/>
                </a:solidFill>
              </a:rPr>
              <a:t>п</a:t>
            </a:r>
            <a:r>
              <a:rPr lang="ru-RU" sz="1400" baseline="-25000">
                <a:solidFill>
                  <a:schemeClr val="tx2"/>
                </a:solidFill>
              </a:rPr>
              <a:t>2</a:t>
            </a:r>
            <a:endParaRPr lang="ru-RU">
              <a:solidFill>
                <a:schemeClr val="tx2"/>
              </a:solidFill>
            </a:endParaRPr>
          </a:p>
        </p:txBody>
      </p:sp>
      <p:sp>
        <p:nvSpPr>
          <p:cNvPr id="4111" name="Text Box 64"/>
          <p:cNvSpPr txBox="1">
            <a:spLocks noChangeArrowheads="1"/>
          </p:cNvSpPr>
          <p:nvPr/>
        </p:nvSpPr>
        <p:spPr bwMode="auto">
          <a:xfrm>
            <a:off x="3907665" y="3363098"/>
            <a:ext cx="13604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en-US" sz="1600" b="1" dirty="0" err="1" smtClean="0">
                <a:solidFill>
                  <a:schemeClr val="tx2"/>
                </a:solidFill>
                <a:latin typeface="Times New Roman" panose="02020603050405020304" pitchFamily="18" charset="0"/>
              </a:rPr>
              <a:t>Yetaklovchi</a:t>
            </a:r>
            <a:endParaRPr lang="ru-RU" sz="1600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12" name="Text Box 65"/>
          <p:cNvSpPr txBox="1">
            <a:spLocks noChangeArrowheads="1"/>
          </p:cNvSpPr>
          <p:nvPr/>
        </p:nvSpPr>
        <p:spPr bwMode="auto">
          <a:xfrm>
            <a:off x="6045201" y="4619626"/>
            <a:ext cx="16351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en-US" sz="1600" b="1" dirty="0" err="1" smtClean="0">
                <a:solidFill>
                  <a:schemeClr val="tx2"/>
                </a:solidFill>
                <a:latin typeface="Times New Roman" panose="02020603050405020304" pitchFamily="18" charset="0"/>
              </a:rPr>
              <a:t>Yetaklanuvchi</a:t>
            </a:r>
            <a:endParaRPr lang="ru-RU" sz="1600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197999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4"/>
          <p:cNvSpPr txBox="1">
            <a:spLocks noChangeArrowheads="1"/>
          </p:cNvSpPr>
          <p:nvPr/>
        </p:nvSpPr>
        <p:spPr bwMode="auto">
          <a:xfrm>
            <a:off x="3987800" y="2940051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endParaRPr lang="ru-RU"/>
          </a:p>
        </p:txBody>
      </p:sp>
      <p:grpSp>
        <p:nvGrpSpPr>
          <p:cNvPr id="5123" name="Group 5"/>
          <p:cNvGrpSpPr>
            <a:grpSpLocks/>
          </p:cNvGrpSpPr>
          <p:nvPr/>
        </p:nvGrpSpPr>
        <p:grpSpPr bwMode="auto">
          <a:xfrm>
            <a:off x="2206626" y="549276"/>
            <a:ext cx="7561263" cy="4487863"/>
            <a:chOff x="893" y="3114"/>
            <a:chExt cx="9186" cy="5235"/>
          </a:xfrm>
        </p:grpSpPr>
        <p:sp>
          <p:nvSpPr>
            <p:cNvPr id="83974" name="Text Box 6"/>
            <p:cNvSpPr txBox="1">
              <a:spLocks noChangeArrowheads="1"/>
            </p:cNvSpPr>
            <p:nvPr/>
          </p:nvSpPr>
          <p:spPr bwMode="auto">
            <a:xfrm>
              <a:off x="4222" y="3114"/>
              <a:ext cx="3240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en-US" sz="2000" b="1" dirty="0" smtClean="0">
                  <a:solidFill>
                    <a:srgbClr val="3333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rPr>
                <a:t>MEXANIK UZATMALAR</a:t>
              </a:r>
              <a:endParaRPr lang="ru-RU" sz="20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endParaRPr>
            </a:p>
          </p:txBody>
        </p:sp>
        <p:sp>
          <p:nvSpPr>
            <p:cNvPr id="83975" name="Text Box 7"/>
            <p:cNvSpPr txBox="1">
              <a:spLocks noChangeArrowheads="1"/>
            </p:cNvSpPr>
            <p:nvPr/>
          </p:nvSpPr>
          <p:spPr bwMode="auto">
            <a:xfrm>
              <a:off x="893" y="4205"/>
              <a:ext cx="3554" cy="1009"/>
            </a:xfrm>
            <a:prstGeom prst="round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en-US" sz="1600" b="1" dirty="0" smtClean="0">
                  <a:solidFill>
                    <a:schemeClr val="accent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rPr>
                <a:t>ILASHISH XISOBIGA ISHLOVCHI UZATMALAR</a:t>
              </a:r>
              <a:endParaRPr lang="ru-RU" sz="1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endParaRPr>
            </a:p>
          </p:txBody>
        </p:sp>
        <p:sp>
          <p:nvSpPr>
            <p:cNvPr id="83976" name="Text Box 8"/>
            <p:cNvSpPr txBox="1">
              <a:spLocks noChangeArrowheads="1"/>
            </p:cNvSpPr>
            <p:nvPr/>
          </p:nvSpPr>
          <p:spPr bwMode="auto">
            <a:xfrm>
              <a:off x="893" y="5466"/>
              <a:ext cx="3240" cy="718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en-US" sz="1600" b="1" dirty="0" smtClean="0">
                  <a:solidFill>
                    <a:schemeClr val="accent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rPr>
                <a:t>TISHLI UZATMALAR</a:t>
              </a:r>
              <a:endParaRPr lang="ru-RU" sz="1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endParaRPr>
            </a:p>
          </p:txBody>
        </p:sp>
        <p:sp>
          <p:nvSpPr>
            <p:cNvPr id="83977" name="Text Box 9"/>
            <p:cNvSpPr txBox="1">
              <a:spLocks noChangeArrowheads="1"/>
            </p:cNvSpPr>
            <p:nvPr/>
          </p:nvSpPr>
          <p:spPr bwMode="auto">
            <a:xfrm>
              <a:off x="982" y="6534"/>
              <a:ext cx="3240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/>
            <a:lstStyle>
              <a:defPPr>
                <a:defRPr lang="ru-RU"/>
              </a:defPPr>
              <a:lvl1pPr algn="ctr">
                <a:defRPr sz="1600" b="1">
                  <a:solidFill>
                    <a:schemeClr val="accent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defRPr>
              </a:lvl1pPr>
              <a:lvl2pPr>
                <a:defRPr>
                  <a:solidFill>
                    <a:schemeClr val="dk1"/>
                  </a:solidFill>
                  <a:latin typeface="+mn-lt"/>
                </a:defRPr>
              </a:lvl2pPr>
              <a:lvl3pPr>
                <a:defRPr>
                  <a:solidFill>
                    <a:schemeClr val="dk1"/>
                  </a:solidFill>
                  <a:latin typeface="+mn-lt"/>
                </a:defRPr>
              </a:lvl3pPr>
              <a:lvl4pPr>
                <a:defRPr>
                  <a:solidFill>
                    <a:schemeClr val="dk1"/>
                  </a:solidFill>
                  <a:latin typeface="+mn-lt"/>
                </a:defRPr>
              </a:lvl4pPr>
              <a:lvl5pPr>
                <a:defRPr>
                  <a:solidFill>
                    <a:schemeClr val="dk1"/>
                  </a:solidFill>
                  <a:latin typeface="+mn-lt"/>
                </a:defRPr>
              </a:lvl5pPr>
              <a:lvl6pPr>
                <a:defRPr>
                  <a:solidFill>
                    <a:schemeClr val="dk1"/>
                  </a:solidFill>
                  <a:latin typeface="+mn-lt"/>
                </a:defRPr>
              </a:lvl6pPr>
              <a:lvl7pPr>
                <a:defRPr>
                  <a:solidFill>
                    <a:schemeClr val="dk1"/>
                  </a:solidFill>
                  <a:latin typeface="+mn-lt"/>
                </a:defRPr>
              </a:lvl7pPr>
              <a:lvl8pPr>
                <a:defRPr>
                  <a:solidFill>
                    <a:schemeClr val="dk1"/>
                  </a:solidFill>
                  <a:latin typeface="+mn-lt"/>
                </a:defRPr>
              </a:lvl8pPr>
              <a:lvl9pPr>
                <a:defRPr>
                  <a:solidFill>
                    <a:schemeClr val="dk1"/>
                  </a:solidFill>
                  <a:latin typeface="+mn-lt"/>
                </a:defRPr>
              </a:lvl9pPr>
            </a:lstStyle>
            <a:p>
              <a:pPr>
                <a:defRPr/>
              </a:pPr>
              <a:r>
                <a:rPr lang="en-US" dirty="0" smtClean="0"/>
                <a:t>CHERVYAKLI UZATMAALAR</a:t>
              </a:r>
              <a:endParaRPr lang="ru-RU" dirty="0"/>
            </a:p>
          </p:txBody>
        </p:sp>
        <p:sp>
          <p:nvSpPr>
            <p:cNvPr id="83978" name="Text Box 10"/>
            <p:cNvSpPr txBox="1">
              <a:spLocks noChangeArrowheads="1"/>
            </p:cNvSpPr>
            <p:nvPr/>
          </p:nvSpPr>
          <p:spPr bwMode="auto">
            <a:xfrm>
              <a:off x="982" y="7629"/>
              <a:ext cx="3240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/>
            <a:lstStyle>
              <a:defPPr>
                <a:defRPr lang="ru-RU"/>
              </a:defPPr>
              <a:lvl1pPr algn="ctr">
                <a:defRPr sz="1600" b="1">
                  <a:solidFill>
                    <a:schemeClr val="accent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defRPr>
              </a:lvl1pPr>
              <a:lvl2pPr>
                <a:defRPr>
                  <a:solidFill>
                    <a:schemeClr val="dk1"/>
                  </a:solidFill>
                  <a:latin typeface="+mn-lt"/>
                </a:defRPr>
              </a:lvl2pPr>
              <a:lvl3pPr>
                <a:defRPr>
                  <a:solidFill>
                    <a:schemeClr val="dk1"/>
                  </a:solidFill>
                  <a:latin typeface="+mn-lt"/>
                </a:defRPr>
              </a:lvl3pPr>
              <a:lvl4pPr>
                <a:defRPr>
                  <a:solidFill>
                    <a:schemeClr val="dk1"/>
                  </a:solidFill>
                  <a:latin typeface="+mn-lt"/>
                </a:defRPr>
              </a:lvl4pPr>
              <a:lvl5pPr>
                <a:defRPr>
                  <a:solidFill>
                    <a:schemeClr val="dk1"/>
                  </a:solidFill>
                  <a:latin typeface="+mn-lt"/>
                </a:defRPr>
              </a:lvl5pPr>
              <a:lvl6pPr>
                <a:defRPr>
                  <a:solidFill>
                    <a:schemeClr val="dk1"/>
                  </a:solidFill>
                  <a:latin typeface="+mn-lt"/>
                </a:defRPr>
              </a:lvl6pPr>
              <a:lvl7pPr>
                <a:defRPr>
                  <a:solidFill>
                    <a:schemeClr val="dk1"/>
                  </a:solidFill>
                  <a:latin typeface="+mn-lt"/>
                </a:defRPr>
              </a:lvl7pPr>
              <a:lvl8pPr>
                <a:defRPr>
                  <a:solidFill>
                    <a:schemeClr val="dk1"/>
                  </a:solidFill>
                  <a:latin typeface="+mn-lt"/>
                </a:defRPr>
              </a:lvl8pPr>
              <a:lvl9pPr>
                <a:defRPr>
                  <a:solidFill>
                    <a:schemeClr val="dk1"/>
                  </a:solidFill>
                  <a:latin typeface="+mn-lt"/>
                </a:defRPr>
              </a:lvl9pPr>
            </a:lstStyle>
            <a:p>
              <a:pPr>
                <a:defRPr/>
              </a:pPr>
              <a:r>
                <a:rPr lang="en-US" dirty="0" smtClean="0"/>
                <a:t>ZANJIRLI UZATMALAR</a:t>
              </a:r>
              <a:endParaRPr lang="ru-RU" dirty="0"/>
            </a:p>
          </p:txBody>
        </p:sp>
        <p:sp>
          <p:nvSpPr>
            <p:cNvPr id="83980" name="Text Box 12"/>
            <p:cNvSpPr txBox="1">
              <a:spLocks noChangeArrowheads="1"/>
            </p:cNvSpPr>
            <p:nvPr/>
          </p:nvSpPr>
          <p:spPr bwMode="auto">
            <a:xfrm>
              <a:off x="6561" y="5455"/>
              <a:ext cx="3240" cy="718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/>
            <a:lstStyle>
              <a:defPPr>
                <a:defRPr lang="ru-RU"/>
              </a:defPPr>
              <a:lvl1pPr algn="ctr">
                <a:defRPr sz="1600" b="1">
                  <a:solidFill>
                    <a:schemeClr val="accent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defRPr>
              </a:lvl1pPr>
              <a:lvl2pPr>
                <a:defRPr>
                  <a:solidFill>
                    <a:schemeClr val="dk1"/>
                  </a:solidFill>
                  <a:latin typeface="+mn-lt"/>
                </a:defRPr>
              </a:lvl2pPr>
              <a:lvl3pPr>
                <a:defRPr>
                  <a:solidFill>
                    <a:schemeClr val="dk1"/>
                  </a:solidFill>
                  <a:latin typeface="+mn-lt"/>
                </a:defRPr>
              </a:lvl3pPr>
              <a:lvl4pPr>
                <a:defRPr>
                  <a:solidFill>
                    <a:schemeClr val="dk1"/>
                  </a:solidFill>
                  <a:latin typeface="+mn-lt"/>
                </a:defRPr>
              </a:lvl4pPr>
              <a:lvl5pPr>
                <a:defRPr>
                  <a:solidFill>
                    <a:schemeClr val="dk1"/>
                  </a:solidFill>
                  <a:latin typeface="+mn-lt"/>
                </a:defRPr>
              </a:lvl5pPr>
              <a:lvl6pPr>
                <a:defRPr>
                  <a:solidFill>
                    <a:schemeClr val="dk1"/>
                  </a:solidFill>
                  <a:latin typeface="+mn-lt"/>
                </a:defRPr>
              </a:lvl6pPr>
              <a:lvl7pPr>
                <a:defRPr>
                  <a:solidFill>
                    <a:schemeClr val="dk1"/>
                  </a:solidFill>
                  <a:latin typeface="+mn-lt"/>
                </a:defRPr>
              </a:lvl7pPr>
              <a:lvl8pPr>
                <a:defRPr>
                  <a:solidFill>
                    <a:schemeClr val="dk1"/>
                  </a:solidFill>
                  <a:latin typeface="+mn-lt"/>
                </a:defRPr>
              </a:lvl8pPr>
              <a:lvl9pPr>
                <a:defRPr>
                  <a:solidFill>
                    <a:schemeClr val="dk1"/>
                  </a:solidFill>
                  <a:latin typeface="+mn-lt"/>
                </a:defRPr>
              </a:lvl9pPr>
            </a:lstStyle>
            <a:p>
              <a:pPr>
                <a:defRPr/>
              </a:pPr>
              <a:r>
                <a:rPr lang="en-US" dirty="0" smtClean="0"/>
                <a:t>TASMALI UZATMALAR</a:t>
              </a:r>
              <a:endParaRPr lang="ru-RU" dirty="0"/>
            </a:p>
          </p:txBody>
        </p:sp>
        <p:sp>
          <p:nvSpPr>
            <p:cNvPr id="83981" name="Text Box 13"/>
            <p:cNvSpPr txBox="1">
              <a:spLocks noChangeArrowheads="1"/>
            </p:cNvSpPr>
            <p:nvPr/>
          </p:nvSpPr>
          <p:spPr bwMode="auto">
            <a:xfrm>
              <a:off x="6577" y="6534"/>
              <a:ext cx="3240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/>
            <a:lstStyle>
              <a:defPPr>
                <a:defRPr lang="ru-RU"/>
              </a:defPPr>
              <a:lvl1pPr algn="ctr">
                <a:defRPr sz="1600" b="1">
                  <a:solidFill>
                    <a:schemeClr val="accent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defRPr>
              </a:lvl1pPr>
              <a:lvl2pPr>
                <a:defRPr>
                  <a:solidFill>
                    <a:schemeClr val="dk1"/>
                  </a:solidFill>
                  <a:latin typeface="+mn-lt"/>
                </a:defRPr>
              </a:lvl2pPr>
              <a:lvl3pPr>
                <a:defRPr>
                  <a:solidFill>
                    <a:schemeClr val="dk1"/>
                  </a:solidFill>
                  <a:latin typeface="+mn-lt"/>
                </a:defRPr>
              </a:lvl3pPr>
              <a:lvl4pPr>
                <a:defRPr>
                  <a:solidFill>
                    <a:schemeClr val="dk1"/>
                  </a:solidFill>
                  <a:latin typeface="+mn-lt"/>
                </a:defRPr>
              </a:lvl4pPr>
              <a:lvl5pPr>
                <a:defRPr>
                  <a:solidFill>
                    <a:schemeClr val="dk1"/>
                  </a:solidFill>
                  <a:latin typeface="+mn-lt"/>
                </a:defRPr>
              </a:lvl5pPr>
              <a:lvl6pPr>
                <a:defRPr>
                  <a:solidFill>
                    <a:schemeClr val="dk1"/>
                  </a:solidFill>
                  <a:latin typeface="+mn-lt"/>
                </a:defRPr>
              </a:lvl6pPr>
              <a:lvl7pPr>
                <a:defRPr>
                  <a:solidFill>
                    <a:schemeClr val="dk1"/>
                  </a:solidFill>
                  <a:latin typeface="+mn-lt"/>
                </a:defRPr>
              </a:lvl7pPr>
              <a:lvl8pPr>
                <a:defRPr>
                  <a:solidFill>
                    <a:schemeClr val="dk1"/>
                  </a:solidFill>
                  <a:latin typeface="+mn-lt"/>
                </a:defRPr>
              </a:lvl8pPr>
              <a:lvl9pPr>
                <a:defRPr>
                  <a:solidFill>
                    <a:schemeClr val="dk1"/>
                  </a:solidFill>
                  <a:latin typeface="+mn-lt"/>
                </a:defRPr>
              </a:lvl9pPr>
            </a:lstStyle>
            <a:p>
              <a:pPr>
                <a:defRPr/>
              </a:pPr>
              <a:r>
                <a:rPr lang="en-US" dirty="0" smtClean="0"/>
                <a:t>FRIKSION UZATMALAR</a:t>
              </a:r>
              <a:endParaRPr lang="ru-RU" dirty="0"/>
            </a:p>
          </p:txBody>
        </p:sp>
        <p:sp>
          <p:nvSpPr>
            <p:cNvPr id="83982" name="Text Box 14"/>
            <p:cNvSpPr txBox="1">
              <a:spLocks noChangeArrowheads="1"/>
            </p:cNvSpPr>
            <p:nvPr/>
          </p:nvSpPr>
          <p:spPr bwMode="auto">
            <a:xfrm>
              <a:off x="6561" y="4223"/>
              <a:ext cx="3518" cy="991"/>
            </a:xfrm>
            <a:prstGeom prst="flowChartAlternateProcess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>
              <a:defPPr>
                <a:defRPr lang="ru-RU"/>
              </a:defPPr>
              <a:lvl1pPr algn="ctr">
                <a:defRPr sz="1600" b="1">
                  <a:solidFill>
                    <a:schemeClr val="accent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defRPr>
              </a:lvl1pPr>
              <a:lvl2pPr>
                <a:defRPr>
                  <a:solidFill>
                    <a:schemeClr val="dk1"/>
                  </a:solidFill>
                  <a:latin typeface="+mn-lt"/>
                </a:defRPr>
              </a:lvl2pPr>
              <a:lvl3pPr>
                <a:defRPr>
                  <a:solidFill>
                    <a:schemeClr val="dk1"/>
                  </a:solidFill>
                  <a:latin typeface="+mn-lt"/>
                </a:defRPr>
              </a:lvl3pPr>
              <a:lvl4pPr>
                <a:defRPr>
                  <a:solidFill>
                    <a:schemeClr val="dk1"/>
                  </a:solidFill>
                  <a:latin typeface="+mn-lt"/>
                </a:defRPr>
              </a:lvl4pPr>
              <a:lvl5pPr>
                <a:defRPr>
                  <a:solidFill>
                    <a:schemeClr val="dk1"/>
                  </a:solidFill>
                  <a:latin typeface="+mn-lt"/>
                </a:defRPr>
              </a:lvl5pPr>
              <a:lvl6pPr>
                <a:defRPr>
                  <a:solidFill>
                    <a:schemeClr val="dk1"/>
                  </a:solidFill>
                  <a:latin typeface="+mn-lt"/>
                </a:defRPr>
              </a:lvl6pPr>
              <a:lvl7pPr>
                <a:defRPr>
                  <a:solidFill>
                    <a:schemeClr val="dk1"/>
                  </a:solidFill>
                  <a:latin typeface="+mn-lt"/>
                </a:defRPr>
              </a:lvl7pPr>
              <a:lvl8pPr>
                <a:defRPr>
                  <a:solidFill>
                    <a:schemeClr val="dk1"/>
                  </a:solidFill>
                  <a:latin typeface="+mn-lt"/>
                </a:defRPr>
              </a:lvl8pPr>
              <a:lvl9pPr>
                <a:defRPr>
                  <a:solidFill>
                    <a:schemeClr val="dk1"/>
                  </a:solidFill>
                  <a:latin typeface="+mn-lt"/>
                </a:defRPr>
              </a:lvl9pPr>
            </a:lstStyle>
            <a:p>
              <a:pPr>
                <a:defRPr/>
              </a:pPr>
              <a:r>
                <a:rPr lang="en-US" dirty="0" smtClean="0"/>
                <a:t>ISHQALANISH XISOBIGA ISHLOVCHI</a:t>
              </a:r>
              <a:endParaRPr lang="ru-RU" dirty="0"/>
            </a:p>
          </p:txBody>
        </p:sp>
        <p:sp>
          <p:nvSpPr>
            <p:cNvPr id="5141" name="Line 15"/>
            <p:cNvSpPr>
              <a:spLocks noChangeShapeType="1"/>
            </p:cNvSpPr>
            <p:nvPr/>
          </p:nvSpPr>
          <p:spPr bwMode="auto">
            <a:xfrm flipH="1">
              <a:off x="3056" y="3834"/>
              <a:ext cx="2785" cy="37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42" name="Line 16"/>
            <p:cNvSpPr>
              <a:spLocks noChangeShapeType="1"/>
            </p:cNvSpPr>
            <p:nvPr/>
          </p:nvSpPr>
          <p:spPr bwMode="auto">
            <a:xfrm>
              <a:off x="5841" y="3834"/>
              <a:ext cx="2051" cy="37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43" name="Line 17"/>
            <p:cNvSpPr>
              <a:spLocks noChangeShapeType="1"/>
            </p:cNvSpPr>
            <p:nvPr/>
          </p:nvSpPr>
          <p:spPr bwMode="auto">
            <a:xfrm flipH="1">
              <a:off x="2421" y="5289"/>
              <a:ext cx="15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44" name="Line 18"/>
            <p:cNvSpPr>
              <a:spLocks noChangeShapeType="1"/>
            </p:cNvSpPr>
            <p:nvPr/>
          </p:nvSpPr>
          <p:spPr bwMode="auto">
            <a:xfrm>
              <a:off x="2421" y="617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45" name="Line 19"/>
            <p:cNvSpPr>
              <a:spLocks noChangeShapeType="1"/>
            </p:cNvSpPr>
            <p:nvPr/>
          </p:nvSpPr>
          <p:spPr bwMode="auto">
            <a:xfrm>
              <a:off x="2436" y="725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46" name="Line 21"/>
            <p:cNvSpPr>
              <a:spLocks noChangeShapeType="1"/>
            </p:cNvSpPr>
            <p:nvPr/>
          </p:nvSpPr>
          <p:spPr bwMode="auto">
            <a:xfrm flipH="1">
              <a:off x="8181" y="5213"/>
              <a:ext cx="15" cy="2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47" name="Line 22"/>
            <p:cNvSpPr>
              <a:spLocks noChangeShapeType="1"/>
            </p:cNvSpPr>
            <p:nvPr/>
          </p:nvSpPr>
          <p:spPr bwMode="auto">
            <a:xfrm>
              <a:off x="8181" y="617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5124" name="Рисунок 8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2276" y="5137150"/>
            <a:ext cx="500063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Рисунок 9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5" t="5269" r="79269"/>
          <a:stretch>
            <a:fillRect/>
          </a:stretch>
        </p:blipFill>
        <p:spPr bwMode="auto">
          <a:xfrm>
            <a:off x="2405064" y="5097464"/>
            <a:ext cx="454025" cy="98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10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539" y="5126039"/>
            <a:ext cx="1576387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Рисунок 1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775" y="4987926"/>
            <a:ext cx="935038" cy="120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Рисунок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8001000"/>
            <a:ext cx="1762125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Rectangle 28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endParaRPr lang="ru-RU">
              <a:latin typeface="Arial" panose="020B0604020202020204" pitchFamily="34" charset="0"/>
            </a:endParaRPr>
          </a:p>
        </p:txBody>
      </p:sp>
      <p:sp>
        <p:nvSpPr>
          <p:cNvPr id="5130" name="Rectangle 30"/>
          <p:cNvSpPr>
            <a:spLocks noChangeArrowheads="1"/>
          </p:cNvSpPr>
          <p:nvPr/>
        </p:nvSpPr>
        <p:spPr bwMode="auto">
          <a:xfrm>
            <a:off x="5873824" y="4166802"/>
            <a:ext cx="44435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/>
            <a:r>
              <a:rPr lang="ru-RU" sz="1200" b="1">
                <a:latin typeface="Arial" panose="020B0604020202020204" pitchFamily="34" charset="0"/>
                <a:cs typeface="Times New Roman" panose="02020603050405020304" pitchFamily="18" charset="0"/>
              </a:rPr>
              <a:t>      </a:t>
            </a:r>
            <a:endParaRPr lang="ru-RU">
              <a:latin typeface="Arial" panose="020B0604020202020204" pitchFamily="34" charset="0"/>
            </a:endParaRPr>
          </a:p>
        </p:txBody>
      </p:sp>
      <p:sp>
        <p:nvSpPr>
          <p:cNvPr id="5131" name="Rectangle 32"/>
          <p:cNvSpPr>
            <a:spLocks noChangeArrowheads="1"/>
          </p:cNvSpPr>
          <p:nvPr/>
        </p:nvSpPr>
        <p:spPr bwMode="auto">
          <a:xfrm>
            <a:off x="5935540" y="7862501"/>
            <a:ext cx="32092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/>
            <a:r>
              <a:rPr lang="ru-RU" sz="1200" b="1">
                <a:latin typeface="Arial" panose="020B0604020202020204" pitchFamily="34" charset="0"/>
                <a:cs typeface="Times New Roman" panose="02020603050405020304" pitchFamily="18" charset="0"/>
              </a:rPr>
              <a:t>е)</a:t>
            </a:r>
            <a:endParaRPr lang="ru-RU">
              <a:latin typeface="Arial" panose="020B0604020202020204" pitchFamily="34" charset="0"/>
            </a:endParaRPr>
          </a:p>
        </p:txBody>
      </p:sp>
      <p:pic>
        <p:nvPicPr>
          <p:cNvPr id="5132" name="Рисунок 1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3275" y="5137150"/>
            <a:ext cx="960438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8965472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4"/>
          <p:cNvGrpSpPr>
            <a:grpSpLocks/>
          </p:cNvGrpSpPr>
          <p:nvPr/>
        </p:nvGrpSpPr>
        <p:grpSpPr bwMode="auto">
          <a:xfrm>
            <a:off x="2146301" y="476251"/>
            <a:ext cx="7910513" cy="5045075"/>
            <a:chOff x="981" y="3114"/>
            <a:chExt cx="8820" cy="5580"/>
          </a:xfrm>
        </p:grpSpPr>
        <p:sp>
          <p:nvSpPr>
            <p:cNvPr id="84997" name="Text Box 5"/>
            <p:cNvSpPr txBox="1">
              <a:spLocks noChangeArrowheads="1"/>
            </p:cNvSpPr>
            <p:nvPr/>
          </p:nvSpPr>
          <p:spPr bwMode="auto">
            <a:xfrm>
              <a:off x="3940" y="3114"/>
              <a:ext cx="3772" cy="720"/>
            </a:xfrm>
            <a:prstGeom prst="round2DiagRect">
              <a:avLst/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en-US" sz="2000" b="1" dirty="0" smtClean="0">
                  <a:solidFill>
                    <a:srgbClr val="3333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rPr>
                <a:t>TISHLI UZATMALAR</a:t>
              </a:r>
              <a:endParaRPr lang="ru-RU" sz="20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endParaRPr>
            </a:p>
          </p:txBody>
        </p:sp>
        <p:sp>
          <p:nvSpPr>
            <p:cNvPr id="84998" name="Text Box 6"/>
            <p:cNvSpPr txBox="1">
              <a:spLocks noChangeArrowheads="1"/>
            </p:cNvSpPr>
            <p:nvPr/>
          </p:nvSpPr>
          <p:spPr bwMode="auto">
            <a:xfrm>
              <a:off x="981" y="4375"/>
              <a:ext cx="3239" cy="720"/>
            </a:xfrm>
            <a:prstGeom prst="flowChartAlternateProcess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en-US" sz="1600" b="1" dirty="0" smtClean="0">
                  <a:solidFill>
                    <a:srgbClr val="3333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rPr>
                <a:t>O’QLAR JAYLASHISHIGA QARAB.</a:t>
              </a:r>
              <a:endParaRPr lang="ru-RU" sz="16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endParaRPr>
            </a:p>
          </p:txBody>
        </p:sp>
        <p:sp>
          <p:nvSpPr>
            <p:cNvPr id="84999" name="Text Box 7"/>
            <p:cNvSpPr txBox="1">
              <a:spLocks noChangeArrowheads="1"/>
            </p:cNvSpPr>
            <p:nvPr/>
          </p:nvSpPr>
          <p:spPr bwMode="auto">
            <a:xfrm>
              <a:off x="981" y="5455"/>
              <a:ext cx="3239" cy="720"/>
            </a:xfrm>
            <a:prstGeom prst="snip1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en-US" sz="1600" b="1" dirty="0" smtClean="0">
                  <a:solidFill>
                    <a:srgbClr val="3333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rPr>
                <a:t>SLINDIRSIMON</a:t>
              </a:r>
              <a:endParaRPr lang="ru-RU" sz="16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endParaRPr>
            </a:p>
          </p:txBody>
        </p:sp>
        <p:sp>
          <p:nvSpPr>
            <p:cNvPr id="85000" name="Text Box 8"/>
            <p:cNvSpPr txBox="1">
              <a:spLocks noChangeArrowheads="1"/>
            </p:cNvSpPr>
            <p:nvPr/>
          </p:nvSpPr>
          <p:spPr bwMode="auto">
            <a:xfrm>
              <a:off x="981" y="6534"/>
              <a:ext cx="3239" cy="720"/>
            </a:xfrm>
            <a:prstGeom prst="snip1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en-US" sz="1600" b="1" dirty="0" smtClean="0">
                  <a:solidFill>
                    <a:srgbClr val="3333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rPr>
                <a:t>KONUSSIMON</a:t>
              </a:r>
              <a:endParaRPr lang="ru-RU" sz="16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endParaRPr>
            </a:p>
          </p:txBody>
        </p:sp>
        <p:sp>
          <p:nvSpPr>
            <p:cNvPr id="85001" name="Text Box 9"/>
            <p:cNvSpPr txBox="1">
              <a:spLocks noChangeArrowheads="1"/>
            </p:cNvSpPr>
            <p:nvPr/>
          </p:nvSpPr>
          <p:spPr bwMode="auto">
            <a:xfrm>
              <a:off x="981" y="7628"/>
              <a:ext cx="3239" cy="722"/>
            </a:xfrm>
            <a:prstGeom prst="snip1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en-US" sz="1600" b="1" dirty="0" smtClean="0">
                  <a:solidFill>
                    <a:srgbClr val="3333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rPr>
                <a:t>VINTLI</a:t>
              </a:r>
              <a:endParaRPr lang="ru-RU" sz="16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endParaRPr>
            </a:p>
          </p:txBody>
        </p:sp>
        <p:sp>
          <p:nvSpPr>
            <p:cNvPr id="85002" name="Text Box 10"/>
            <p:cNvSpPr txBox="1">
              <a:spLocks noChangeArrowheads="1"/>
            </p:cNvSpPr>
            <p:nvPr/>
          </p:nvSpPr>
          <p:spPr bwMode="auto">
            <a:xfrm>
              <a:off x="6562" y="6894"/>
              <a:ext cx="3239" cy="720"/>
            </a:xfrm>
            <a:prstGeom prst="snipRound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en-US" sz="1600" b="1" dirty="0" smtClean="0">
                  <a:solidFill>
                    <a:srgbClr val="3333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rPr>
                <a:t>QIYA TISHLI</a:t>
              </a:r>
              <a:endParaRPr lang="ru-RU" sz="16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endParaRPr>
            </a:p>
          </p:txBody>
        </p:sp>
        <p:sp>
          <p:nvSpPr>
            <p:cNvPr id="85003" name="Text Box 11"/>
            <p:cNvSpPr txBox="1">
              <a:spLocks noChangeArrowheads="1"/>
            </p:cNvSpPr>
            <p:nvPr/>
          </p:nvSpPr>
          <p:spPr bwMode="auto">
            <a:xfrm>
              <a:off x="6562" y="5814"/>
              <a:ext cx="3239" cy="720"/>
            </a:xfrm>
            <a:prstGeom prst="snipRound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en-US" sz="1600" b="1" dirty="0" smtClean="0">
                  <a:solidFill>
                    <a:srgbClr val="3333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rPr>
                <a:t>TO’G’RI TISHLI</a:t>
              </a:r>
              <a:endParaRPr lang="ru-RU" sz="16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endParaRPr>
            </a:p>
          </p:txBody>
        </p:sp>
        <p:sp>
          <p:nvSpPr>
            <p:cNvPr id="85004" name="Text Box 12"/>
            <p:cNvSpPr txBox="1">
              <a:spLocks noChangeArrowheads="1"/>
            </p:cNvSpPr>
            <p:nvPr/>
          </p:nvSpPr>
          <p:spPr bwMode="auto">
            <a:xfrm>
              <a:off x="6562" y="4375"/>
              <a:ext cx="3239" cy="1080"/>
            </a:xfrm>
            <a:prstGeom prst="flowChartAlternateProcess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en-US" sz="1600" b="1" dirty="0" smtClean="0">
                  <a:solidFill>
                    <a:srgbClr val="3333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rPr>
                <a:t>TISHLARNING G’ILDIRAK SIRTIGA JOYLASHISHIGA QARAB</a:t>
              </a:r>
              <a:endParaRPr lang="ru-RU" sz="16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endParaRPr>
            </a:p>
          </p:txBody>
        </p:sp>
        <p:sp>
          <p:nvSpPr>
            <p:cNvPr id="6155" name="Line 13"/>
            <p:cNvSpPr>
              <a:spLocks noChangeShapeType="1"/>
            </p:cNvSpPr>
            <p:nvPr/>
          </p:nvSpPr>
          <p:spPr bwMode="auto">
            <a:xfrm flipH="1">
              <a:off x="2421" y="3834"/>
              <a:ext cx="342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156" name="Line 14"/>
            <p:cNvSpPr>
              <a:spLocks noChangeShapeType="1"/>
            </p:cNvSpPr>
            <p:nvPr/>
          </p:nvSpPr>
          <p:spPr bwMode="auto">
            <a:xfrm>
              <a:off x="5841" y="3834"/>
              <a:ext cx="234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157" name="Line 15"/>
            <p:cNvSpPr>
              <a:spLocks noChangeShapeType="1"/>
            </p:cNvSpPr>
            <p:nvPr/>
          </p:nvSpPr>
          <p:spPr bwMode="auto">
            <a:xfrm>
              <a:off x="2421" y="5109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158" name="Line 16"/>
            <p:cNvSpPr>
              <a:spLocks noChangeShapeType="1"/>
            </p:cNvSpPr>
            <p:nvPr/>
          </p:nvSpPr>
          <p:spPr bwMode="auto">
            <a:xfrm>
              <a:off x="2421" y="617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159" name="Line 17"/>
            <p:cNvSpPr>
              <a:spLocks noChangeShapeType="1"/>
            </p:cNvSpPr>
            <p:nvPr/>
          </p:nvSpPr>
          <p:spPr bwMode="auto">
            <a:xfrm>
              <a:off x="2436" y="725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160" name="Line 18"/>
            <p:cNvSpPr>
              <a:spLocks noChangeShapeType="1"/>
            </p:cNvSpPr>
            <p:nvPr/>
          </p:nvSpPr>
          <p:spPr bwMode="auto">
            <a:xfrm>
              <a:off x="8181" y="545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161" name="Line 19"/>
            <p:cNvSpPr>
              <a:spLocks noChangeShapeType="1"/>
            </p:cNvSpPr>
            <p:nvPr/>
          </p:nvSpPr>
          <p:spPr bwMode="auto">
            <a:xfrm>
              <a:off x="8181" y="653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5012" name="Text Box 20"/>
            <p:cNvSpPr txBox="1">
              <a:spLocks noChangeArrowheads="1"/>
            </p:cNvSpPr>
            <p:nvPr/>
          </p:nvSpPr>
          <p:spPr bwMode="auto">
            <a:xfrm>
              <a:off x="6562" y="7974"/>
              <a:ext cx="3239" cy="720"/>
            </a:xfrm>
            <a:prstGeom prst="snipRound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en-US" sz="1600" b="1" dirty="0" smtClean="0">
                  <a:solidFill>
                    <a:srgbClr val="3333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rPr>
                <a:t>AYLNASIMON TISHLI</a:t>
              </a:r>
              <a:endParaRPr lang="ru-RU" sz="16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endParaRPr>
            </a:p>
          </p:txBody>
        </p:sp>
        <p:sp>
          <p:nvSpPr>
            <p:cNvPr id="6163" name="Line 21"/>
            <p:cNvSpPr>
              <a:spLocks noChangeShapeType="1"/>
            </p:cNvSpPr>
            <p:nvPr/>
          </p:nvSpPr>
          <p:spPr bwMode="auto">
            <a:xfrm>
              <a:off x="8181" y="761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82335235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4"/>
          <p:cNvGrpSpPr>
            <a:grpSpLocks/>
          </p:cNvGrpSpPr>
          <p:nvPr/>
        </p:nvGrpSpPr>
        <p:grpSpPr bwMode="auto">
          <a:xfrm>
            <a:off x="2279651" y="620714"/>
            <a:ext cx="8137525" cy="3698875"/>
            <a:chOff x="1064" y="7152"/>
            <a:chExt cx="6332" cy="2217"/>
          </a:xfrm>
        </p:grpSpPr>
        <p:graphicFrame>
          <p:nvGraphicFramePr>
            <p:cNvPr id="7171" name="Object 5"/>
            <p:cNvGraphicFramePr>
              <a:graphicFrameLocks noChangeAspect="1"/>
            </p:cNvGraphicFramePr>
            <p:nvPr/>
          </p:nvGraphicFramePr>
          <p:xfrm>
            <a:off x="1064" y="7281"/>
            <a:ext cx="3203" cy="20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00" r:id="rId4" imgW="4076190" imgH="2657846" progId="">
                    <p:embed/>
                  </p:oleObj>
                </mc:Choice>
                <mc:Fallback>
                  <p:oleObj r:id="rId4" imgW="4076190" imgH="2657846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64" y="7281"/>
                          <a:ext cx="3203" cy="20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172" name="Object 6"/>
            <p:cNvGraphicFramePr>
              <a:graphicFrameLocks noChangeAspect="1"/>
            </p:cNvGraphicFramePr>
            <p:nvPr/>
          </p:nvGraphicFramePr>
          <p:xfrm>
            <a:off x="4491" y="7152"/>
            <a:ext cx="981" cy="19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01" r:id="rId6" imgW="1390844" imgH="2828571" progId="">
                    <p:embed/>
                  </p:oleObj>
                </mc:Choice>
                <mc:Fallback>
                  <p:oleObj r:id="rId6" imgW="1390844" imgH="2828571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91" y="7152"/>
                          <a:ext cx="981" cy="19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173" name="Object 7"/>
            <p:cNvGraphicFramePr>
              <a:graphicFrameLocks noChangeAspect="1"/>
            </p:cNvGraphicFramePr>
            <p:nvPr/>
          </p:nvGraphicFramePr>
          <p:xfrm>
            <a:off x="5690" y="7374"/>
            <a:ext cx="1706" cy="169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02" r:id="rId8" imgW="2172003" imgH="2161905" progId="">
                    <p:embed/>
                  </p:oleObj>
                </mc:Choice>
                <mc:Fallback>
                  <p:oleObj r:id="rId8" imgW="2172003" imgH="2161905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90" y="7374"/>
                          <a:ext cx="1706" cy="169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4267750619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4"/>
          <p:cNvSpPr txBox="1">
            <a:spLocks noChangeArrowheads="1"/>
          </p:cNvSpPr>
          <p:nvPr/>
        </p:nvSpPr>
        <p:spPr bwMode="auto">
          <a:xfrm>
            <a:off x="2855914" y="404814"/>
            <a:ext cx="66246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2000" b="1">
                <a:solidFill>
                  <a:srgbClr val="3333FF"/>
                </a:solidFill>
                <a:latin typeface="Times New Roman" panose="02020603050405020304" pitchFamily="18" charset="0"/>
              </a:rPr>
              <a:t>УЗАТМАНИНГ ГЕОМЕТРИК ПАРАМЕТРЛАРИ</a:t>
            </a:r>
          </a:p>
        </p:txBody>
      </p:sp>
      <p:pic>
        <p:nvPicPr>
          <p:cNvPr id="8195" name="Picture 5" descr="безымянный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820738"/>
            <a:ext cx="4843463" cy="577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xt Box 6"/>
          <p:cNvSpPr txBox="1">
            <a:spLocks noChangeArrowheads="1"/>
          </p:cNvSpPr>
          <p:nvPr/>
        </p:nvSpPr>
        <p:spPr bwMode="auto">
          <a:xfrm>
            <a:off x="6456363" y="1773238"/>
            <a:ext cx="3816350" cy="366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>
                <a:solidFill>
                  <a:schemeClr val="tx2"/>
                </a:solidFill>
                <a:latin typeface="Times New Roman" panose="02020603050405020304" pitchFamily="18" charset="0"/>
              </a:rPr>
              <a:t>d</a:t>
            </a:r>
            <a:r>
              <a:rPr lang="en-US" baseline="-25000" dirty="0">
                <a:solidFill>
                  <a:schemeClr val="tx2"/>
                </a:solidFill>
                <a:latin typeface="Times New Roman" panose="02020603050405020304" pitchFamily="18" charset="0"/>
              </a:rPr>
              <a:t>a</a:t>
            </a:r>
            <a:r>
              <a:rPr lang="en-US" dirty="0">
                <a:solidFill>
                  <a:schemeClr val="tx2"/>
                </a:solidFill>
                <a:latin typeface="Times New Roman" panose="02020603050405020304" pitchFamily="18" charset="0"/>
              </a:rPr>
              <a:t>-</a:t>
            </a:r>
            <a:r>
              <a:rPr lang="uz-Cyrl-UZ" dirty="0">
                <a:solidFill>
                  <a:schemeClr val="tx2"/>
                </a:solidFill>
                <a:latin typeface="Times New Roman" panose="02020603050405020304" pitchFamily="18" charset="0"/>
              </a:rPr>
              <a:t>ташқи айлана</a:t>
            </a:r>
          </a:p>
          <a:p>
            <a:pPr eaLnBrk="1" hangingPunct="1">
              <a:spcBef>
                <a:spcPct val="50000"/>
              </a:spcBef>
            </a:pPr>
            <a:r>
              <a:rPr lang="en-US" dirty="0">
                <a:solidFill>
                  <a:schemeClr val="tx2"/>
                </a:solidFill>
                <a:latin typeface="Times New Roman" panose="02020603050405020304" pitchFamily="18" charset="0"/>
              </a:rPr>
              <a:t>d</a:t>
            </a:r>
            <a:r>
              <a:rPr lang="uz-Cyrl-UZ" dirty="0">
                <a:solidFill>
                  <a:schemeClr val="tx2"/>
                </a:solidFill>
                <a:latin typeface="Times New Roman" panose="02020603050405020304" pitchFamily="18" charset="0"/>
              </a:rPr>
              <a:t>-бўлиш айланаси</a:t>
            </a:r>
            <a:endParaRPr lang="en-US" dirty="0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dirty="0" err="1">
                <a:solidFill>
                  <a:schemeClr val="tx2"/>
                </a:solidFill>
                <a:latin typeface="Times New Roman" panose="02020603050405020304" pitchFamily="18" charset="0"/>
              </a:rPr>
              <a:t>d</a:t>
            </a:r>
            <a:r>
              <a:rPr lang="en-US" baseline="-25000" dirty="0" err="1">
                <a:solidFill>
                  <a:schemeClr val="tx2"/>
                </a:solidFill>
                <a:latin typeface="Times New Roman" panose="02020603050405020304" pitchFamily="18" charset="0"/>
              </a:rPr>
              <a:t>f</a:t>
            </a:r>
            <a:r>
              <a:rPr lang="en-US" dirty="0">
                <a:solidFill>
                  <a:schemeClr val="tx2"/>
                </a:solidFill>
                <a:latin typeface="Times New Roman" panose="02020603050405020304" pitchFamily="18" charset="0"/>
              </a:rPr>
              <a:t>-</a:t>
            </a:r>
            <a:r>
              <a:rPr lang="uz-Cyrl-UZ" dirty="0">
                <a:solidFill>
                  <a:schemeClr val="tx2"/>
                </a:solidFill>
                <a:latin typeface="Times New Roman" panose="02020603050405020304" pitchFamily="18" charset="0"/>
              </a:rPr>
              <a:t>тиш ости айланаси</a:t>
            </a:r>
          </a:p>
          <a:p>
            <a:pPr eaLnBrk="1" hangingPunct="1">
              <a:spcBef>
                <a:spcPct val="50000"/>
              </a:spcBef>
            </a:pPr>
            <a:r>
              <a:rPr lang="en-US" dirty="0">
                <a:solidFill>
                  <a:schemeClr val="tx2"/>
                </a:solidFill>
                <a:latin typeface="Times New Roman" panose="02020603050405020304" pitchFamily="18" charset="0"/>
              </a:rPr>
              <a:t>h</a:t>
            </a:r>
            <a:r>
              <a:rPr lang="en-US" baseline="-25000" dirty="0">
                <a:solidFill>
                  <a:schemeClr val="tx2"/>
                </a:solidFill>
                <a:latin typeface="Times New Roman" panose="02020603050405020304" pitchFamily="18" charset="0"/>
              </a:rPr>
              <a:t>a</a:t>
            </a:r>
            <a:r>
              <a:rPr lang="en-US" dirty="0">
                <a:solidFill>
                  <a:schemeClr val="tx2"/>
                </a:solidFill>
                <a:latin typeface="Times New Roman" panose="02020603050405020304" pitchFamily="18" charset="0"/>
              </a:rPr>
              <a:t>-</a:t>
            </a:r>
            <a:r>
              <a:rPr lang="uz-Cyrl-UZ" dirty="0">
                <a:solidFill>
                  <a:schemeClr val="tx2"/>
                </a:solidFill>
                <a:latin typeface="Times New Roman" panose="02020603050405020304" pitchFamily="18" charset="0"/>
              </a:rPr>
              <a:t> тиш каллагининг баландлиги</a:t>
            </a:r>
            <a:endParaRPr lang="en-US" dirty="0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dirty="0" err="1">
                <a:solidFill>
                  <a:schemeClr val="tx2"/>
                </a:solidFill>
                <a:latin typeface="Times New Roman" panose="02020603050405020304" pitchFamily="18" charset="0"/>
              </a:rPr>
              <a:t>h</a:t>
            </a:r>
            <a:r>
              <a:rPr lang="en-US" baseline="-25000" dirty="0" err="1">
                <a:solidFill>
                  <a:schemeClr val="tx2"/>
                </a:solidFill>
                <a:latin typeface="Times New Roman" panose="02020603050405020304" pitchFamily="18" charset="0"/>
              </a:rPr>
              <a:t>f</a:t>
            </a:r>
            <a:r>
              <a:rPr lang="en-US" dirty="0">
                <a:solidFill>
                  <a:schemeClr val="tx2"/>
                </a:solidFill>
                <a:latin typeface="Times New Roman" panose="02020603050405020304" pitchFamily="18" charset="0"/>
              </a:rPr>
              <a:t>-</a:t>
            </a:r>
            <a:r>
              <a:rPr lang="uz-Cyrl-UZ" dirty="0">
                <a:solidFill>
                  <a:schemeClr val="tx2"/>
                </a:solidFill>
                <a:latin typeface="Times New Roman" panose="02020603050405020304" pitchFamily="18" charset="0"/>
              </a:rPr>
              <a:t>тиш оёғининг баландлиги</a:t>
            </a:r>
            <a:endParaRPr lang="en-US" dirty="0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dirty="0">
                <a:solidFill>
                  <a:schemeClr val="tx2"/>
                </a:solidFill>
                <a:latin typeface="Times New Roman" panose="02020603050405020304" pitchFamily="18" charset="0"/>
              </a:rPr>
              <a:t>h-</a:t>
            </a:r>
            <a:r>
              <a:rPr lang="uz-Cyrl-UZ" dirty="0">
                <a:solidFill>
                  <a:schemeClr val="tx2"/>
                </a:solidFill>
                <a:latin typeface="Times New Roman" panose="02020603050405020304" pitchFamily="18" charset="0"/>
              </a:rPr>
              <a:t>тишнинг умумий баландлиги</a:t>
            </a:r>
            <a:endParaRPr lang="en-US" dirty="0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dirty="0" err="1">
                <a:solidFill>
                  <a:schemeClr val="tx2"/>
                </a:solidFill>
                <a:latin typeface="Times New Roman" panose="02020603050405020304" pitchFamily="18" charset="0"/>
              </a:rPr>
              <a:t>P</a:t>
            </a:r>
            <a:r>
              <a:rPr lang="en-US" baseline="-25000" dirty="0" err="1">
                <a:solidFill>
                  <a:schemeClr val="tx2"/>
                </a:solidFill>
                <a:latin typeface="Times New Roman" panose="02020603050405020304" pitchFamily="18" charset="0"/>
              </a:rPr>
              <a:t>t</a:t>
            </a:r>
            <a:r>
              <a:rPr lang="en-US" dirty="0">
                <a:solidFill>
                  <a:schemeClr val="tx2"/>
                </a:solidFill>
                <a:latin typeface="Times New Roman" panose="02020603050405020304" pitchFamily="18" charset="0"/>
              </a:rPr>
              <a:t>-</a:t>
            </a:r>
            <a:r>
              <a:rPr lang="uz-Cyrl-UZ" dirty="0">
                <a:solidFill>
                  <a:schemeClr val="tx2"/>
                </a:solidFill>
                <a:latin typeface="Times New Roman" panose="02020603050405020304" pitchFamily="18" charset="0"/>
              </a:rPr>
              <a:t>тиш қадами</a:t>
            </a:r>
            <a:endParaRPr lang="en-US" dirty="0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dirty="0">
                <a:solidFill>
                  <a:schemeClr val="tx2"/>
                </a:solidFill>
                <a:latin typeface="Times New Roman" panose="02020603050405020304" pitchFamily="18" charset="0"/>
              </a:rPr>
              <a:t>a</a:t>
            </a:r>
            <a:r>
              <a:rPr lang="en-US" baseline="-25000" dirty="0">
                <a:solidFill>
                  <a:schemeClr val="tx2"/>
                </a:solidFill>
                <a:latin typeface="Times New Roman" panose="02020603050405020304" pitchFamily="18" charset="0"/>
              </a:rPr>
              <a:t>w</a:t>
            </a:r>
            <a:r>
              <a:rPr lang="en-US" dirty="0">
                <a:solidFill>
                  <a:schemeClr val="tx2"/>
                </a:solidFill>
                <a:latin typeface="Times New Roman" panose="02020603050405020304" pitchFamily="18" charset="0"/>
              </a:rPr>
              <a:t>-</a:t>
            </a:r>
            <a:r>
              <a:rPr lang="uz-Cyrl-UZ" dirty="0">
                <a:solidFill>
                  <a:schemeClr val="tx2"/>
                </a:solidFill>
                <a:latin typeface="Times New Roman" panose="02020603050405020304" pitchFamily="18" charset="0"/>
              </a:rPr>
              <a:t>ўқлараро масофа</a:t>
            </a:r>
            <a:endParaRPr lang="en-US" dirty="0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l-GR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baseline="-25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z-Cyrl-UZ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илашиш бурчаги</a:t>
            </a:r>
            <a:endParaRPr lang="el-GR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89387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515576" y="393736"/>
            <a:ext cx="9435596" cy="430887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yozish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9160796"/>
              </p:ext>
            </p:extLst>
          </p:nvPr>
        </p:nvGraphicFramePr>
        <p:xfrm>
          <a:off x="3828201" y="874123"/>
          <a:ext cx="1683956" cy="9183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Уравнение" r:id="rId4" imgW="990360" imgH="457200" progId="Equation.3">
                  <p:embed/>
                </p:oleObj>
              </mc:Choice>
              <mc:Fallback>
                <p:oleObj name="Уравнение" r:id="rId4" imgW="99036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8201" y="874123"/>
                        <a:ext cx="1683956" cy="91831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5396246" y="714036"/>
            <a:ext cx="1159099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(5.1)</a:t>
            </a:r>
            <a:endParaRPr kumimoji="0" lang="ru-RU" sz="25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5" descr="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4" b="12950"/>
          <a:stretch>
            <a:fillRect/>
          </a:stretch>
        </p:blipFill>
        <p:spPr bwMode="auto">
          <a:xfrm>
            <a:off x="532381" y="1841933"/>
            <a:ext cx="11170165" cy="4546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5178584" y="6355037"/>
            <a:ext cx="18777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49263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12.2-rasm</a:t>
            </a:r>
            <a:endParaRPr lang="ru-RU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32523"/>
      </p:ext>
    </p:extLst>
  </p:cSld>
  <p:clrMapOvr>
    <a:masterClrMapping/>
  </p:clrMapOvr>
  <p:transition spd="slow">
    <p:wheel spokes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6214" y="462291"/>
            <a:ext cx="11346287" cy="26776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indent="449263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K’’ </a:t>
            </a:r>
            <a:r>
              <a:rPr lang="ru-RU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nuqtadan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o’tkazilgan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holatdagi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’’-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’’ </a:t>
            </a:r>
            <a:r>
              <a:rPr lang="ru-RU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normal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markaziy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chiziqni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R’’ </a:t>
            </a:r>
            <a:r>
              <a:rPr lang="ru-RU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qutbda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kesadi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,. </a:t>
            </a:r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449263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449263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Qurilayotgan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holatda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R’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qutb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ustma-ust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tushmaydi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holatda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 indent="449263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449263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3042136"/>
              </p:ext>
            </p:extLst>
          </p:nvPr>
        </p:nvGraphicFramePr>
        <p:xfrm>
          <a:off x="3360604" y="1951265"/>
          <a:ext cx="2203069" cy="11886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6" name="Уравнение" r:id="rId4" imgW="1129810" imgH="622030" progId="Equation.3">
                  <p:embed/>
                </p:oleObj>
              </mc:Choice>
              <mc:Fallback>
                <p:oleObj name="Уравнение" r:id="rId4" imgW="1129810" imgH="62203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0604" y="1951265"/>
                        <a:ext cx="2203069" cy="118868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96213" y="3543717"/>
            <a:ext cx="11346287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indent="449263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5.4-rasmdan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ko’rinib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turibdiki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kesmalar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holatlarda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5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400914"/>
              </p:ext>
            </p:extLst>
          </p:nvPr>
        </p:nvGraphicFramePr>
        <p:xfrm>
          <a:off x="4542324" y="4607375"/>
          <a:ext cx="768626" cy="7930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7" name="Уравнение" r:id="rId6" imgW="355292" imgH="393359" progId="Equation.3">
                  <p:embed/>
                </p:oleObj>
              </mc:Choice>
              <mc:Fallback>
                <p:oleObj name="Уравнение" r:id="rId6" imgW="355292" imgH="39335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42324" y="4607375"/>
                        <a:ext cx="768626" cy="79304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19284596"/>
              </p:ext>
            </p:extLst>
          </p:nvPr>
        </p:nvGraphicFramePr>
        <p:xfrm>
          <a:off x="6217581" y="4678126"/>
          <a:ext cx="656606" cy="6639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" name="Уравнение" r:id="rId8" imgW="393529" imgH="393529" progId="Equation.3">
                  <p:embed/>
                </p:oleObj>
              </mc:Choice>
              <mc:Fallback>
                <p:oleObj name="Уравнение" r:id="rId8" imgW="393529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17581" y="4678126"/>
                        <a:ext cx="656606" cy="66398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5099474" y="4865059"/>
            <a:ext cx="95415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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6212" y="5602309"/>
            <a:ext cx="11346287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xulosa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chiqadi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agar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g’ildirak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o’zgarmas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tekis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harakatlanadi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qurilayotgan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holatda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g’ildirakning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o’zgaruvchan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notekis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harakatlanadi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8024091"/>
      </p:ext>
    </p:extLst>
  </p:cSld>
  <p:clrMapOvr>
    <a:masterClrMapping/>
  </p:clrMapOvr>
  <p:transition spd="slow">
    <p:wheel spokes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7401161"/>
              </p:ext>
            </p:extLst>
          </p:nvPr>
        </p:nvGraphicFramePr>
        <p:xfrm>
          <a:off x="4608073" y="2426190"/>
          <a:ext cx="2593779" cy="7624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Уравнение" r:id="rId4" imgW="1054100" imgH="292100" progId="Equation.3">
                  <p:embed/>
                </p:oleObj>
              </mc:Choice>
              <mc:Fallback>
                <p:oleObj name="Уравнение" r:id="rId4" imgW="1054100" imgH="292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08073" y="2426190"/>
                        <a:ext cx="2593779" cy="76249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977271131"/>
              </p:ext>
            </p:extLst>
          </p:nvPr>
        </p:nvGraphicFramePr>
        <p:xfrm>
          <a:off x="1644203" y="589431"/>
          <a:ext cx="9483143" cy="1672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944324802"/>
              </p:ext>
            </p:extLst>
          </p:nvPr>
        </p:nvGraphicFramePr>
        <p:xfrm>
          <a:off x="1063370" y="3451537"/>
          <a:ext cx="10450343" cy="3160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</p:spTree>
    <p:extLst>
      <p:ext uri="{BB962C8B-B14F-4D97-AF65-F5344CB8AC3E}">
        <p14:creationId xmlns:p14="http://schemas.microsoft.com/office/powerpoint/2010/main" val="3024199905"/>
      </p:ext>
    </p:extLst>
  </p:cSld>
  <p:clrMapOvr>
    <a:masterClrMapping/>
  </p:clrMapOvr>
  <p:transition spd="slow">
    <p:wheel spokes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885" y="275219"/>
            <a:ext cx="10431887" cy="581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572376" y="6091707"/>
            <a:ext cx="16305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12.3-rasm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6785243"/>
      </p:ext>
    </p:extLst>
  </p:cSld>
  <p:clrMapOvr>
    <a:masterClrMapping/>
  </p:clrMapOvr>
  <p:transition spd="slow">
    <p:wheel spokes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6777" y="600379"/>
            <a:ext cx="926420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g’ildirak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parametrlaridan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bo’luvchi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aylana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qadami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siljiydigan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profillari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aylanada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o’lchanadigan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masofa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(12.4-rasm). </a:t>
            </a:r>
            <a:r>
              <a:rPr lang="ru-RU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Ј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adamning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yarmisi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bo’luvchi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aylanada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 –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qalinligini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 = 0,5p.</a:t>
            </a:r>
            <a:endParaRPr lang="ru-RU" sz="2800" dirty="0">
              <a:ln>
                <a:solidFill>
                  <a:schemeClr val="tx2"/>
                </a:solidFill>
              </a:ln>
              <a:solidFill>
                <a:schemeClr val="tx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spcAft>
                <a:spcPts val="0"/>
              </a:spcAft>
            </a:pP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profilini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yasovchi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foydalanadigan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evolventa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aylanadan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boshlanib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bosh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aylanadi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kesiladi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Evolventaning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profil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burchagidan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bo’luvchi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aylananing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nuqtasidan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bo’luvchi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aylanalarga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o’tqazilgan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urunmalar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Profil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to’g’risidagi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to’la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ma’lumotni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[2], [17]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qarang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Standart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G’ildirak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20</a:t>
            </a:r>
            <a:r>
              <a:rPr lang="en-US" sz="2800" baseline="300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n>
                <a:solidFill>
                  <a:schemeClr val="tx2"/>
                </a:solidFill>
              </a:ln>
              <a:solidFill>
                <a:schemeClr val="tx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1945486"/>
      </p:ext>
    </p:extLst>
  </p:cSld>
  <p:clrMapOvr>
    <a:masterClrMapping/>
  </p:clrMapOvr>
  <p:transition spd="slow">
    <p:wheel spokes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880" y="425002"/>
            <a:ext cx="9800822" cy="5563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920105" y="6206474"/>
            <a:ext cx="16305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800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12.4-rasm</a:t>
            </a:r>
            <a:endParaRPr lang="ru-RU" sz="2400" dirty="0">
              <a:ln>
                <a:solidFill>
                  <a:schemeClr val="tx2"/>
                </a:solidFill>
              </a:ln>
              <a:solidFill>
                <a:schemeClr val="tx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25895"/>
      </p:ext>
    </p:extLst>
  </p:cSld>
  <p:clrMapOvr>
    <a:masterClrMapping/>
  </p:clrMapOvr>
  <p:transition spd="slow">
    <p:wheel spokes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2732" y="459123"/>
            <a:ext cx="10740981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Yuqorida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sanab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o’tilgan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parametrlardan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standartni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qolganlari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boqlangan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kerakki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tishni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aniqlashi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Bunga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ko’pincha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qadami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to’g’ri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500" dirty="0">
              <a:solidFill>
                <a:schemeClr val="tx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7439781"/>
              </p:ext>
            </p:extLst>
          </p:nvPr>
        </p:nvGraphicFramePr>
        <p:xfrm>
          <a:off x="4043965" y="2090339"/>
          <a:ext cx="1493949" cy="9700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7" name="Уравнение" r:id="rId4" imgW="837836" imgH="545863" progId="Equation.3">
                  <p:embed/>
                </p:oleObj>
              </mc:Choice>
              <mc:Fallback>
                <p:oleObj name="Уравнение" r:id="rId4" imgW="837836" imgH="54586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3965" y="2090339"/>
                        <a:ext cx="1493949" cy="97001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537914" y="2344515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spcAft>
                <a:spcPts val="0"/>
              </a:spcAft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(5.3)</a:t>
            </a:r>
            <a:endParaRPr lang="ru-RU" sz="2000" dirty="0">
              <a:solidFill>
                <a:schemeClr val="tx2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72732" y="3121913"/>
            <a:ext cx="107409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Biroq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qadam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ifodasiga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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irratsional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son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o’nli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kasrda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cheksizlikka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qadamni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standartlashtirib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bo’lmaydi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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sonini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qatnashtirmasdan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ifodani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qismini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standartlashtirish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qiymatni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m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moduli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tx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1932580"/>
              </p:ext>
            </p:extLst>
          </p:nvPr>
        </p:nvGraphicFramePr>
        <p:xfrm>
          <a:off x="4347535" y="4383797"/>
          <a:ext cx="1964949" cy="1051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8" name="Уравнение" r:id="rId6" imgW="698197" imgH="545863" progId="Equation.3">
                  <p:embed/>
                </p:oleObj>
              </mc:Choice>
              <mc:Fallback>
                <p:oleObj name="Уравнение" r:id="rId6" imgW="698197" imgH="54586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7535" y="4383797"/>
                        <a:ext cx="1964949" cy="10510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6312484" y="4322242"/>
            <a:ext cx="119625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(5.4)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31064" y="5509692"/>
            <a:ext cx="110243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Modul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boqlangan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modul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son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bosh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balandligiga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(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5.5)</a:t>
            </a:r>
            <a:endParaRPr lang="ru-RU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6132076"/>
              </p:ext>
            </p:extLst>
          </p:nvPr>
        </p:nvGraphicFramePr>
        <p:xfrm>
          <a:off x="3386845" y="5894242"/>
          <a:ext cx="960690" cy="4464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9" name="Уравнение" r:id="rId8" imgW="634725" imgH="291973" progId="Equation.3">
                  <p:embed/>
                </p:oleObj>
              </mc:Choice>
              <mc:Fallback>
                <p:oleObj name="Уравнение" r:id="rId8" imgW="634725" imgH="29197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6845" y="5894242"/>
                        <a:ext cx="960690" cy="44644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74421889"/>
      </p:ext>
    </p:extLst>
  </p:cSld>
  <p:clrMapOvr>
    <a:masterClrMapping/>
  </p:clrMapOvr>
  <p:transition spd="slow">
    <p:wheel spokes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5408" y="510432"/>
            <a:ext cx="10861183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Modul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standart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hisoblanib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«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mm»da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o’lchanadi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G’ildirakning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hamma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o’lchamlari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«mm» da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o’lchanadi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Standartga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qator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modullar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millimetrning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yarmidan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100 mm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qiymatni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Modulning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ba’zi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qiymatlari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m = 0,5; 1; 1,5; 2; 2,5; 3; 4; 5 ... 100 mm.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G’ildirak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geometrik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parametrlari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tishlar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standart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modul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standart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profil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burchagi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20</a:t>
            </a:r>
            <a:r>
              <a:rPr lang="en-US" sz="2500" baseline="300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larni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boqlovchi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formulalarni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yozamiz</a:t>
            </a:r>
            <a:r>
              <a:rPr 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:</a:t>
            </a:r>
          </a:p>
        </p:txBody>
      </p:sp>
      <p:sp>
        <p:nvSpPr>
          <p:cNvPr id="3" name="Rectangle 32"/>
          <p:cNvSpPr>
            <a:spLocks noChangeArrowheads="1"/>
          </p:cNvSpPr>
          <p:nvPr/>
        </p:nvSpPr>
        <p:spPr bwMode="auto">
          <a:xfrm>
            <a:off x="665407" y="3366918"/>
            <a:ext cx="917405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(5.4)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bo’luvchi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radiusi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(5.6)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0912073"/>
              </p:ext>
            </p:extLst>
          </p:nvPr>
        </p:nvGraphicFramePr>
        <p:xfrm>
          <a:off x="6802541" y="3133968"/>
          <a:ext cx="1133341" cy="8178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1" name="Уравнение" r:id="rId4" imgW="710891" imgH="545863" progId="Equation.3">
                  <p:embed/>
                </p:oleObj>
              </mc:Choice>
              <mc:Fallback>
                <p:oleObj name="Уравнение" r:id="rId4" imgW="710891" imgH="54586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2541" y="3133968"/>
                        <a:ext cx="1133341" cy="81780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3121588"/>
              </p:ext>
            </p:extLst>
          </p:nvPr>
        </p:nvGraphicFramePr>
        <p:xfrm>
          <a:off x="7380175" y="4253634"/>
          <a:ext cx="1519120" cy="5709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2" name="Уравнение" r:id="rId6" imgW="939392" imgH="291973" progId="Equation.3">
                  <p:embed/>
                </p:oleObj>
              </mc:Choice>
              <mc:Fallback>
                <p:oleObj name="Уравнение" r:id="rId6" imgW="939392" imgH="29197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80175" y="4253634"/>
                        <a:ext cx="1519120" cy="57091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40"/>
          <p:cNvSpPr>
            <a:spLocks noChangeArrowheads="1"/>
          </p:cNvSpPr>
          <p:nvPr/>
        </p:nvSpPr>
        <p:spPr bwMode="auto">
          <a:xfrm>
            <a:off x="665408" y="4415419"/>
            <a:ext cx="9340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(5.5)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5.6-rasmni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bosh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radiusi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(5.7)      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743437"/>
              </p:ext>
            </p:extLst>
          </p:nvPr>
        </p:nvGraphicFramePr>
        <p:xfrm>
          <a:off x="7624218" y="5349360"/>
          <a:ext cx="1694461" cy="5695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3" name="Уравнение" r:id="rId8" imgW="901440" imgH="241200" progId="Equation.3">
                  <p:embed/>
                </p:oleObj>
              </mc:Choice>
              <mc:Fallback>
                <p:oleObj name="Уравнение" r:id="rId8" imgW="90144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4218" y="5349360"/>
                        <a:ext cx="1694461" cy="56955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1"/>
          <p:cNvSpPr>
            <a:spLocks noChangeArrowheads="1"/>
          </p:cNvSpPr>
          <p:nvPr/>
        </p:nvSpPr>
        <p:spPr bwMode="auto">
          <a:xfrm>
            <a:off x="665408" y="5444521"/>
            <a:ext cx="10072354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(5.2)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5.6-rasmni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oyoq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radiusi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(5.8)                                         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925755"/>
      </p:ext>
    </p:extLst>
  </p:cSld>
  <p:clrMapOvr>
    <a:masterClrMapping/>
  </p:clrMapOvr>
  <p:transition spd="slow">
    <p:wheel spokes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0301017"/>
              </p:ext>
            </p:extLst>
          </p:nvPr>
        </p:nvGraphicFramePr>
        <p:xfrm>
          <a:off x="6363022" y="911213"/>
          <a:ext cx="1296988" cy="433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4" name="Уравнение" r:id="rId4" imgW="723600" imgH="228600" progId="Equation.3">
                  <p:embed/>
                </p:oleObj>
              </mc:Choice>
              <mc:Fallback>
                <p:oleObj name="Уравнение" r:id="rId4" imgW="7236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3022" y="911213"/>
                        <a:ext cx="1296988" cy="4333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1257597"/>
              </p:ext>
            </p:extLst>
          </p:nvPr>
        </p:nvGraphicFramePr>
        <p:xfrm>
          <a:off x="7008596" y="2103911"/>
          <a:ext cx="1324035" cy="4770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5" name="Уравнение" r:id="rId6" imgW="672840" imgH="203040" progId="Equation.3">
                  <p:embed/>
                </p:oleObj>
              </mc:Choice>
              <mc:Fallback>
                <p:oleObj name="Уравнение" r:id="rId6" imgW="67284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08596" y="2103911"/>
                        <a:ext cx="1324035" cy="47705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031443"/>
              </p:ext>
            </p:extLst>
          </p:nvPr>
        </p:nvGraphicFramePr>
        <p:xfrm>
          <a:off x="8964060" y="3260253"/>
          <a:ext cx="1185484" cy="3439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6" name="Уравнение" r:id="rId8" imgW="533160" imgH="164880" progId="Equation.3">
                  <p:embed/>
                </p:oleObj>
              </mc:Choice>
              <mc:Fallback>
                <p:oleObj name="Уравнение" r:id="rId8" imgW="533160" imgH="1648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64060" y="3260253"/>
                        <a:ext cx="1185484" cy="34397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8705613"/>
              </p:ext>
            </p:extLst>
          </p:nvPr>
        </p:nvGraphicFramePr>
        <p:xfrm>
          <a:off x="6626817" y="4127278"/>
          <a:ext cx="933046" cy="9198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7" name="Уравнение" r:id="rId10" imgW="545863" imgH="545863" progId="Equation.3">
                  <p:embed/>
                </p:oleObj>
              </mc:Choice>
              <mc:Fallback>
                <p:oleObj name="Уравнение" r:id="rId10" imgW="545863" imgH="54586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6817" y="4127278"/>
                        <a:ext cx="933046" cy="9198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42"/>
          <p:cNvSpPr>
            <a:spLocks noChangeArrowheads="1"/>
          </p:cNvSpPr>
          <p:nvPr/>
        </p:nvSpPr>
        <p:spPr bwMode="auto">
          <a:xfrm>
            <a:off x="489397" y="911213"/>
            <a:ext cx="9843703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5.6-rasmdan, </a:t>
            </a:r>
            <a:r>
              <a:rPr kumimoji="0" lang="en-US" sz="25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kumimoji="0" lang="en-US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5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aylana</a:t>
            </a:r>
            <a:r>
              <a:rPr kumimoji="0" lang="en-US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5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radiusi</a:t>
            </a:r>
            <a:r>
              <a:rPr kumimoji="0" lang="en-US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(5.9)</a:t>
            </a:r>
            <a:endParaRPr kumimoji="0" lang="ru-RU" sz="25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43"/>
          <p:cNvSpPr>
            <a:spLocks noChangeArrowheads="1"/>
          </p:cNvSpPr>
          <p:nvPr/>
        </p:nvSpPr>
        <p:spPr bwMode="auto">
          <a:xfrm>
            <a:off x="815506" y="2103911"/>
            <a:ext cx="10122902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(5.2) </a:t>
            </a:r>
            <a:r>
              <a:rPr kumimoji="0" lang="en-US" sz="25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(5.5) </a:t>
            </a:r>
            <a:r>
              <a:rPr kumimoji="0" lang="en-US" sz="25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kumimoji="0" lang="en-US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5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kumimoji="0" lang="en-US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5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kumimoji="0" lang="en-US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5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balandligi</a:t>
            </a:r>
            <a:r>
              <a:rPr kumimoji="0" lang="en-US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(5.10)</a:t>
            </a:r>
            <a:endParaRPr kumimoji="0" lang="ru-RU" sz="25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44"/>
          <p:cNvSpPr>
            <a:spLocks noChangeArrowheads="1"/>
          </p:cNvSpPr>
          <p:nvPr/>
        </p:nvSpPr>
        <p:spPr bwMode="auto">
          <a:xfrm>
            <a:off x="905658" y="3127172"/>
            <a:ext cx="10254478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(5.3) </a:t>
            </a:r>
            <a:r>
              <a:rPr kumimoji="0" lang="en-US" sz="25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(5.4) </a:t>
            </a:r>
            <a:r>
              <a:rPr kumimoji="0" lang="en-US" sz="25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kumimoji="0" lang="en-US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5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kumimoji="0" lang="en-US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5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kumimoji="0" lang="en-US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5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bo’luvchi</a:t>
            </a:r>
            <a:r>
              <a:rPr kumimoji="0" lang="en-US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5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aylanada</a:t>
            </a:r>
            <a:r>
              <a:rPr kumimoji="0" lang="en-US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5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kumimoji="0" lang="en-US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5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qadami</a:t>
            </a:r>
            <a:r>
              <a:rPr kumimoji="0" lang="en-US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(5.11)</a:t>
            </a:r>
            <a:endParaRPr kumimoji="0" lang="ru-RU" sz="25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45"/>
          <p:cNvSpPr>
            <a:spLocks noChangeArrowheads="1"/>
          </p:cNvSpPr>
          <p:nvPr/>
        </p:nvSpPr>
        <p:spPr bwMode="auto">
          <a:xfrm>
            <a:off x="905658" y="4305733"/>
            <a:ext cx="10672388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5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bo’luvchi</a:t>
            </a:r>
            <a:r>
              <a:rPr kumimoji="0" lang="en-US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5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aylana</a:t>
            </a:r>
            <a:r>
              <a:rPr kumimoji="0" lang="en-US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5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kumimoji="0" lang="en-US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5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kumimoji="0" lang="en-US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5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qalinligi</a:t>
            </a:r>
            <a:r>
              <a:rPr kumimoji="0" lang="en-US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(5.12)</a:t>
            </a:r>
            <a:endParaRPr kumimoji="0" lang="ru-RU" sz="25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5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05658" y="5345962"/>
            <a:ext cx="1110116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formulalarni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kuzatib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standart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normal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G’ildirakning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hamma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geometric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o’lchamlarini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qiymatni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kifoya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z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tishlar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 moduli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431934"/>
      </p:ext>
    </p:extLst>
  </p:cSld>
  <p:clrMapOvr>
    <a:masterClrMapping/>
  </p:clrMapOvr>
  <p:transition spd="slow">
    <p:wheel spokes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8146" y="600378"/>
            <a:ext cx="85172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TEKSHIRISH SAVOLLARI</a:t>
            </a:r>
            <a:endParaRPr lang="ru-RU" sz="2400" dirty="0">
              <a:solidFill>
                <a:schemeClr val="tx2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400" dirty="0">
              <a:solidFill>
                <a:schemeClr val="tx2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Tishli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uzatma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afzalliklarini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ayting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2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Uzatmaning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kamchiliklari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bor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400" dirty="0">
              <a:solidFill>
                <a:schemeClr val="tx2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Uzatmaning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tasnifini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keltiring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2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Uzatmaning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parametrlari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bor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400" dirty="0">
              <a:solidFill>
                <a:schemeClr val="tx2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5.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Tishli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gildirakning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moduli deb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nimaga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aytiladi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400" dirty="0">
              <a:solidFill>
                <a:schemeClr val="tx2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6.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Bo’luvchi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diametr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topiladi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400" dirty="0">
              <a:solidFill>
                <a:schemeClr val="tx2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7.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ustidan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o’tuvchi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aylana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diametri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topiladi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tx2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  <a:tabLst>
                <a:tab pos="4381500" algn="l"/>
              </a:tabLst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8.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ostidan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o’tuvchi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aylana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diametri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topiladi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	</a:t>
            </a:r>
            <a:endParaRPr lang="ru-RU" sz="2400" dirty="0">
              <a:solidFill>
                <a:schemeClr val="tx2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9.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balandliklari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tx2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10.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O’qlararo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masofa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topiladi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93717"/>
      </p:ext>
    </p:extLst>
  </p:cSld>
  <p:clrMapOvr>
    <a:masterClrMapping/>
  </p:clrMapOvr>
  <p:transition spd="slow">
    <p:wheel spokes="1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Другая 8">
      <a:dk1>
        <a:srgbClr val="FFFFFF"/>
      </a:dk1>
      <a:lt1>
        <a:sysClr val="window" lastClr="FFFFFF"/>
      </a:lt1>
      <a:dk2>
        <a:srgbClr val="212121"/>
      </a:dk2>
      <a:lt2>
        <a:srgbClr val="CDD0D1"/>
      </a:lt2>
      <a:accent1>
        <a:srgbClr val="ACDDF7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TM03457496[[fn=Параллакс]]</Template>
  <TotalTime>153</TotalTime>
  <Words>750</Words>
  <Application>Microsoft Office PowerPoint</Application>
  <PresentationFormat>Широкоэкранный</PresentationFormat>
  <Paragraphs>99</Paragraphs>
  <Slides>16</Slides>
  <Notes>16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4" baseType="lpstr">
      <vt:lpstr>Arial</vt:lpstr>
      <vt:lpstr>Calibri</vt:lpstr>
      <vt:lpstr>Corbel</vt:lpstr>
      <vt:lpstr>Symbol</vt:lpstr>
      <vt:lpstr>Times New Roman</vt:lpstr>
      <vt:lpstr>Verdana</vt:lpstr>
      <vt:lpstr>Параллакс</vt:lpstr>
      <vt:lpstr>Уравнение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Bryansk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16</cp:revision>
  <dcterms:created xsi:type="dcterms:W3CDTF">2018-05-19T02:35:29Z</dcterms:created>
  <dcterms:modified xsi:type="dcterms:W3CDTF">2018-05-30T09:36:41Z</dcterms:modified>
</cp:coreProperties>
</file>