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9" r:id="rId1"/>
  </p:sldMasterIdLst>
  <p:notesMasterIdLst>
    <p:notesMasterId r:id="rId24"/>
  </p:notesMasterIdLst>
  <p:sldIdLst>
    <p:sldId id="256" r:id="rId2"/>
    <p:sldId id="275" r:id="rId3"/>
    <p:sldId id="276" r:id="rId4"/>
    <p:sldId id="277" r:id="rId5"/>
    <p:sldId id="278" r:id="rId6"/>
    <p:sldId id="279" r:id="rId7"/>
    <p:sldId id="280" r:id="rId8"/>
    <p:sldId id="281" r:id="rId9"/>
    <p:sldId id="282" r:id="rId10"/>
    <p:sldId id="283" r:id="rId11"/>
    <p:sldId id="285" r:id="rId12"/>
    <p:sldId id="286" r:id="rId13"/>
    <p:sldId id="287" r:id="rId14"/>
    <p:sldId id="288" r:id="rId15"/>
    <p:sldId id="289" r:id="rId16"/>
    <p:sldId id="290" r:id="rId17"/>
    <p:sldId id="291" r:id="rId18"/>
    <p:sldId id="292" r:id="rId19"/>
    <p:sldId id="293" r:id="rId20"/>
    <p:sldId id="294" r:id="rId21"/>
    <p:sldId id="295" r:id="rId22"/>
    <p:sldId id="284"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Пользователь" initials="П" lastIdx="1" clrIdx="0">
    <p:extLst>
      <p:ext uri="{19B8F6BF-5375-455C-9EA6-DF929625EA0E}">
        <p15:presenceInfo xmlns:p15="http://schemas.microsoft.com/office/powerpoint/2012/main" userId="Пользователь"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799B23B-EC83-4686-B30A-512413B5E67A}" styleName="Светлый стиль 3 — акцент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06799F8-075E-4A3A-A7F6-7FBC6576F1A4}" styleName="Стиль из темы 2 - акцент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2" autoAdjust="0"/>
    <p:restoredTop sz="95126" autoAdjust="0"/>
  </p:normalViewPr>
  <p:slideViewPr>
    <p:cSldViewPr snapToGrid="0">
      <p:cViewPr varScale="1">
        <p:scale>
          <a:sx n="74" d="100"/>
          <a:sy n="74" d="100"/>
        </p:scale>
        <p:origin x="456" y="72"/>
      </p:cViewPr>
      <p:guideLst/>
    </p:cSldViewPr>
  </p:slideViewPr>
  <p:outlineViewPr>
    <p:cViewPr>
      <p:scale>
        <a:sx n="33" d="100"/>
        <a:sy n="33" d="100"/>
      </p:scale>
      <p:origin x="0" y="-1209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68EE38-25AB-48CA-8B98-9BFA50BD5CD1}" type="doc">
      <dgm:prSet loTypeId="urn:microsoft.com/office/officeart/2005/8/layout/hList6" loCatId="list" qsTypeId="urn:microsoft.com/office/officeart/2005/8/quickstyle/3d3" qsCatId="3D" csTypeId="urn:microsoft.com/office/officeart/2005/8/colors/accent0_3" csCatId="mainScheme" phldr="1"/>
      <dgm:spPr/>
      <dgm:t>
        <a:bodyPr/>
        <a:lstStyle/>
        <a:p>
          <a:endParaRPr lang="ru-RU"/>
        </a:p>
      </dgm:t>
    </dgm:pt>
    <dgm:pt modelId="{4D6931B0-8D53-437F-A9AA-E8CE09C38589}">
      <dgm:prSet custT="1"/>
      <dgm:spPr/>
      <dgm:t>
        <a:bodyPr/>
        <a:lstStyle/>
        <a:p>
          <a:pPr algn="just" rtl="0">
            <a:lnSpc>
              <a:spcPct val="100000"/>
            </a:lnSpc>
            <a:spcAft>
              <a:spcPts val="0"/>
            </a:spcAft>
          </a:pPr>
          <a:r>
            <a:rPr lang="en-US" sz="2200" b="0" dirty="0" smtClean="0">
              <a:latin typeface="Times New Roman" panose="02020603050405020304" pitchFamily="18" charset="0"/>
              <a:cs typeface="Times New Roman" panose="02020603050405020304" pitchFamily="18" charset="0"/>
            </a:rPr>
            <a:t> 1.Dina-mik model.</a:t>
          </a:r>
          <a:endParaRPr lang="ru-RU" sz="2200" b="0" dirty="0">
            <a:latin typeface="Times New Roman" panose="02020603050405020304" pitchFamily="18" charset="0"/>
            <a:cs typeface="Times New Roman" panose="02020603050405020304" pitchFamily="18" charset="0"/>
          </a:endParaRPr>
        </a:p>
      </dgm:t>
    </dgm:pt>
    <dgm:pt modelId="{B1DAA80F-F5E1-4E79-B56D-B1F8618CBD2C}" type="parTrans" cxnId="{F575F673-3055-4347-B913-3704FA4D2E07}">
      <dgm:prSet/>
      <dgm:spPr/>
      <dgm:t>
        <a:bodyPr/>
        <a:lstStyle/>
        <a:p>
          <a:endParaRPr lang="ru-RU" sz="2200">
            <a:latin typeface="Times New Roman" panose="02020603050405020304" pitchFamily="18" charset="0"/>
            <a:cs typeface="Times New Roman" panose="02020603050405020304" pitchFamily="18" charset="0"/>
          </a:endParaRPr>
        </a:p>
      </dgm:t>
    </dgm:pt>
    <dgm:pt modelId="{8C42E5F0-C81A-432C-9508-289635D541A6}" type="sibTrans" cxnId="{F575F673-3055-4347-B913-3704FA4D2E07}">
      <dgm:prSet/>
      <dgm:spPr/>
      <dgm:t>
        <a:bodyPr/>
        <a:lstStyle/>
        <a:p>
          <a:endParaRPr lang="ru-RU" sz="2200">
            <a:latin typeface="Times New Roman" panose="02020603050405020304" pitchFamily="18" charset="0"/>
            <a:cs typeface="Times New Roman" panose="02020603050405020304" pitchFamily="18" charset="0"/>
          </a:endParaRPr>
        </a:p>
      </dgm:t>
    </dgm:pt>
    <dgm:pt modelId="{8F385310-DBD7-4BCC-B581-6BFBE1E0F2B5}">
      <dgm:prSet custT="1"/>
      <dgm:spPr/>
      <dgm:t>
        <a:bodyPr/>
        <a:lstStyle/>
        <a:p>
          <a:pPr rtl="0">
            <a:lnSpc>
              <a:spcPct val="100000"/>
            </a:lnSpc>
            <a:spcAft>
              <a:spcPts val="0"/>
            </a:spcAft>
          </a:pPr>
          <a:r>
            <a:rPr lang="en-GB" sz="2200" b="0" dirty="0" smtClean="0">
              <a:latin typeface="Times New Roman" panose="02020603050405020304" pitchFamily="18" charset="0"/>
              <a:cs typeface="Times New Roman" panose="02020603050405020304" pitchFamily="18" charset="0"/>
            </a:rPr>
            <a:t>2.Dalam-b</a:t>
          </a:r>
          <a:r>
            <a:rPr lang="en-US" sz="2200" b="0" dirty="0" smtClean="0">
              <a:latin typeface="Times New Roman" panose="02020603050405020304" pitchFamily="18" charset="0"/>
              <a:cs typeface="Times New Roman" panose="02020603050405020304" pitchFamily="18" charset="0"/>
            </a:rPr>
            <a:t>e</a:t>
          </a:r>
          <a:r>
            <a:rPr lang="en-GB" sz="2200" b="0" dirty="0" smtClean="0">
              <a:latin typeface="Times New Roman" panose="02020603050405020304" pitchFamily="18" charset="0"/>
              <a:cs typeface="Times New Roman" panose="02020603050405020304" pitchFamily="18" charset="0"/>
            </a:rPr>
            <a:t>r </a:t>
          </a:r>
          <a:r>
            <a:rPr lang="en-GB" sz="2200" b="0" dirty="0" err="1" smtClean="0">
              <a:latin typeface="Times New Roman" panose="02020603050405020304" pitchFamily="18" charset="0"/>
              <a:cs typeface="Times New Roman" panose="02020603050405020304" pitchFamily="18" charset="0"/>
            </a:rPr>
            <a:t>prinsipi</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bo`yicha</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inersiya</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kuch-larini</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hisoblash</a:t>
          </a:r>
          <a:endParaRPr lang="ru-RU" sz="2200" b="0" dirty="0">
            <a:latin typeface="Times New Roman" panose="02020603050405020304" pitchFamily="18" charset="0"/>
            <a:cs typeface="Times New Roman" panose="02020603050405020304" pitchFamily="18" charset="0"/>
          </a:endParaRPr>
        </a:p>
      </dgm:t>
    </dgm:pt>
    <dgm:pt modelId="{47B5DFCF-F014-471B-8DE3-FD64A6BCFB84}" type="parTrans" cxnId="{C6A5F66D-152A-409A-8151-6C49A109729D}">
      <dgm:prSet/>
      <dgm:spPr/>
      <dgm:t>
        <a:bodyPr/>
        <a:lstStyle/>
        <a:p>
          <a:endParaRPr lang="ru-RU" sz="2200">
            <a:latin typeface="Times New Roman" panose="02020603050405020304" pitchFamily="18" charset="0"/>
            <a:cs typeface="Times New Roman" panose="02020603050405020304" pitchFamily="18" charset="0"/>
          </a:endParaRPr>
        </a:p>
      </dgm:t>
    </dgm:pt>
    <dgm:pt modelId="{8D9EE7E2-F4C7-45F3-BDCA-A18182D669B9}" type="sibTrans" cxnId="{C6A5F66D-152A-409A-8151-6C49A109729D}">
      <dgm:prSet/>
      <dgm:spPr/>
      <dgm:t>
        <a:bodyPr/>
        <a:lstStyle/>
        <a:p>
          <a:endParaRPr lang="ru-RU" sz="2200">
            <a:latin typeface="Times New Roman" panose="02020603050405020304" pitchFamily="18" charset="0"/>
            <a:cs typeface="Times New Roman" panose="02020603050405020304" pitchFamily="18" charset="0"/>
          </a:endParaRPr>
        </a:p>
      </dgm:t>
    </dgm:pt>
    <dgm:pt modelId="{B655EE29-B15C-4452-9F3D-668612BD0769}">
      <dgm:prSet custT="1"/>
      <dgm:spPr/>
      <dgm:t>
        <a:bodyPr/>
        <a:lstStyle/>
        <a:p>
          <a:pPr rtl="0">
            <a:lnSpc>
              <a:spcPct val="100000"/>
            </a:lnSpc>
            <a:spcAft>
              <a:spcPts val="0"/>
            </a:spcAft>
          </a:pPr>
          <a:r>
            <a:rPr lang="en-US" sz="2200" b="0" dirty="0" smtClean="0">
              <a:latin typeface="Times New Roman" panose="02020603050405020304" pitchFamily="18" charset="0"/>
              <a:cs typeface="Times New Roman" panose="02020603050405020304" pitchFamily="18" charset="0"/>
            </a:rPr>
            <a:t>3.Keltiril-gan </a:t>
          </a:r>
          <a:r>
            <a:rPr lang="en-US" sz="2200" b="0" dirty="0" err="1" smtClean="0">
              <a:latin typeface="Times New Roman" panose="02020603050405020304" pitchFamily="18" charset="0"/>
              <a:cs typeface="Times New Roman" panose="02020603050405020304" pitchFamily="18" charset="0"/>
            </a:rPr>
            <a:t>massa</a:t>
          </a:r>
          <a:r>
            <a:rPr lang="en-US" sz="2200" b="0" dirty="0" smtClean="0">
              <a:latin typeface="Times New Roman" panose="02020603050405020304" pitchFamily="18" charset="0"/>
              <a:cs typeface="Times New Roman" panose="02020603050405020304" pitchFamily="18" charset="0"/>
            </a:rPr>
            <a:t> </a:t>
          </a:r>
          <a:r>
            <a:rPr lang="en-US" sz="2200" b="0" dirty="0" err="1" smtClean="0">
              <a:latin typeface="Times New Roman" panose="02020603050405020304" pitchFamily="18" charset="0"/>
              <a:cs typeface="Times New Roman" panose="02020603050405020304" pitchFamily="18" charset="0"/>
            </a:rPr>
            <a:t>va</a:t>
          </a:r>
          <a:r>
            <a:rPr lang="en-US" sz="2200" b="0" dirty="0" smtClean="0">
              <a:latin typeface="Times New Roman" panose="02020603050405020304" pitchFamily="18" charset="0"/>
              <a:cs typeface="Times New Roman" panose="02020603050405020304" pitchFamily="18" charset="0"/>
            </a:rPr>
            <a:t> </a:t>
          </a:r>
          <a:r>
            <a:rPr lang="en-US" sz="2200" b="0" dirty="0" err="1" smtClean="0">
              <a:latin typeface="Times New Roman" panose="02020603050405020304" pitchFamily="18" charset="0"/>
              <a:cs typeface="Times New Roman" panose="02020603050405020304" pitchFamily="18" charset="0"/>
            </a:rPr>
            <a:t>keltiril-gan</a:t>
          </a:r>
          <a:r>
            <a:rPr lang="en-US" sz="2200" b="0" dirty="0" smtClean="0">
              <a:latin typeface="Times New Roman" panose="02020603050405020304" pitchFamily="18" charset="0"/>
              <a:cs typeface="Times New Roman" panose="02020603050405020304" pitchFamily="18" charset="0"/>
            </a:rPr>
            <a:t> </a:t>
          </a:r>
          <a:r>
            <a:rPr lang="en-US" sz="2200" b="0" dirty="0" err="1" smtClean="0">
              <a:latin typeface="Times New Roman" panose="02020603050405020304" pitchFamily="18" charset="0"/>
              <a:cs typeface="Times New Roman" panose="02020603050405020304" pitchFamily="18" charset="0"/>
            </a:rPr>
            <a:t>kuch</a:t>
          </a:r>
          <a:endParaRPr lang="ru-RU" sz="2200" b="0" dirty="0">
            <a:latin typeface="Times New Roman" panose="02020603050405020304" pitchFamily="18" charset="0"/>
            <a:cs typeface="Times New Roman" panose="02020603050405020304" pitchFamily="18" charset="0"/>
          </a:endParaRPr>
        </a:p>
      </dgm:t>
    </dgm:pt>
    <dgm:pt modelId="{8099F939-3A2B-47E3-9ECC-2F1191AEDD9C}" type="parTrans" cxnId="{0564E47E-9DD3-4615-B661-B4BCAC24758F}">
      <dgm:prSet/>
      <dgm:spPr/>
      <dgm:t>
        <a:bodyPr/>
        <a:lstStyle/>
        <a:p>
          <a:endParaRPr lang="ru-RU" sz="2200">
            <a:latin typeface="Times New Roman" panose="02020603050405020304" pitchFamily="18" charset="0"/>
            <a:cs typeface="Times New Roman" panose="02020603050405020304" pitchFamily="18" charset="0"/>
          </a:endParaRPr>
        </a:p>
      </dgm:t>
    </dgm:pt>
    <dgm:pt modelId="{61328A8F-CE42-44EA-AC9A-5F04383C9520}" type="sibTrans" cxnId="{0564E47E-9DD3-4615-B661-B4BCAC24758F}">
      <dgm:prSet/>
      <dgm:spPr/>
      <dgm:t>
        <a:bodyPr/>
        <a:lstStyle/>
        <a:p>
          <a:endParaRPr lang="ru-RU" sz="2200">
            <a:latin typeface="Times New Roman" panose="02020603050405020304" pitchFamily="18" charset="0"/>
            <a:cs typeface="Times New Roman" panose="02020603050405020304" pitchFamily="18" charset="0"/>
          </a:endParaRPr>
        </a:p>
      </dgm:t>
    </dgm:pt>
    <dgm:pt modelId="{1126CF7F-11A8-4C19-B960-A67EFBF4E8A2}">
      <dgm:prSet custT="1"/>
      <dgm:spPr/>
      <dgm:t>
        <a:bodyPr/>
        <a:lstStyle/>
        <a:p>
          <a:pPr>
            <a:lnSpc>
              <a:spcPct val="100000"/>
            </a:lnSpc>
            <a:spcAft>
              <a:spcPts val="0"/>
            </a:spcAft>
          </a:pPr>
          <a:r>
            <a:rPr lang="en-GB" sz="2200" b="0" dirty="0" smtClean="0">
              <a:latin typeface="Times New Roman" panose="02020603050405020304" pitchFamily="18" charset="0"/>
              <a:cs typeface="Times New Roman" panose="02020603050405020304" pitchFamily="18" charset="0"/>
            </a:rPr>
            <a:t> 4.Dinamik model-</a:t>
          </a:r>
          <a:r>
            <a:rPr lang="en-GB" sz="2200" b="0" dirty="0" err="1" smtClean="0">
              <a:latin typeface="Times New Roman" panose="02020603050405020304" pitchFamily="18" charset="0"/>
              <a:cs typeface="Times New Roman" panose="02020603050405020304" pitchFamily="18" charset="0"/>
            </a:rPr>
            <a:t>ning</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kinetik</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ener-giyasi</a:t>
          </a:r>
          <a:endParaRPr lang="ru-RU" sz="2200" b="0" dirty="0">
            <a:latin typeface="Times New Roman" panose="02020603050405020304" pitchFamily="18" charset="0"/>
            <a:cs typeface="Times New Roman" panose="02020603050405020304" pitchFamily="18" charset="0"/>
          </a:endParaRPr>
        </a:p>
      </dgm:t>
    </dgm:pt>
    <dgm:pt modelId="{F89E020A-9EA3-42E1-93DF-1995579D4FAB}" type="parTrans" cxnId="{9C28FFAF-DC0A-4B2F-B12E-B2D2BBB628A0}">
      <dgm:prSet/>
      <dgm:spPr/>
      <dgm:t>
        <a:bodyPr/>
        <a:lstStyle/>
        <a:p>
          <a:endParaRPr lang="ru-RU" sz="2200">
            <a:latin typeface="Times New Roman" panose="02020603050405020304" pitchFamily="18" charset="0"/>
            <a:cs typeface="Times New Roman" panose="02020603050405020304" pitchFamily="18" charset="0"/>
          </a:endParaRPr>
        </a:p>
      </dgm:t>
    </dgm:pt>
    <dgm:pt modelId="{979C62AC-88C6-4590-9EA4-E8E066934085}" type="sibTrans" cxnId="{9C28FFAF-DC0A-4B2F-B12E-B2D2BBB628A0}">
      <dgm:prSet/>
      <dgm:spPr/>
      <dgm:t>
        <a:bodyPr/>
        <a:lstStyle/>
        <a:p>
          <a:endParaRPr lang="ru-RU" sz="2200">
            <a:latin typeface="Times New Roman" panose="02020603050405020304" pitchFamily="18" charset="0"/>
            <a:cs typeface="Times New Roman" panose="02020603050405020304" pitchFamily="18" charset="0"/>
          </a:endParaRPr>
        </a:p>
      </dgm:t>
    </dgm:pt>
    <dgm:pt modelId="{D5782E7F-9BBA-4397-B1DE-8F38EFA33A85}">
      <dgm:prSet custT="1"/>
      <dgm:spPr/>
      <dgm:t>
        <a:bodyPr/>
        <a:lstStyle/>
        <a:p>
          <a:r>
            <a:rPr lang="en-US" sz="2200" b="0" dirty="0" smtClean="0">
              <a:latin typeface="Times New Roman" panose="02020603050405020304" pitchFamily="18" charset="0"/>
              <a:cs typeface="Times New Roman" panose="02020603050405020304" pitchFamily="18" charset="0"/>
            </a:rPr>
            <a:t>5. </a:t>
          </a:r>
          <a:r>
            <a:rPr lang="en-US" sz="2200" b="0" dirty="0" err="1" smtClean="0">
              <a:latin typeface="Times New Roman" panose="02020603050405020304" pitchFamily="18" charset="0"/>
              <a:cs typeface="Times New Roman" panose="02020603050405020304" pitchFamily="18" charset="0"/>
            </a:rPr>
            <a:t>Yetaklovchi</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bo’g’in</a:t>
          </a:r>
          <a:r>
            <a:rPr lang="en-GB" sz="2200" b="0" dirty="0" smtClean="0">
              <a:latin typeface="Times New Roman" panose="02020603050405020304" pitchFamily="18" charset="0"/>
              <a:cs typeface="Times New Roman" panose="02020603050405020304" pitchFamily="18" charset="0"/>
            </a:rPr>
            <a:t> kin</a:t>
          </a:r>
          <a:r>
            <a:rPr lang="en-US" sz="2200" b="0" dirty="0" smtClean="0">
              <a:latin typeface="Times New Roman" panose="02020603050405020304" pitchFamily="18" charset="0"/>
              <a:cs typeface="Times New Roman" panose="02020603050405020304" pitchFamily="18" charset="0"/>
            </a:rPr>
            <a:t>e</a:t>
          </a:r>
          <a:r>
            <a:rPr lang="en-GB" sz="2200" b="0" dirty="0" err="1" smtClean="0">
              <a:latin typeface="Times New Roman" panose="02020603050405020304" pitchFamily="18" charset="0"/>
              <a:cs typeface="Times New Roman" panose="02020603050405020304" pitchFamily="18" charset="0"/>
            </a:rPr>
            <a:t>tostatikasini</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o`rganish</a:t>
          </a:r>
          <a:r>
            <a:rPr lang="en-GB" sz="2200" b="0" dirty="0" smtClean="0">
              <a:latin typeface="Times New Roman" panose="02020603050405020304" pitchFamily="18" charset="0"/>
              <a:cs typeface="Times New Roman" panose="02020603050405020304" pitchFamily="18" charset="0"/>
            </a:rPr>
            <a:t>.</a:t>
          </a:r>
          <a:endParaRPr lang="ru-RU" sz="2200" b="0" dirty="0">
            <a:latin typeface="Times New Roman" panose="02020603050405020304" pitchFamily="18" charset="0"/>
            <a:cs typeface="Times New Roman" panose="02020603050405020304" pitchFamily="18" charset="0"/>
          </a:endParaRPr>
        </a:p>
      </dgm:t>
    </dgm:pt>
    <dgm:pt modelId="{C5B5D063-EC5A-4344-9AB9-A04C1A5EC3EF}" type="parTrans" cxnId="{34468A68-B2DB-4187-AAF7-A523F1379BBA}">
      <dgm:prSet/>
      <dgm:spPr/>
      <dgm:t>
        <a:bodyPr/>
        <a:lstStyle/>
        <a:p>
          <a:endParaRPr lang="ru-RU" sz="2200">
            <a:latin typeface="Times New Roman" panose="02020603050405020304" pitchFamily="18" charset="0"/>
            <a:cs typeface="Times New Roman" panose="02020603050405020304" pitchFamily="18" charset="0"/>
          </a:endParaRPr>
        </a:p>
      </dgm:t>
    </dgm:pt>
    <dgm:pt modelId="{BA45FBCA-5FE8-4617-ADFB-BBCC94E2681C}" type="sibTrans" cxnId="{34468A68-B2DB-4187-AAF7-A523F1379BBA}">
      <dgm:prSet/>
      <dgm:spPr/>
      <dgm:t>
        <a:bodyPr/>
        <a:lstStyle/>
        <a:p>
          <a:endParaRPr lang="ru-RU" sz="2200">
            <a:latin typeface="Times New Roman" panose="02020603050405020304" pitchFamily="18" charset="0"/>
            <a:cs typeface="Times New Roman" panose="02020603050405020304" pitchFamily="18" charset="0"/>
          </a:endParaRPr>
        </a:p>
      </dgm:t>
    </dgm:pt>
    <dgm:pt modelId="{92860C07-B4A1-4098-8103-FEF39ED41F39}">
      <dgm:prSet custT="1"/>
      <dgm:spPr/>
      <dgm:t>
        <a:bodyPr/>
        <a:lstStyle/>
        <a:p>
          <a:r>
            <a:rPr lang="en-GB" sz="2200" b="0" dirty="0" smtClean="0">
              <a:latin typeface="Times New Roman" panose="02020603050405020304" pitchFamily="18" charset="0"/>
              <a:cs typeface="Times New Roman" panose="02020603050405020304" pitchFamily="18" charset="0"/>
            </a:rPr>
            <a:t>6. M</a:t>
          </a:r>
          <a:r>
            <a:rPr lang="en-US" sz="2200" b="0" dirty="0" smtClean="0">
              <a:latin typeface="Times New Roman" panose="02020603050405020304" pitchFamily="18" charset="0"/>
              <a:cs typeface="Times New Roman" panose="02020603050405020304" pitchFamily="18" charset="0"/>
            </a:rPr>
            <a:t>e</a:t>
          </a:r>
          <a:r>
            <a:rPr lang="en-GB" sz="2200" b="0" dirty="0" err="1" smtClean="0">
              <a:latin typeface="Times New Roman" panose="02020603050405020304" pitchFamily="18" charset="0"/>
              <a:cs typeface="Times New Roman" panose="02020603050405020304" pitchFamily="18" charset="0"/>
            </a:rPr>
            <a:t>xanizmga</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ta'sir</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qiluvchi</a:t>
          </a:r>
          <a:r>
            <a:rPr lang="en-GB" sz="2200" b="0" dirty="0" smtClean="0">
              <a:latin typeface="Times New Roman" panose="02020603050405020304" pitchFamily="18" charset="0"/>
              <a:cs typeface="Times New Roman" panose="02020603050405020304" pitchFamily="18" charset="0"/>
            </a:rPr>
            <a:t> P </a:t>
          </a:r>
          <a:r>
            <a:rPr lang="en-GB" sz="2200" b="0" dirty="0" err="1" smtClean="0">
              <a:latin typeface="Times New Roman" panose="02020603050405020304" pitchFamily="18" charset="0"/>
              <a:cs typeface="Times New Roman" panose="02020603050405020304" pitchFamily="18" charset="0"/>
            </a:rPr>
            <a:t>kuch</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bilan</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bajaril-gan</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ish</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va</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quvvat</a:t>
          </a:r>
          <a:r>
            <a:rPr lang="en-GB" sz="2200" b="0" dirty="0" smtClean="0">
              <a:latin typeface="Times New Roman" panose="02020603050405020304" pitchFamily="18" charset="0"/>
              <a:cs typeface="Times New Roman" panose="02020603050405020304" pitchFamily="18" charset="0"/>
            </a:rPr>
            <a:t>.</a:t>
          </a:r>
          <a:endParaRPr lang="ru-RU" sz="2200" b="0" dirty="0">
            <a:latin typeface="Times New Roman" panose="02020603050405020304" pitchFamily="18" charset="0"/>
            <a:cs typeface="Times New Roman" panose="02020603050405020304" pitchFamily="18" charset="0"/>
          </a:endParaRPr>
        </a:p>
      </dgm:t>
    </dgm:pt>
    <dgm:pt modelId="{CC269475-3FFE-47B3-B3EF-799E305E4730}" type="parTrans" cxnId="{3A8BD6EB-A28A-4348-BB61-31F900E05700}">
      <dgm:prSet/>
      <dgm:spPr/>
      <dgm:t>
        <a:bodyPr/>
        <a:lstStyle/>
        <a:p>
          <a:endParaRPr lang="ru-RU" sz="2200">
            <a:latin typeface="Times New Roman" panose="02020603050405020304" pitchFamily="18" charset="0"/>
            <a:cs typeface="Times New Roman" panose="02020603050405020304" pitchFamily="18" charset="0"/>
          </a:endParaRPr>
        </a:p>
      </dgm:t>
    </dgm:pt>
    <dgm:pt modelId="{90C7F596-6B8C-4168-89EC-DBCD120A8B91}" type="sibTrans" cxnId="{3A8BD6EB-A28A-4348-BB61-31F900E05700}">
      <dgm:prSet/>
      <dgm:spPr/>
      <dgm:t>
        <a:bodyPr/>
        <a:lstStyle/>
        <a:p>
          <a:endParaRPr lang="ru-RU" sz="2200">
            <a:latin typeface="Times New Roman" panose="02020603050405020304" pitchFamily="18" charset="0"/>
            <a:cs typeface="Times New Roman" panose="02020603050405020304" pitchFamily="18" charset="0"/>
          </a:endParaRPr>
        </a:p>
      </dgm:t>
    </dgm:pt>
    <dgm:pt modelId="{A16C7934-7D75-4F46-AB8B-32753004F7C9}">
      <dgm:prSet custT="1"/>
      <dgm:spPr/>
      <dgm:t>
        <a:bodyPr/>
        <a:lstStyle/>
        <a:p>
          <a:r>
            <a:rPr lang="en-GB" sz="2200" b="0" dirty="0" smtClean="0">
              <a:latin typeface="Times New Roman" panose="02020603050405020304" pitchFamily="18" charset="0"/>
              <a:cs typeface="Times New Roman" panose="02020603050405020304" pitchFamily="18" charset="0"/>
            </a:rPr>
            <a:t>7. </a:t>
          </a:r>
          <a:r>
            <a:rPr lang="en-GB" sz="2200" b="0" dirty="0" err="1" smtClean="0">
              <a:latin typeface="Times New Roman" panose="02020603050405020304" pitchFamily="18" charset="0"/>
              <a:cs typeface="Times New Roman" panose="02020603050405020304" pitchFamily="18" charset="0"/>
            </a:rPr>
            <a:t>Mexanizmlarning</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notekis</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harakati</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va</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maxovik</a:t>
          </a:r>
          <a:r>
            <a:rPr lang="en-GB" sz="2200" b="0" dirty="0" smtClean="0">
              <a:latin typeface="Times New Roman" panose="02020603050405020304" pitchFamily="18" charset="0"/>
              <a:cs typeface="Times New Roman" panose="02020603050405020304" pitchFamily="18" charset="0"/>
            </a:rPr>
            <a:t> </a:t>
          </a:r>
          <a:r>
            <a:rPr lang="en-GB" sz="2200" b="0" dirty="0" err="1" smtClean="0">
              <a:latin typeface="Times New Roman" panose="02020603050405020304" pitchFamily="18" charset="0"/>
              <a:cs typeface="Times New Roman" panose="02020603050405020304" pitchFamily="18" charset="0"/>
            </a:rPr>
            <a:t>hisobi</a:t>
          </a:r>
          <a:endParaRPr lang="ru-RU" sz="2200" b="0" dirty="0">
            <a:latin typeface="Times New Roman" panose="02020603050405020304" pitchFamily="18" charset="0"/>
            <a:cs typeface="Times New Roman" panose="02020603050405020304" pitchFamily="18" charset="0"/>
          </a:endParaRPr>
        </a:p>
      </dgm:t>
    </dgm:pt>
    <dgm:pt modelId="{7331CB27-CD15-43E4-A2E6-0023AA088813}" type="parTrans" cxnId="{48C3D135-4D75-4544-B865-343809176D12}">
      <dgm:prSet/>
      <dgm:spPr/>
      <dgm:t>
        <a:bodyPr/>
        <a:lstStyle/>
        <a:p>
          <a:endParaRPr lang="ru-RU" sz="2200">
            <a:latin typeface="Times New Roman" panose="02020603050405020304" pitchFamily="18" charset="0"/>
            <a:cs typeface="Times New Roman" panose="02020603050405020304" pitchFamily="18" charset="0"/>
          </a:endParaRPr>
        </a:p>
      </dgm:t>
    </dgm:pt>
    <dgm:pt modelId="{94719930-77B5-4BED-8F67-C324802209DA}" type="sibTrans" cxnId="{48C3D135-4D75-4544-B865-343809176D12}">
      <dgm:prSet/>
      <dgm:spPr/>
      <dgm:t>
        <a:bodyPr/>
        <a:lstStyle/>
        <a:p>
          <a:endParaRPr lang="ru-RU" sz="2200">
            <a:latin typeface="Times New Roman" panose="02020603050405020304" pitchFamily="18" charset="0"/>
            <a:cs typeface="Times New Roman" panose="02020603050405020304" pitchFamily="18" charset="0"/>
          </a:endParaRPr>
        </a:p>
      </dgm:t>
    </dgm:pt>
    <dgm:pt modelId="{0F6A49D1-0917-4246-9DA1-AD4E3532D14E}" type="pres">
      <dgm:prSet presAssocID="{4B68EE38-25AB-48CA-8B98-9BFA50BD5CD1}" presName="Name0" presStyleCnt="0">
        <dgm:presLayoutVars>
          <dgm:dir/>
          <dgm:resizeHandles val="exact"/>
        </dgm:presLayoutVars>
      </dgm:prSet>
      <dgm:spPr/>
      <dgm:t>
        <a:bodyPr/>
        <a:lstStyle/>
        <a:p>
          <a:endParaRPr lang="ru-RU"/>
        </a:p>
      </dgm:t>
    </dgm:pt>
    <dgm:pt modelId="{BD6C71D0-1BB2-401C-9A41-42B128E5B27A}" type="pres">
      <dgm:prSet presAssocID="{4D6931B0-8D53-437F-A9AA-E8CE09C38589}" presName="node" presStyleLbl="node1" presStyleIdx="0" presStyleCnt="7">
        <dgm:presLayoutVars>
          <dgm:bulletEnabled val="1"/>
        </dgm:presLayoutVars>
      </dgm:prSet>
      <dgm:spPr/>
      <dgm:t>
        <a:bodyPr/>
        <a:lstStyle/>
        <a:p>
          <a:endParaRPr lang="ru-RU"/>
        </a:p>
      </dgm:t>
    </dgm:pt>
    <dgm:pt modelId="{58E18591-C097-422B-944E-3FC197047791}" type="pres">
      <dgm:prSet presAssocID="{8C42E5F0-C81A-432C-9508-289635D541A6}" presName="sibTrans" presStyleCnt="0"/>
      <dgm:spPr/>
      <dgm:t>
        <a:bodyPr/>
        <a:lstStyle/>
        <a:p>
          <a:endParaRPr lang="ru-RU"/>
        </a:p>
      </dgm:t>
    </dgm:pt>
    <dgm:pt modelId="{FCE73A10-F60B-471E-B242-60487C76037B}" type="pres">
      <dgm:prSet presAssocID="{8F385310-DBD7-4BCC-B581-6BFBE1E0F2B5}" presName="node" presStyleLbl="node1" presStyleIdx="1" presStyleCnt="7">
        <dgm:presLayoutVars>
          <dgm:bulletEnabled val="1"/>
        </dgm:presLayoutVars>
      </dgm:prSet>
      <dgm:spPr/>
      <dgm:t>
        <a:bodyPr/>
        <a:lstStyle/>
        <a:p>
          <a:endParaRPr lang="ru-RU"/>
        </a:p>
      </dgm:t>
    </dgm:pt>
    <dgm:pt modelId="{B7E0AD55-956C-4425-9C2B-2E91620ECE5B}" type="pres">
      <dgm:prSet presAssocID="{8D9EE7E2-F4C7-45F3-BDCA-A18182D669B9}" presName="sibTrans" presStyleCnt="0"/>
      <dgm:spPr/>
      <dgm:t>
        <a:bodyPr/>
        <a:lstStyle/>
        <a:p>
          <a:endParaRPr lang="ru-RU"/>
        </a:p>
      </dgm:t>
    </dgm:pt>
    <dgm:pt modelId="{CB08152F-CF72-41FD-B3F0-91B2829799D0}" type="pres">
      <dgm:prSet presAssocID="{B655EE29-B15C-4452-9F3D-668612BD0769}" presName="node" presStyleLbl="node1" presStyleIdx="2" presStyleCnt="7">
        <dgm:presLayoutVars>
          <dgm:bulletEnabled val="1"/>
        </dgm:presLayoutVars>
      </dgm:prSet>
      <dgm:spPr/>
      <dgm:t>
        <a:bodyPr/>
        <a:lstStyle/>
        <a:p>
          <a:endParaRPr lang="ru-RU"/>
        </a:p>
      </dgm:t>
    </dgm:pt>
    <dgm:pt modelId="{DEB6F5D1-6F0B-4928-B9E1-9099F9BCEB64}" type="pres">
      <dgm:prSet presAssocID="{61328A8F-CE42-44EA-AC9A-5F04383C9520}" presName="sibTrans" presStyleCnt="0"/>
      <dgm:spPr/>
      <dgm:t>
        <a:bodyPr/>
        <a:lstStyle/>
        <a:p>
          <a:endParaRPr lang="ru-RU"/>
        </a:p>
      </dgm:t>
    </dgm:pt>
    <dgm:pt modelId="{DD3D8756-EABA-4655-87CB-8F173EF9EB7A}" type="pres">
      <dgm:prSet presAssocID="{1126CF7F-11A8-4C19-B960-A67EFBF4E8A2}" presName="node" presStyleLbl="node1" presStyleIdx="3" presStyleCnt="7">
        <dgm:presLayoutVars>
          <dgm:bulletEnabled val="1"/>
        </dgm:presLayoutVars>
      </dgm:prSet>
      <dgm:spPr/>
      <dgm:t>
        <a:bodyPr/>
        <a:lstStyle/>
        <a:p>
          <a:endParaRPr lang="ru-RU"/>
        </a:p>
      </dgm:t>
    </dgm:pt>
    <dgm:pt modelId="{3E774D39-01C4-4B30-86AB-EA8FE21BF170}" type="pres">
      <dgm:prSet presAssocID="{979C62AC-88C6-4590-9EA4-E8E066934085}" presName="sibTrans" presStyleCnt="0"/>
      <dgm:spPr/>
      <dgm:t>
        <a:bodyPr/>
        <a:lstStyle/>
        <a:p>
          <a:endParaRPr lang="ru-RU"/>
        </a:p>
      </dgm:t>
    </dgm:pt>
    <dgm:pt modelId="{F8265962-93F4-43D5-9A22-2CF7C8884A12}" type="pres">
      <dgm:prSet presAssocID="{D5782E7F-9BBA-4397-B1DE-8F38EFA33A85}" presName="node" presStyleLbl="node1" presStyleIdx="4" presStyleCnt="7">
        <dgm:presLayoutVars>
          <dgm:bulletEnabled val="1"/>
        </dgm:presLayoutVars>
      </dgm:prSet>
      <dgm:spPr/>
      <dgm:t>
        <a:bodyPr/>
        <a:lstStyle/>
        <a:p>
          <a:endParaRPr lang="ru-RU"/>
        </a:p>
      </dgm:t>
    </dgm:pt>
    <dgm:pt modelId="{2CAAF449-65FE-4015-A232-E294CC6C6222}" type="pres">
      <dgm:prSet presAssocID="{BA45FBCA-5FE8-4617-ADFB-BBCC94E2681C}" presName="sibTrans" presStyleCnt="0"/>
      <dgm:spPr/>
      <dgm:t>
        <a:bodyPr/>
        <a:lstStyle/>
        <a:p>
          <a:endParaRPr lang="ru-RU"/>
        </a:p>
      </dgm:t>
    </dgm:pt>
    <dgm:pt modelId="{2447C766-F3B0-4081-8E2D-26D56AAA0E01}" type="pres">
      <dgm:prSet presAssocID="{92860C07-B4A1-4098-8103-FEF39ED41F39}" presName="node" presStyleLbl="node1" presStyleIdx="5" presStyleCnt="7">
        <dgm:presLayoutVars>
          <dgm:bulletEnabled val="1"/>
        </dgm:presLayoutVars>
      </dgm:prSet>
      <dgm:spPr/>
      <dgm:t>
        <a:bodyPr/>
        <a:lstStyle/>
        <a:p>
          <a:endParaRPr lang="ru-RU"/>
        </a:p>
      </dgm:t>
    </dgm:pt>
    <dgm:pt modelId="{7E2D1463-CEE0-4F14-8F09-3D1E3B6EC217}" type="pres">
      <dgm:prSet presAssocID="{90C7F596-6B8C-4168-89EC-DBCD120A8B91}" presName="sibTrans" presStyleCnt="0"/>
      <dgm:spPr/>
      <dgm:t>
        <a:bodyPr/>
        <a:lstStyle/>
        <a:p>
          <a:endParaRPr lang="ru-RU"/>
        </a:p>
      </dgm:t>
    </dgm:pt>
    <dgm:pt modelId="{1154E1E1-460A-4994-ABA9-A281E7D87070}" type="pres">
      <dgm:prSet presAssocID="{A16C7934-7D75-4F46-AB8B-32753004F7C9}" presName="node" presStyleLbl="node1" presStyleIdx="6" presStyleCnt="7">
        <dgm:presLayoutVars>
          <dgm:bulletEnabled val="1"/>
        </dgm:presLayoutVars>
      </dgm:prSet>
      <dgm:spPr/>
      <dgm:t>
        <a:bodyPr/>
        <a:lstStyle/>
        <a:p>
          <a:endParaRPr lang="ru-RU"/>
        </a:p>
      </dgm:t>
    </dgm:pt>
  </dgm:ptLst>
  <dgm:cxnLst>
    <dgm:cxn modelId="{B7B55D1A-80A6-4CB3-886D-58C2A036FDE8}" type="presOf" srcId="{8F385310-DBD7-4BCC-B581-6BFBE1E0F2B5}" destId="{FCE73A10-F60B-471E-B242-60487C76037B}" srcOrd="0" destOrd="0" presId="urn:microsoft.com/office/officeart/2005/8/layout/hList6"/>
    <dgm:cxn modelId="{48C3D135-4D75-4544-B865-343809176D12}" srcId="{4B68EE38-25AB-48CA-8B98-9BFA50BD5CD1}" destId="{A16C7934-7D75-4F46-AB8B-32753004F7C9}" srcOrd="6" destOrd="0" parTransId="{7331CB27-CD15-43E4-A2E6-0023AA088813}" sibTransId="{94719930-77B5-4BED-8F67-C324802209DA}"/>
    <dgm:cxn modelId="{4113A58F-CE11-4E63-92DB-B38E545988C7}" type="presOf" srcId="{4B68EE38-25AB-48CA-8B98-9BFA50BD5CD1}" destId="{0F6A49D1-0917-4246-9DA1-AD4E3532D14E}" srcOrd="0" destOrd="0" presId="urn:microsoft.com/office/officeart/2005/8/layout/hList6"/>
    <dgm:cxn modelId="{F575F673-3055-4347-B913-3704FA4D2E07}" srcId="{4B68EE38-25AB-48CA-8B98-9BFA50BD5CD1}" destId="{4D6931B0-8D53-437F-A9AA-E8CE09C38589}" srcOrd="0" destOrd="0" parTransId="{B1DAA80F-F5E1-4E79-B56D-B1F8618CBD2C}" sibTransId="{8C42E5F0-C81A-432C-9508-289635D541A6}"/>
    <dgm:cxn modelId="{CBD60D2B-9D1D-431D-8CB3-E69360B2B03E}" type="presOf" srcId="{4D6931B0-8D53-437F-A9AA-E8CE09C38589}" destId="{BD6C71D0-1BB2-401C-9A41-42B128E5B27A}" srcOrd="0" destOrd="0" presId="urn:microsoft.com/office/officeart/2005/8/layout/hList6"/>
    <dgm:cxn modelId="{C0C86842-C299-4AEC-A9B2-A45BE7A9564C}" type="presOf" srcId="{92860C07-B4A1-4098-8103-FEF39ED41F39}" destId="{2447C766-F3B0-4081-8E2D-26D56AAA0E01}" srcOrd="0" destOrd="0" presId="urn:microsoft.com/office/officeart/2005/8/layout/hList6"/>
    <dgm:cxn modelId="{C6A5F66D-152A-409A-8151-6C49A109729D}" srcId="{4B68EE38-25AB-48CA-8B98-9BFA50BD5CD1}" destId="{8F385310-DBD7-4BCC-B581-6BFBE1E0F2B5}" srcOrd="1" destOrd="0" parTransId="{47B5DFCF-F014-471B-8DE3-FD64A6BCFB84}" sibTransId="{8D9EE7E2-F4C7-45F3-BDCA-A18182D669B9}"/>
    <dgm:cxn modelId="{3A8BD6EB-A28A-4348-BB61-31F900E05700}" srcId="{4B68EE38-25AB-48CA-8B98-9BFA50BD5CD1}" destId="{92860C07-B4A1-4098-8103-FEF39ED41F39}" srcOrd="5" destOrd="0" parTransId="{CC269475-3FFE-47B3-B3EF-799E305E4730}" sibTransId="{90C7F596-6B8C-4168-89EC-DBCD120A8B91}"/>
    <dgm:cxn modelId="{7B50B210-6D63-4CEC-AE1D-8C532B8B9866}" type="presOf" srcId="{1126CF7F-11A8-4C19-B960-A67EFBF4E8A2}" destId="{DD3D8756-EABA-4655-87CB-8F173EF9EB7A}" srcOrd="0" destOrd="0" presId="urn:microsoft.com/office/officeart/2005/8/layout/hList6"/>
    <dgm:cxn modelId="{0564E47E-9DD3-4615-B661-B4BCAC24758F}" srcId="{4B68EE38-25AB-48CA-8B98-9BFA50BD5CD1}" destId="{B655EE29-B15C-4452-9F3D-668612BD0769}" srcOrd="2" destOrd="0" parTransId="{8099F939-3A2B-47E3-9ECC-2F1191AEDD9C}" sibTransId="{61328A8F-CE42-44EA-AC9A-5F04383C9520}"/>
    <dgm:cxn modelId="{EF6075F4-37F4-4DDF-9E62-EF2B6F79D4F7}" type="presOf" srcId="{A16C7934-7D75-4F46-AB8B-32753004F7C9}" destId="{1154E1E1-460A-4994-ABA9-A281E7D87070}" srcOrd="0" destOrd="0" presId="urn:microsoft.com/office/officeart/2005/8/layout/hList6"/>
    <dgm:cxn modelId="{34468A68-B2DB-4187-AAF7-A523F1379BBA}" srcId="{4B68EE38-25AB-48CA-8B98-9BFA50BD5CD1}" destId="{D5782E7F-9BBA-4397-B1DE-8F38EFA33A85}" srcOrd="4" destOrd="0" parTransId="{C5B5D063-EC5A-4344-9AB9-A04C1A5EC3EF}" sibTransId="{BA45FBCA-5FE8-4617-ADFB-BBCC94E2681C}"/>
    <dgm:cxn modelId="{9C28FFAF-DC0A-4B2F-B12E-B2D2BBB628A0}" srcId="{4B68EE38-25AB-48CA-8B98-9BFA50BD5CD1}" destId="{1126CF7F-11A8-4C19-B960-A67EFBF4E8A2}" srcOrd="3" destOrd="0" parTransId="{F89E020A-9EA3-42E1-93DF-1995579D4FAB}" sibTransId="{979C62AC-88C6-4590-9EA4-E8E066934085}"/>
    <dgm:cxn modelId="{636D5966-1E5D-4356-B3CD-8EDDE28D4E7C}" type="presOf" srcId="{D5782E7F-9BBA-4397-B1DE-8F38EFA33A85}" destId="{F8265962-93F4-43D5-9A22-2CF7C8884A12}" srcOrd="0" destOrd="0" presId="urn:microsoft.com/office/officeart/2005/8/layout/hList6"/>
    <dgm:cxn modelId="{0A81521C-4010-4FA3-A7EF-ABB8666CF4BD}" type="presOf" srcId="{B655EE29-B15C-4452-9F3D-668612BD0769}" destId="{CB08152F-CF72-41FD-B3F0-91B2829799D0}" srcOrd="0" destOrd="0" presId="urn:microsoft.com/office/officeart/2005/8/layout/hList6"/>
    <dgm:cxn modelId="{2533C90B-EE98-4A47-B245-5E0A9E9D996A}" type="presParOf" srcId="{0F6A49D1-0917-4246-9DA1-AD4E3532D14E}" destId="{BD6C71D0-1BB2-401C-9A41-42B128E5B27A}" srcOrd="0" destOrd="0" presId="urn:microsoft.com/office/officeart/2005/8/layout/hList6"/>
    <dgm:cxn modelId="{C83C9D9D-FD83-43A4-BB4C-3C42ECF0FF7E}" type="presParOf" srcId="{0F6A49D1-0917-4246-9DA1-AD4E3532D14E}" destId="{58E18591-C097-422B-944E-3FC197047791}" srcOrd="1" destOrd="0" presId="urn:microsoft.com/office/officeart/2005/8/layout/hList6"/>
    <dgm:cxn modelId="{59774BC7-286B-43AC-82CC-12EA96C04B1B}" type="presParOf" srcId="{0F6A49D1-0917-4246-9DA1-AD4E3532D14E}" destId="{FCE73A10-F60B-471E-B242-60487C76037B}" srcOrd="2" destOrd="0" presId="urn:microsoft.com/office/officeart/2005/8/layout/hList6"/>
    <dgm:cxn modelId="{142BF216-8F22-4F16-9070-7D9F51B2F768}" type="presParOf" srcId="{0F6A49D1-0917-4246-9DA1-AD4E3532D14E}" destId="{B7E0AD55-956C-4425-9C2B-2E91620ECE5B}" srcOrd="3" destOrd="0" presId="urn:microsoft.com/office/officeart/2005/8/layout/hList6"/>
    <dgm:cxn modelId="{8B142731-9980-4A9E-AFD4-0F2CF8171205}" type="presParOf" srcId="{0F6A49D1-0917-4246-9DA1-AD4E3532D14E}" destId="{CB08152F-CF72-41FD-B3F0-91B2829799D0}" srcOrd="4" destOrd="0" presId="urn:microsoft.com/office/officeart/2005/8/layout/hList6"/>
    <dgm:cxn modelId="{F4E74DE1-AA0D-4634-BB38-B6D2828FA5B4}" type="presParOf" srcId="{0F6A49D1-0917-4246-9DA1-AD4E3532D14E}" destId="{DEB6F5D1-6F0B-4928-B9E1-9099F9BCEB64}" srcOrd="5" destOrd="0" presId="urn:microsoft.com/office/officeart/2005/8/layout/hList6"/>
    <dgm:cxn modelId="{B7342467-4E64-41FD-9FAB-A63DA9FF14D5}" type="presParOf" srcId="{0F6A49D1-0917-4246-9DA1-AD4E3532D14E}" destId="{DD3D8756-EABA-4655-87CB-8F173EF9EB7A}" srcOrd="6" destOrd="0" presId="urn:microsoft.com/office/officeart/2005/8/layout/hList6"/>
    <dgm:cxn modelId="{8FAE457E-15FF-4529-BB4F-45F8FDB14BBB}" type="presParOf" srcId="{0F6A49D1-0917-4246-9DA1-AD4E3532D14E}" destId="{3E774D39-01C4-4B30-86AB-EA8FE21BF170}" srcOrd="7" destOrd="0" presId="urn:microsoft.com/office/officeart/2005/8/layout/hList6"/>
    <dgm:cxn modelId="{EBED9893-B296-41DB-B855-D7B1A01BBCC1}" type="presParOf" srcId="{0F6A49D1-0917-4246-9DA1-AD4E3532D14E}" destId="{F8265962-93F4-43D5-9A22-2CF7C8884A12}" srcOrd="8" destOrd="0" presId="urn:microsoft.com/office/officeart/2005/8/layout/hList6"/>
    <dgm:cxn modelId="{D53D6239-506F-4A7A-90FA-3427A5E26A86}" type="presParOf" srcId="{0F6A49D1-0917-4246-9DA1-AD4E3532D14E}" destId="{2CAAF449-65FE-4015-A232-E294CC6C6222}" srcOrd="9" destOrd="0" presId="urn:microsoft.com/office/officeart/2005/8/layout/hList6"/>
    <dgm:cxn modelId="{C8B0E7C3-3DC4-4501-8340-A5DE690E2144}" type="presParOf" srcId="{0F6A49D1-0917-4246-9DA1-AD4E3532D14E}" destId="{2447C766-F3B0-4081-8E2D-26D56AAA0E01}" srcOrd="10" destOrd="0" presId="urn:microsoft.com/office/officeart/2005/8/layout/hList6"/>
    <dgm:cxn modelId="{37B64539-421C-4918-9970-B444FE928CC7}" type="presParOf" srcId="{0F6A49D1-0917-4246-9DA1-AD4E3532D14E}" destId="{7E2D1463-CEE0-4F14-8F09-3D1E3B6EC217}" srcOrd="11" destOrd="0" presId="urn:microsoft.com/office/officeart/2005/8/layout/hList6"/>
    <dgm:cxn modelId="{B293D190-1C41-4981-94DA-225F30D9B0E5}" type="presParOf" srcId="{0F6A49D1-0917-4246-9DA1-AD4E3532D14E}" destId="{1154E1E1-460A-4994-ABA9-A281E7D87070}" srcOrd="12"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50BB757-4F2C-43A0-A161-CA0BF0A527E1}" type="doc">
      <dgm:prSet loTypeId="urn:microsoft.com/office/officeart/2005/8/layout/vList2" loCatId="list" qsTypeId="urn:microsoft.com/office/officeart/2005/8/quickstyle/3d4" qsCatId="3D" csTypeId="urn:microsoft.com/office/officeart/2005/8/colors/accent0_3" csCatId="mainScheme"/>
      <dgm:spPr/>
      <dgm:t>
        <a:bodyPr/>
        <a:lstStyle/>
        <a:p>
          <a:endParaRPr lang="ru-RU"/>
        </a:p>
      </dgm:t>
    </dgm:pt>
    <dgm:pt modelId="{7F42ED10-798B-4C4F-92C3-694B4EDA7758}">
      <dgm:prSet custT="1"/>
      <dgm:spPr/>
      <dgm:t>
        <a:bodyPr/>
        <a:lstStyle/>
        <a:p>
          <a:pPr rtl="0"/>
          <a:r>
            <a:rPr lang="en-GB" sz="2400" smtClean="0">
              <a:latin typeface="Times New Roman" panose="02020603050405020304" pitchFamily="18" charset="0"/>
              <a:cs typeface="Times New Roman" panose="02020603050405020304" pitchFamily="18" charset="0"/>
            </a:rPr>
            <a:t>1. Mexanizm va mashinalarni harakatlantiruvchi kuchlar.</a:t>
          </a:r>
          <a:endParaRPr lang="ru-RU" sz="2400">
            <a:latin typeface="Times New Roman" panose="02020603050405020304" pitchFamily="18" charset="0"/>
            <a:cs typeface="Times New Roman" panose="02020603050405020304" pitchFamily="18" charset="0"/>
          </a:endParaRPr>
        </a:p>
      </dgm:t>
    </dgm:pt>
    <dgm:pt modelId="{A7693294-4325-48D8-AFE7-426CEC2E6593}" type="parTrans" cxnId="{FB740F50-B96B-4808-B9CC-ADC83831F19F}">
      <dgm:prSet/>
      <dgm:spPr/>
      <dgm:t>
        <a:bodyPr/>
        <a:lstStyle/>
        <a:p>
          <a:endParaRPr lang="ru-RU" sz="2400">
            <a:latin typeface="Times New Roman" panose="02020603050405020304" pitchFamily="18" charset="0"/>
            <a:cs typeface="Times New Roman" panose="02020603050405020304" pitchFamily="18" charset="0"/>
          </a:endParaRPr>
        </a:p>
      </dgm:t>
    </dgm:pt>
    <dgm:pt modelId="{A5663F6C-56C8-43A0-BA0C-DFB30222EF42}" type="sibTrans" cxnId="{FB740F50-B96B-4808-B9CC-ADC83831F19F}">
      <dgm:prSet/>
      <dgm:spPr/>
      <dgm:t>
        <a:bodyPr/>
        <a:lstStyle/>
        <a:p>
          <a:endParaRPr lang="ru-RU" sz="2400">
            <a:latin typeface="Times New Roman" panose="02020603050405020304" pitchFamily="18" charset="0"/>
            <a:cs typeface="Times New Roman" panose="02020603050405020304" pitchFamily="18" charset="0"/>
          </a:endParaRPr>
        </a:p>
      </dgm:t>
    </dgm:pt>
    <dgm:pt modelId="{9D5EC517-178E-4112-8CE1-62733A94FC72}">
      <dgm:prSet custT="1"/>
      <dgm:spPr/>
      <dgm:t>
        <a:bodyPr/>
        <a:lstStyle/>
        <a:p>
          <a:pPr rtl="0"/>
          <a:r>
            <a:rPr lang="en-GB" sz="2400" dirty="0" smtClean="0">
              <a:latin typeface="Times New Roman" panose="02020603050405020304" pitchFamily="18" charset="0"/>
              <a:cs typeface="Times New Roman" panose="02020603050405020304" pitchFamily="18" charset="0"/>
            </a:rPr>
            <a:t>2. </a:t>
          </a:r>
          <a:r>
            <a:rPr lang="en-GB" sz="2400" dirty="0" err="1" smtClean="0">
              <a:latin typeface="Times New Roman" panose="02020603050405020304" pitchFamily="18" charset="0"/>
              <a:cs typeface="Times New Roman" panose="02020603050405020304" pitchFamily="18" charset="0"/>
            </a:rPr>
            <a:t>Mashinaga</a:t>
          </a:r>
          <a:r>
            <a:rPr lang="en-GB" sz="2400" dirty="0" smtClean="0">
              <a:latin typeface="Times New Roman" panose="02020603050405020304" pitchFamily="18" charset="0"/>
              <a:cs typeface="Times New Roman" panose="02020603050405020304" pitchFamily="18" charset="0"/>
            </a:rPr>
            <a:t> </a:t>
          </a:r>
          <a:r>
            <a:rPr lang="en-GB" sz="2400" dirty="0" err="1" smtClean="0">
              <a:latin typeface="Times New Roman" panose="02020603050405020304" pitchFamily="18" charset="0"/>
              <a:cs typeface="Times New Roman" panose="02020603050405020304" pitchFamily="18" charset="0"/>
            </a:rPr>
            <a:t>ta'sir</a:t>
          </a:r>
          <a:r>
            <a:rPr lang="en-GB" sz="2400" dirty="0" smtClean="0">
              <a:latin typeface="Times New Roman" panose="02020603050405020304" pitchFamily="18" charset="0"/>
              <a:cs typeface="Times New Roman" panose="02020603050405020304" pitchFamily="18" charset="0"/>
            </a:rPr>
            <a:t> </a:t>
          </a:r>
          <a:r>
            <a:rPr lang="en-GB" sz="2400" dirty="0" err="1" smtClean="0">
              <a:latin typeface="Times New Roman" panose="02020603050405020304" pitchFamily="18" charset="0"/>
              <a:cs typeface="Times New Roman" panose="02020603050405020304" pitchFamily="18" charset="0"/>
            </a:rPr>
            <a:t>qiladigan</a:t>
          </a:r>
          <a:r>
            <a:rPr lang="en-GB" sz="2400" dirty="0" smtClean="0">
              <a:latin typeface="Times New Roman" panose="02020603050405020304" pitchFamily="18" charset="0"/>
              <a:cs typeface="Times New Roman" panose="02020603050405020304" pitchFamily="18" charset="0"/>
            </a:rPr>
            <a:t> </a:t>
          </a:r>
          <a:r>
            <a:rPr lang="en-GB" sz="2400" dirty="0" err="1" smtClean="0">
              <a:latin typeface="Times New Roman" panose="02020603050405020304" pitchFamily="18" charset="0"/>
              <a:cs typeface="Times New Roman" panose="02020603050405020304" pitchFamily="18" charset="0"/>
            </a:rPr>
            <a:t>foydali</a:t>
          </a:r>
          <a:r>
            <a:rPr lang="en-GB" sz="2400" dirty="0" smtClean="0">
              <a:latin typeface="Times New Roman" panose="02020603050405020304" pitchFamily="18" charset="0"/>
              <a:cs typeface="Times New Roman" panose="02020603050405020304" pitchFamily="18" charset="0"/>
            </a:rPr>
            <a:t> </a:t>
          </a:r>
          <a:r>
            <a:rPr lang="en-GB" sz="2400" dirty="0" err="1" smtClean="0">
              <a:latin typeface="Times New Roman" panose="02020603050405020304" pitchFamily="18" charset="0"/>
              <a:cs typeface="Times New Roman" panose="02020603050405020304" pitchFamily="18" charset="0"/>
            </a:rPr>
            <a:t>qarshilik</a:t>
          </a:r>
          <a:r>
            <a:rPr lang="en-GB" sz="2400" dirty="0" smtClean="0">
              <a:latin typeface="Times New Roman" panose="02020603050405020304" pitchFamily="18" charset="0"/>
              <a:cs typeface="Times New Roman" panose="02020603050405020304" pitchFamily="18" charset="0"/>
            </a:rPr>
            <a:t> </a:t>
          </a:r>
          <a:r>
            <a:rPr lang="en-GB" sz="2400" dirty="0" err="1" smtClean="0">
              <a:latin typeface="Times New Roman" panose="02020603050405020304" pitchFamily="18" charset="0"/>
              <a:cs typeface="Times New Roman" panose="02020603050405020304" pitchFamily="18" charset="0"/>
            </a:rPr>
            <a:t>kuchlar</a:t>
          </a:r>
          <a:r>
            <a:rPr lang="en-GB"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dgm:t>
    </dgm:pt>
    <dgm:pt modelId="{58CBEA80-F39F-456B-808C-B999596EB6FF}" type="parTrans" cxnId="{C5EF5DEA-DAE9-432E-B054-894CDBFAF0FF}">
      <dgm:prSet/>
      <dgm:spPr/>
      <dgm:t>
        <a:bodyPr/>
        <a:lstStyle/>
        <a:p>
          <a:endParaRPr lang="ru-RU" sz="2400">
            <a:latin typeface="Times New Roman" panose="02020603050405020304" pitchFamily="18" charset="0"/>
            <a:cs typeface="Times New Roman" panose="02020603050405020304" pitchFamily="18" charset="0"/>
          </a:endParaRPr>
        </a:p>
      </dgm:t>
    </dgm:pt>
    <dgm:pt modelId="{E10CE07A-B5B2-469C-A586-005EF78E6BF9}" type="sibTrans" cxnId="{C5EF5DEA-DAE9-432E-B054-894CDBFAF0FF}">
      <dgm:prSet/>
      <dgm:spPr/>
      <dgm:t>
        <a:bodyPr/>
        <a:lstStyle/>
        <a:p>
          <a:endParaRPr lang="ru-RU" sz="2400">
            <a:latin typeface="Times New Roman" panose="02020603050405020304" pitchFamily="18" charset="0"/>
            <a:cs typeface="Times New Roman" panose="02020603050405020304" pitchFamily="18" charset="0"/>
          </a:endParaRPr>
        </a:p>
      </dgm:t>
    </dgm:pt>
    <dgm:pt modelId="{6599FCCE-EA3F-4D9C-8A94-22BB1F2BC84F}">
      <dgm:prSet custT="1"/>
      <dgm:spPr/>
      <dgm:t>
        <a:bodyPr/>
        <a:lstStyle/>
        <a:p>
          <a:pPr rtl="0"/>
          <a:r>
            <a:rPr lang="en-GB" sz="2400" smtClean="0">
              <a:latin typeface="Times New Roman" panose="02020603050405020304" pitchFamily="18" charset="0"/>
              <a:cs typeface="Times New Roman" panose="02020603050405020304" pitchFamily="18" charset="0"/>
            </a:rPr>
            <a:t>3. Mashina harakati vaqtida paydo bo`ladigan zararli qarshilik kuchlar.</a:t>
          </a:r>
          <a:endParaRPr lang="ru-RU" sz="2400">
            <a:latin typeface="Times New Roman" panose="02020603050405020304" pitchFamily="18" charset="0"/>
            <a:cs typeface="Times New Roman" panose="02020603050405020304" pitchFamily="18" charset="0"/>
          </a:endParaRPr>
        </a:p>
      </dgm:t>
    </dgm:pt>
    <dgm:pt modelId="{1AC9BF01-B06F-4595-9490-14552327F061}" type="parTrans" cxnId="{27F0C8E1-FCE5-4E5D-9C13-495D602039D4}">
      <dgm:prSet/>
      <dgm:spPr/>
      <dgm:t>
        <a:bodyPr/>
        <a:lstStyle/>
        <a:p>
          <a:endParaRPr lang="ru-RU" sz="2400">
            <a:latin typeface="Times New Roman" panose="02020603050405020304" pitchFamily="18" charset="0"/>
            <a:cs typeface="Times New Roman" panose="02020603050405020304" pitchFamily="18" charset="0"/>
          </a:endParaRPr>
        </a:p>
      </dgm:t>
    </dgm:pt>
    <dgm:pt modelId="{1643241D-E9B4-48B6-8557-4119E0A9F489}" type="sibTrans" cxnId="{27F0C8E1-FCE5-4E5D-9C13-495D602039D4}">
      <dgm:prSet/>
      <dgm:spPr/>
      <dgm:t>
        <a:bodyPr/>
        <a:lstStyle/>
        <a:p>
          <a:endParaRPr lang="ru-RU" sz="2400">
            <a:latin typeface="Times New Roman" panose="02020603050405020304" pitchFamily="18" charset="0"/>
            <a:cs typeface="Times New Roman" panose="02020603050405020304" pitchFamily="18" charset="0"/>
          </a:endParaRPr>
        </a:p>
      </dgm:t>
    </dgm:pt>
    <dgm:pt modelId="{D7542379-F6F1-4253-81AB-4E0FDC49BAE0}">
      <dgm:prSet custT="1"/>
      <dgm:spPr/>
      <dgm:t>
        <a:bodyPr/>
        <a:lstStyle/>
        <a:p>
          <a:pPr rtl="0"/>
          <a:r>
            <a:rPr lang="en-GB" sz="2400" smtClean="0">
              <a:latin typeface="Times New Roman" panose="02020603050405020304" pitchFamily="18" charset="0"/>
              <a:cs typeface="Times New Roman" panose="02020603050405020304" pitchFamily="18" charset="0"/>
            </a:rPr>
            <a:t>4. Mashina bo’g’inlarining og’irlik kuchlari.</a:t>
          </a:r>
          <a:endParaRPr lang="ru-RU" sz="2400">
            <a:latin typeface="Times New Roman" panose="02020603050405020304" pitchFamily="18" charset="0"/>
            <a:cs typeface="Times New Roman" panose="02020603050405020304" pitchFamily="18" charset="0"/>
          </a:endParaRPr>
        </a:p>
      </dgm:t>
    </dgm:pt>
    <dgm:pt modelId="{81D58046-414A-4D6E-B85C-4525A6B8BC0C}" type="parTrans" cxnId="{28DD749E-FB32-44C7-9021-D473743FCA27}">
      <dgm:prSet/>
      <dgm:spPr/>
      <dgm:t>
        <a:bodyPr/>
        <a:lstStyle/>
        <a:p>
          <a:endParaRPr lang="ru-RU" sz="2400">
            <a:latin typeface="Times New Roman" panose="02020603050405020304" pitchFamily="18" charset="0"/>
            <a:cs typeface="Times New Roman" panose="02020603050405020304" pitchFamily="18" charset="0"/>
          </a:endParaRPr>
        </a:p>
      </dgm:t>
    </dgm:pt>
    <dgm:pt modelId="{0CF4CFA1-A2EF-4747-9732-C1EDCD7B68DC}" type="sibTrans" cxnId="{28DD749E-FB32-44C7-9021-D473743FCA27}">
      <dgm:prSet/>
      <dgm:spPr/>
      <dgm:t>
        <a:bodyPr/>
        <a:lstStyle/>
        <a:p>
          <a:endParaRPr lang="ru-RU" sz="2400">
            <a:latin typeface="Times New Roman" panose="02020603050405020304" pitchFamily="18" charset="0"/>
            <a:cs typeface="Times New Roman" panose="02020603050405020304" pitchFamily="18" charset="0"/>
          </a:endParaRPr>
        </a:p>
      </dgm:t>
    </dgm:pt>
    <dgm:pt modelId="{B4F44BA5-70CF-44DA-8A7A-5D71A648CC05}">
      <dgm:prSet custT="1"/>
      <dgm:spPr/>
      <dgm:t>
        <a:bodyPr/>
        <a:lstStyle/>
        <a:p>
          <a:pPr rtl="0"/>
          <a:r>
            <a:rPr lang="en-GB" sz="2400" smtClean="0">
              <a:latin typeface="Times New Roman" panose="02020603050405020304" pitchFamily="18" charset="0"/>
              <a:cs typeface="Times New Roman" panose="02020603050405020304" pitchFamily="18" charset="0"/>
            </a:rPr>
            <a:t>5. Mashina harakati paytida P</a:t>
          </a:r>
          <a:r>
            <a:rPr lang="en-GB" sz="2400" baseline="-25000" smtClean="0">
              <a:latin typeface="Times New Roman" panose="02020603050405020304" pitchFamily="18" charset="0"/>
              <a:cs typeface="Times New Roman" panose="02020603050405020304" pitchFamily="18" charset="0"/>
            </a:rPr>
            <a:t>u</a:t>
          </a:r>
          <a:r>
            <a:rPr lang="en-GB" sz="2400" smtClean="0">
              <a:latin typeface="Times New Roman" panose="02020603050405020304" pitchFamily="18" charset="0"/>
              <a:cs typeface="Times New Roman" panose="02020603050405020304" pitchFamily="18" charset="0"/>
            </a:rPr>
            <a:t> inersiya kuchlari va M</a:t>
          </a:r>
          <a:r>
            <a:rPr lang="en-GB" sz="2400" baseline="-25000" smtClean="0">
              <a:latin typeface="Times New Roman" panose="02020603050405020304" pitchFamily="18" charset="0"/>
              <a:cs typeface="Times New Roman" panose="02020603050405020304" pitchFamily="18" charset="0"/>
            </a:rPr>
            <a:t>u</a:t>
          </a:r>
          <a:r>
            <a:rPr lang="en-GB" sz="2400" smtClean="0">
              <a:latin typeface="Times New Roman" panose="02020603050405020304" pitchFamily="18" charset="0"/>
              <a:cs typeface="Times New Roman" panose="02020603050405020304" pitchFamily="18" charset="0"/>
            </a:rPr>
            <a:t> inersiya kuchi momentlari.</a:t>
          </a:r>
          <a:endParaRPr lang="ru-RU" sz="2400">
            <a:latin typeface="Times New Roman" panose="02020603050405020304" pitchFamily="18" charset="0"/>
            <a:cs typeface="Times New Roman" panose="02020603050405020304" pitchFamily="18" charset="0"/>
          </a:endParaRPr>
        </a:p>
      </dgm:t>
    </dgm:pt>
    <dgm:pt modelId="{EA255622-47E9-4D94-9CCE-6263479FB94C}" type="parTrans" cxnId="{B5751361-835E-4ABE-9AD0-DB29BFF08C43}">
      <dgm:prSet/>
      <dgm:spPr/>
      <dgm:t>
        <a:bodyPr/>
        <a:lstStyle/>
        <a:p>
          <a:endParaRPr lang="ru-RU" sz="2400">
            <a:latin typeface="Times New Roman" panose="02020603050405020304" pitchFamily="18" charset="0"/>
            <a:cs typeface="Times New Roman" panose="02020603050405020304" pitchFamily="18" charset="0"/>
          </a:endParaRPr>
        </a:p>
      </dgm:t>
    </dgm:pt>
    <dgm:pt modelId="{3FF1BDC6-51A7-4EBB-9FF1-ABABEED1E1A8}" type="sibTrans" cxnId="{B5751361-835E-4ABE-9AD0-DB29BFF08C43}">
      <dgm:prSet/>
      <dgm:spPr/>
      <dgm:t>
        <a:bodyPr/>
        <a:lstStyle/>
        <a:p>
          <a:endParaRPr lang="ru-RU" sz="2400">
            <a:latin typeface="Times New Roman" panose="02020603050405020304" pitchFamily="18" charset="0"/>
            <a:cs typeface="Times New Roman" panose="02020603050405020304" pitchFamily="18" charset="0"/>
          </a:endParaRPr>
        </a:p>
      </dgm:t>
    </dgm:pt>
    <dgm:pt modelId="{CCD7F98F-565C-4E6C-8515-D2DBC47DB8F4}" type="pres">
      <dgm:prSet presAssocID="{350BB757-4F2C-43A0-A161-CA0BF0A527E1}" presName="linear" presStyleCnt="0">
        <dgm:presLayoutVars>
          <dgm:animLvl val="lvl"/>
          <dgm:resizeHandles val="exact"/>
        </dgm:presLayoutVars>
      </dgm:prSet>
      <dgm:spPr/>
      <dgm:t>
        <a:bodyPr/>
        <a:lstStyle/>
        <a:p>
          <a:endParaRPr lang="ru-RU"/>
        </a:p>
      </dgm:t>
    </dgm:pt>
    <dgm:pt modelId="{335C4000-AA24-46E4-8172-34776EF0D091}" type="pres">
      <dgm:prSet presAssocID="{7F42ED10-798B-4C4F-92C3-694B4EDA7758}" presName="parentText" presStyleLbl="node1" presStyleIdx="0" presStyleCnt="5">
        <dgm:presLayoutVars>
          <dgm:chMax val="0"/>
          <dgm:bulletEnabled val="1"/>
        </dgm:presLayoutVars>
      </dgm:prSet>
      <dgm:spPr/>
      <dgm:t>
        <a:bodyPr/>
        <a:lstStyle/>
        <a:p>
          <a:endParaRPr lang="ru-RU"/>
        </a:p>
      </dgm:t>
    </dgm:pt>
    <dgm:pt modelId="{ADD46CC2-FE8D-4306-B6BC-F91B238185B6}" type="pres">
      <dgm:prSet presAssocID="{A5663F6C-56C8-43A0-BA0C-DFB30222EF42}" presName="spacer" presStyleCnt="0"/>
      <dgm:spPr/>
      <dgm:t>
        <a:bodyPr/>
        <a:lstStyle/>
        <a:p>
          <a:endParaRPr lang="ru-RU"/>
        </a:p>
      </dgm:t>
    </dgm:pt>
    <dgm:pt modelId="{EA0CB044-CBDE-4B97-A26C-CA9617CC6E77}" type="pres">
      <dgm:prSet presAssocID="{9D5EC517-178E-4112-8CE1-62733A94FC72}" presName="parentText" presStyleLbl="node1" presStyleIdx="1" presStyleCnt="5">
        <dgm:presLayoutVars>
          <dgm:chMax val="0"/>
          <dgm:bulletEnabled val="1"/>
        </dgm:presLayoutVars>
      </dgm:prSet>
      <dgm:spPr/>
      <dgm:t>
        <a:bodyPr/>
        <a:lstStyle/>
        <a:p>
          <a:endParaRPr lang="ru-RU"/>
        </a:p>
      </dgm:t>
    </dgm:pt>
    <dgm:pt modelId="{FFDA7152-D77A-43F0-A628-5E2749612E0C}" type="pres">
      <dgm:prSet presAssocID="{E10CE07A-B5B2-469C-A586-005EF78E6BF9}" presName="spacer" presStyleCnt="0"/>
      <dgm:spPr/>
      <dgm:t>
        <a:bodyPr/>
        <a:lstStyle/>
        <a:p>
          <a:endParaRPr lang="ru-RU"/>
        </a:p>
      </dgm:t>
    </dgm:pt>
    <dgm:pt modelId="{630C2A0D-78A6-4D06-BD67-2E09372DE69A}" type="pres">
      <dgm:prSet presAssocID="{6599FCCE-EA3F-4D9C-8A94-22BB1F2BC84F}" presName="parentText" presStyleLbl="node1" presStyleIdx="2" presStyleCnt="5">
        <dgm:presLayoutVars>
          <dgm:chMax val="0"/>
          <dgm:bulletEnabled val="1"/>
        </dgm:presLayoutVars>
      </dgm:prSet>
      <dgm:spPr/>
      <dgm:t>
        <a:bodyPr/>
        <a:lstStyle/>
        <a:p>
          <a:endParaRPr lang="ru-RU"/>
        </a:p>
      </dgm:t>
    </dgm:pt>
    <dgm:pt modelId="{9E71B64E-59FA-45CB-8CEF-5EA557D22B1A}" type="pres">
      <dgm:prSet presAssocID="{1643241D-E9B4-48B6-8557-4119E0A9F489}" presName="spacer" presStyleCnt="0"/>
      <dgm:spPr/>
      <dgm:t>
        <a:bodyPr/>
        <a:lstStyle/>
        <a:p>
          <a:endParaRPr lang="ru-RU"/>
        </a:p>
      </dgm:t>
    </dgm:pt>
    <dgm:pt modelId="{549B76FF-E51D-4A6D-A818-A86F4065EDB4}" type="pres">
      <dgm:prSet presAssocID="{D7542379-F6F1-4253-81AB-4E0FDC49BAE0}" presName="parentText" presStyleLbl="node1" presStyleIdx="3" presStyleCnt="5">
        <dgm:presLayoutVars>
          <dgm:chMax val="0"/>
          <dgm:bulletEnabled val="1"/>
        </dgm:presLayoutVars>
      </dgm:prSet>
      <dgm:spPr/>
      <dgm:t>
        <a:bodyPr/>
        <a:lstStyle/>
        <a:p>
          <a:endParaRPr lang="ru-RU"/>
        </a:p>
      </dgm:t>
    </dgm:pt>
    <dgm:pt modelId="{002B1B8F-88A4-43A8-ACE2-2171A521FD08}" type="pres">
      <dgm:prSet presAssocID="{0CF4CFA1-A2EF-4747-9732-C1EDCD7B68DC}" presName="spacer" presStyleCnt="0"/>
      <dgm:spPr/>
      <dgm:t>
        <a:bodyPr/>
        <a:lstStyle/>
        <a:p>
          <a:endParaRPr lang="ru-RU"/>
        </a:p>
      </dgm:t>
    </dgm:pt>
    <dgm:pt modelId="{993C4966-63C8-4330-999D-7280383B3862}" type="pres">
      <dgm:prSet presAssocID="{B4F44BA5-70CF-44DA-8A7A-5D71A648CC05}" presName="parentText" presStyleLbl="node1" presStyleIdx="4" presStyleCnt="5">
        <dgm:presLayoutVars>
          <dgm:chMax val="0"/>
          <dgm:bulletEnabled val="1"/>
        </dgm:presLayoutVars>
      </dgm:prSet>
      <dgm:spPr/>
      <dgm:t>
        <a:bodyPr/>
        <a:lstStyle/>
        <a:p>
          <a:endParaRPr lang="ru-RU"/>
        </a:p>
      </dgm:t>
    </dgm:pt>
  </dgm:ptLst>
  <dgm:cxnLst>
    <dgm:cxn modelId="{27F0C8E1-FCE5-4E5D-9C13-495D602039D4}" srcId="{350BB757-4F2C-43A0-A161-CA0BF0A527E1}" destId="{6599FCCE-EA3F-4D9C-8A94-22BB1F2BC84F}" srcOrd="2" destOrd="0" parTransId="{1AC9BF01-B06F-4595-9490-14552327F061}" sibTransId="{1643241D-E9B4-48B6-8557-4119E0A9F489}"/>
    <dgm:cxn modelId="{046263E2-7AA7-4B8F-9F4A-025A0CBC9544}" type="presOf" srcId="{9D5EC517-178E-4112-8CE1-62733A94FC72}" destId="{EA0CB044-CBDE-4B97-A26C-CA9617CC6E77}" srcOrd="0" destOrd="0" presId="urn:microsoft.com/office/officeart/2005/8/layout/vList2"/>
    <dgm:cxn modelId="{CA597C30-1BBB-4F67-AC27-B9EDD6FA0622}" type="presOf" srcId="{B4F44BA5-70CF-44DA-8A7A-5D71A648CC05}" destId="{993C4966-63C8-4330-999D-7280383B3862}" srcOrd="0" destOrd="0" presId="urn:microsoft.com/office/officeart/2005/8/layout/vList2"/>
    <dgm:cxn modelId="{2DEA1F5B-F31C-4666-8D58-C0188329C7C2}" type="presOf" srcId="{350BB757-4F2C-43A0-A161-CA0BF0A527E1}" destId="{CCD7F98F-565C-4E6C-8515-D2DBC47DB8F4}" srcOrd="0" destOrd="0" presId="urn:microsoft.com/office/officeart/2005/8/layout/vList2"/>
    <dgm:cxn modelId="{FB740F50-B96B-4808-B9CC-ADC83831F19F}" srcId="{350BB757-4F2C-43A0-A161-CA0BF0A527E1}" destId="{7F42ED10-798B-4C4F-92C3-694B4EDA7758}" srcOrd="0" destOrd="0" parTransId="{A7693294-4325-48D8-AFE7-426CEC2E6593}" sibTransId="{A5663F6C-56C8-43A0-BA0C-DFB30222EF42}"/>
    <dgm:cxn modelId="{377852B4-15E8-423C-AFED-7E01F03557E9}" type="presOf" srcId="{7F42ED10-798B-4C4F-92C3-694B4EDA7758}" destId="{335C4000-AA24-46E4-8172-34776EF0D091}" srcOrd="0" destOrd="0" presId="urn:microsoft.com/office/officeart/2005/8/layout/vList2"/>
    <dgm:cxn modelId="{28DD749E-FB32-44C7-9021-D473743FCA27}" srcId="{350BB757-4F2C-43A0-A161-CA0BF0A527E1}" destId="{D7542379-F6F1-4253-81AB-4E0FDC49BAE0}" srcOrd="3" destOrd="0" parTransId="{81D58046-414A-4D6E-B85C-4525A6B8BC0C}" sibTransId="{0CF4CFA1-A2EF-4747-9732-C1EDCD7B68DC}"/>
    <dgm:cxn modelId="{B5751361-835E-4ABE-9AD0-DB29BFF08C43}" srcId="{350BB757-4F2C-43A0-A161-CA0BF0A527E1}" destId="{B4F44BA5-70CF-44DA-8A7A-5D71A648CC05}" srcOrd="4" destOrd="0" parTransId="{EA255622-47E9-4D94-9CCE-6263479FB94C}" sibTransId="{3FF1BDC6-51A7-4EBB-9FF1-ABABEED1E1A8}"/>
    <dgm:cxn modelId="{390BC2E3-718D-4E45-A46E-0B2453811F27}" type="presOf" srcId="{D7542379-F6F1-4253-81AB-4E0FDC49BAE0}" destId="{549B76FF-E51D-4A6D-A818-A86F4065EDB4}" srcOrd="0" destOrd="0" presId="urn:microsoft.com/office/officeart/2005/8/layout/vList2"/>
    <dgm:cxn modelId="{C5EF5DEA-DAE9-432E-B054-894CDBFAF0FF}" srcId="{350BB757-4F2C-43A0-A161-CA0BF0A527E1}" destId="{9D5EC517-178E-4112-8CE1-62733A94FC72}" srcOrd="1" destOrd="0" parTransId="{58CBEA80-F39F-456B-808C-B999596EB6FF}" sibTransId="{E10CE07A-B5B2-469C-A586-005EF78E6BF9}"/>
    <dgm:cxn modelId="{A2F5A279-4890-4F65-B037-369A84432F4A}" type="presOf" srcId="{6599FCCE-EA3F-4D9C-8A94-22BB1F2BC84F}" destId="{630C2A0D-78A6-4D06-BD67-2E09372DE69A}" srcOrd="0" destOrd="0" presId="urn:microsoft.com/office/officeart/2005/8/layout/vList2"/>
    <dgm:cxn modelId="{C69457D0-1B2C-48C2-851F-B223896ED8E7}" type="presParOf" srcId="{CCD7F98F-565C-4E6C-8515-D2DBC47DB8F4}" destId="{335C4000-AA24-46E4-8172-34776EF0D091}" srcOrd="0" destOrd="0" presId="urn:microsoft.com/office/officeart/2005/8/layout/vList2"/>
    <dgm:cxn modelId="{0134A17E-2A9E-4DDB-A945-BEB375646F53}" type="presParOf" srcId="{CCD7F98F-565C-4E6C-8515-D2DBC47DB8F4}" destId="{ADD46CC2-FE8D-4306-B6BC-F91B238185B6}" srcOrd="1" destOrd="0" presId="urn:microsoft.com/office/officeart/2005/8/layout/vList2"/>
    <dgm:cxn modelId="{01C31BAB-F762-4B1D-999C-4F3CFD02135A}" type="presParOf" srcId="{CCD7F98F-565C-4E6C-8515-D2DBC47DB8F4}" destId="{EA0CB044-CBDE-4B97-A26C-CA9617CC6E77}" srcOrd="2" destOrd="0" presId="urn:microsoft.com/office/officeart/2005/8/layout/vList2"/>
    <dgm:cxn modelId="{463B0B6F-4279-4720-A3DB-C322973C5EE7}" type="presParOf" srcId="{CCD7F98F-565C-4E6C-8515-D2DBC47DB8F4}" destId="{FFDA7152-D77A-43F0-A628-5E2749612E0C}" srcOrd="3" destOrd="0" presId="urn:microsoft.com/office/officeart/2005/8/layout/vList2"/>
    <dgm:cxn modelId="{550DC69A-1A2B-4E2C-9504-3C0FB7E9A099}" type="presParOf" srcId="{CCD7F98F-565C-4E6C-8515-D2DBC47DB8F4}" destId="{630C2A0D-78A6-4D06-BD67-2E09372DE69A}" srcOrd="4" destOrd="0" presId="urn:microsoft.com/office/officeart/2005/8/layout/vList2"/>
    <dgm:cxn modelId="{0D10C643-AEDB-4717-A1B7-C2CFBE354963}" type="presParOf" srcId="{CCD7F98F-565C-4E6C-8515-D2DBC47DB8F4}" destId="{9E71B64E-59FA-45CB-8CEF-5EA557D22B1A}" srcOrd="5" destOrd="0" presId="urn:microsoft.com/office/officeart/2005/8/layout/vList2"/>
    <dgm:cxn modelId="{CC780FC7-1967-4A20-B303-903DD1199A5B}" type="presParOf" srcId="{CCD7F98F-565C-4E6C-8515-D2DBC47DB8F4}" destId="{549B76FF-E51D-4A6D-A818-A86F4065EDB4}" srcOrd="6" destOrd="0" presId="urn:microsoft.com/office/officeart/2005/8/layout/vList2"/>
    <dgm:cxn modelId="{D6CB4D2D-166C-454C-B84B-B651BFC6660A}" type="presParOf" srcId="{CCD7F98F-565C-4E6C-8515-D2DBC47DB8F4}" destId="{002B1B8F-88A4-43A8-ACE2-2171A521FD08}" srcOrd="7" destOrd="0" presId="urn:microsoft.com/office/officeart/2005/8/layout/vList2"/>
    <dgm:cxn modelId="{C1AAFDE8-D581-4645-921B-56E2466C7D2E}" type="presParOf" srcId="{CCD7F98F-565C-4E6C-8515-D2DBC47DB8F4}" destId="{993C4966-63C8-4330-999D-7280383B3862}"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6C71D0-1BB2-401C-9A41-42B128E5B27A}">
      <dsp:nvSpPr>
        <dsp:cNvPr id="0" name=""/>
        <dsp:cNvSpPr/>
      </dsp:nvSpPr>
      <dsp:spPr>
        <a:xfrm rot="16200000">
          <a:off x="-1533961" y="1542336"/>
          <a:ext cx="4630291" cy="1545617"/>
        </a:xfrm>
        <a:prstGeom prst="flowChartManualOperation">
          <a:avLst/>
        </a:prstGeom>
        <a:solidFill>
          <a:schemeClr val="dk2">
            <a:hueOff val="0"/>
            <a:satOff val="0"/>
            <a:lumOff val="0"/>
            <a:alphaOff val="0"/>
          </a:schemeClr>
        </a:solidFill>
        <a:ln>
          <a:noFill/>
        </a:ln>
        <a:effectLst>
          <a:outerShdw blurRad="50800" dist="25400" dir="5400000" rotWithShape="0">
            <a:srgbClr val="000000">
              <a:alpha val="2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9700" tIns="0" rIns="139700" bIns="0" numCol="1" spcCol="1270" anchor="ctr" anchorCtr="0">
          <a:noAutofit/>
        </a:bodyPr>
        <a:lstStyle/>
        <a:p>
          <a:pPr lvl="0" algn="just" defTabSz="977900" rtl="0">
            <a:lnSpc>
              <a:spcPct val="100000"/>
            </a:lnSpc>
            <a:spcBef>
              <a:spcPct val="0"/>
            </a:spcBef>
            <a:spcAft>
              <a:spcPts val="0"/>
            </a:spcAft>
          </a:pPr>
          <a:r>
            <a:rPr lang="en-US" sz="2200" b="0" kern="1200" dirty="0" smtClean="0">
              <a:latin typeface="Times New Roman" panose="02020603050405020304" pitchFamily="18" charset="0"/>
              <a:cs typeface="Times New Roman" panose="02020603050405020304" pitchFamily="18" charset="0"/>
            </a:rPr>
            <a:t> 1.Dina-mik model.</a:t>
          </a:r>
          <a:endParaRPr lang="ru-RU" sz="2200" b="0" kern="1200" dirty="0">
            <a:latin typeface="Times New Roman" panose="02020603050405020304" pitchFamily="18" charset="0"/>
            <a:cs typeface="Times New Roman" panose="02020603050405020304" pitchFamily="18" charset="0"/>
          </a:endParaRPr>
        </a:p>
      </dsp:txBody>
      <dsp:txXfrm rot="5400000">
        <a:off x="8376" y="926057"/>
        <a:ext cx="1545617" cy="2778175"/>
      </dsp:txXfrm>
    </dsp:sp>
    <dsp:sp modelId="{FCE73A10-F60B-471E-B242-60487C76037B}">
      <dsp:nvSpPr>
        <dsp:cNvPr id="0" name=""/>
        <dsp:cNvSpPr/>
      </dsp:nvSpPr>
      <dsp:spPr>
        <a:xfrm rot="16200000">
          <a:off x="127577" y="1542336"/>
          <a:ext cx="4630291" cy="1545617"/>
        </a:xfrm>
        <a:prstGeom prst="flowChartManualOperation">
          <a:avLst/>
        </a:prstGeom>
        <a:solidFill>
          <a:schemeClr val="dk2">
            <a:hueOff val="0"/>
            <a:satOff val="0"/>
            <a:lumOff val="0"/>
            <a:alphaOff val="0"/>
          </a:schemeClr>
        </a:solidFill>
        <a:ln>
          <a:noFill/>
        </a:ln>
        <a:effectLst>
          <a:outerShdw blurRad="50800" dist="25400" dir="5400000" rotWithShape="0">
            <a:srgbClr val="000000">
              <a:alpha val="2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9700" tIns="0" rIns="139700" bIns="0" numCol="1" spcCol="1270" anchor="ctr" anchorCtr="0">
          <a:noAutofit/>
        </a:bodyPr>
        <a:lstStyle/>
        <a:p>
          <a:pPr lvl="0" algn="ctr" defTabSz="977900" rtl="0">
            <a:lnSpc>
              <a:spcPct val="100000"/>
            </a:lnSpc>
            <a:spcBef>
              <a:spcPct val="0"/>
            </a:spcBef>
            <a:spcAft>
              <a:spcPts val="0"/>
            </a:spcAft>
          </a:pPr>
          <a:r>
            <a:rPr lang="en-GB" sz="2200" b="0" kern="1200" dirty="0" smtClean="0">
              <a:latin typeface="Times New Roman" panose="02020603050405020304" pitchFamily="18" charset="0"/>
              <a:cs typeface="Times New Roman" panose="02020603050405020304" pitchFamily="18" charset="0"/>
            </a:rPr>
            <a:t>2.Dalam-b</a:t>
          </a:r>
          <a:r>
            <a:rPr lang="en-US" sz="2200" b="0" kern="1200" dirty="0" smtClean="0">
              <a:latin typeface="Times New Roman" panose="02020603050405020304" pitchFamily="18" charset="0"/>
              <a:cs typeface="Times New Roman" panose="02020603050405020304" pitchFamily="18" charset="0"/>
            </a:rPr>
            <a:t>e</a:t>
          </a:r>
          <a:r>
            <a:rPr lang="en-GB" sz="2200" b="0" kern="1200" dirty="0" smtClean="0">
              <a:latin typeface="Times New Roman" panose="02020603050405020304" pitchFamily="18" charset="0"/>
              <a:cs typeface="Times New Roman" panose="02020603050405020304" pitchFamily="18" charset="0"/>
            </a:rPr>
            <a:t>r </a:t>
          </a:r>
          <a:r>
            <a:rPr lang="en-GB" sz="2200" b="0" kern="1200" dirty="0" err="1" smtClean="0">
              <a:latin typeface="Times New Roman" panose="02020603050405020304" pitchFamily="18" charset="0"/>
              <a:cs typeface="Times New Roman" panose="02020603050405020304" pitchFamily="18" charset="0"/>
            </a:rPr>
            <a:t>prinsipi</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bo`yicha</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inersiya</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kuch-larini</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hisoblash</a:t>
          </a:r>
          <a:endParaRPr lang="ru-RU" sz="2200" b="0" kern="1200" dirty="0">
            <a:latin typeface="Times New Roman" panose="02020603050405020304" pitchFamily="18" charset="0"/>
            <a:cs typeface="Times New Roman" panose="02020603050405020304" pitchFamily="18" charset="0"/>
          </a:endParaRPr>
        </a:p>
      </dsp:txBody>
      <dsp:txXfrm rot="5400000">
        <a:off x="1669914" y="926057"/>
        <a:ext cx="1545617" cy="2778175"/>
      </dsp:txXfrm>
    </dsp:sp>
    <dsp:sp modelId="{CB08152F-CF72-41FD-B3F0-91B2829799D0}">
      <dsp:nvSpPr>
        <dsp:cNvPr id="0" name=""/>
        <dsp:cNvSpPr/>
      </dsp:nvSpPr>
      <dsp:spPr>
        <a:xfrm rot="16200000">
          <a:off x="1789115" y="1542336"/>
          <a:ext cx="4630291" cy="1545617"/>
        </a:xfrm>
        <a:prstGeom prst="flowChartManualOperation">
          <a:avLst/>
        </a:prstGeom>
        <a:solidFill>
          <a:schemeClr val="dk2">
            <a:hueOff val="0"/>
            <a:satOff val="0"/>
            <a:lumOff val="0"/>
            <a:alphaOff val="0"/>
          </a:schemeClr>
        </a:solidFill>
        <a:ln>
          <a:noFill/>
        </a:ln>
        <a:effectLst>
          <a:outerShdw blurRad="50800" dist="25400" dir="5400000" rotWithShape="0">
            <a:srgbClr val="000000">
              <a:alpha val="2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9700" tIns="0" rIns="139700" bIns="0" numCol="1" spcCol="1270" anchor="ctr" anchorCtr="0">
          <a:noAutofit/>
        </a:bodyPr>
        <a:lstStyle/>
        <a:p>
          <a:pPr lvl="0" algn="ctr" defTabSz="977900" rtl="0">
            <a:lnSpc>
              <a:spcPct val="100000"/>
            </a:lnSpc>
            <a:spcBef>
              <a:spcPct val="0"/>
            </a:spcBef>
            <a:spcAft>
              <a:spcPts val="0"/>
            </a:spcAft>
          </a:pPr>
          <a:r>
            <a:rPr lang="en-US" sz="2200" b="0" kern="1200" dirty="0" smtClean="0">
              <a:latin typeface="Times New Roman" panose="02020603050405020304" pitchFamily="18" charset="0"/>
              <a:cs typeface="Times New Roman" panose="02020603050405020304" pitchFamily="18" charset="0"/>
            </a:rPr>
            <a:t>3.Keltiril-gan </a:t>
          </a:r>
          <a:r>
            <a:rPr lang="en-US" sz="2200" b="0" kern="1200" dirty="0" err="1" smtClean="0">
              <a:latin typeface="Times New Roman" panose="02020603050405020304" pitchFamily="18" charset="0"/>
              <a:cs typeface="Times New Roman" panose="02020603050405020304" pitchFamily="18" charset="0"/>
            </a:rPr>
            <a:t>massa</a:t>
          </a:r>
          <a:r>
            <a:rPr lang="en-US" sz="2200" b="0" kern="1200" dirty="0" smtClean="0">
              <a:latin typeface="Times New Roman" panose="02020603050405020304" pitchFamily="18" charset="0"/>
              <a:cs typeface="Times New Roman" panose="02020603050405020304" pitchFamily="18" charset="0"/>
            </a:rPr>
            <a:t> </a:t>
          </a:r>
          <a:r>
            <a:rPr lang="en-US" sz="2200" b="0" kern="1200" dirty="0" err="1" smtClean="0">
              <a:latin typeface="Times New Roman" panose="02020603050405020304" pitchFamily="18" charset="0"/>
              <a:cs typeface="Times New Roman" panose="02020603050405020304" pitchFamily="18" charset="0"/>
            </a:rPr>
            <a:t>va</a:t>
          </a:r>
          <a:r>
            <a:rPr lang="en-US" sz="2200" b="0" kern="1200" dirty="0" smtClean="0">
              <a:latin typeface="Times New Roman" panose="02020603050405020304" pitchFamily="18" charset="0"/>
              <a:cs typeface="Times New Roman" panose="02020603050405020304" pitchFamily="18" charset="0"/>
            </a:rPr>
            <a:t> </a:t>
          </a:r>
          <a:r>
            <a:rPr lang="en-US" sz="2200" b="0" kern="1200" dirty="0" err="1" smtClean="0">
              <a:latin typeface="Times New Roman" panose="02020603050405020304" pitchFamily="18" charset="0"/>
              <a:cs typeface="Times New Roman" panose="02020603050405020304" pitchFamily="18" charset="0"/>
            </a:rPr>
            <a:t>keltiril-gan</a:t>
          </a:r>
          <a:r>
            <a:rPr lang="en-US" sz="2200" b="0" kern="1200" dirty="0" smtClean="0">
              <a:latin typeface="Times New Roman" panose="02020603050405020304" pitchFamily="18" charset="0"/>
              <a:cs typeface="Times New Roman" panose="02020603050405020304" pitchFamily="18" charset="0"/>
            </a:rPr>
            <a:t> </a:t>
          </a:r>
          <a:r>
            <a:rPr lang="en-US" sz="2200" b="0" kern="1200" dirty="0" err="1" smtClean="0">
              <a:latin typeface="Times New Roman" panose="02020603050405020304" pitchFamily="18" charset="0"/>
              <a:cs typeface="Times New Roman" panose="02020603050405020304" pitchFamily="18" charset="0"/>
            </a:rPr>
            <a:t>kuch</a:t>
          </a:r>
          <a:endParaRPr lang="ru-RU" sz="2200" b="0" kern="1200" dirty="0">
            <a:latin typeface="Times New Roman" panose="02020603050405020304" pitchFamily="18" charset="0"/>
            <a:cs typeface="Times New Roman" panose="02020603050405020304" pitchFamily="18" charset="0"/>
          </a:endParaRPr>
        </a:p>
      </dsp:txBody>
      <dsp:txXfrm rot="5400000">
        <a:off x="3331452" y="926057"/>
        <a:ext cx="1545617" cy="2778175"/>
      </dsp:txXfrm>
    </dsp:sp>
    <dsp:sp modelId="{DD3D8756-EABA-4655-87CB-8F173EF9EB7A}">
      <dsp:nvSpPr>
        <dsp:cNvPr id="0" name=""/>
        <dsp:cNvSpPr/>
      </dsp:nvSpPr>
      <dsp:spPr>
        <a:xfrm rot="16200000">
          <a:off x="3450654" y="1542336"/>
          <a:ext cx="4630291" cy="1545617"/>
        </a:xfrm>
        <a:prstGeom prst="flowChartManualOperation">
          <a:avLst/>
        </a:prstGeom>
        <a:solidFill>
          <a:schemeClr val="dk2">
            <a:hueOff val="0"/>
            <a:satOff val="0"/>
            <a:lumOff val="0"/>
            <a:alphaOff val="0"/>
          </a:schemeClr>
        </a:solidFill>
        <a:ln>
          <a:noFill/>
        </a:ln>
        <a:effectLst>
          <a:outerShdw blurRad="50800" dist="25400" dir="5400000" rotWithShape="0">
            <a:srgbClr val="000000">
              <a:alpha val="2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9700" tIns="0" rIns="139700" bIns="0" numCol="1" spcCol="1270" anchor="ctr" anchorCtr="0">
          <a:noAutofit/>
        </a:bodyPr>
        <a:lstStyle/>
        <a:p>
          <a:pPr lvl="0" algn="ctr" defTabSz="977900">
            <a:lnSpc>
              <a:spcPct val="100000"/>
            </a:lnSpc>
            <a:spcBef>
              <a:spcPct val="0"/>
            </a:spcBef>
            <a:spcAft>
              <a:spcPts val="0"/>
            </a:spcAft>
          </a:pPr>
          <a:r>
            <a:rPr lang="en-GB" sz="2200" b="0" kern="1200" dirty="0" smtClean="0">
              <a:latin typeface="Times New Roman" panose="02020603050405020304" pitchFamily="18" charset="0"/>
              <a:cs typeface="Times New Roman" panose="02020603050405020304" pitchFamily="18" charset="0"/>
            </a:rPr>
            <a:t> 4.Dinamik model-</a:t>
          </a:r>
          <a:r>
            <a:rPr lang="en-GB" sz="2200" b="0" kern="1200" dirty="0" err="1" smtClean="0">
              <a:latin typeface="Times New Roman" panose="02020603050405020304" pitchFamily="18" charset="0"/>
              <a:cs typeface="Times New Roman" panose="02020603050405020304" pitchFamily="18" charset="0"/>
            </a:rPr>
            <a:t>ning</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kinetik</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ener-giyasi</a:t>
          </a:r>
          <a:endParaRPr lang="ru-RU" sz="2200" b="0" kern="1200" dirty="0">
            <a:latin typeface="Times New Roman" panose="02020603050405020304" pitchFamily="18" charset="0"/>
            <a:cs typeface="Times New Roman" panose="02020603050405020304" pitchFamily="18" charset="0"/>
          </a:endParaRPr>
        </a:p>
      </dsp:txBody>
      <dsp:txXfrm rot="5400000">
        <a:off x="4992991" y="926057"/>
        <a:ext cx="1545617" cy="2778175"/>
      </dsp:txXfrm>
    </dsp:sp>
    <dsp:sp modelId="{F8265962-93F4-43D5-9A22-2CF7C8884A12}">
      <dsp:nvSpPr>
        <dsp:cNvPr id="0" name=""/>
        <dsp:cNvSpPr/>
      </dsp:nvSpPr>
      <dsp:spPr>
        <a:xfrm rot="16200000">
          <a:off x="5112193" y="1542336"/>
          <a:ext cx="4630291" cy="1545617"/>
        </a:xfrm>
        <a:prstGeom prst="flowChartManualOperation">
          <a:avLst/>
        </a:prstGeom>
        <a:solidFill>
          <a:schemeClr val="dk2">
            <a:hueOff val="0"/>
            <a:satOff val="0"/>
            <a:lumOff val="0"/>
            <a:alphaOff val="0"/>
          </a:schemeClr>
        </a:solidFill>
        <a:ln>
          <a:noFill/>
        </a:ln>
        <a:effectLst>
          <a:outerShdw blurRad="50800" dist="25400" dir="5400000" rotWithShape="0">
            <a:srgbClr val="000000">
              <a:alpha val="2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9700" tIns="0" rIns="139700" bIns="0" numCol="1" spcCol="1270" anchor="ctr" anchorCtr="0">
          <a:noAutofit/>
        </a:bodyPr>
        <a:lstStyle/>
        <a:p>
          <a:pPr lvl="0" algn="ctr" defTabSz="977900">
            <a:lnSpc>
              <a:spcPct val="90000"/>
            </a:lnSpc>
            <a:spcBef>
              <a:spcPct val="0"/>
            </a:spcBef>
            <a:spcAft>
              <a:spcPct val="35000"/>
            </a:spcAft>
          </a:pPr>
          <a:r>
            <a:rPr lang="en-US" sz="2200" b="0" kern="1200" dirty="0" smtClean="0">
              <a:latin typeface="Times New Roman" panose="02020603050405020304" pitchFamily="18" charset="0"/>
              <a:cs typeface="Times New Roman" panose="02020603050405020304" pitchFamily="18" charset="0"/>
            </a:rPr>
            <a:t>5. </a:t>
          </a:r>
          <a:r>
            <a:rPr lang="en-US" sz="2200" b="0" kern="1200" dirty="0" err="1" smtClean="0">
              <a:latin typeface="Times New Roman" panose="02020603050405020304" pitchFamily="18" charset="0"/>
              <a:cs typeface="Times New Roman" panose="02020603050405020304" pitchFamily="18" charset="0"/>
            </a:rPr>
            <a:t>Yetaklovchi</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bo’g’in</a:t>
          </a:r>
          <a:r>
            <a:rPr lang="en-GB" sz="2200" b="0" kern="1200" dirty="0" smtClean="0">
              <a:latin typeface="Times New Roman" panose="02020603050405020304" pitchFamily="18" charset="0"/>
              <a:cs typeface="Times New Roman" panose="02020603050405020304" pitchFamily="18" charset="0"/>
            </a:rPr>
            <a:t> kin</a:t>
          </a:r>
          <a:r>
            <a:rPr lang="en-US" sz="2200" b="0" kern="1200" dirty="0" smtClean="0">
              <a:latin typeface="Times New Roman" panose="02020603050405020304" pitchFamily="18" charset="0"/>
              <a:cs typeface="Times New Roman" panose="02020603050405020304" pitchFamily="18" charset="0"/>
            </a:rPr>
            <a:t>e</a:t>
          </a:r>
          <a:r>
            <a:rPr lang="en-GB" sz="2200" b="0" kern="1200" dirty="0" err="1" smtClean="0">
              <a:latin typeface="Times New Roman" panose="02020603050405020304" pitchFamily="18" charset="0"/>
              <a:cs typeface="Times New Roman" panose="02020603050405020304" pitchFamily="18" charset="0"/>
            </a:rPr>
            <a:t>tostatikasini</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o`rganish</a:t>
          </a:r>
          <a:r>
            <a:rPr lang="en-GB" sz="2200" b="0" kern="1200" dirty="0" smtClean="0">
              <a:latin typeface="Times New Roman" panose="02020603050405020304" pitchFamily="18" charset="0"/>
              <a:cs typeface="Times New Roman" panose="02020603050405020304" pitchFamily="18" charset="0"/>
            </a:rPr>
            <a:t>.</a:t>
          </a:r>
          <a:endParaRPr lang="ru-RU" sz="2200" b="0" kern="1200" dirty="0">
            <a:latin typeface="Times New Roman" panose="02020603050405020304" pitchFamily="18" charset="0"/>
            <a:cs typeface="Times New Roman" panose="02020603050405020304" pitchFamily="18" charset="0"/>
          </a:endParaRPr>
        </a:p>
      </dsp:txBody>
      <dsp:txXfrm rot="5400000">
        <a:off x="6654530" y="926057"/>
        <a:ext cx="1545617" cy="2778175"/>
      </dsp:txXfrm>
    </dsp:sp>
    <dsp:sp modelId="{2447C766-F3B0-4081-8E2D-26D56AAA0E01}">
      <dsp:nvSpPr>
        <dsp:cNvPr id="0" name=""/>
        <dsp:cNvSpPr/>
      </dsp:nvSpPr>
      <dsp:spPr>
        <a:xfrm rot="16200000">
          <a:off x="6773731" y="1542336"/>
          <a:ext cx="4630291" cy="1545617"/>
        </a:xfrm>
        <a:prstGeom prst="flowChartManualOperation">
          <a:avLst/>
        </a:prstGeom>
        <a:solidFill>
          <a:schemeClr val="dk2">
            <a:hueOff val="0"/>
            <a:satOff val="0"/>
            <a:lumOff val="0"/>
            <a:alphaOff val="0"/>
          </a:schemeClr>
        </a:solidFill>
        <a:ln>
          <a:noFill/>
        </a:ln>
        <a:effectLst>
          <a:outerShdw blurRad="50800" dist="25400" dir="5400000" rotWithShape="0">
            <a:srgbClr val="000000">
              <a:alpha val="2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9700" tIns="0" rIns="139700" bIns="0" numCol="1" spcCol="1270" anchor="ctr" anchorCtr="0">
          <a:noAutofit/>
        </a:bodyPr>
        <a:lstStyle/>
        <a:p>
          <a:pPr lvl="0" algn="ctr" defTabSz="977900">
            <a:lnSpc>
              <a:spcPct val="90000"/>
            </a:lnSpc>
            <a:spcBef>
              <a:spcPct val="0"/>
            </a:spcBef>
            <a:spcAft>
              <a:spcPct val="35000"/>
            </a:spcAft>
          </a:pPr>
          <a:r>
            <a:rPr lang="en-GB" sz="2200" b="0" kern="1200" dirty="0" smtClean="0">
              <a:latin typeface="Times New Roman" panose="02020603050405020304" pitchFamily="18" charset="0"/>
              <a:cs typeface="Times New Roman" panose="02020603050405020304" pitchFamily="18" charset="0"/>
            </a:rPr>
            <a:t>6. M</a:t>
          </a:r>
          <a:r>
            <a:rPr lang="en-US" sz="2200" b="0" kern="1200" dirty="0" smtClean="0">
              <a:latin typeface="Times New Roman" panose="02020603050405020304" pitchFamily="18" charset="0"/>
              <a:cs typeface="Times New Roman" panose="02020603050405020304" pitchFamily="18" charset="0"/>
            </a:rPr>
            <a:t>e</a:t>
          </a:r>
          <a:r>
            <a:rPr lang="en-GB" sz="2200" b="0" kern="1200" dirty="0" err="1" smtClean="0">
              <a:latin typeface="Times New Roman" panose="02020603050405020304" pitchFamily="18" charset="0"/>
              <a:cs typeface="Times New Roman" panose="02020603050405020304" pitchFamily="18" charset="0"/>
            </a:rPr>
            <a:t>xanizmga</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ta'sir</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qiluvchi</a:t>
          </a:r>
          <a:r>
            <a:rPr lang="en-GB" sz="2200" b="0" kern="1200" dirty="0" smtClean="0">
              <a:latin typeface="Times New Roman" panose="02020603050405020304" pitchFamily="18" charset="0"/>
              <a:cs typeface="Times New Roman" panose="02020603050405020304" pitchFamily="18" charset="0"/>
            </a:rPr>
            <a:t> P </a:t>
          </a:r>
          <a:r>
            <a:rPr lang="en-GB" sz="2200" b="0" kern="1200" dirty="0" err="1" smtClean="0">
              <a:latin typeface="Times New Roman" panose="02020603050405020304" pitchFamily="18" charset="0"/>
              <a:cs typeface="Times New Roman" panose="02020603050405020304" pitchFamily="18" charset="0"/>
            </a:rPr>
            <a:t>kuch</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bilan</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bajaril-gan</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ish</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va</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quvvat</a:t>
          </a:r>
          <a:r>
            <a:rPr lang="en-GB" sz="2200" b="0" kern="1200" dirty="0" smtClean="0">
              <a:latin typeface="Times New Roman" panose="02020603050405020304" pitchFamily="18" charset="0"/>
              <a:cs typeface="Times New Roman" panose="02020603050405020304" pitchFamily="18" charset="0"/>
            </a:rPr>
            <a:t>.</a:t>
          </a:r>
          <a:endParaRPr lang="ru-RU" sz="2200" b="0" kern="1200" dirty="0">
            <a:latin typeface="Times New Roman" panose="02020603050405020304" pitchFamily="18" charset="0"/>
            <a:cs typeface="Times New Roman" panose="02020603050405020304" pitchFamily="18" charset="0"/>
          </a:endParaRPr>
        </a:p>
      </dsp:txBody>
      <dsp:txXfrm rot="5400000">
        <a:off x="8316068" y="926057"/>
        <a:ext cx="1545617" cy="2778175"/>
      </dsp:txXfrm>
    </dsp:sp>
    <dsp:sp modelId="{1154E1E1-460A-4994-ABA9-A281E7D87070}">
      <dsp:nvSpPr>
        <dsp:cNvPr id="0" name=""/>
        <dsp:cNvSpPr/>
      </dsp:nvSpPr>
      <dsp:spPr>
        <a:xfrm rot="16200000">
          <a:off x="8435270" y="1542336"/>
          <a:ext cx="4630291" cy="1545617"/>
        </a:xfrm>
        <a:prstGeom prst="flowChartManualOperation">
          <a:avLst/>
        </a:prstGeom>
        <a:solidFill>
          <a:schemeClr val="dk2">
            <a:hueOff val="0"/>
            <a:satOff val="0"/>
            <a:lumOff val="0"/>
            <a:alphaOff val="0"/>
          </a:schemeClr>
        </a:solidFill>
        <a:ln>
          <a:noFill/>
        </a:ln>
        <a:effectLst>
          <a:outerShdw blurRad="50800" dist="25400" dir="5400000" rotWithShape="0">
            <a:srgbClr val="000000">
              <a:alpha val="2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9700" tIns="0" rIns="139700" bIns="0" numCol="1" spcCol="1270" anchor="ctr" anchorCtr="0">
          <a:noAutofit/>
        </a:bodyPr>
        <a:lstStyle/>
        <a:p>
          <a:pPr lvl="0" algn="ctr" defTabSz="977900">
            <a:lnSpc>
              <a:spcPct val="90000"/>
            </a:lnSpc>
            <a:spcBef>
              <a:spcPct val="0"/>
            </a:spcBef>
            <a:spcAft>
              <a:spcPct val="35000"/>
            </a:spcAft>
          </a:pPr>
          <a:r>
            <a:rPr lang="en-GB" sz="2200" b="0" kern="1200" dirty="0" smtClean="0">
              <a:latin typeface="Times New Roman" panose="02020603050405020304" pitchFamily="18" charset="0"/>
              <a:cs typeface="Times New Roman" panose="02020603050405020304" pitchFamily="18" charset="0"/>
            </a:rPr>
            <a:t>7. </a:t>
          </a:r>
          <a:r>
            <a:rPr lang="en-GB" sz="2200" b="0" kern="1200" dirty="0" err="1" smtClean="0">
              <a:latin typeface="Times New Roman" panose="02020603050405020304" pitchFamily="18" charset="0"/>
              <a:cs typeface="Times New Roman" panose="02020603050405020304" pitchFamily="18" charset="0"/>
            </a:rPr>
            <a:t>Mexanizmlarning</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notekis</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harakati</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va</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maxovik</a:t>
          </a:r>
          <a:r>
            <a:rPr lang="en-GB" sz="2200" b="0" kern="1200" dirty="0" smtClean="0">
              <a:latin typeface="Times New Roman" panose="02020603050405020304" pitchFamily="18" charset="0"/>
              <a:cs typeface="Times New Roman" panose="02020603050405020304" pitchFamily="18" charset="0"/>
            </a:rPr>
            <a:t> </a:t>
          </a:r>
          <a:r>
            <a:rPr lang="en-GB" sz="2200" b="0" kern="1200" dirty="0" err="1" smtClean="0">
              <a:latin typeface="Times New Roman" panose="02020603050405020304" pitchFamily="18" charset="0"/>
              <a:cs typeface="Times New Roman" panose="02020603050405020304" pitchFamily="18" charset="0"/>
            </a:rPr>
            <a:t>hisobi</a:t>
          </a:r>
          <a:endParaRPr lang="ru-RU" sz="2200" b="0" kern="1200" dirty="0">
            <a:latin typeface="Times New Roman" panose="02020603050405020304" pitchFamily="18" charset="0"/>
            <a:cs typeface="Times New Roman" panose="02020603050405020304" pitchFamily="18" charset="0"/>
          </a:endParaRPr>
        </a:p>
      </dsp:txBody>
      <dsp:txXfrm rot="5400000">
        <a:off x="9977607" y="926057"/>
        <a:ext cx="1545617" cy="27781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5C4000-AA24-46E4-8172-34776EF0D091}">
      <dsp:nvSpPr>
        <dsp:cNvPr id="0" name=""/>
        <dsp:cNvSpPr/>
      </dsp:nvSpPr>
      <dsp:spPr>
        <a:xfrm>
          <a:off x="0" y="340"/>
          <a:ext cx="11315700" cy="461784"/>
        </a:xfrm>
        <a:prstGeom prst="roundRect">
          <a:avLst/>
        </a:prstGeom>
        <a:solidFill>
          <a:schemeClr val="dk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latin typeface="Times New Roman" panose="02020603050405020304" pitchFamily="18" charset="0"/>
              <a:cs typeface="Times New Roman" panose="02020603050405020304" pitchFamily="18" charset="0"/>
            </a:rPr>
            <a:t>1. Mexanizm va mashinalarni harakatlantiruvchi kuchlar.</a:t>
          </a:r>
          <a:endParaRPr lang="ru-RU" sz="2400" kern="1200">
            <a:latin typeface="Times New Roman" panose="02020603050405020304" pitchFamily="18" charset="0"/>
            <a:cs typeface="Times New Roman" panose="02020603050405020304" pitchFamily="18" charset="0"/>
          </a:endParaRPr>
        </a:p>
      </dsp:txBody>
      <dsp:txXfrm>
        <a:off x="22542" y="22882"/>
        <a:ext cx="11270616" cy="416700"/>
      </dsp:txXfrm>
    </dsp:sp>
    <dsp:sp modelId="{EA0CB044-CBDE-4B97-A26C-CA9617CC6E77}">
      <dsp:nvSpPr>
        <dsp:cNvPr id="0" name=""/>
        <dsp:cNvSpPr/>
      </dsp:nvSpPr>
      <dsp:spPr>
        <a:xfrm>
          <a:off x="0" y="473965"/>
          <a:ext cx="11315700" cy="461784"/>
        </a:xfrm>
        <a:prstGeom prst="roundRect">
          <a:avLst/>
        </a:prstGeom>
        <a:solidFill>
          <a:schemeClr val="dk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dirty="0" smtClean="0">
              <a:latin typeface="Times New Roman" panose="02020603050405020304" pitchFamily="18" charset="0"/>
              <a:cs typeface="Times New Roman" panose="02020603050405020304" pitchFamily="18" charset="0"/>
            </a:rPr>
            <a:t>2. </a:t>
          </a:r>
          <a:r>
            <a:rPr lang="en-GB" sz="2400" kern="1200" dirty="0" err="1" smtClean="0">
              <a:latin typeface="Times New Roman" panose="02020603050405020304" pitchFamily="18" charset="0"/>
              <a:cs typeface="Times New Roman" panose="02020603050405020304" pitchFamily="18" charset="0"/>
            </a:rPr>
            <a:t>Mashinaga</a:t>
          </a:r>
          <a:r>
            <a:rPr lang="en-GB" sz="2400" kern="1200" dirty="0" smtClean="0">
              <a:latin typeface="Times New Roman" panose="02020603050405020304" pitchFamily="18" charset="0"/>
              <a:cs typeface="Times New Roman" panose="02020603050405020304" pitchFamily="18" charset="0"/>
            </a:rPr>
            <a:t> </a:t>
          </a:r>
          <a:r>
            <a:rPr lang="en-GB" sz="2400" kern="1200" dirty="0" err="1" smtClean="0">
              <a:latin typeface="Times New Roman" panose="02020603050405020304" pitchFamily="18" charset="0"/>
              <a:cs typeface="Times New Roman" panose="02020603050405020304" pitchFamily="18" charset="0"/>
            </a:rPr>
            <a:t>ta'sir</a:t>
          </a:r>
          <a:r>
            <a:rPr lang="en-GB" sz="2400" kern="1200" dirty="0" smtClean="0">
              <a:latin typeface="Times New Roman" panose="02020603050405020304" pitchFamily="18" charset="0"/>
              <a:cs typeface="Times New Roman" panose="02020603050405020304" pitchFamily="18" charset="0"/>
            </a:rPr>
            <a:t> </a:t>
          </a:r>
          <a:r>
            <a:rPr lang="en-GB" sz="2400" kern="1200" dirty="0" err="1" smtClean="0">
              <a:latin typeface="Times New Roman" panose="02020603050405020304" pitchFamily="18" charset="0"/>
              <a:cs typeface="Times New Roman" panose="02020603050405020304" pitchFamily="18" charset="0"/>
            </a:rPr>
            <a:t>qiladigan</a:t>
          </a:r>
          <a:r>
            <a:rPr lang="en-GB" sz="2400" kern="1200" dirty="0" smtClean="0">
              <a:latin typeface="Times New Roman" panose="02020603050405020304" pitchFamily="18" charset="0"/>
              <a:cs typeface="Times New Roman" panose="02020603050405020304" pitchFamily="18" charset="0"/>
            </a:rPr>
            <a:t> </a:t>
          </a:r>
          <a:r>
            <a:rPr lang="en-GB" sz="2400" kern="1200" dirty="0" err="1" smtClean="0">
              <a:latin typeface="Times New Roman" panose="02020603050405020304" pitchFamily="18" charset="0"/>
              <a:cs typeface="Times New Roman" panose="02020603050405020304" pitchFamily="18" charset="0"/>
            </a:rPr>
            <a:t>foydali</a:t>
          </a:r>
          <a:r>
            <a:rPr lang="en-GB" sz="2400" kern="1200" dirty="0" smtClean="0">
              <a:latin typeface="Times New Roman" panose="02020603050405020304" pitchFamily="18" charset="0"/>
              <a:cs typeface="Times New Roman" panose="02020603050405020304" pitchFamily="18" charset="0"/>
            </a:rPr>
            <a:t> </a:t>
          </a:r>
          <a:r>
            <a:rPr lang="en-GB" sz="2400" kern="1200" dirty="0" err="1" smtClean="0">
              <a:latin typeface="Times New Roman" panose="02020603050405020304" pitchFamily="18" charset="0"/>
              <a:cs typeface="Times New Roman" panose="02020603050405020304" pitchFamily="18" charset="0"/>
            </a:rPr>
            <a:t>qarshilik</a:t>
          </a:r>
          <a:r>
            <a:rPr lang="en-GB" sz="2400" kern="1200" dirty="0" smtClean="0">
              <a:latin typeface="Times New Roman" panose="02020603050405020304" pitchFamily="18" charset="0"/>
              <a:cs typeface="Times New Roman" panose="02020603050405020304" pitchFamily="18" charset="0"/>
            </a:rPr>
            <a:t> </a:t>
          </a:r>
          <a:r>
            <a:rPr lang="en-GB" sz="2400" kern="1200" dirty="0" err="1" smtClean="0">
              <a:latin typeface="Times New Roman" panose="02020603050405020304" pitchFamily="18" charset="0"/>
              <a:cs typeface="Times New Roman" panose="02020603050405020304" pitchFamily="18" charset="0"/>
            </a:rPr>
            <a:t>kuchlar</a:t>
          </a:r>
          <a:r>
            <a:rPr lang="en-GB" sz="2400" kern="1200" dirty="0" smtClean="0">
              <a:latin typeface="Times New Roman" panose="02020603050405020304" pitchFamily="18" charset="0"/>
              <a:cs typeface="Times New Roman" panose="02020603050405020304" pitchFamily="18" charset="0"/>
            </a:rPr>
            <a:t>.</a:t>
          </a:r>
          <a:endParaRPr lang="ru-RU" sz="2400" kern="1200" dirty="0">
            <a:latin typeface="Times New Roman" panose="02020603050405020304" pitchFamily="18" charset="0"/>
            <a:cs typeface="Times New Roman" panose="02020603050405020304" pitchFamily="18" charset="0"/>
          </a:endParaRPr>
        </a:p>
      </dsp:txBody>
      <dsp:txXfrm>
        <a:off x="22542" y="496507"/>
        <a:ext cx="11270616" cy="416700"/>
      </dsp:txXfrm>
    </dsp:sp>
    <dsp:sp modelId="{630C2A0D-78A6-4D06-BD67-2E09372DE69A}">
      <dsp:nvSpPr>
        <dsp:cNvPr id="0" name=""/>
        <dsp:cNvSpPr/>
      </dsp:nvSpPr>
      <dsp:spPr>
        <a:xfrm>
          <a:off x="0" y="947590"/>
          <a:ext cx="11315700" cy="461784"/>
        </a:xfrm>
        <a:prstGeom prst="roundRect">
          <a:avLst/>
        </a:prstGeom>
        <a:solidFill>
          <a:schemeClr val="dk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latin typeface="Times New Roman" panose="02020603050405020304" pitchFamily="18" charset="0"/>
              <a:cs typeface="Times New Roman" panose="02020603050405020304" pitchFamily="18" charset="0"/>
            </a:rPr>
            <a:t>3. Mashina harakati vaqtida paydo bo`ladigan zararli qarshilik kuchlar.</a:t>
          </a:r>
          <a:endParaRPr lang="ru-RU" sz="2400" kern="1200">
            <a:latin typeface="Times New Roman" panose="02020603050405020304" pitchFamily="18" charset="0"/>
            <a:cs typeface="Times New Roman" panose="02020603050405020304" pitchFamily="18" charset="0"/>
          </a:endParaRPr>
        </a:p>
      </dsp:txBody>
      <dsp:txXfrm>
        <a:off x="22542" y="970132"/>
        <a:ext cx="11270616" cy="416700"/>
      </dsp:txXfrm>
    </dsp:sp>
    <dsp:sp modelId="{549B76FF-E51D-4A6D-A818-A86F4065EDB4}">
      <dsp:nvSpPr>
        <dsp:cNvPr id="0" name=""/>
        <dsp:cNvSpPr/>
      </dsp:nvSpPr>
      <dsp:spPr>
        <a:xfrm>
          <a:off x="0" y="1421215"/>
          <a:ext cx="11315700" cy="461784"/>
        </a:xfrm>
        <a:prstGeom prst="roundRect">
          <a:avLst/>
        </a:prstGeom>
        <a:solidFill>
          <a:schemeClr val="dk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latin typeface="Times New Roman" panose="02020603050405020304" pitchFamily="18" charset="0"/>
              <a:cs typeface="Times New Roman" panose="02020603050405020304" pitchFamily="18" charset="0"/>
            </a:rPr>
            <a:t>4. Mashina bo’g’inlarining og’irlik kuchlari.</a:t>
          </a:r>
          <a:endParaRPr lang="ru-RU" sz="2400" kern="1200">
            <a:latin typeface="Times New Roman" panose="02020603050405020304" pitchFamily="18" charset="0"/>
            <a:cs typeface="Times New Roman" panose="02020603050405020304" pitchFamily="18" charset="0"/>
          </a:endParaRPr>
        </a:p>
      </dsp:txBody>
      <dsp:txXfrm>
        <a:off x="22542" y="1443757"/>
        <a:ext cx="11270616" cy="416700"/>
      </dsp:txXfrm>
    </dsp:sp>
    <dsp:sp modelId="{993C4966-63C8-4330-999D-7280383B3862}">
      <dsp:nvSpPr>
        <dsp:cNvPr id="0" name=""/>
        <dsp:cNvSpPr/>
      </dsp:nvSpPr>
      <dsp:spPr>
        <a:xfrm>
          <a:off x="0" y="1894840"/>
          <a:ext cx="11315700" cy="461784"/>
        </a:xfrm>
        <a:prstGeom prst="roundRect">
          <a:avLst/>
        </a:prstGeom>
        <a:solidFill>
          <a:schemeClr val="dk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latin typeface="Times New Roman" panose="02020603050405020304" pitchFamily="18" charset="0"/>
              <a:cs typeface="Times New Roman" panose="02020603050405020304" pitchFamily="18" charset="0"/>
            </a:rPr>
            <a:t>5. Mashina harakati paytida P</a:t>
          </a:r>
          <a:r>
            <a:rPr lang="en-GB" sz="2400" kern="1200" baseline="-25000" smtClean="0">
              <a:latin typeface="Times New Roman" panose="02020603050405020304" pitchFamily="18" charset="0"/>
              <a:cs typeface="Times New Roman" panose="02020603050405020304" pitchFamily="18" charset="0"/>
            </a:rPr>
            <a:t>u</a:t>
          </a:r>
          <a:r>
            <a:rPr lang="en-GB" sz="2400" kern="1200" smtClean="0">
              <a:latin typeface="Times New Roman" panose="02020603050405020304" pitchFamily="18" charset="0"/>
              <a:cs typeface="Times New Roman" panose="02020603050405020304" pitchFamily="18" charset="0"/>
            </a:rPr>
            <a:t> inersiya kuchlari va M</a:t>
          </a:r>
          <a:r>
            <a:rPr lang="en-GB" sz="2400" kern="1200" baseline="-25000" smtClean="0">
              <a:latin typeface="Times New Roman" panose="02020603050405020304" pitchFamily="18" charset="0"/>
              <a:cs typeface="Times New Roman" panose="02020603050405020304" pitchFamily="18" charset="0"/>
            </a:rPr>
            <a:t>u</a:t>
          </a:r>
          <a:r>
            <a:rPr lang="en-GB" sz="2400" kern="1200" smtClean="0">
              <a:latin typeface="Times New Roman" panose="02020603050405020304" pitchFamily="18" charset="0"/>
              <a:cs typeface="Times New Roman" panose="02020603050405020304" pitchFamily="18" charset="0"/>
            </a:rPr>
            <a:t> inersiya kuchi momentlari.</a:t>
          </a:r>
          <a:endParaRPr lang="ru-RU" sz="2400" kern="1200">
            <a:latin typeface="Times New Roman" panose="02020603050405020304" pitchFamily="18" charset="0"/>
            <a:cs typeface="Times New Roman" panose="02020603050405020304" pitchFamily="18" charset="0"/>
          </a:endParaRPr>
        </a:p>
      </dsp:txBody>
      <dsp:txXfrm>
        <a:off x="22542" y="1917382"/>
        <a:ext cx="11270616" cy="416700"/>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image" Target="../media/image17.wmf"/><Relationship Id="rId4" Type="http://schemas.openxmlformats.org/officeDocument/2006/relationships/image" Target="../media/image20.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image" Target="../media/image22.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6.wmf"/></Relationships>
</file>

<file path=ppt/drawings/_rels/vmlDrawing9.vml.rels><?xml version="1.0" encoding="UTF-8" standalone="yes"?>
<Relationships xmlns="http://schemas.openxmlformats.org/package/2006/relationships"><Relationship Id="rId8" Type="http://schemas.openxmlformats.org/officeDocument/2006/relationships/image" Target="../media/image37.wmf"/><Relationship Id="rId3" Type="http://schemas.openxmlformats.org/officeDocument/2006/relationships/image" Target="../media/image32.wmf"/><Relationship Id="rId7" Type="http://schemas.openxmlformats.org/officeDocument/2006/relationships/image" Target="../media/image36.wmf"/><Relationship Id="rId2" Type="http://schemas.openxmlformats.org/officeDocument/2006/relationships/image" Target="../media/image31.wmf"/><Relationship Id="rId1" Type="http://schemas.openxmlformats.org/officeDocument/2006/relationships/image" Target="../media/image30.wmf"/><Relationship Id="rId6" Type="http://schemas.openxmlformats.org/officeDocument/2006/relationships/image" Target="../media/image35.wmf"/><Relationship Id="rId5" Type="http://schemas.openxmlformats.org/officeDocument/2006/relationships/image" Target="../media/image34.wmf"/><Relationship Id="rId4" Type="http://schemas.openxmlformats.org/officeDocument/2006/relationships/image" Target="../media/image33.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image" Target="../media/image39.wmf"/><Relationship Id="rId1" Type="http://schemas.openxmlformats.org/officeDocument/2006/relationships/image" Target="../media/image38.wmf"/><Relationship Id="rId4" Type="http://schemas.openxmlformats.org/officeDocument/2006/relationships/image" Target="../media/image41.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image" Target="../media/image43.wmf"/><Relationship Id="rId1" Type="http://schemas.openxmlformats.org/officeDocument/2006/relationships/image" Target="../media/image42.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45.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48.wmf"/><Relationship Id="rId1" Type="http://schemas.openxmlformats.org/officeDocument/2006/relationships/image" Target="../media/image47.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51.wmf"/><Relationship Id="rId2" Type="http://schemas.openxmlformats.org/officeDocument/2006/relationships/image" Target="../media/image50.wmf"/><Relationship Id="rId1" Type="http://schemas.openxmlformats.org/officeDocument/2006/relationships/image" Target="../media/image4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6B1633-B761-4406-9CF0-7931AC2765A3}" type="datetimeFigureOut">
              <a:rPr lang="ru-RU" smtClean="0"/>
              <a:t>28.05.2018</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ADFCFE-B950-4DE1-9813-D9F98EFBDE91}" type="slidenum">
              <a:rPr lang="ru-RU" smtClean="0"/>
              <a:t>‹#›</a:t>
            </a:fld>
            <a:endParaRPr lang="ru-RU"/>
          </a:p>
        </p:txBody>
      </p:sp>
    </p:spTree>
    <p:extLst>
      <p:ext uri="{BB962C8B-B14F-4D97-AF65-F5344CB8AC3E}">
        <p14:creationId xmlns:p14="http://schemas.microsoft.com/office/powerpoint/2010/main" val="10347427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a:t>
            </a:fld>
            <a:endParaRPr lang="ru-RU"/>
          </a:p>
        </p:txBody>
      </p:sp>
    </p:spTree>
    <p:extLst>
      <p:ext uri="{BB962C8B-B14F-4D97-AF65-F5344CB8AC3E}">
        <p14:creationId xmlns:p14="http://schemas.microsoft.com/office/powerpoint/2010/main" val="36204235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a:t>
            </a:fld>
            <a:endParaRPr lang="ru-RU"/>
          </a:p>
        </p:txBody>
      </p:sp>
    </p:spTree>
    <p:extLst>
      <p:ext uri="{BB962C8B-B14F-4D97-AF65-F5344CB8AC3E}">
        <p14:creationId xmlns:p14="http://schemas.microsoft.com/office/powerpoint/2010/main" val="23050231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a:t>
            </a:fld>
            <a:endParaRPr lang="ru-RU"/>
          </a:p>
        </p:txBody>
      </p:sp>
    </p:spTree>
    <p:extLst>
      <p:ext uri="{BB962C8B-B14F-4D97-AF65-F5344CB8AC3E}">
        <p14:creationId xmlns:p14="http://schemas.microsoft.com/office/powerpoint/2010/main" val="6169592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4</a:t>
            </a:fld>
            <a:endParaRPr lang="ru-RU"/>
          </a:p>
        </p:txBody>
      </p:sp>
    </p:spTree>
    <p:extLst>
      <p:ext uri="{BB962C8B-B14F-4D97-AF65-F5344CB8AC3E}">
        <p14:creationId xmlns:p14="http://schemas.microsoft.com/office/powerpoint/2010/main" val="29114130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5</a:t>
            </a:fld>
            <a:endParaRPr lang="ru-RU"/>
          </a:p>
        </p:txBody>
      </p:sp>
    </p:spTree>
    <p:extLst>
      <p:ext uri="{BB962C8B-B14F-4D97-AF65-F5344CB8AC3E}">
        <p14:creationId xmlns:p14="http://schemas.microsoft.com/office/powerpoint/2010/main" val="1222852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6</a:t>
            </a:fld>
            <a:endParaRPr lang="ru-RU"/>
          </a:p>
        </p:txBody>
      </p:sp>
    </p:spTree>
    <p:extLst>
      <p:ext uri="{BB962C8B-B14F-4D97-AF65-F5344CB8AC3E}">
        <p14:creationId xmlns:p14="http://schemas.microsoft.com/office/powerpoint/2010/main" val="8492094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7</a:t>
            </a:fld>
            <a:endParaRPr lang="ru-RU"/>
          </a:p>
        </p:txBody>
      </p:sp>
    </p:spTree>
    <p:extLst>
      <p:ext uri="{BB962C8B-B14F-4D97-AF65-F5344CB8AC3E}">
        <p14:creationId xmlns:p14="http://schemas.microsoft.com/office/powerpoint/2010/main" val="2725163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8</a:t>
            </a:fld>
            <a:endParaRPr lang="ru-RU"/>
          </a:p>
        </p:txBody>
      </p:sp>
    </p:spTree>
    <p:extLst>
      <p:ext uri="{BB962C8B-B14F-4D97-AF65-F5344CB8AC3E}">
        <p14:creationId xmlns:p14="http://schemas.microsoft.com/office/powerpoint/2010/main" val="2911010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9</a:t>
            </a:fld>
            <a:endParaRPr lang="ru-RU"/>
          </a:p>
        </p:txBody>
      </p:sp>
    </p:spTree>
    <p:extLst>
      <p:ext uri="{BB962C8B-B14F-4D97-AF65-F5344CB8AC3E}">
        <p14:creationId xmlns:p14="http://schemas.microsoft.com/office/powerpoint/2010/main" val="2245115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10</a:t>
            </a:fld>
            <a:endParaRPr lang="ru-RU"/>
          </a:p>
        </p:txBody>
      </p:sp>
    </p:spTree>
    <p:extLst>
      <p:ext uri="{BB962C8B-B14F-4D97-AF65-F5344CB8AC3E}">
        <p14:creationId xmlns:p14="http://schemas.microsoft.com/office/powerpoint/2010/main" val="9275858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11</a:t>
            </a:fld>
            <a:endParaRPr lang="ru-RU"/>
          </a:p>
        </p:txBody>
      </p:sp>
    </p:spTree>
    <p:extLst>
      <p:ext uri="{BB962C8B-B14F-4D97-AF65-F5344CB8AC3E}">
        <p14:creationId xmlns:p14="http://schemas.microsoft.com/office/powerpoint/2010/main" val="23595238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12</a:t>
            </a:fld>
            <a:endParaRPr lang="ru-RU"/>
          </a:p>
        </p:txBody>
      </p:sp>
    </p:spTree>
    <p:extLst>
      <p:ext uri="{BB962C8B-B14F-4D97-AF65-F5344CB8AC3E}">
        <p14:creationId xmlns:p14="http://schemas.microsoft.com/office/powerpoint/2010/main" val="27193043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13</a:t>
            </a:fld>
            <a:endParaRPr lang="ru-RU"/>
          </a:p>
        </p:txBody>
      </p:sp>
    </p:spTree>
    <p:extLst>
      <p:ext uri="{BB962C8B-B14F-4D97-AF65-F5344CB8AC3E}">
        <p14:creationId xmlns:p14="http://schemas.microsoft.com/office/powerpoint/2010/main" val="7183590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14</a:t>
            </a:fld>
            <a:endParaRPr lang="ru-RU"/>
          </a:p>
        </p:txBody>
      </p:sp>
    </p:spTree>
    <p:extLst>
      <p:ext uri="{BB962C8B-B14F-4D97-AF65-F5344CB8AC3E}">
        <p14:creationId xmlns:p14="http://schemas.microsoft.com/office/powerpoint/2010/main" val="11903957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15</a:t>
            </a:fld>
            <a:endParaRPr lang="ru-RU"/>
          </a:p>
        </p:txBody>
      </p:sp>
    </p:spTree>
    <p:extLst>
      <p:ext uri="{BB962C8B-B14F-4D97-AF65-F5344CB8AC3E}">
        <p14:creationId xmlns:p14="http://schemas.microsoft.com/office/powerpoint/2010/main" val="9646894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16</a:t>
            </a:fld>
            <a:endParaRPr lang="ru-RU"/>
          </a:p>
        </p:txBody>
      </p:sp>
    </p:spTree>
    <p:extLst>
      <p:ext uri="{BB962C8B-B14F-4D97-AF65-F5344CB8AC3E}">
        <p14:creationId xmlns:p14="http://schemas.microsoft.com/office/powerpoint/2010/main" val="10939442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17</a:t>
            </a:fld>
            <a:endParaRPr lang="ru-RU"/>
          </a:p>
        </p:txBody>
      </p:sp>
    </p:spTree>
    <p:extLst>
      <p:ext uri="{BB962C8B-B14F-4D97-AF65-F5344CB8AC3E}">
        <p14:creationId xmlns:p14="http://schemas.microsoft.com/office/powerpoint/2010/main" val="17989682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18</a:t>
            </a:fld>
            <a:endParaRPr lang="ru-RU"/>
          </a:p>
        </p:txBody>
      </p:sp>
    </p:spTree>
    <p:extLst>
      <p:ext uri="{BB962C8B-B14F-4D97-AF65-F5344CB8AC3E}">
        <p14:creationId xmlns:p14="http://schemas.microsoft.com/office/powerpoint/2010/main" val="32644513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19</a:t>
            </a:fld>
            <a:endParaRPr lang="ru-RU"/>
          </a:p>
        </p:txBody>
      </p:sp>
    </p:spTree>
    <p:extLst>
      <p:ext uri="{BB962C8B-B14F-4D97-AF65-F5344CB8AC3E}">
        <p14:creationId xmlns:p14="http://schemas.microsoft.com/office/powerpoint/2010/main" val="2862644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20</a:t>
            </a:fld>
            <a:endParaRPr lang="ru-RU"/>
          </a:p>
        </p:txBody>
      </p:sp>
    </p:spTree>
    <p:extLst>
      <p:ext uri="{BB962C8B-B14F-4D97-AF65-F5344CB8AC3E}">
        <p14:creationId xmlns:p14="http://schemas.microsoft.com/office/powerpoint/2010/main" val="32161849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21</a:t>
            </a:fld>
            <a:endParaRPr lang="ru-RU"/>
          </a:p>
        </p:txBody>
      </p:sp>
    </p:spTree>
    <p:extLst>
      <p:ext uri="{BB962C8B-B14F-4D97-AF65-F5344CB8AC3E}">
        <p14:creationId xmlns:p14="http://schemas.microsoft.com/office/powerpoint/2010/main" val="40755500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22</a:t>
            </a:fld>
            <a:endParaRPr lang="ru-RU"/>
          </a:p>
        </p:txBody>
      </p:sp>
    </p:spTree>
    <p:extLst>
      <p:ext uri="{BB962C8B-B14F-4D97-AF65-F5344CB8AC3E}">
        <p14:creationId xmlns:p14="http://schemas.microsoft.com/office/powerpoint/2010/main" val="34782678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ru-RU" smtClean="0"/>
              <a:t>Образец заголовка</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5/28/2018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692389856"/>
      </p:ext>
    </p:extLst>
  </p:cSld>
  <p:clrMapOvr>
    <a:masterClrMapping/>
  </p:clrMapOvr>
  <p:transition spd="slow">
    <p:wip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5/28/2018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379038054"/>
      </p:ext>
    </p:extLst>
  </p:cSld>
  <p:clrMapOvr>
    <a:masterClrMapping/>
  </p:clrMapOvr>
  <p:transition spd="slow">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A0AC5B0-C5BA-4FDB-A277-DE77CA8C54F8}" type="datetimeFigureOut">
              <a:rPr lang="en-US" smtClean="0"/>
              <a:t>5/28/2018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4145745243"/>
      </p:ext>
    </p:extLst>
  </p:cSld>
  <p:clrMapOvr>
    <a:masterClrMapping/>
  </p:clrMapOvr>
  <p:transition spd="slow">
    <p:wip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A0AC5B0-C5BA-4FDB-A277-DE77CA8C54F8}" type="datetimeFigureOut">
              <a:rPr lang="en-US" smtClean="0"/>
              <a:t>5/28/2018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69407908"/>
      </p:ext>
    </p:extLst>
  </p:cSld>
  <p:clrMapOvr>
    <a:masterClrMapping/>
  </p:clrMapOvr>
  <p:transition spd="slow">
    <p:wip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913774" y="3051012"/>
            <a:ext cx="5106027"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6172200" y="3051012"/>
            <a:ext cx="5105401"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A0AC5B0-C5BA-4FDB-A277-DE77CA8C54F8}" type="datetimeFigureOut">
              <a:rPr lang="en-US" smtClean="0"/>
              <a:t>5/28/2018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140697443"/>
      </p:ext>
    </p:extLst>
  </p:cSld>
  <p:clrMapOvr>
    <a:masterClrMapping/>
  </p:clrMapOvr>
  <p:transition spd="slow">
    <p:wip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A0AC5B0-C5BA-4FDB-A277-DE77CA8C54F8}" type="datetimeFigureOut">
              <a:rPr lang="en-US" smtClean="0"/>
              <a:t>5/28/2018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738781608"/>
      </p:ext>
    </p:extLst>
  </p:cSld>
  <p:clrMapOvr>
    <a:masterClrMapping/>
  </p:clrMapOvr>
  <p:transition spd="slow">
    <p:wip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0A0AC5B0-C5BA-4FDB-A277-DE77CA8C54F8}" type="datetimeFigureOut">
              <a:rPr lang="en-US" smtClean="0"/>
              <a:t>5/28/2018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464649701"/>
      </p:ext>
    </p:extLst>
  </p:cSld>
  <p:clrMapOvr>
    <a:masterClrMapping/>
  </p:clrMapOvr>
  <p:transition spd="slow">
    <p:wip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5/28/2018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267460059"/>
      </p:ext>
    </p:extLst>
  </p:cSld>
  <p:clrMapOvr>
    <a:masterClrMapping/>
  </p:clrMapOvr>
  <p:transition spd="slow">
    <p:wip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5/28/2018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652468652"/>
      </p:ext>
    </p:extLst>
  </p:cSld>
  <p:clrMapOvr>
    <a:masterClrMapping/>
  </p:clrMapOvr>
  <p:transition spd="slow">
    <p:wip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5/28/2018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41918926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5/28/2018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4362852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5/28/2018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966838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5/28/2018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4567084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0A0AC5B0-C5BA-4FDB-A277-DE77CA8C54F8}" type="datetimeFigureOut">
              <a:rPr lang="en-US" smtClean="0"/>
              <a:t>5/28/2018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5661627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0A0AC5B0-C5BA-4FDB-A277-DE77CA8C54F8}" type="datetimeFigureOut">
              <a:rPr lang="en-US" smtClean="0"/>
              <a:t>5/28/2018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5320618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5/28/2018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118353418"/>
      </p:ext>
    </p:extLst>
  </p:cSld>
  <p:clrMapOvr>
    <a:masterClrMapping/>
  </p:clrMapOvr>
  <p:transition spd="slow">
    <p:wipe/>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5/28/2018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659760862"/>
      </p:ext>
    </p:extLst>
  </p:cSld>
  <p:clrMapOvr>
    <a:masterClrMapping/>
  </p:clrMapOvr>
  <p:transition spd="slow">
    <p:wip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0A0AC5B0-C5BA-4FDB-A277-DE77CA8C54F8}" type="datetimeFigureOut">
              <a:rPr lang="en-US" smtClean="0"/>
              <a:t>5/28/2018</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3401C433-4C22-4F85-8F5B-993ED809BEFC}" type="slidenum">
              <a:rPr lang="en-US" smtClean="0"/>
              <a:t>‹#›</a:t>
            </a:fld>
            <a:endParaRPr lang="en-US"/>
          </a:p>
        </p:txBody>
      </p:sp>
    </p:spTree>
    <p:extLst>
      <p:ext uri="{BB962C8B-B14F-4D97-AF65-F5344CB8AC3E}">
        <p14:creationId xmlns:p14="http://schemas.microsoft.com/office/powerpoint/2010/main" val="227082079"/>
      </p:ext>
    </p:extLst>
  </p:cSld>
  <p:clrMap bg1="lt1" tx1="dk1" bg2="lt2" tx2="dk2" accent1="accent1" accent2="accent2" accent3="accent3" accent4="accent4" accent5="accent5" accent6="accent6" hlink="hlink" folHlink="folHlink"/>
  <p:sldLayoutIdLst>
    <p:sldLayoutId id="2147483990" r:id="rId1"/>
    <p:sldLayoutId id="2147483991" r:id="rId2"/>
    <p:sldLayoutId id="2147483992" r:id="rId3"/>
    <p:sldLayoutId id="2147483993" r:id="rId4"/>
    <p:sldLayoutId id="2147483994" r:id="rId5"/>
    <p:sldLayoutId id="2147483995" r:id="rId6"/>
    <p:sldLayoutId id="2147483996" r:id="rId7"/>
    <p:sldLayoutId id="2147483997" r:id="rId8"/>
    <p:sldLayoutId id="2147483998" r:id="rId9"/>
    <p:sldLayoutId id="2147483999" r:id="rId10"/>
    <p:sldLayoutId id="2147484000" r:id="rId11"/>
    <p:sldLayoutId id="2147484001" r:id="rId12"/>
    <p:sldLayoutId id="2147484002" r:id="rId13"/>
    <p:sldLayoutId id="2147484003" r:id="rId14"/>
    <p:sldLayoutId id="2147484004" r:id="rId15"/>
    <p:sldLayoutId id="2147484005" r:id="rId16"/>
    <p:sldLayoutId id="2147484006" r:id="rId17"/>
  </p:sldLayoutIdLst>
  <p:transition spd="slow">
    <p:wipe/>
  </p:transition>
  <p:timing>
    <p:tnLst>
      <p:par>
        <p:cTn id="1" dur="indefinite" restart="never" nodeType="tmRoot"/>
      </p:par>
    </p:tnLst>
  </p:timing>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4.wmf"/><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notesSlide" Target="../notesSlides/notesSlide4.xml"/><Relationship Id="rId7" Type="http://schemas.openxmlformats.org/officeDocument/2006/relationships/image" Target="../media/image8.wmf"/><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7.wmf"/><Relationship Id="rId4" Type="http://schemas.openxmlformats.org/officeDocument/2006/relationships/oleObject" Target="../embeddings/oleObject2.bin"/><Relationship Id="rId9" Type="http://schemas.openxmlformats.org/officeDocument/2006/relationships/image" Target="../media/image9.wmf"/></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notesSlide" Target="../notesSlides/notesSlide5.xml"/><Relationship Id="rId7" Type="http://schemas.openxmlformats.org/officeDocument/2006/relationships/image" Target="../media/image11.wmf"/><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oleObject" Target="../embeddings/oleObject6.bin"/><Relationship Id="rId5" Type="http://schemas.openxmlformats.org/officeDocument/2006/relationships/image" Target="../media/image10.wmf"/><Relationship Id="rId4" Type="http://schemas.openxmlformats.org/officeDocument/2006/relationships/oleObject" Target="../embeddings/oleObject5.bin"/></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vmlDrawing" Target="../drawings/vmlDrawing4.vml"/><Relationship Id="rId5" Type="http://schemas.openxmlformats.org/officeDocument/2006/relationships/image" Target="../media/image15.wmf"/><Relationship Id="rId4" Type="http://schemas.openxmlformats.org/officeDocument/2006/relationships/oleObject" Target="../embeddings/oleObject7.bin"/></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notesSlide" Target="../notesSlides/notesSlide10.xml"/><Relationship Id="rId7" Type="http://schemas.openxmlformats.org/officeDocument/2006/relationships/image" Target="../media/image18.wmf"/><Relationship Id="rId2" Type="http://schemas.openxmlformats.org/officeDocument/2006/relationships/slideLayout" Target="../slideLayouts/slideLayout1.xml"/><Relationship Id="rId1" Type="http://schemas.openxmlformats.org/officeDocument/2006/relationships/vmlDrawing" Target="../drawings/vmlDrawing5.vml"/><Relationship Id="rId6" Type="http://schemas.openxmlformats.org/officeDocument/2006/relationships/oleObject" Target="../embeddings/oleObject9.bin"/><Relationship Id="rId11" Type="http://schemas.openxmlformats.org/officeDocument/2006/relationships/image" Target="../media/image20.wmf"/><Relationship Id="rId5" Type="http://schemas.openxmlformats.org/officeDocument/2006/relationships/image" Target="../media/image17.wmf"/><Relationship Id="rId10" Type="http://schemas.openxmlformats.org/officeDocument/2006/relationships/oleObject" Target="../embeddings/oleObject11.bin"/><Relationship Id="rId4" Type="http://schemas.openxmlformats.org/officeDocument/2006/relationships/oleObject" Target="../embeddings/oleObject8.bin"/><Relationship Id="rId9" Type="http://schemas.openxmlformats.org/officeDocument/2006/relationships/image" Target="../media/image19.wmf"/></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21.wmf"/><Relationship Id="rId4" Type="http://schemas.openxmlformats.org/officeDocument/2006/relationships/oleObject" Target="../embeddings/oleObject12.bin"/></Relationships>
</file>

<file path=ppt/slides/_rels/slide1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notesSlide" Target="../notesSlides/notesSlide12.xml"/><Relationship Id="rId7" Type="http://schemas.openxmlformats.org/officeDocument/2006/relationships/image" Target="../media/image23.wmf"/><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oleObject" Target="../embeddings/oleObject14.bin"/><Relationship Id="rId5" Type="http://schemas.openxmlformats.org/officeDocument/2006/relationships/image" Target="../media/image22.wmf"/><Relationship Id="rId4" Type="http://schemas.openxmlformats.org/officeDocument/2006/relationships/oleObject" Target="../embeddings/oleObject13.bin"/><Relationship Id="rId9" Type="http://schemas.openxmlformats.org/officeDocument/2006/relationships/image" Target="../media/image25.png"/></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16.bin"/><Relationship Id="rId3" Type="http://schemas.openxmlformats.org/officeDocument/2006/relationships/notesSlide" Target="../notesSlides/notesSlide13.xml"/><Relationship Id="rId7" Type="http://schemas.openxmlformats.org/officeDocument/2006/relationships/image" Target="../media/image26.wmf"/><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oleObject" Target="../embeddings/oleObject15.bin"/><Relationship Id="rId5" Type="http://schemas.openxmlformats.org/officeDocument/2006/relationships/image" Target="../media/image29.png"/><Relationship Id="rId4" Type="http://schemas.openxmlformats.org/officeDocument/2006/relationships/image" Target="../media/image28.png"/><Relationship Id="rId9" Type="http://schemas.openxmlformats.org/officeDocument/2006/relationships/image" Target="../media/image27.wmf"/></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19.bin"/><Relationship Id="rId13" Type="http://schemas.openxmlformats.org/officeDocument/2006/relationships/image" Target="../media/image34.wmf"/><Relationship Id="rId18" Type="http://schemas.openxmlformats.org/officeDocument/2006/relationships/oleObject" Target="../embeddings/oleObject24.bin"/><Relationship Id="rId3" Type="http://schemas.openxmlformats.org/officeDocument/2006/relationships/notesSlide" Target="../notesSlides/notesSlide14.xml"/><Relationship Id="rId7" Type="http://schemas.openxmlformats.org/officeDocument/2006/relationships/image" Target="../media/image31.wmf"/><Relationship Id="rId12" Type="http://schemas.openxmlformats.org/officeDocument/2006/relationships/oleObject" Target="../embeddings/oleObject21.bin"/><Relationship Id="rId17" Type="http://schemas.openxmlformats.org/officeDocument/2006/relationships/image" Target="../media/image36.wmf"/><Relationship Id="rId2" Type="http://schemas.openxmlformats.org/officeDocument/2006/relationships/slideLayout" Target="../slideLayouts/slideLayout2.xml"/><Relationship Id="rId16" Type="http://schemas.openxmlformats.org/officeDocument/2006/relationships/oleObject" Target="../embeddings/oleObject23.bin"/><Relationship Id="rId1" Type="http://schemas.openxmlformats.org/officeDocument/2006/relationships/vmlDrawing" Target="../drawings/vmlDrawing9.vml"/><Relationship Id="rId6" Type="http://schemas.openxmlformats.org/officeDocument/2006/relationships/oleObject" Target="../embeddings/oleObject18.bin"/><Relationship Id="rId11" Type="http://schemas.openxmlformats.org/officeDocument/2006/relationships/image" Target="../media/image33.wmf"/><Relationship Id="rId5" Type="http://schemas.openxmlformats.org/officeDocument/2006/relationships/image" Target="../media/image30.wmf"/><Relationship Id="rId15" Type="http://schemas.openxmlformats.org/officeDocument/2006/relationships/image" Target="../media/image35.wmf"/><Relationship Id="rId10" Type="http://schemas.openxmlformats.org/officeDocument/2006/relationships/oleObject" Target="../embeddings/oleObject20.bin"/><Relationship Id="rId19" Type="http://schemas.openxmlformats.org/officeDocument/2006/relationships/image" Target="../media/image37.wmf"/><Relationship Id="rId4" Type="http://schemas.openxmlformats.org/officeDocument/2006/relationships/oleObject" Target="../embeddings/oleObject17.bin"/><Relationship Id="rId9" Type="http://schemas.openxmlformats.org/officeDocument/2006/relationships/image" Target="../media/image32.wmf"/><Relationship Id="rId14" Type="http://schemas.openxmlformats.org/officeDocument/2006/relationships/oleObject" Target="../embeddings/oleObject22.bin"/></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oleObject" Target="../embeddings/oleObject27.bin"/><Relationship Id="rId3" Type="http://schemas.openxmlformats.org/officeDocument/2006/relationships/notesSlide" Target="../notesSlides/notesSlide17.xml"/><Relationship Id="rId7" Type="http://schemas.openxmlformats.org/officeDocument/2006/relationships/image" Target="../media/image39.wmf"/><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oleObject" Target="../embeddings/oleObject26.bin"/><Relationship Id="rId11" Type="http://schemas.openxmlformats.org/officeDocument/2006/relationships/image" Target="../media/image41.wmf"/><Relationship Id="rId5" Type="http://schemas.openxmlformats.org/officeDocument/2006/relationships/image" Target="../media/image38.wmf"/><Relationship Id="rId10" Type="http://schemas.openxmlformats.org/officeDocument/2006/relationships/oleObject" Target="../embeddings/oleObject28.bin"/><Relationship Id="rId4" Type="http://schemas.openxmlformats.org/officeDocument/2006/relationships/oleObject" Target="../embeddings/oleObject25.bin"/><Relationship Id="rId9" Type="http://schemas.openxmlformats.org/officeDocument/2006/relationships/image" Target="../media/image40.wmf"/></Relationships>
</file>

<file path=ppt/slides/_rels/slide18.xml.rels><?xml version="1.0" encoding="UTF-8" standalone="yes"?>
<Relationships xmlns="http://schemas.openxmlformats.org/package/2006/relationships"><Relationship Id="rId8" Type="http://schemas.openxmlformats.org/officeDocument/2006/relationships/oleObject" Target="../embeddings/oleObject31.bin"/><Relationship Id="rId3" Type="http://schemas.openxmlformats.org/officeDocument/2006/relationships/notesSlide" Target="../notesSlides/notesSlide18.xml"/><Relationship Id="rId7" Type="http://schemas.openxmlformats.org/officeDocument/2006/relationships/image" Target="../media/image43.wmf"/><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oleObject" Target="../embeddings/oleObject30.bin"/><Relationship Id="rId5" Type="http://schemas.openxmlformats.org/officeDocument/2006/relationships/image" Target="../media/image42.wmf"/><Relationship Id="rId4" Type="http://schemas.openxmlformats.org/officeDocument/2006/relationships/oleObject" Target="../embeddings/oleObject29.bin"/><Relationship Id="rId9" Type="http://schemas.openxmlformats.org/officeDocument/2006/relationships/image" Target="../media/image44.wmf"/></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image" Target="../media/image46.jpeg"/><Relationship Id="rId5" Type="http://schemas.openxmlformats.org/officeDocument/2006/relationships/image" Target="../media/image45.wmf"/><Relationship Id="rId4" Type="http://schemas.openxmlformats.org/officeDocument/2006/relationships/oleObject" Target="../embeddings/oleObject32.bin"/></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image" Target="../media/image48.wmf"/><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oleObject" Target="../embeddings/oleObject34.bin"/><Relationship Id="rId5" Type="http://schemas.openxmlformats.org/officeDocument/2006/relationships/image" Target="../media/image47.wmf"/><Relationship Id="rId4" Type="http://schemas.openxmlformats.org/officeDocument/2006/relationships/oleObject" Target="../embeddings/oleObject33.bin"/></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37.bin"/><Relationship Id="rId3" Type="http://schemas.openxmlformats.org/officeDocument/2006/relationships/notesSlide" Target="../notesSlides/notesSlide21.xml"/><Relationship Id="rId7" Type="http://schemas.openxmlformats.org/officeDocument/2006/relationships/image" Target="../media/image50.wmf"/><Relationship Id="rId2" Type="http://schemas.openxmlformats.org/officeDocument/2006/relationships/slideLayout" Target="../slideLayouts/slideLayout2.xml"/><Relationship Id="rId1" Type="http://schemas.openxmlformats.org/officeDocument/2006/relationships/vmlDrawing" Target="../drawings/vmlDrawing14.vml"/><Relationship Id="rId6" Type="http://schemas.openxmlformats.org/officeDocument/2006/relationships/oleObject" Target="../embeddings/oleObject36.bin"/><Relationship Id="rId5" Type="http://schemas.openxmlformats.org/officeDocument/2006/relationships/image" Target="../media/image49.wmf"/><Relationship Id="rId4" Type="http://schemas.openxmlformats.org/officeDocument/2006/relationships/oleObject" Target="../embeddings/oleObject35.bin"/><Relationship Id="rId9" Type="http://schemas.openxmlformats.org/officeDocument/2006/relationships/image" Target="../media/image51.wmf"/></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605306" y="399245"/>
            <a:ext cx="10856443" cy="1260685"/>
          </a:xfrm>
          <a:prstGeom prst="rect">
            <a:avLst/>
          </a:prstGeom>
        </p:spPr>
        <p:txBody>
          <a:bodyPr wrap="square">
            <a:spAutoFit/>
          </a:bodyPr>
          <a:lstStyle/>
          <a:p>
            <a:r>
              <a:rPr lang="en-US" sz="2500" b="1" spc="50" dirty="0" err="1" smtClean="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Mavzu</a:t>
            </a:r>
            <a:r>
              <a:rPr lang="en-US" sz="2500" b="1" spc="50" dirty="0" smtClean="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a:t>
            </a:r>
            <a:r>
              <a:rPr lang="ru-RU" sz="2500" b="1" spc="50" dirty="0" err="1" smtClean="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Dinаmikаgа</a:t>
            </a:r>
            <a:r>
              <a:rPr lang="ru-RU" sz="2500" b="1" spc="50" dirty="0" smtClean="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 </a:t>
            </a:r>
            <a:r>
              <a:rPr lang="ru-RU" sz="2500" b="1" spc="50" dirty="0" err="1">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kirish</a:t>
            </a:r>
            <a:r>
              <a:rPr lang="ru-RU" sz="2500" b="1" spc="50" dirty="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 </a:t>
            </a:r>
            <a:r>
              <a:rPr lang="ru-RU" sz="2500" b="1" spc="50" dirty="0" err="1">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Mехаnizmning</a:t>
            </a:r>
            <a:r>
              <a:rPr lang="ru-RU" sz="2500" b="1" spc="50" dirty="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 </a:t>
            </a:r>
            <a:r>
              <a:rPr lang="ru-RU" sz="2500" b="1" spc="50" dirty="0" err="1">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dinamik</a:t>
            </a:r>
            <a:r>
              <a:rPr lang="ru-RU" sz="2500" b="1" spc="50" dirty="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 </a:t>
            </a:r>
            <a:r>
              <a:rPr lang="ru-RU" sz="2500" b="1" spc="50" dirty="0" err="1">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modeli</a:t>
            </a:r>
            <a:r>
              <a:rPr lang="ru-RU" sz="2500" b="1" spc="50" dirty="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  </a:t>
            </a:r>
            <a:r>
              <a:rPr lang="ru-RU" sz="2500" b="1" spc="50" dirty="0" err="1">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Keltirilgan</a:t>
            </a:r>
            <a:r>
              <a:rPr lang="ru-RU" sz="2500" b="1" spc="50" dirty="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 </a:t>
            </a:r>
            <a:r>
              <a:rPr lang="ru-RU" sz="2500" b="1" spc="50" dirty="0" err="1">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kuch</a:t>
            </a:r>
            <a:r>
              <a:rPr lang="ru-RU" sz="2500" b="1" spc="50" dirty="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 </a:t>
            </a:r>
            <a:r>
              <a:rPr lang="ru-RU" sz="2500" b="1" spc="50" dirty="0" err="1">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moment</a:t>
            </a:r>
            <a:r>
              <a:rPr lang="ru-RU" sz="2500" b="1" spc="50" dirty="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 </a:t>
            </a:r>
            <a:r>
              <a:rPr lang="ru-RU" sz="2500" b="1" spc="50" dirty="0" err="1">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keltirilgan</a:t>
            </a:r>
            <a:r>
              <a:rPr lang="ru-RU" sz="2500" b="1" spc="50" dirty="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 </a:t>
            </a:r>
            <a:r>
              <a:rPr lang="ru-RU" sz="2500" b="1" spc="50" dirty="0" err="1">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massa</a:t>
            </a:r>
            <a:r>
              <a:rPr lang="ru-RU" sz="2500" b="1" spc="50" dirty="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 </a:t>
            </a:r>
            <a:r>
              <a:rPr lang="ru-RU" sz="2500" b="1" spc="50" dirty="0" err="1">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va</a:t>
            </a:r>
            <a:r>
              <a:rPr lang="ru-RU" sz="2500" b="1" spc="50" dirty="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 </a:t>
            </a:r>
            <a:r>
              <a:rPr lang="ru-RU" sz="2500" b="1" spc="50" dirty="0" err="1">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inersiya</a:t>
            </a:r>
            <a:r>
              <a:rPr lang="ru-RU" sz="2500" b="1" spc="50" dirty="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 </a:t>
            </a:r>
            <a:r>
              <a:rPr lang="ru-RU" sz="2500" b="1" spc="50" dirty="0" err="1" smtClean="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momenti</a:t>
            </a:r>
            <a:endParaRPr lang="en-US" sz="2500" b="1" spc="50" dirty="0" smtClean="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endParaRPr>
          </a:p>
          <a:p>
            <a:r>
              <a:rPr lang="en-US" sz="2500" b="1" spc="50" dirty="0" err="1" smtClean="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Reja</a:t>
            </a:r>
            <a:r>
              <a:rPr lang="en-US" sz="2500" b="1" spc="50" dirty="0" smtClean="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rPr>
              <a:t>:</a:t>
            </a:r>
            <a:endParaRPr lang="ru-RU" sz="2500" b="1" spc="50" dirty="0">
              <a:ln w="9525" cmpd="sng">
                <a:solidFill>
                  <a:schemeClr val="bg2">
                    <a:lumMod val="50000"/>
                  </a:schemeClr>
                </a:solidFill>
                <a:prstDash val="solid"/>
              </a:ln>
              <a:solidFill>
                <a:schemeClr val="tx2">
                  <a:lumMod val="50000"/>
                </a:schemeClr>
              </a:solidFill>
              <a:effectLst>
                <a:glow rad="38100">
                  <a:schemeClr val="accent1">
                    <a:alpha val="40000"/>
                  </a:schemeClr>
                </a:glow>
              </a:effectLst>
              <a:latin typeface="Times New Roman" panose="02020603050405020304" pitchFamily="18" charset="0"/>
              <a:cs typeface="Times New Roman" panose="02020603050405020304" pitchFamily="18" charset="0"/>
            </a:endParaRPr>
          </a:p>
        </p:txBody>
      </p:sp>
      <p:graphicFrame>
        <p:nvGraphicFramePr>
          <p:cNvPr id="4" name="Схема 3"/>
          <p:cNvGraphicFramePr/>
          <p:nvPr>
            <p:extLst>
              <p:ext uri="{D42A27DB-BD31-4B8C-83A1-F6EECF244321}">
                <p14:modId xmlns:p14="http://schemas.microsoft.com/office/powerpoint/2010/main" val="1782671773"/>
              </p:ext>
            </p:extLst>
          </p:nvPr>
        </p:nvGraphicFramePr>
        <p:xfrm>
          <a:off x="254000" y="1884809"/>
          <a:ext cx="11531600" cy="46302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95859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 y="248882"/>
            <a:ext cx="11328400" cy="1107996"/>
          </a:xfrm>
          <a:prstGeom prst="rect">
            <a:avLst/>
          </a:prstGeom>
        </p:spPr>
        <p:txBody>
          <a:bodyPr wrap="square">
            <a:spAutoFit/>
          </a:bodyPr>
          <a:lstStyle/>
          <a:p>
            <a:pPr algn="just">
              <a:spcAft>
                <a:spcPts val="0"/>
              </a:spcAft>
            </a:pPr>
            <a:r>
              <a:rPr lang="ru-RU" sz="2200" b="1" dirty="0" err="1">
                <a:latin typeface="Times New Roman" panose="02020603050405020304" pitchFamily="18" charset="0"/>
                <a:ea typeface="Times New Roman" panose="02020603050405020304" pitchFamily="18" charset="0"/>
                <a:cs typeface="Times New Roman" panose="02020603050405020304" pitchFamily="18" charset="0"/>
              </a:rPr>
              <a:t>Mexanizmlarga</a:t>
            </a:r>
            <a:r>
              <a:rPr lang="ru-RU"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ea typeface="Times New Roman" panose="02020603050405020304" pitchFamily="18" charset="0"/>
                <a:cs typeface="Times New Roman" panose="02020603050405020304" pitchFamily="18" charset="0"/>
              </a:rPr>
              <a:t>harakat</a:t>
            </a:r>
            <a:r>
              <a:rPr lang="ru-RU"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ea typeface="Times New Roman" panose="02020603050405020304" pitchFamily="18" charset="0"/>
                <a:cs typeface="Times New Roman" panose="02020603050405020304" pitchFamily="18" charset="0"/>
              </a:rPr>
              <a:t>paytida</a:t>
            </a:r>
            <a:r>
              <a:rPr lang="ru-RU"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ea typeface="Times New Roman" panose="02020603050405020304" pitchFamily="18" charset="0"/>
                <a:cs typeface="Times New Roman" panose="02020603050405020304" pitchFamily="18" charset="0"/>
              </a:rPr>
              <a:t>quydagi</a:t>
            </a:r>
            <a:r>
              <a:rPr lang="ru-RU"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ea typeface="Times New Roman" panose="02020603050405020304" pitchFamily="18" charset="0"/>
                <a:cs typeface="Times New Roman" panose="02020603050405020304" pitchFamily="18" charset="0"/>
              </a:rPr>
              <a:t>tashqi</a:t>
            </a:r>
            <a:r>
              <a:rPr lang="ru-RU"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ea typeface="Times New Roman" panose="02020603050405020304" pitchFamily="18" charset="0"/>
                <a:cs typeface="Times New Roman" panose="02020603050405020304" pitchFamily="18" charset="0"/>
              </a:rPr>
              <a:t>kuchlar</a:t>
            </a:r>
            <a:r>
              <a:rPr lang="ru-RU"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ea typeface="Times New Roman" panose="02020603050405020304" pitchFamily="18" charset="0"/>
                <a:cs typeface="Times New Roman" panose="02020603050405020304" pitchFamily="18" charset="0"/>
              </a:rPr>
              <a:t>ta'sir</a:t>
            </a:r>
            <a:r>
              <a:rPr lang="ru-RU"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ea typeface="Times New Roman" panose="02020603050405020304" pitchFamily="18" charset="0"/>
                <a:cs typeface="Times New Roman" panose="02020603050405020304" pitchFamily="18" charset="0"/>
              </a:rPr>
              <a:t>qilishi</a:t>
            </a:r>
            <a:r>
              <a:rPr lang="ru-RU"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ru-RU" sz="2200" b="1"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buAutoNum type="arabicPeriod"/>
            </a:pP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Bo’g’inning</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o`z</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og’irligi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uning</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v</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e</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ktori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doimo</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e</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r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markazi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tomonga</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p>
          <a:p>
            <a:r>
              <a:rPr lang="en-GB" sz="2200" dirty="0" smtClean="0">
                <a:latin typeface="Times New Roman" panose="02020603050405020304" pitchFamily="18" charset="0"/>
                <a:cs typeface="Times New Roman" panose="02020603050405020304" pitchFamily="18" charset="0"/>
              </a:rPr>
              <a:t>2</a:t>
            </a:r>
            <a:r>
              <a:rPr lang="en-GB" sz="2200" dirty="0">
                <a:latin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cs typeface="Times New Roman" panose="02020603050405020304" pitchFamily="18" charset="0"/>
              </a:rPr>
              <a:t>Bo’g’in</a:t>
            </a:r>
            <a:r>
              <a:rPr lang="en-GB" sz="2200" dirty="0">
                <a:latin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cs typeface="Times New Roman" panose="02020603050405020304" pitchFamily="18" charset="0"/>
              </a:rPr>
              <a:t>o`zgaruvchan</a:t>
            </a:r>
            <a:r>
              <a:rPr lang="en-GB" sz="2200" dirty="0">
                <a:latin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cs typeface="Times New Roman" panose="02020603050405020304" pitchFamily="18" charset="0"/>
              </a:rPr>
              <a:t>tezlik</a:t>
            </a:r>
            <a:r>
              <a:rPr lang="en-GB" sz="2200" dirty="0">
                <a:latin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cs typeface="Times New Roman" panose="02020603050405020304" pitchFamily="18" charset="0"/>
              </a:rPr>
              <a:t>bilan</a:t>
            </a:r>
            <a:r>
              <a:rPr lang="en-GB" sz="2200" dirty="0">
                <a:latin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cs typeface="Times New Roman" panose="02020603050405020304" pitchFamily="18" charset="0"/>
              </a:rPr>
              <a:t>ilgarilanma</a:t>
            </a:r>
            <a:r>
              <a:rPr lang="en-GB" sz="2200" dirty="0">
                <a:latin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cs typeface="Times New Roman" panose="02020603050405020304" pitchFamily="18" charset="0"/>
              </a:rPr>
              <a:t>harakat</a:t>
            </a:r>
            <a:r>
              <a:rPr lang="en-GB" sz="2200" dirty="0">
                <a:latin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cs typeface="Times New Roman" panose="02020603050405020304" pitchFamily="18" charset="0"/>
              </a:rPr>
              <a:t>qilsa</a:t>
            </a:r>
            <a:r>
              <a:rPr lang="en-GB" sz="2200" dirty="0">
                <a:latin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cs typeface="Times New Roman" panose="02020603050405020304" pitchFamily="18" charset="0"/>
              </a:rPr>
              <a:t>inersiya</a:t>
            </a:r>
            <a:r>
              <a:rPr lang="en-GB" sz="2200" dirty="0">
                <a:latin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cs typeface="Times New Roman" panose="02020603050405020304" pitchFamily="18" charset="0"/>
              </a:rPr>
              <a:t>kuchi</a:t>
            </a:r>
            <a:r>
              <a:rPr lang="en-GB" sz="2200" dirty="0">
                <a:latin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cs typeface="Times New Roman" panose="02020603050405020304" pitchFamily="18" charset="0"/>
              </a:rPr>
              <a:t>paydo</a:t>
            </a:r>
            <a:r>
              <a:rPr lang="en-GB" sz="2200" dirty="0">
                <a:latin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cs typeface="Times New Roman" panose="02020603050405020304" pitchFamily="18" charset="0"/>
              </a:rPr>
              <a:t>bo`ladi</a:t>
            </a:r>
            <a:r>
              <a:rPr lang="en-GB" sz="2200" dirty="0">
                <a:latin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cs typeface="Times New Roman" panose="02020603050405020304" pitchFamily="18" charset="0"/>
              </a:rPr>
              <a:t>buni</a:t>
            </a:r>
            <a:r>
              <a:rPr lang="en-GB" sz="2200" dirty="0">
                <a:latin typeface="Times New Roman" panose="02020603050405020304" pitchFamily="18" charset="0"/>
                <a:cs typeface="Times New Roman" panose="02020603050405020304" pitchFamily="18" charset="0"/>
              </a:rPr>
              <a:t> </a:t>
            </a:r>
            <a:endParaRPr lang="ru-RU" sz="22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4"/>
          <a:stretch>
            <a:fillRect/>
          </a:stretch>
        </p:blipFill>
        <p:spPr>
          <a:xfrm>
            <a:off x="9733550" y="553302"/>
            <a:ext cx="450850" cy="499155"/>
          </a:xfrm>
          <a:prstGeom prst="rect">
            <a:avLst/>
          </a:prstGeom>
        </p:spPr>
      </p:pic>
      <p:pic>
        <p:nvPicPr>
          <p:cNvPr id="4" name="Рисунок 3"/>
          <p:cNvPicPr>
            <a:picLocks noChangeAspect="1"/>
          </p:cNvPicPr>
          <p:nvPr/>
        </p:nvPicPr>
        <p:blipFill>
          <a:blip r:embed="rId5"/>
          <a:stretch>
            <a:fillRect/>
          </a:stretch>
        </p:blipFill>
        <p:spPr>
          <a:xfrm>
            <a:off x="454612" y="1421790"/>
            <a:ext cx="471488" cy="506413"/>
          </a:xfrm>
          <a:prstGeom prst="rect">
            <a:avLst/>
          </a:prstGeom>
        </p:spPr>
      </p:pic>
      <p:sp>
        <p:nvSpPr>
          <p:cNvPr id="5" name="Прямоугольник 4"/>
          <p:cNvSpPr/>
          <p:nvPr/>
        </p:nvSpPr>
        <p:spPr>
          <a:xfrm>
            <a:off x="1114322" y="1368968"/>
            <a:ext cx="2151551" cy="430887"/>
          </a:xfrm>
          <a:prstGeom prst="rect">
            <a:avLst/>
          </a:prstGeom>
        </p:spPr>
        <p:txBody>
          <a:bodyPr wrap="none">
            <a:spAutoFit/>
          </a:bodyPr>
          <a:lstStyle/>
          <a:p>
            <a:r>
              <a:rPr lang="en-GB" sz="2200" dirty="0" err="1">
                <a:latin typeface="Times New Roman" panose="02020603050405020304" pitchFamily="18" charset="0"/>
                <a:ea typeface="Times New Roman" panose="02020603050405020304" pitchFamily="18" charset="0"/>
              </a:rPr>
              <a:t>bilan</a:t>
            </a:r>
            <a:r>
              <a:rPr lang="en-GB" sz="2200" dirty="0">
                <a:latin typeface="Times New Roman" panose="02020603050405020304" pitchFamily="18" charset="0"/>
                <a:ea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rPr>
              <a:t>belgilaymiz</a:t>
            </a:r>
            <a:endParaRPr lang="ru-RU" sz="2200" dirty="0"/>
          </a:p>
        </p:txBody>
      </p:sp>
      <p:sp>
        <p:nvSpPr>
          <p:cNvPr id="6" name="Прямоугольник 5"/>
          <p:cNvSpPr/>
          <p:nvPr/>
        </p:nvSpPr>
        <p:spPr>
          <a:xfrm>
            <a:off x="228600" y="1829188"/>
            <a:ext cx="11455400" cy="769441"/>
          </a:xfrm>
          <a:prstGeom prst="rect">
            <a:avLst/>
          </a:prstGeom>
        </p:spPr>
        <p:txBody>
          <a:bodyPr wrap="square">
            <a:spAutoFit/>
          </a:bodyPr>
          <a:lstStyle/>
          <a:p>
            <a:r>
              <a:rPr lang="en-GB" sz="2200" dirty="0">
                <a:latin typeface="Times New Roman" panose="02020603050405020304" pitchFamily="18" charset="0"/>
                <a:ea typeface="Times New Roman" panose="02020603050405020304" pitchFamily="18" charset="0"/>
                <a:cs typeface="Times New Roman" panose="02020603050405020304" pitchFamily="18" charset="0"/>
              </a:rPr>
              <a:t>3.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Bo’g</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n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o`zgaruvchan</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tezlik</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murakkab</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harakat</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qilsa</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cs typeface="Times New Roman" panose="02020603050405020304" pitchFamily="18" charset="0"/>
              </a:rPr>
              <a:t>kuchdan</a:t>
            </a:r>
            <a:r>
              <a:rPr lang="en-GB" sz="2200" dirty="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tashqari</a:t>
            </a:r>
            <a:r>
              <a:rPr lang="en-GB" sz="2200" dirty="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yana</a:t>
            </a:r>
            <a:r>
              <a:rPr lang="en-GB" sz="2200" dirty="0" smtClean="0">
                <a:latin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cs typeface="Times New Roman" panose="02020603050405020304" pitchFamily="18" charset="0"/>
              </a:rPr>
              <a:t>inersiya</a:t>
            </a:r>
            <a:r>
              <a:rPr lang="en-GB" sz="2200" dirty="0">
                <a:latin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cs typeface="Times New Roman" panose="02020603050405020304" pitchFamily="18" charset="0"/>
              </a:rPr>
              <a:t>kuchining</a:t>
            </a:r>
            <a:r>
              <a:rPr lang="en-GB" sz="2200" dirty="0">
                <a:latin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cs typeface="Times New Roman" panose="02020603050405020304" pitchFamily="18" charset="0"/>
              </a:rPr>
              <a:t>momenti</a:t>
            </a:r>
            <a:r>
              <a:rPr lang="en-GB" sz="2200" dirty="0">
                <a:latin typeface="Times New Roman" panose="02020603050405020304" pitchFamily="18" charset="0"/>
                <a:cs typeface="Times New Roman" panose="02020603050405020304" pitchFamily="18" charset="0"/>
              </a:rPr>
              <a:t> M</a:t>
            </a:r>
            <a:r>
              <a:rPr lang="en-GB" sz="2200" baseline="-25000" dirty="0">
                <a:latin typeface="Times New Roman" panose="02020603050405020304" pitchFamily="18" charset="0"/>
                <a:cs typeface="Times New Roman" panose="02020603050405020304" pitchFamily="18" charset="0"/>
              </a:rPr>
              <a:t>u</a:t>
            </a:r>
            <a:r>
              <a:rPr lang="en-GB" sz="2200" dirty="0">
                <a:latin typeface="Times New Roman" panose="02020603050405020304" pitchFamily="18" charset="0"/>
                <a:cs typeface="Times New Roman" panose="02020603050405020304" pitchFamily="18" charset="0"/>
              </a:rPr>
              <a:t> ham </a:t>
            </a:r>
            <a:r>
              <a:rPr lang="en-GB" sz="2200" dirty="0" err="1">
                <a:latin typeface="Times New Roman" panose="02020603050405020304" pitchFamily="18" charset="0"/>
                <a:cs typeface="Times New Roman" panose="02020603050405020304" pitchFamily="18" charset="0"/>
              </a:rPr>
              <a:t>paydo</a:t>
            </a:r>
            <a:r>
              <a:rPr lang="en-GB" sz="2200" dirty="0">
                <a:latin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cs typeface="Times New Roman" panose="02020603050405020304" pitchFamily="18" charset="0"/>
              </a:rPr>
              <a:t>bo`ladi</a:t>
            </a:r>
            <a:r>
              <a:rPr lang="en-GB" sz="2200" dirty="0" smtClean="0">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p:txBody>
      </p:sp>
      <p:graphicFrame>
        <p:nvGraphicFramePr>
          <p:cNvPr id="7" name="Объект 6"/>
          <p:cNvGraphicFramePr>
            <a:graphicFrameLocks noChangeAspect="1"/>
          </p:cNvGraphicFramePr>
          <p:nvPr>
            <p:extLst>
              <p:ext uri="{D42A27DB-BD31-4B8C-83A1-F6EECF244321}">
                <p14:modId xmlns:p14="http://schemas.microsoft.com/office/powerpoint/2010/main" val="3269506855"/>
              </p:ext>
            </p:extLst>
          </p:nvPr>
        </p:nvGraphicFramePr>
        <p:xfrm>
          <a:off x="7285340" y="1993115"/>
          <a:ext cx="571500" cy="494174"/>
        </p:xfrm>
        <a:graphic>
          <a:graphicData uri="http://schemas.openxmlformats.org/presentationml/2006/ole">
            <mc:AlternateContent xmlns:mc="http://schemas.openxmlformats.org/markup-compatibility/2006">
              <mc:Choice xmlns:v="urn:schemas-microsoft-com:vml" Requires="v">
                <p:oleObj spid="_x0000_s18441" name="Уравнение" r:id="rId6" imgW="279360" imgH="253800" progId="Equation.3">
                  <p:embed/>
                </p:oleObj>
              </mc:Choice>
              <mc:Fallback>
                <p:oleObj name="Уравнение" r:id="rId6" imgW="279360" imgH="253800" progId="Equation.3">
                  <p:embed/>
                  <p:pic>
                    <p:nvPicPr>
                      <p:cNvPr id="0" name=""/>
                      <p:cNvPicPr/>
                      <p:nvPr/>
                    </p:nvPicPr>
                    <p:blipFill>
                      <a:blip r:embed="rId7"/>
                      <a:stretch>
                        <a:fillRect/>
                      </a:stretch>
                    </p:blipFill>
                    <p:spPr>
                      <a:xfrm>
                        <a:off x="7285340" y="1993115"/>
                        <a:ext cx="571500" cy="494174"/>
                      </a:xfrm>
                      <a:prstGeom prst="rect">
                        <a:avLst/>
                      </a:prstGeom>
                    </p:spPr>
                  </p:pic>
                </p:oleObj>
              </mc:Fallback>
            </mc:AlternateContent>
          </a:graphicData>
        </a:graphic>
      </p:graphicFrame>
      <p:sp>
        <p:nvSpPr>
          <p:cNvPr id="8" name="Прямоугольник 7"/>
          <p:cNvSpPr/>
          <p:nvPr/>
        </p:nvSpPr>
        <p:spPr>
          <a:xfrm>
            <a:off x="228600" y="2634008"/>
            <a:ext cx="8915400" cy="430887"/>
          </a:xfrm>
          <a:prstGeom prst="rect">
            <a:avLst/>
          </a:prstGeom>
        </p:spPr>
        <p:txBody>
          <a:bodyPr wrap="square">
            <a:spAutoFit/>
          </a:bodyPr>
          <a:lstStyle/>
          <a:p>
            <a:pPr algn="just">
              <a:spcAft>
                <a:spcPts val="0"/>
              </a:spcAft>
            </a:pPr>
            <a:r>
              <a:rPr lang="en-GB" sz="2200" dirty="0">
                <a:latin typeface="Times New Roman" panose="02020603050405020304" pitchFamily="18" charset="0"/>
                <a:ea typeface="Times New Roman" panose="02020603050405020304" pitchFamily="18" charset="0"/>
              </a:rPr>
              <a:t>4. M</a:t>
            </a:r>
            <a:r>
              <a:rPr lang="en-US" sz="2200" dirty="0">
                <a:latin typeface="Times New Roman" panose="02020603050405020304" pitchFamily="18" charset="0"/>
                <a:ea typeface="Times New Roman" panose="02020603050405020304" pitchFamily="18" charset="0"/>
              </a:rPr>
              <a:t>e</a:t>
            </a:r>
            <a:r>
              <a:rPr lang="en-GB" sz="2200" dirty="0" err="1">
                <a:latin typeface="Times New Roman" panose="02020603050405020304" pitchFamily="18" charset="0"/>
                <a:ea typeface="Times New Roman" panose="02020603050405020304" pitchFamily="18" charset="0"/>
              </a:rPr>
              <a:t>xanizmlar</a:t>
            </a:r>
            <a:r>
              <a:rPr lang="en-GB" sz="2200" dirty="0">
                <a:latin typeface="Times New Roman" panose="02020603050405020304" pitchFamily="18" charset="0"/>
                <a:ea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rPr>
              <a:t>bo’g’inlari</a:t>
            </a:r>
            <a:r>
              <a:rPr lang="en-GB" sz="2200" dirty="0">
                <a:latin typeface="Times New Roman" panose="02020603050405020304" pitchFamily="18" charset="0"/>
                <a:ea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rPr>
              <a:t>oliy</a:t>
            </a:r>
            <a:r>
              <a:rPr lang="en-GB" sz="2200" dirty="0">
                <a:latin typeface="Times New Roman" panose="02020603050405020304" pitchFamily="18" charset="0"/>
                <a:ea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rPr>
              <a:t>va</a:t>
            </a:r>
            <a:r>
              <a:rPr lang="en-GB" sz="2200" dirty="0">
                <a:latin typeface="Times New Roman" panose="02020603050405020304" pitchFamily="18" charset="0"/>
                <a:ea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rPr>
              <a:t>quyi</a:t>
            </a:r>
            <a:r>
              <a:rPr lang="en-GB" sz="2200" dirty="0">
                <a:latin typeface="Times New Roman" panose="02020603050405020304" pitchFamily="18" charset="0"/>
                <a:ea typeface="Times New Roman" panose="02020603050405020304" pitchFamily="18" charset="0"/>
              </a:rPr>
              <a:t> kin</a:t>
            </a:r>
            <a:r>
              <a:rPr lang="en-US" sz="2200" dirty="0">
                <a:latin typeface="Times New Roman" panose="02020603050405020304" pitchFamily="18" charset="0"/>
                <a:ea typeface="Times New Roman" panose="02020603050405020304" pitchFamily="18" charset="0"/>
              </a:rPr>
              <a:t>e</a:t>
            </a:r>
            <a:r>
              <a:rPr lang="en-GB" sz="2200" dirty="0" err="1">
                <a:latin typeface="Times New Roman" panose="02020603050405020304" pitchFamily="18" charset="0"/>
                <a:ea typeface="Times New Roman" panose="02020603050405020304" pitchFamily="18" charset="0"/>
              </a:rPr>
              <a:t>matik</a:t>
            </a:r>
            <a:r>
              <a:rPr lang="en-GB" sz="2200" dirty="0">
                <a:latin typeface="Times New Roman" panose="02020603050405020304" pitchFamily="18" charset="0"/>
                <a:ea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rPr>
              <a:t>juftlar</a:t>
            </a:r>
            <a:r>
              <a:rPr lang="en-GB" sz="2200" dirty="0">
                <a:latin typeface="Times New Roman" panose="02020603050405020304" pitchFamily="18" charset="0"/>
                <a:ea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rPr>
              <a:t>hosil</a:t>
            </a:r>
            <a:r>
              <a:rPr lang="en-GB" sz="2200" dirty="0">
                <a:latin typeface="Times New Roman" panose="02020603050405020304" pitchFamily="18" charset="0"/>
                <a:ea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rPr>
              <a:t>qiladi</a:t>
            </a:r>
            <a:r>
              <a:rPr lang="en-GB" sz="2200" dirty="0">
                <a:latin typeface="Times New Roman" panose="02020603050405020304" pitchFamily="18" charset="0"/>
                <a:ea typeface="Times New Roman" panose="02020603050405020304" pitchFamily="18" charset="0"/>
              </a:rPr>
              <a:t>.</a:t>
            </a:r>
            <a:endParaRPr lang="ru-RU" sz="2200" dirty="0">
              <a:effectLst/>
              <a:latin typeface="Times New Roman" panose="02020603050405020304" pitchFamily="18" charset="0"/>
              <a:ea typeface="Times New Roman" panose="02020603050405020304" pitchFamily="18" charset="0"/>
            </a:endParaRPr>
          </a:p>
        </p:txBody>
      </p:sp>
      <p:sp>
        <p:nvSpPr>
          <p:cNvPr id="9" name="Прямоугольник 8"/>
          <p:cNvSpPr/>
          <p:nvPr/>
        </p:nvSpPr>
        <p:spPr>
          <a:xfrm>
            <a:off x="187222" y="3064895"/>
            <a:ext cx="11747500" cy="3647152"/>
          </a:xfrm>
          <a:prstGeom prst="rect">
            <a:avLst/>
          </a:prstGeom>
        </p:spPr>
        <p:txBody>
          <a:bodyPr wrap="square">
            <a:spAutoFit/>
          </a:bodyPr>
          <a:lstStyle/>
          <a:p>
            <a:pPr indent="457200" algn="just">
              <a:spcAft>
                <a:spcPts val="0"/>
              </a:spcAft>
            </a:pPr>
            <a:r>
              <a:rPr lang="en-GB" sz="2100" dirty="0" err="1">
                <a:latin typeface="Times New Roman" panose="02020603050405020304" pitchFamily="18" charset="0"/>
                <a:ea typeface="Times New Roman" panose="02020603050405020304" pitchFamily="18" charset="0"/>
              </a:rPr>
              <a:t>Shuning</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uchun</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bu</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juftlarda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harakat</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vaqtida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reaksiya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kuchlari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paydo</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bo`ladi</a:t>
            </a:r>
            <a:r>
              <a:rPr lang="en-GB" sz="2100" dirty="0">
                <a:latin typeface="Times New Roman" panose="02020603050405020304" pitchFamily="18" charset="0"/>
                <a:ea typeface="Times New Roman" panose="02020603050405020304" pitchFamily="18" charset="0"/>
              </a:rPr>
              <a:t> – R</a:t>
            </a:r>
            <a:r>
              <a:rPr lang="en-GB" sz="2100" baseline="-25000" dirty="0">
                <a:latin typeface="Times New Roman" panose="02020603050405020304" pitchFamily="18" charset="0"/>
                <a:ea typeface="Times New Roman" panose="02020603050405020304" pitchFamily="18" charset="0"/>
              </a:rPr>
              <a:t>12</a:t>
            </a:r>
            <a:r>
              <a:rPr lang="en-GB" sz="2100" dirty="0">
                <a:latin typeface="Times New Roman" panose="02020603050405020304" pitchFamily="18" charset="0"/>
                <a:ea typeface="Times New Roman" panose="02020603050405020304" pitchFamily="18" charset="0"/>
              </a:rPr>
              <a:t>; R</a:t>
            </a:r>
            <a:r>
              <a:rPr lang="en-GB" sz="2100" baseline="-25000" dirty="0">
                <a:latin typeface="Times New Roman" panose="02020603050405020304" pitchFamily="18" charset="0"/>
                <a:ea typeface="Times New Roman" panose="02020603050405020304" pitchFamily="18" charset="0"/>
              </a:rPr>
              <a:t>23</a:t>
            </a:r>
            <a:r>
              <a:rPr lang="en-GB" sz="2100" dirty="0">
                <a:latin typeface="Times New Roman" panose="02020603050405020304" pitchFamily="18" charset="0"/>
                <a:ea typeface="Times New Roman" panose="02020603050405020304" pitchFamily="18" charset="0"/>
              </a:rPr>
              <a:t>; R</a:t>
            </a:r>
            <a:r>
              <a:rPr lang="en-GB" sz="2100" baseline="-25000" dirty="0">
                <a:latin typeface="Times New Roman" panose="02020603050405020304" pitchFamily="18" charset="0"/>
                <a:ea typeface="Times New Roman" panose="02020603050405020304" pitchFamily="18" charset="0"/>
              </a:rPr>
              <a:t>34</a:t>
            </a:r>
            <a:r>
              <a:rPr lang="en-GB" sz="2100" dirty="0">
                <a:latin typeface="Times New Roman" panose="02020603050405020304" pitchFamily="18" charset="0"/>
                <a:ea typeface="Times New Roman" panose="02020603050405020304" pitchFamily="18" charset="0"/>
              </a:rPr>
              <a:t>……</a:t>
            </a:r>
            <a:endParaRPr lang="ru-RU" sz="2100" dirty="0">
              <a:latin typeface="Times New Roman" panose="02020603050405020304" pitchFamily="18" charset="0"/>
              <a:ea typeface="Times New Roman" panose="02020603050405020304" pitchFamily="18" charset="0"/>
            </a:endParaRPr>
          </a:p>
          <a:p>
            <a:pPr indent="457200" algn="just">
              <a:spcAft>
                <a:spcPts val="0"/>
              </a:spcAft>
            </a:pP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Kuchning</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ta'siri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ish</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bilan</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aniqlanadi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Mashina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va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mexanizmlar</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dinamik</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analizida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asosan</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quyidagi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masalalar</a:t>
            </a:r>
            <a:r>
              <a:rPr lang="en-GB" sz="2100" dirty="0">
                <a:latin typeface="Times New Roman" panose="02020603050405020304" pitchFamily="18" charset="0"/>
                <a:ea typeface="Times New Roman" panose="02020603050405020304" pitchFamily="18" charset="0"/>
              </a:rPr>
              <a:t> </a:t>
            </a:r>
            <a:r>
              <a:rPr lang="en-US" sz="2100" dirty="0">
                <a:latin typeface="Times New Roman" panose="02020603050405020304" pitchFamily="18" charset="0"/>
                <a:ea typeface="Times New Roman" panose="02020603050405020304" pitchFamily="18" charset="0"/>
              </a:rPr>
              <a:t>y</a:t>
            </a:r>
            <a:r>
              <a:rPr lang="en-GB" sz="2100" dirty="0" err="1">
                <a:latin typeface="Times New Roman" panose="02020603050405020304" pitchFamily="18" charset="0"/>
                <a:ea typeface="Times New Roman" panose="02020603050405020304" pitchFamily="18" charset="0"/>
              </a:rPr>
              <a:t>echiladi</a:t>
            </a:r>
            <a:r>
              <a:rPr lang="en-GB" sz="2100" dirty="0">
                <a:latin typeface="Times New Roman" panose="02020603050405020304" pitchFamily="18" charset="0"/>
                <a:ea typeface="Times New Roman" panose="02020603050405020304" pitchFamily="18" charset="0"/>
              </a:rPr>
              <a:t>:</a:t>
            </a:r>
            <a:endParaRPr lang="ru-RU" sz="2100" dirty="0">
              <a:latin typeface="Times New Roman" panose="02020603050405020304" pitchFamily="18" charset="0"/>
              <a:ea typeface="Times New Roman" panose="02020603050405020304" pitchFamily="18" charset="0"/>
            </a:endParaRPr>
          </a:p>
          <a:p>
            <a:pPr indent="457200" algn="just">
              <a:spcAft>
                <a:spcPts val="0"/>
              </a:spcAft>
            </a:pPr>
            <a:r>
              <a:rPr lang="en-GB" sz="2100" dirty="0">
                <a:latin typeface="Times New Roman" panose="02020603050405020304" pitchFamily="18" charset="0"/>
                <a:ea typeface="Times New Roman" panose="02020603050405020304" pitchFamily="18" charset="0"/>
              </a:rPr>
              <a:t>1. </a:t>
            </a:r>
            <a:r>
              <a:rPr lang="en-GB" sz="2100" dirty="0" err="1">
                <a:latin typeface="Times New Roman" panose="02020603050405020304" pitchFamily="18" charset="0"/>
                <a:ea typeface="Times New Roman" panose="02020603050405020304" pitchFamily="18" charset="0"/>
              </a:rPr>
              <a:t>Kinematik</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juftlardagi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reaksiya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kuchlarini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inersiya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kuchlarini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hisobga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olib</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aniqlash</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ya'ni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kinetostatika</a:t>
            </a:r>
            <a:r>
              <a:rPr lang="en-GB" sz="2100" dirty="0">
                <a:latin typeface="Times New Roman" panose="02020603050405020304" pitchFamily="18" charset="0"/>
                <a:ea typeface="Times New Roman" panose="02020603050405020304" pitchFamily="18" charset="0"/>
              </a:rPr>
              <a:t>.</a:t>
            </a:r>
            <a:endParaRPr lang="ru-RU" sz="2100" dirty="0">
              <a:latin typeface="Times New Roman" panose="02020603050405020304" pitchFamily="18" charset="0"/>
              <a:ea typeface="Times New Roman" panose="02020603050405020304" pitchFamily="18" charset="0"/>
            </a:endParaRPr>
          </a:p>
          <a:p>
            <a:pPr indent="457200" algn="just">
              <a:spcAft>
                <a:spcPts val="0"/>
              </a:spcAft>
            </a:pPr>
            <a:r>
              <a:rPr lang="en-GB" sz="2100" dirty="0">
                <a:latin typeface="Times New Roman" panose="02020603050405020304" pitchFamily="18" charset="0"/>
                <a:ea typeface="Times New Roman" panose="02020603050405020304" pitchFamily="18" charset="0"/>
              </a:rPr>
              <a:t>2. </a:t>
            </a:r>
            <a:r>
              <a:rPr lang="en-GB" sz="2100" dirty="0" err="1">
                <a:latin typeface="Times New Roman" panose="02020603050405020304" pitchFamily="18" charset="0"/>
                <a:ea typeface="Times New Roman" panose="02020603050405020304" pitchFamily="18" charset="0"/>
              </a:rPr>
              <a:t>Mashina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va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mexanizmlarga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berilgan</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energiyaning</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tarqalish</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qonuni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ya'ni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energetik</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balans</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orqali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mashina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yoki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mexanizmlarning</a:t>
            </a:r>
            <a:r>
              <a:rPr lang="en-GB" sz="2100" dirty="0">
                <a:latin typeface="Times New Roman" panose="02020603050405020304" pitchFamily="18" charset="0"/>
                <a:ea typeface="Times New Roman" panose="02020603050405020304" pitchFamily="18" charset="0"/>
              </a:rPr>
              <a:t> FIK </a:t>
            </a:r>
            <a:r>
              <a:rPr lang="en-GB" sz="2100" dirty="0" err="1">
                <a:latin typeface="Times New Roman" panose="02020603050405020304" pitchFamily="18" charset="0"/>
                <a:ea typeface="Times New Roman" panose="02020603050405020304" pitchFamily="18" charset="0"/>
              </a:rPr>
              <a:t>ni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topish</a:t>
            </a:r>
            <a:r>
              <a:rPr lang="en-GB" sz="2100" dirty="0">
                <a:latin typeface="Times New Roman" panose="02020603050405020304" pitchFamily="18" charset="0"/>
                <a:ea typeface="Times New Roman" panose="02020603050405020304" pitchFamily="18" charset="0"/>
              </a:rPr>
              <a:t>.</a:t>
            </a:r>
            <a:endParaRPr lang="ru-RU" sz="2100" dirty="0">
              <a:latin typeface="Times New Roman" panose="02020603050405020304" pitchFamily="18" charset="0"/>
              <a:ea typeface="Times New Roman" panose="02020603050405020304" pitchFamily="18" charset="0"/>
            </a:endParaRPr>
          </a:p>
          <a:p>
            <a:pPr indent="457200" algn="just">
              <a:spcAft>
                <a:spcPts val="0"/>
              </a:spcAft>
            </a:pPr>
            <a:r>
              <a:rPr lang="en-GB" sz="2100" dirty="0">
                <a:latin typeface="Times New Roman" panose="02020603050405020304" pitchFamily="18" charset="0"/>
                <a:ea typeface="Times New Roman" panose="02020603050405020304" pitchFamily="18" charset="0"/>
              </a:rPr>
              <a:t>3. </a:t>
            </a:r>
            <a:r>
              <a:rPr lang="en-GB" sz="2100" dirty="0" err="1">
                <a:latin typeface="Times New Roman" panose="02020603050405020304" pitchFamily="18" charset="0"/>
                <a:ea typeface="Times New Roman" panose="02020603050405020304" pitchFamily="18" charset="0"/>
              </a:rPr>
              <a:t>Mashina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va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mexanizmlardagi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ayrim</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bo’g’inlarning</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berilgan</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kuchlar</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ta'siridagi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xaqiqiy</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harakat</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qonunlarini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topish</a:t>
            </a:r>
            <a:r>
              <a:rPr lang="en-GB" sz="2100" dirty="0">
                <a:latin typeface="Times New Roman" panose="02020603050405020304" pitchFamily="18" charset="0"/>
                <a:ea typeface="Times New Roman" panose="02020603050405020304" pitchFamily="18" charset="0"/>
              </a:rPr>
              <a:t>.</a:t>
            </a:r>
            <a:endParaRPr lang="ru-RU" sz="2100" dirty="0">
              <a:latin typeface="Times New Roman" panose="02020603050405020304" pitchFamily="18" charset="0"/>
              <a:ea typeface="Times New Roman" panose="02020603050405020304" pitchFamily="18" charset="0"/>
            </a:endParaRPr>
          </a:p>
          <a:p>
            <a:pPr indent="457200" algn="just">
              <a:spcAft>
                <a:spcPts val="0"/>
              </a:spcAft>
            </a:pPr>
            <a:r>
              <a:rPr lang="en-GB" sz="2100" dirty="0">
                <a:latin typeface="Times New Roman" panose="02020603050405020304" pitchFamily="18" charset="0"/>
                <a:ea typeface="Times New Roman" panose="02020603050405020304" pitchFamily="18" charset="0"/>
              </a:rPr>
              <a:t>4. </a:t>
            </a:r>
            <a:r>
              <a:rPr lang="en-GB" sz="2100" dirty="0" err="1">
                <a:latin typeface="Times New Roman" panose="02020603050405020304" pitchFamily="18" charset="0"/>
                <a:ea typeface="Times New Roman" panose="02020603050405020304" pitchFamily="18" charset="0"/>
              </a:rPr>
              <a:t>Mashina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va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mexanizmlar</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harakatining</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bir</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tekisda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amalga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oshirilishi</a:t>
            </a:r>
            <a:r>
              <a:rPr lang="en-GB" sz="2100" dirty="0">
                <a:latin typeface="Times New Roman" panose="02020603050405020304" pitchFamily="18" charset="0"/>
                <a:ea typeface="Times New Roman" panose="02020603050405020304" pitchFamily="18" charset="0"/>
              </a:rPr>
              <a:t>.</a:t>
            </a:r>
            <a:endParaRPr lang="ru-RU" sz="2100" dirty="0">
              <a:latin typeface="Times New Roman" panose="02020603050405020304" pitchFamily="18" charset="0"/>
              <a:ea typeface="Times New Roman" panose="02020603050405020304" pitchFamily="18" charset="0"/>
            </a:endParaRPr>
          </a:p>
          <a:p>
            <a:pPr indent="457200" algn="just">
              <a:spcAft>
                <a:spcPts val="0"/>
              </a:spcAft>
            </a:pPr>
            <a:r>
              <a:rPr lang="en-GB" sz="2100" dirty="0">
                <a:latin typeface="Times New Roman" panose="02020603050405020304" pitchFamily="18" charset="0"/>
                <a:ea typeface="Times New Roman" panose="02020603050405020304" pitchFamily="18" charset="0"/>
              </a:rPr>
              <a:t>5. </a:t>
            </a:r>
            <a:r>
              <a:rPr lang="en-GB" sz="2100" dirty="0" err="1">
                <a:latin typeface="Times New Roman" panose="02020603050405020304" pitchFamily="18" charset="0"/>
                <a:ea typeface="Times New Roman" panose="02020603050405020304" pitchFamily="18" charset="0"/>
              </a:rPr>
              <a:t>Mashina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va</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mexanizmlardagi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bo’g’inlarni</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muvozanatlash</a:t>
            </a:r>
            <a:r>
              <a:rPr lang="en-GB" sz="2100" dirty="0">
                <a:latin typeface="Times New Roman" panose="02020603050405020304" pitchFamily="18" charset="0"/>
                <a:ea typeface="Times New Roman" panose="02020603050405020304" pitchFamily="18" charset="0"/>
              </a:rPr>
              <a:t> </a:t>
            </a:r>
            <a:r>
              <a:rPr lang="en-GB" sz="2100" dirty="0" err="1">
                <a:latin typeface="Times New Roman" panose="02020603050405020304" pitchFamily="18" charset="0"/>
                <a:ea typeface="Times New Roman" panose="02020603050405020304" pitchFamily="18" charset="0"/>
              </a:rPr>
              <a:t>masalalari</a:t>
            </a:r>
            <a:r>
              <a:rPr lang="en-GB" sz="2100" dirty="0" smtClean="0">
                <a:latin typeface="Times New Roman" panose="02020603050405020304" pitchFamily="18" charset="0"/>
                <a:ea typeface="Times New Roman" panose="02020603050405020304" pitchFamily="18" charset="0"/>
              </a:rPr>
              <a:t>.</a:t>
            </a:r>
            <a:endParaRPr lang="ru-RU" sz="21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891068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9700" y="3935442"/>
            <a:ext cx="11912600" cy="2677656"/>
          </a:xfrm>
          <a:prstGeom prst="rect">
            <a:avLst/>
          </a:prstGeom>
        </p:spPr>
        <p:txBody>
          <a:bodyPr wrap="square">
            <a:spAutoFit/>
          </a:bodyPr>
          <a:lstStyle/>
          <a:p>
            <a:pPr algn="just">
              <a:spcAft>
                <a:spcPts val="0"/>
              </a:spcAft>
            </a:pPr>
            <a:r>
              <a:rPr lang="en-GB" sz="280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Inertsiya</a:t>
            </a:r>
            <a:r>
              <a:rPr lang="en-GB" sz="28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kuchi</a:t>
            </a:r>
            <a:r>
              <a:rPr lang="en-GB" sz="28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deb</a:t>
            </a:r>
            <a:r>
              <a:rPr lang="en-GB"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fiktiv</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kuch</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tabiatda</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bo’lmaydi</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hisoblashni</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osonlashtirish</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kirg’izilgan</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Hakiqatda</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jismning</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ikkita</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holati</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mavjud</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tinch</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tekis</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to’g’ri</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chiziqli</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harakati</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unda</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jismga</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µ</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ech</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qanday</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kuch</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ta’sir</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etmaydi</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Agar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jismga</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reaktsiya</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kuchi</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ta’sir</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etsa</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uning</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holati</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buziladi</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bu</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kuch</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aks</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ta’sir</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ea typeface="Times New Roman" panose="02020603050405020304" pitchFamily="18" charset="0"/>
                <a:cs typeface="Times New Roman" panose="02020603050405020304" pitchFamily="18" charset="0"/>
              </a:rPr>
              <a:t>etadi</a:t>
            </a:r>
            <a:r>
              <a:rPr lang="en-GB" sz="28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algn="just">
              <a:spcAft>
                <a:spcPts val="0"/>
              </a:spcAft>
            </a:pPr>
            <a:r>
              <a:rPr lang="en-GB" sz="2800" dirty="0" err="1" smtClean="0">
                <a:latin typeface="Times New Roman" panose="02020603050405020304" pitchFamily="18" charset="0"/>
                <a:cs typeface="Times New Roman" panose="02020603050405020304" pitchFamily="18" charset="0"/>
              </a:rPr>
              <a:t>Ilgarilanma</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aylanma</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va</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murakkab</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harakat</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qiluvchi</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zvenolarda</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inertsiya</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kuchining</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momentini</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aniqlashni</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ko’rib</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chiqamiz</a:t>
            </a:r>
            <a:r>
              <a:rPr lang="en-GB"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546100" y="320239"/>
            <a:ext cx="11315700" cy="830997"/>
          </a:xfrm>
          <a:prstGeom prst="rect">
            <a:avLst/>
          </a:prstGeom>
        </p:spPr>
        <p:txBody>
          <a:bodyPr wrap="square">
            <a:spAutoFit/>
          </a:bodyPr>
          <a:lstStyle/>
          <a:p>
            <a:pPr indent="457200" algn="just">
              <a:spcAft>
                <a:spcPts val="0"/>
              </a:spcAft>
            </a:pP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Mexanizmga</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mashinaga</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ta'sir</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etayotgan</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barcha</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kuchlarni</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5 ta </a:t>
            </a: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gruppaga</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o`rganamiz</a:t>
            </a:r>
            <a:r>
              <a:rPr lang="en-GB"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val="420697479"/>
              </p:ext>
            </p:extLst>
          </p:nvPr>
        </p:nvGraphicFramePr>
        <p:xfrm>
          <a:off x="546100" y="1314056"/>
          <a:ext cx="11315700" cy="23569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520243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36600" y="632936"/>
            <a:ext cx="10642600" cy="1107996"/>
          </a:xfrm>
          <a:prstGeom prst="rect">
            <a:avLst/>
          </a:prstGeom>
        </p:spPr>
        <p:txBody>
          <a:bodyPr wrap="square">
            <a:spAutoFit/>
          </a:bodyPr>
          <a:lstStyle/>
          <a:p>
            <a:pPr indent="457200" algn="just">
              <a:spcAft>
                <a:spcPts val="0"/>
              </a:spcAft>
            </a:pPr>
            <a:r>
              <a:rPr lang="en-GB" sz="2200" u="sng" dirty="0" err="1">
                <a:latin typeface="Times New Roman" panose="02020603050405020304" pitchFamily="18" charset="0"/>
                <a:ea typeface="Times New Roman" panose="02020603050405020304" pitchFamily="18" charset="0"/>
                <a:cs typeface="Times New Roman" panose="02020603050405020304" pitchFamily="18" charset="0"/>
              </a:rPr>
              <a:t>Ilgarilanma</a:t>
            </a:r>
            <a:r>
              <a:rPr lang="en-GB" sz="2200" u="sng"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u="sng" dirty="0" err="1">
                <a:latin typeface="Times New Roman" panose="02020603050405020304" pitchFamily="18" charset="0"/>
                <a:ea typeface="Times New Roman" panose="02020603050405020304" pitchFamily="18" charset="0"/>
                <a:cs typeface="Times New Roman" panose="02020603050405020304" pitchFamily="18" charset="0"/>
              </a:rPr>
              <a:t>harakatlanuvchi</a:t>
            </a:r>
            <a:r>
              <a:rPr lang="en-GB" sz="2200" u="sng"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u="sng" dirty="0" err="1">
                <a:latin typeface="Times New Roman" panose="02020603050405020304" pitchFamily="18" charset="0"/>
                <a:ea typeface="Times New Roman" panose="02020603050405020304" pitchFamily="18" charset="0"/>
                <a:cs typeface="Times New Roman" panose="02020603050405020304" pitchFamily="18" charset="0"/>
              </a:rPr>
              <a:t>zveno</a:t>
            </a:r>
            <a:r>
              <a:rPr lang="en-GB" sz="2200" u="sng" dirty="0">
                <a:latin typeface="Times New Roman" panose="02020603050405020304" pitchFamily="18" charset="0"/>
                <a:ea typeface="Times New Roman" panose="02020603050405020304" pitchFamily="18" charset="0"/>
                <a:cs typeface="Times New Roman" panose="02020603050405020304" pitchFamily="18" charset="0"/>
              </a:rPr>
              <a:t>.</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«m»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massali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polzun</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tezlanish</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haraktlanganda</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(6.1 a-</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rasm</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Nyutonning</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ikkinchi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qonuniga</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asosan</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unga</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F</a:t>
            </a:r>
            <a:r>
              <a:rPr lang="en-GB" sz="2200" baseline="-25000" dirty="0">
                <a:latin typeface="Times New Roman" panose="02020603050405020304" pitchFamily="18" charset="0"/>
                <a:ea typeface="Times New Roman" panose="02020603050405020304" pitchFamily="18" charset="0"/>
                <a:cs typeface="Times New Roman" panose="02020603050405020304" pitchFamily="18" charset="0"/>
              </a:rPr>
              <a:t>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inertsiya</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kuchini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qo’yilgan</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kuchning</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yo’nalishi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tezlanishga</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teskari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yo’nalgan</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Bu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kuchning</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qiymati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shunday</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topiladi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2213155744"/>
              </p:ext>
            </p:extLst>
          </p:nvPr>
        </p:nvGraphicFramePr>
        <p:xfrm>
          <a:off x="4260850" y="1740932"/>
          <a:ext cx="1962150" cy="452359"/>
        </p:xfrm>
        <a:graphic>
          <a:graphicData uri="http://schemas.openxmlformats.org/presentationml/2006/ole">
            <mc:AlternateContent xmlns:mc="http://schemas.openxmlformats.org/markup-compatibility/2006">
              <mc:Choice xmlns:v="urn:schemas-microsoft-com:vml" Requires="v">
                <p:oleObj spid="_x0000_s17434" name="Уравнение" r:id="rId4" imgW="596880" imgH="215640" progId="Equation.3">
                  <p:embed/>
                </p:oleObj>
              </mc:Choice>
              <mc:Fallback>
                <p:oleObj name="Уравнение" r:id="rId4" imgW="596880" imgH="215640" progId="Equation.3">
                  <p:embed/>
                  <p:pic>
                    <p:nvPicPr>
                      <p:cNvPr id="0" name=""/>
                      <p:cNvPicPr/>
                      <p:nvPr/>
                    </p:nvPicPr>
                    <p:blipFill>
                      <a:blip r:embed="rId5"/>
                      <a:stretch>
                        <a:fillRect/>
                      </a:stretch>
                    </p:blipFill>
                    <p:spPr>
                      <a:xfrm>
                        <a:off x="4260850" y="1740932"/>
                        <a:ext cx="1962150" cy="452359"/>
                      </a:xfrm>
                      <a:prstGeom prst="rect">
                        <a:avLst/>
                      </a:prstGeom>
                    </p:spPr>
                  </p:pic>
                </p:oleObj>
              </mc:Fallback>
            </mc:AlternateContent>
          </a:graphicData>
        </a:graphic>
      </p:graphicFrame>
      <p:sp>
        <p:nvSpPr>
          <p:cNvPr id="4" name="Rectangle 1"/>
          <p:cNvSpPr>
            <a:spLocks noChangeArrowheads="1"/>
          </p:cNvSpPr>
          <p:nvPr/>
        </p:nvSpPr>
        <p:spPr bwMode="auto">
          <a:xfrm>
            <a:off x="736600" y="2395020"/>
            <a:ext cx="10731500"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ru-RU" sz="2200" b="0" i="0" u="sng"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Aylanuvchi</a:t>
            </a:r>
            <a:r>
              <a:rPr kumimoji="0" lang="en-GB" altLang="ru-RU" sz="2200" b="0" i="0" u="sng"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sng"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zveno</a:t>
            </a:r>
            <a:r>
              <a:rPr kumimoji="0" lang="en-GB" altLang="ru-RU" sz="2200" b="0" i="0" u="sng"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Qo’zg’almas</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nuqta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atrofida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ω</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burchak</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ε</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tezlanish</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harakatlanuvchi</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m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massali</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zvenoda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massa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massalar</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markaziga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yig’ilgan</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(6.1 b-</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rasm</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inertsiya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momenti</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massalar</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markaziga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nisbatan</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olingan</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massalar</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markazi</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a:t>
            </a:r>
            <a:r>
              <a:rPr kumimoji="0" lang="en-GB" altLang="ru-RU" sz="22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normal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a:t>
            </a:r>
            <a:r>
              <a:rPr kumimoji="0" lang="ru-RU" altLang="ru-RU" sz="22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τ</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tangentsial</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tezlanishga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ega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Nyutonning</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ikkinchi</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qonuni</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qo’llanilganda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zvenoga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normal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tangentsialdan</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iborat</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inertsiya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kuchi</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inertsiya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kuchining</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momenti</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ta’sir</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etadi</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kuchlar</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moment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yo’nalishi</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kinematik</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parametrlar</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yo’nalishiga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teskari</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yo’nalgandir</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Ular</a:t>
            </a:r>
            <a:r>
              <a:rPr kumimoji="0" lang="en-US"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qiymati</a:t>
            </a:r>
            <a:r>
              <a:rPr kumimoji="0" lang="en-US"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shunday</a:t>
            </a:r>
            <a:r>
              <a:rPr kumimoji="0" lang="en-US"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topiladi</a:t>
            </a:r>
            <a:r>
              <a:rPr kumimoji="0" lang="en-US"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7" name="Объект 6"/>
          <p:cNvGraphicFramePr>
            <a:graphicFrameLocks noChangeAspect="1"/>
          </p:cNvGraphicFramePr>
          <p:nvPr>
            <p:extLst>
              <p:ext uri="{D42A27DB-BD31-4B8C-83A1-F6EECF244321}">
                <p14:modId xmlns:p14="http://schemas.microsoft.com/office/powerpoint/2010/main" val="1803766280"/>
              </p:ext>
            </p:extLst>
          </p:nvPr>
        </p:nvGraphicFramePr>
        <p:xfrm>
          <a:off x="4336190" y="4829883"/>
          <a:ext cx="704850" cy="681438"/>
        </p:xfrm>
        <a:graphic>
          <a:graphicData uri="http://schemas.openxmlformats.org/presentationml/2006/ole">
            <mc:AlternateContent xmlns:mc="http://schemas.openxmlformats.org/markup-compatibility/2006">
              <mc:Choice xmlns:v="urn:schemas-microsoft-com:vml" Requires="v">
                <p:oleObj spid="_x0000_s17435" name="Уравнение" r:id="rId6" imgW="215640" imgH="228600" progId="Equation.3">
                  <p:embed/>
                </p:oleObj>
              </mc:Choice>
              <mc:Fallback>
                <p:oleObj name="Уравнение" r:id="rId6" imgW="215640" imgH="228600" progId="Equation.3">
                  <p:embed/>
                  <p:pic>
                    <p:nvPicPr>
                      <p:cNvPr id="0" name=""/>
                      <p:cNvPicPr/>
                      <p:nvPr/>
                    </p:nvPicPr>
                    <p:blipFill>
                      <a:blip r:embed="rId7"/>
                      <a:stretch>
                        <a:fillRect/>
                      </a:stretch>
                    </p:blipFill>
                    <p:spPr>
                      <a:xfrm>
                        <a:off x="4336190" y="4829883"/>
                        <a:ext cx="704850" cy="681438"/>
                      </a:xfrm>
                      <a:prstGeom prst="rect">
                        <a:avLst/>
                      </a:prstGeom>
                    </p:spPr>
                  </p:pic>
                </p:oleObj>
              </mc:Fallback>
            </mc:AlternateContent>
          </a:graphicData>
        </a:graphic>
      </p:graphicFrame>
      <p:sp>
        <p:nvSpPr>
          <p:cNvPr id="8" name="Прямоугольник 7"/>
          <p:cNvSpPr/>
          <p:nvPr/>
        </p:nvSpPr>
        <p:spPr>
          <a:xfrm>
            <a:off x="5041040" y="4955158"/>
            <a:ext cx="2935419" cy="430887"/>
          </a:xfrm>
          <a:prstGeom prst="rect">
            <a:avLst/>
          </a:prstGeom>
        </p:spPr>
        <p:txBody>
          <a:bodyPr wrap="none">
            <a:spAutoFit/>
          </a:bodyPr>
          <a:lstStyle/>
          <a:p>
            <a:r>
              <a:rPr lang="en-US" sz="2200" dirty="0">
                <a:latin typeface="Times New Roman" panose="02020603050405020304" pitchFamily="18" charset="0"/>
                <a:ea typeface="Times New Roman" panose="02020603050405020304" pitchFamily="18" charset="0"/>
              </a:rPr>
              <a:t>– normal </a:t>
            </a:r>
            <a:r>
              <a:rPr lang="en-US" sz="2200" dirty="0" err="1">
                <a:latin typeface="Times New Roman" panose="02020603050405020304" pitchFamily="18" charset="0"/>
                <a:ea typeface="Times New Roman" panose="02020603050405020304" pitchFamily="18" charset="0"/>
              </a:rPr>
              <a:t>inertsiya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kuchi</a:t>
            </a:r>
            <a:endParaRPr lang="ru-RU" sz="2200" dirty="0"/>
          </a:p>
        </p:txBody>
      </p:sp>
      <p:graphicFrame>
        <p:nvGraphicFramePr>
          <p:cNvPr id="9" name="Объект 8"/>
          <p:cNvGraphicFramePr>
            <a:graphicFrameLocks noChangeAspect="1"/>
          </p:cNvGraphicFramePr>
          <p:nvPr>
            <p:extLst>
              <p:ext uri="{D42A27DB-BD31-4B8C-83A1-F6EECF244321}">
                <p14:modId xmlns:p14="http://schemas.microsoft.com/office/powerpoint/2010/main" val="2457974956"/>
              </p:ext>
            </p:extLst>
          </p:nvPr>
        </p:nvGraphicFramePr>
        <p:xfrm>
          <a:off x="4473574" y="5766982"/>
          <a:ext cx="2854326" cy="671918"/>
        </p:xfrm>
        <a:graphic>
          <a:graphicData uri="http://schemas.openxmlformats.org/presentationml/2006/ole">
            <mc:AlternateContent xmlns:mc="http://schemas.openxmlformats.org/markup-compatibility/2006">
              <mc:Choice xmlns:v="urn:schemas-microsoft-com:vml" Requires="v">
                <p:oleObj spid="_x0000_s17436" name="Уравнение" r:id="rId8" imgW="1320480" imgH="228600" progId="Equation.3">
                  <p:embed/>
                </p:oleObj>
              </mc:Choice>
              <mc:Fallback>
                <p:oleObj name="Уравнение" r:id="rId8" imgW="1320480" imgH="228600" progId="Equation.3">
                  <p:embed/>
                  <p:pic>
                    <p:nvPicPr>
                      <p:cNvPr id="0" name=""/>
                      <p:cNvPicPr/>
                      <p:nvPr/>
                    </p:nvPicPr>
                    <p:blipFill>
                      <a:blip r:embed="rId9"/>
                      <a:stretch>
                        <a:fillRect/>
                      </a:stretch>
                    </p:blipFill>
                    <p:spPr>
                      <a:xfrm>
                        <a:off x="4473574" y="5766982"/>
                        <a:ext cx="2854326" cy="671918"/>
                      </a:xfrm>
                      <a:prstGeom prst="rect">
                        <a:avLst/>
                      </a:prstGeom>
                    </p:spPr>
                  </p:pic>
                </p:oleObj>
              </mc:Fallback>
            </mc:AlternateContent>
          </a:graphicData>
        </a:graphic>
      </p:graphicFrame>
    </p:spTree>
    <p:extLst>
      <p:ext uri="{BB962C8B-B14F-4D97-AF65-F5344CB8AC3E}">
        <p14:creationId xmlns:p14="http://schemas.microsoft.com/office/powerpoint/2010/main" val="10150377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204912" y="590034"/>
            <a:ext cx="8027988" cy="646331"/>
          </a:xfrm>
          <a:prstGeom prst="rect">
            <a:avLst/>
          </a:prstGeom>
        </p:spPr>
        <p:txBody>
          <a:bodyPr wrap="square">
            <a:spAutoFit/>
          </a:bodyPr>
          <a:lstStyle/>
          <a:p>
            <a:r>
              <a:rPr lang="en-US" altLang="ru-RU" sz="3600" dirty="0" err="1">
                <a:latin typeface="Times New Roman" panose="02020603050405020304" pitchFamily="18" charset="0"/>
                <a:ea typeface="Times New Roman" panose="02020603050405020304" pitchFamily="18" charset="0"/>
                <a:cs typeface="Times New Roman" panose="02020603050405020304" pitchFamily="18" charset="0"/>
              </a:rPr>
              <a:t>Ular</a:t>
            </a:r>
            <a:r>
              <a:rPr lang="en-US" altLang="ru-RU"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ea typeface="Times New Roman" panose="02020603050405020304" pitchFamily="18" charset="0"/>
                <a:cs typeface="Times New Roman" panose="02020603050405020304" pitchFamily="18" charset="0"/>
              </a:rPr>
              <a:t>qiymati</a:t>
            </a:r>
            <a:r>
              <a:rPr lang="en-US" altLang="ru-RU"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ea typeface="Times New Roman" panose="02020603050405020304" pitchFamily="18" charset="0"/>
                <a:cs typeface="Times New Roman" panose="02020603050405020304" pitchFamily="18" charset="0"/>
              </a:rPr>
              <a:t>shunday</a:t>
            </a:r>
            <a:r>
              <a:rPr lang="en-US" altLang="ru-RU"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ea typeface="Times New Roman" panose="02020603050405020304" pitchFamily="18" charset="0"/>
                <a:cs typeface="Times New Roman" panose="02020603050405020304" pitchFamily="18" charset="0"/>
              </a:rPr>
              <a:t>topiladi</a:t>
            </a:r>
            <a:r>
              <a:rPr lang="en-US" altLang="ru-RU" sz="36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735806" y="3475335"/>
            <a:ext cx="10694194" cy="2677656"/>
          </a:xfrm>
          <a:prstGeom prst="rect">
            <a:avLst/>
          </a:prstGeom>
        </p:spPr>
        <p:txBody>
          <a:bodyPr wrap="square">
            <a:spAutoFit/>
          </a:bodyPr>
          <a:lstStyle/>
          <a:p>
            <a:pPr algn="just">
              <a:spcAft>
                <a:spcPts val="0"/>
              </a:spcAf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Aylanma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harakatlanayotgan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zvenoda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hususiy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holatda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inertsiya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kuchi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momenti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nolga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teng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bo’lish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hollarini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ko’rib</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chiqamiz</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ea typeface="Times New Roman" panose="02020603050405020304" pitchFamily="18" charset="0"/>
                <a:cs typeface="Times New Roman" panose="02020603050405020304" pitchFamily="18" charset="0"/>
              </a:rPr>
              <a:t>	1.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Massalar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markazi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aylanish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markazi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ustma-ust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tushmagan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holatda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zvenoning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burchak</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tezligi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o’zgarmas</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unda</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(3.42), (3.43)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(3.44)</a:t>
            </a:r>
            <a:r>
              <a:rPr lang="en-US" sz="2800" dirty="0" err="1">
                <a:latin typeface="Times New Roman" panose="02020603050405020304" pitchFamily="18" charset="0"/>
                <a:cs typeface="Times New Roman" panose="02020603050405020304" pitchFamily="18" charset="0"/>
              </a:rPr>
              <a:t>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hisobga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olganda</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Bunda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zvenoga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faqat</a:t>
            </a:r>
            <a:r>
              <a:rPr lang="en-US" sz="2800" dirty="0">
                <a:latin typeface="Times New Roman" panose="02020603050405020304" pitchFamily="18" charset="0"/>
                <a:cs typeface="Times New Roman" panose="02020603050405020304" pitchFamily="18" charset="0"/>
              </a:rPr>
              <a:t> normal (</a:t>
            </a:r>
            <a:r>
              <a:rPr lang="en-US" sz="2800" dirty="0" err="1">
                <a:latin typeface="Times New Roman" panose="02020603050405020304" pitchFamily="18" charset="0"/>
                <a:cs typeface="Times New Roman" panose="02020603050405020304" pitchFamily="18" charset="0"/>
              </a:rPr>
              <a:t>markazga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intilma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inertsiya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etadi</a:t>
            </a:r>
            <a:r>
              <a:rPr lang="en-US"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graphicFrame>
        <p:nvGraphicFramePr>
          <p:cNvPr id="5" name="Объект 4"/>
          <p:cNvGraphicFramePr>
            <a:graphicFrameLocks noChangeAspect="1"/>
          </p:cNvGraphicFramePr>
          <p:nvPr>
            <p:extLst>
              <p:ext uri="{D42A27DB-BD31-4B8C-83A1-F6EECF244321}">
                <p14:modId xmlns:p14="http://schemas.microsoft.com/office/powerpoint/2010/main" val="4047462978"/>
              </p:ext>
            </p:extLst>
          </p:nvPr>
        </p:nvGraphicFramePr>
        <p:xfrm>
          <a:off x="7682309" y="4922301"/>
          <a:ext cx="2007394" cy="355600"/>
        </p:xfrm>
        <a:graphic>
          <a:graphicData uri="http://schemas.openxmlformats.org/presentationml/2006/ole">
            <mc:AlternateContent xmlns:mc="http://schemas.openxmlformats.org/markup-compatibility/2006">
              <mc:Choice xmlns:v="urn:schemas-microsoft-com:vml" Requires="v">
                <p:oleObj spid="_x0000_s19472" name="Уравнение" r:id="rId4" imgW="1231560" imgH="203040" progId="Equation.3">
                  <p:embed/>
                </p:oleObj>
              </mc:Choice>
              <mc:Fallback>
                <p:oleObj name="Уравнение" r:id="rId4" imgW="1231560" imgH="203040" progId="Equation.3">
                  <p:embed/>
                  <p:pic>
                    <p:nvPicPr>
                      <p:cNvPr id="0" name=""/>
                      <p:cNvPicPr/>
                      <p:nvPr/>
                    </p:nvPicPr>
                    <p:blipFill>
                      <a:blip r:embed="rId5"/>
                      <a:stretch>
                        <a:fillRect/>
                      </a:stretch>
                    </p:blipFill>
                    <p:spPr>
                      <a:xfrm>
                        <a:off x="7682309" y="4922301"/>
                        <a:ext cx="2007394" cy="355600"/>
                      </a:xfrm>
                      <a:prstGeom prst="rect">
                        <a:avLst/>
                      </a:prstGeom>
                    </p:spPr>
                  </p:pic>
                </p:oleObj>
              </mc:Fallback>
            </mc:AlternateContent>
          </a:graphicData>
        </a:graphic>
      </p:graphicFrame>
      <p:graphicFrame>
        <p:nvGraphicFramePr>
          <p:cNvPr id="6" name="Объект 5"/>
          <p:cNvGraphicFramePr>
            <a:graphicFrameLocks noChangeAspect="1"/>
          </p:cNvGraphicFramePr>
          <p:nvPr>
            <p:extLst>
              <p:ext uri="{D42A27DB-BD31-4B8C-83A1-F6EECF244321}">
                <p14:modId xmlns:p14="http://schemas.microsoft.com/office/powerpoint/2010/main" val="2718553383"/>
              </p:ext>
            </p:extLst>
          </p:nvPr>
        </p:nvGraphicFramePr>
        <p:xfrm>
          <a:off x="7174706" y="5277901"/>
          <a:ext cx="2388394" cy="410169"/>
        </p:xfrm>
        <a:graphic>
          <a:graphicData uri="http://schemas.openxmlformats.org/presentationml/2006/ole">
            <mc:AlternateContent xmlns:mc="http://schemas.openxmlformats.org/markup-compatibility/2006">
              <mc:Choice xmlns:v="urn:schemas-microsoft-com:vml" Requires="v">
                <p:oleObj spid="_x0000_s19473" name="Уравнение" r:id="rId6" imgW="1473120" imgH="228600" progId="Equation.3">
                  <p:embed/>
                </p:oleObj>
              </mc:Choice>
              <mc:Fallback>
                <p:oleObj name="Уравнение" r:id="rId6" imgW="1473120" imgH="228600" progId="Equation.3">
                  <p:embed/>
                  <p:pic>
                    <p:nvPicPr>
                      <p:cNvPr id="0" name=""/>
                      <p:cNvPicPr/>
                      <p:nvPr/>
                    </p:nvPicPr>
                    <p:blipFill>
                      <a:blip r:embed="rId7"/>
                      <a:stretch>
                        <a:fillRect/>
                      </a:stretch>
                    </p:blipFill>
                    <p:spPr>
                      <a:xfrm>
                        <a:off x="7174706" y="5277901"/>
                        <a:ext cx="2388394" cy="410169"/>
                      </a:xfrm>
                      <a:prstGeom prst="rect">
                        <a:avLst/>
                      </a:prstGeom>
                    </p:spPr>
                  </p:pic>
                </p:oleObj>
              </mc:Fallback>
            </mc:AlternateContent>
          </a:graphicData>
        </a:graphic>
      </p:graphicFrame>
      <p:pic>
        <p:nvPicPr>
          <p:cNvPr id="7" name="Рисунок 6"/>
          <p:cNvPicPr>
            <a:picLocks noChangeAspect="1"/>
          </p:cNvPicPr>
          <p:nvPr/>
        </p:nvPicPr>
        <p:blipFill>
          <a:blip r:embed="rId8"/>
          <a:stretch>
            <a:fillRect/>
          </a:stretch>
        </p:blipFill>
        <p:spPr>
          <a:xfrm>
            <a:off x="1604962" y="1409701"/>
            <a:ext cx="7958138" cy="1790700"/>
          </a:xfrm>
          <a:prstGeom prst="rect">
            <a:avLst/>
          </a:prstGeom>
        </p:spPr>
      </p:pic>
    </p:spTree>
    <p:extLst>
      <p:ext uri="{BB962C8B-B14F-4D97-AF65-F5344CB8AC3E}">
        <p14:creationId xmlns:p14="http://schemas.microsoft.com/office/powerpoint/2010/main" val="25281151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850900" y="139701"/>
            <a:ext cx="10325100" cy="3276600"/>
          </a:xfrm>
          <a:prstGeom prst="rect">
            <a:avLst/>
          </a:prstGeom>
        </p:spPr>
      </p:pic>
      <p:pic>
        <p:nvPicPr>
          <p:cNvPr id="3" name="Рисунок 2"/>
          <p:cNvPicPr>
            <a:picLocks noChangeAspect="1"/>
          </p:cNvPicPr>
          <p:nvPr/>
        </p:nvPicPr>
        <p:blipFill>
          <a:blip r:embed="rId4"/>
          <a:stretch>
            <a:fillRect/>
          </a:stretch>
        </p:blipFill>
        <p:spPr>
          <a:xfrm>
            <a:off x="850900" y="3759200"/>
            <a:ext cx="10325100" cy="2870200"/>
          </a:xfrm>
          <a:prstGeom prst="rect">
            <a:avLst/>
          </a:prstGeom>
        </p:spPr>
      </p:pic>
    </p:spTree>
    <p:extLst>
      <p:ext uri="{BB962C8B-B14F-4D97-AF65-F5344CB8AC3E}">
        <p14:creationId xmlns:p14="http://schemas.microsoft.com/office/powerpoint/2010/main" val="13898199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1400" y="623838"/>
            <a:ext cx="10325100" cy="2308324"/>
          </a:xfrm>
          <a:prstGeom prst="rect">
            <a:avLst/>
          </a:prstGeom>
        </p:spPr>
        <p:txBody>
          <a:bodyPr wrap="square">
            <a:spAutoFit/>
          </a:bodyPr>
          <a:lstStyle/>
          <a:p>
            <a:pPr algn="just">
              <a:spcAft>
                <a:spcPts val="0"/>
              </a:spcAft>
            </a:pPr>
            <a:r>
              <a:rPr lang="en-GB" sz="2400" dirty="0" err="1">
                <a:latin typeface="Times New Roman" panose="02020603050405020304" pitchFamily="18" charset="0"/>
                <a:ea typeface="Times New Roman" panose="02020603050405020304" pitchFamily="18" charset="0"/>
              </a:rPr>
              <a:t>Mexanizm</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bo</a:t>
            </a:r>
            <a:r>
              <a:rPr lang="en-US" sz="2400" dirty="0">
                <a:latin typeface="Times New Roman" panose="02020603050405020304" pitchFamily="18" charset="0"/>
                <a:ea typeface="Times New Roman" panose="02020603050405020304" pitchFamily="18" charset="0"/>
              </a:rPr>
              <a:t>’</a:t>
            </a:r>
            <a:r>
              <a:rPr lang="en-GB" sz="2400" dirty="0">
                <a:latin typeface="Times New Roman" panose="02020603050405020304" pitchFamily="18" charset="0"/>
                <a:ea typeface="Times New Roman" panose="02020603050405020304" pitchFamily="18" charset="0"/>
              </a:rPr>
              <a:t>g</a:t>
            </a:r>
            <a:r>
              <a:rPr lang="en-US" sz="2400" dirty="0">
                <a:latin typeface="Times New Roman" panose="02020603050405020304" pitchFamily="18" charset="0"/>
                <a:ea typeface="Times New Roman" panose="02020603050405020304" pitchFamily="18" charset="0"/>
              </a:rPr>
              <a:t>’</a:t>
            </a:r>
            <a:r>
              <a:rPr lang="en-GB" sz="2400" dirty="0" err="1">
                <a:latin typeface="Times New Roman" panose="02020603050405020304" pitchFamily="18" charset="0"/>
                <a:ea typeface="Times New Roman" panose="02020603050405020304" pitchFamily="18" charset="0"/>
              </a:rPr>
              <a:t>inlariga</a:t>
            </a:r>
            <a:r>
              <a:rPr lang="en-GB" sz="2400" dirty="0">
                <a:latin typeface="Times New Roman" panose="02020603050405020304" pitchFamily="18" charset="0"/>
                <a:ea typeface="Times New Roman" panose="02020603050405020304" pitchFamily="18" charset="0"/>
              </a:rPr>
              <a:t> ta</a:t>
            </a:r>
            <a:r>
              <a:rPr lang="en-US" sz="2400" dirty="0">
                <a:latin typeface="Times New Roman" panose="02020603050405020304" pitchFamily="18" charset="0"/>
                <a:ea typeface="Times New Roman" panose="02020603050405020304" pitchFamily="18" charset="0"/>
              </a:rPr>
              <a:t>'</a:t>
            </a:r>
            <a:r>
              <a:rPr lang="en-GB" sz="2400" dirty="0">
                <a:latin typeface="Times New Roman" panose="02020603050405020304" pitchFamily="18" charset="0"/>
                <a:ea typeface="Times New Roman" panose="02020603050405020304" pitchFamily="18" charset="0"/>
              </a:rPr>
              <a:t>sir </a:t>
            </a:r>
            <a:r>
              <a:rPr lang="en-GB" sz="2400" dirty="0" err="1">
                <a:latin typeface="Times New Roman" panose="02020603050405020304" pitchFamily="18" charset="0"/>
                <a:ea typeface="Times New Roman" panose="02020603050405020304" pitchFamily="18" charset="0"/>
              </a:rPr>
              <a:t>etuvchi</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kuchlar</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orasida</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inersiya</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kuchlari</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katta</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axamiyatga</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ega</a:t>
            </a:r>
            <a:r>
              <a:rPr lang="en-US"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Tezlanish</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natijasida</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bo’g’inda</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hosil</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bo`ladigan</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kuch</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inersiya</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kuchi</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deyiladi</a:t>
            </a:r>
            <a:r>
              <a:rPr lang="en-GB" sz="2400" dirty="0">
                <a:latin typeface="Times New Roman" panose="02020603050405020304" pitchFamily="18" charset="0"/>
                <a:ea typeface="Times New Roman" panose="02020603050405020304" pitchFamily="18" charset="0"/>
              </a:rPr>
              <a:t>. Agar </a:t>
            </a:r>
            <a:r>
              <a:rPr lang="en-GB" sz="2400" dirty="0" err="1">
                <a:latin typeface="Times New Roman" panose="02020603050405020304" pitchFamily="18" charset="0"/>
                <a:ea typeface="Times New Roman" panose="02020603050405020304" pitchFamily="18" charset="0"/>
              </a:rPr>
              <a:t>bo’g’in</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o`zgarmas</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tezlik</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bilan</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harakatlansa</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inersiya</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kuchi</a:t>
            </a:r>
            <a:r>
              <a:rPr lang="en-GB" sz="2400" dirty="0">
                <a:latin typeface="Times New Roman" panose="02020603050405020304" pitchFamily="18" charset="0"/>
                <a:ea typeface="Times New Roman" panose="02020603050405020304" pitchFamily="18" charset="0"/>
              </a:rPr>
              <a:t> ham </a:t>
            </a:r>
            <a:r>
              <a:rPr lang="en-GB" sz="2400" dirty="0" err="1">
                <a:latin typeface="Times New Roman" panose="02020603050405020304" pitchFamily="18" charset="0"/>
                <a:ea typeface="Times New Roman" panose="02020603050405020304" pitchFamily="18" charset="0"/>
              </a:rPr>
              <a:t>bo`lmaydi</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bo’g’inni</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dm</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massasining</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inersiya</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kuchini</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hisoblasak</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inersiya</a:t>
            </a:r>
            <a:r>
              <a:rPr lang="en-GB" sz="2400" dirty="0">
                <a:latin typeface="Times New Roman" panose="02020603050405020304" pitchFamily="18" charset="0"/>
                <a:ea typeface="Times New Roman" panose="02020603050405020304" pitchFamily="18" charset="0"/>
              </a:rPr>
              <a:t> </a:t>
            </a:r>
            <a:r>
              <a:rPr lang="en-GB" sz="2400" dirty="0" err="1" smtClean="0">
                <a:latin typeface="Times New Roman" panose="02020603050405020304" pitchFamily="18" charset="0"/>
                <a:ea typeface="Times New Roman" panose="02020603050405020304" pitchFamily="18" charset="0"/>
              </a:rPr>
              <a:t>kuchi</a:t>
            </a:r>
            <a:endParaRPr lang="ru-RU" sz="2400" dirty="0">
              <a:latin typeface="Times New Roman" panose="02020603050405020304" pitchFamily="18" charset="0"/>
              <a:ea typeface="Times New Roman" panose="02020603050405020304" pitchFamily="18" charset="0"/>
            </a:endParaRPr>
          </a:p>
          <a:p>
            <a:pPr>
              <a:spcAft>
                <a:spcPts val="0"/>
              </a:spcAft>
            </a:pPr>
            <a:r>
              <a:rPr lang="en-GB" sz="2400" dirty="0">
                <a:latin typeface="Times New Roman" panose="02020603050405020304" pitchFamily="18" charset="0"/>
                <a:ea typeface="Times New Roman" panose="02020603050405020304" pitchFamily="18" charset="0"/>
              </a:rPr>
              <a:t>d </a:t>
            </a:r>
            <a:r>
              <a:rPr lang="en-US" sz="2400" dirty="0">
                <a:latin typeface="Times New Roman" panose="02020603050405020304" pitchFamily="18" charset="0"/>
                <a:ea typeface="Times New Roman" panose="02020603050405020304" pitchFamily="18" charset="0"/>
              </a:rPr>
              <a:t>R</a:t>
            </a:r>
            <a:r>
              <a:rPr lang="en-GB" sz="2400" baseline="-25000" dirty="0">
                <a:latin typeface="Times New Roman" panose="02020603050405020304" pitchFamily="18" charset="0"/>
                <a:ea typeface="Times New Roman" panose="02020603050405020304" pitchFamily="18" charset="0"/>
              </a:rPr>
              <a:t>u</a:t>
            </a:r>
            <a:r>
              <a:rPr lang="en-GB" sz="2400" dirty="0">
                <a:latin typeface="Times New Roman" panose="02020603050405020304" pitchFamily="18" charset="0"/>
                <a:ea typeface="Times New Roman" panose="02020603050405020304" pitchFamily="18" charset="0"/>
              </a:rPr>
              <a:t>= - </a:t>
            </a:r>
            <a:r>
              <a:rPr lang="en-GB" sz="2400" dirty="0" err="1">
                <a:latin typeface="Times New Roman" panose="02020603050405020304" pitchFamily="18" charset="0"/>
                <a:ea typeface="Times New Roman" panose="02020603050405020304" pitchFamily="18" charset="0"/>
              </a:rPr>
              <a:t>d</a:t>
            </a:r>
            <a:r>
              <a:rPr lang="en-GB" sz="2400" baseline="-25000" dirty="0" err="1">
                <a:latin typeface="Times New Roman" panose="02020603050405020304" pitchFamily="18" charset="0"/>
                <a:ea typeface="Times New Roman" panose="02020603050405020304" pitchFamily="18" charset="0"/>
              </a:rPr>
              <a:t>ma</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bo`ladi</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va</a:t>
            </a:r>
            <a:r>
              <a:rPr lang="en-GB" sz="2400" dirty="0">
                <a:latin typeface="Times New Roman" panose="02020603050405020304" pitchFamily="18" charset="0"/>
                <a:ea typeface="Times New Roman" panose="02020603050405020304" pitchFamily="18" charset="0"/>
              </a:rPr>
              <a:t>  </a:t>
            </a:r>
            <a:endParaRPr lang="ru-RU" sz="2400" dirty="0">
              <a:effectLst/>
              <a:latin typeface="Times New Roman" panose="02020603050405020304" pitchFamily="18" charset="0"/>
              <a:ea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388042823"/>
              </p:ext>
            </p:extLst>
          </p:nvPr>
        </p:nvGraphicFramePr>
        <p:xfrm>
          <a:off x="1562100" y="2932162"/>
          <a:ext cx="6680200" cy="914399"/>
        </p:xfrm>
        <a:graphic>
          <a:graphicData uri="http://schemas.openxmlformats.org/presentationml/2006/ole">
            <mc:AlternateContent xmlns:mc="http://schemas.openxmlformats.org/markup-compatibility/2006">
              <mc:Choice xmlns:v="urn:schemas-microsoft-com:vml" Requires="v">
                <p:oleObj spid="_x0000_s20490" name="Уравнение" r:id="rId4" imgW="2641320" imgH="419040" progId="Equation.3">
                  <p:embed/>
                </p:oleObj>
              </mc:Choice>
              <mc:Fallback>
                <p:oleObj name="Уравнение" r:id="rId4" imgW="2641320" imgH="419040" progId="Equation.3">
                  <p:embed/>
                  <p:pic>
                    <p:nvPicPr>
                      <p:cNvPr id="0" name=""/>
                      <p:cNvPicPr/>
                      <p:nvPr/>
                    </p:nvPicPr>
                    <p:blipFill>
                      <a:blip r:embed="rId5"/>
                      <a:stretch>
                        <a:fillRect/>
                      </a:stretch>
                    </p:blipFill>
                    <p:spPr>
                      <a:xfrm>
                        <a:off x="1562100" y="2932162"/>
                        <a:ext cx="6680200" cy="914399"/>
                      </a:xfrm>
                      <a:prstGeom prst="rect">
                        <a:avLst/>
                      </a:prstGeom>
                    </p:spPr>
                  </p:pic>
                </p:oleObj>
              </mc:Fallback>
            </mc:AlternateContent>
          </a:graphicData>
        </a:graphic>
      </p:graphicFrame>
      <p:sp>
        <p:nvSpPr>
          <p:cNvPr id="4" name="Прямоугольник 3"/>
          <p:cNvSpPr/>
          <p:nvPr/>
        </p:nvSpPr>
        <p:spPr>
          <a:xfrm>
            <a:off x="749300" y="4430256"/>
            <a:ext cx="10909300" cy="2246769"/>
          </a:xfrm>
          <a:prstGeom prst="rect">
            <a:avLst/>
          </a:prstGeom>
        </p:spPr>
        <p:txBody>
          <a:bodyPr wrap="square">
            <a:spAutoFit/>
          </a:bodyPr>
          <a:lstStyle/>
          <a:p>
            <a:pPr indent="457200">
              <a:spcAft>
                <a:spcPts val="0"/>
              </a:spcAft>
            </a:pPr>
            <a:r>
              <a:rPr lang="uz-Cyrl-UZ" sz="2800" dirty="0">
                <a:latin typeface="Times New Roman" panose="02020603050405020304" pitchFamily="18" charset="0"/>
                <a:ea typeface="Times New Roman" panose="02020603050405020304" pitchFamily="18" charset="0"/>
              </a:rPr>
              <a:t>bu erda: </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R</a:t>
            </a:r>
            <a:r>
              <a:rPr lang="uz-Cyrl-UZ" sz="2800" baseline="-25000" dirty="0">
                <a:latin typeface="Times New Roman" panose="02020603050405020304" pitchFamily="18" charset="0"/>
                <a:ea typeface="Times New Roman" panose="02020603050405020304" pitchFamily="18" charset="0"/>
              </a:rPr>
              <a:t>u</a:t>
            </a:r>
            <a:r>
              <a:rPr lang="uz-Cyrl-UZ" sz="2800" dirty="0">
                <a:latin typeface="Times New Roman" panose="02020603050405020304" pitchFamily="18" charset="0"/>
                <a:ea typeface="Times New Roman" panose="02020603050405020304" pitchFamily="18" charset="0"/>
              </a:rPr>
              <a:t> – inersiya kuchi: a – og’irlik markazining tezlanishi;</a:t>
            </a:r>
            <a:endParaRPr lang="ru-RU" sz="2800" dirty="0">
              <a:latin typeface="Times New Roman" panose="02020603050405020304" pitchFamily="18" charset="0"/>
              <a:ea typeface="Times New Roman" panose="02020603050405020304" pitchFamily="18" charset="0"/>
            </a:endParaRPr>
          </a:p>
          <a:p>
            <a:pPr>
              <a:spcAft>
                <a:spcPts val="0"/>
              </a:spcAft>
            </a:pPr>
            <a:r>
              <a:rPr lang="uz-Cyrl-UZ" sz="2800" dirty="0">
                <a:latin typeface="Times New Roman" panose="02020603050405020304" pitchFamily="18" charset="0"/>
                <a:ea typeface="Times New Roman" panose="02020603050405020304" pitchFamily="18" charset="0"/>
              </a:rPr>
              <a:t>		        m – bo’g’in  massasi; </a:t>
            </a:r>
            <a:endParaRPr lang="en-US" sz="2800" dirty="0" smtClean="0">
              <a:latin typeface="Times New Roman" panose="02020603050405020304" pitchFamily="18" charset="0"/>
              <a:ea typeface="Times New Roman" panose="02020603050405020304" pitchFamily="18" charset="0"/>
            </a:endParaRPr>
          </a:p>
          <a:p>
            <a:pPr>
              <a:spcAft>
                <a:spcPts val="0"/>
              </a:spcAft>
            </a:pPr>
            <a:r>
              <a:rPr lang="en-US"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                              </a:t>
            </a:r>
            <a:r>
              <a:rPr lang="uz-Cyrl-UZ" sz="2800" dirty="0" smtClean="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G – bo’g’in og’irligi:</a:t>
            </a:r>
            <a:endParaRPr lang="ru-RU" sz="2800" dirty="0">
              <a:latin typeface="Times New Roman" panose="02020603050405020304" pitchFamily="18" charset="0"/>
              <a:ea typeface="Times New Roman" panose="02020603050405020304" pitchFamily="18" charset="0"/>
            </a:endParaRPr>
          </a:p>
          <a:p>
            <a:pPr>
              <a:spcAft>
                <a:spcPts val="0"/>
              </a:spcAft>
            </a:pPr>
            <a:r>
              <a:rPr lang="uz-Cyrl-UZ"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                    </a:t>
            </a:r>
            <a:r>
              <a:rPr lang="uz-Cyrl-UZ" sz="2800" dirty="0" smtClean="0">
                <a:latin typeface="Times New Roman" panose="02020603050405020304" pitchFamily="18" charset="0"/>
                <a:ea typeface="Times New Roman" panose="02020603050405020304" pitchFamily="18" charset="0"/>
              </a:rPr>
              <a:t>g </a:t>
            </a:r>
            <a:r>
              <a:rPr lang="uz-Cyrl-UZ" sz="2800" dirty="0">
                <a:latin typeface="Times New Roman" panose="02020603050405020304" pitchFamily="18" charset="0"/>
                <a:ea typeface="Times New Roman" panose="02020603050405020304" pitchFamily="18" charset="0"/>
              </a:rPr>
              <a:t>– og’irlik kuchining tezlanishi.</a:t>
            </a:r>
            <a:endParaRPr lang="ru-RU" sz="2800" dirty="0">
              <a:latin typeface="Times New Roman" panose="02020603050405020304" pitchFamily="18" charset="0"/>
              <a:ea typeface="Times New Roman" panose="02020603050405020304" pitchFamily="18" charset="0"/>
            </a:endParaRPr>
          </a:p>
          <a:p>
            <a:pPr>
              <a:spcAft>
                <a:spcPts val="0"/>
              </a:spcAft>
            </a:pPr>
            <a:r>
              <a:rPr lang="uz-Cyrl-UZ" sz="2800" dirty="0">
                <a:latin typeface="Times New Roman" panose="02020603050405020304" pitchFamily="18" charset="0"/>
                <a:ea typeface="Times New Roman" panose="02020603050405020304" pitchFamily="18" charset="0"/>
              </a:rPr>
              <a:t> </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145826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3200" y="367467"/>
            <a:ext cx="11811000" cy="6186309"/>
          </a:xfrm>
          <a:prstGeom prst="rect">
            <a:avLst/>
          </a:prstGeom>
        </p:spPr>
        <p:txBody>
          <a:bodyPr wrap="square">
            <a:spAutoFit/>
          </a:bodyPr>
          <a:lstStyle/>
          <a:p>
            <a:pPr>
              <a:spcAft>
                <a:spcPts val="0"/>
              </a:spcAft>
            </a:pPr>
            <a:r>
              <a:rPr lang="en-GB" sz="2200" b="1" dirty="0" smtClean="0">
                <a:latin typeface="Times New Roman" panose="02020603050405020304" pitchFamily="18" charset="0"/>
                <a:ea typeface="Times New Roman" panose="02020603050405020304" pitchFamily="18" charset="0"/>
                <a:cs typeface="Times New Roman" panose="02020603050405020304" pitchFamily="18" charset="0"/>
              </a:rPr>
              <a:t>I n </a:t>
            </a:r>
            <a:r>
              <a:rPr lang="en-US" sz="2200" b="1" dirty="0" smtClean="0">
                <a:latin typeface="Times New Roman" panose="02020603050405020304" pitchFamily="18" charset="0"/>
                <a:ea typeface="Times New Roman" panose="02020603050405020304" pitchFamily="18" charset="0"/>
                <a:cs typeface="Times New Roman" panose="02020603050405020304" pitchFamily="18" charset="0"/>
              </a:rPr>
              <a:t>e</a:t>
            </a:r>
            <a:r>
              <a:rPr lang="en-GB" sz="2200" b="1" dirty="0" smtClean="0">
                <a:latin typeface="Times New Roman" panose="02020603050405020304" pitchFamily="18" charset="0"/>
                <a:ea typeface="Times New Roman" panose="02020603050405020304" pitchFamily="18" charset="0"/>
                <a:cs typeface="Times New Roman" panose="02020603050405020304" pitchFamily="18" charset="0"/>
              </a:rPr>
              <a:t> r s </a:t>
            </a:r>
            <a:r>
              <a:rPr lang="en-GB" sz="2200" b="1" dirty="0" err="1" smtClean="0">
                <a:latin typeface="Times New Roman" panose="02020603050405020304" pitchFamily="18" charset="0"/>
                <a:ea typeface="Times New Roman" panose="02020603050405020304" pitchFamily="18" charset="0"/>
                <a:cs typeface="Times New Roman" panose="02020603050405020304" pitchFamily="18" charset="0"/>
              </a:rPr>
              <a:t>i</a:t>
            </a:r>
            <a:r>
              <a:rPr lang="en-GB" sz="2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200" b="1" dirty="0" err="1" smtClean="0">
                <a:latin typeface="Times New Roman" panose="02020603050405020304" pitchFamily="18" charset="0"/>
                <a:ea typeface="Times New Roman" panose="02020603050405020304" pitchFamily="18" charset="0"/>
                <a:cs typeface="Times New Roman" panose="02020603050405020304" pitchFamily="18" charset="0"/>
              </a:rPr>
              <a:t>ya</a:t>
            </a:r>
            <a:r>
              <a:rPr lang="en-GB" sz="2200" b="1" dirty="0" smtClean="0">
                <a:latin typeface="Times New Roman" panose="02020603050405020304" pitchFamily="18" charset="0"/>
                <a:ea typeface="Times New Roman" panose="02020603050405020304" pitchFamily="18" charset="0"/>
                <a:cs typeface="Times New Roman" panose="02020603050405020304" pitchFamily="18" charset="0"/>
              </a:rPr>
              <a:t>   k u </a:t>
            </a:r>
            <a:r>
              <a:rPr lang="en-GB" sz="2200" b="1" dirty="0" err="1" smtClean="0">
                <a:latin typeface="Times New Roman" panose="02020603050405020304" pitchFamily="18" charset="0"/>
                <a:ea typeface="Times New Roman" panose="02020603050405020304" pitchFamily="18" charset="0"/>
                <a:cs typeface="Times New Roman" panose="02020603050405020304" pitchFamily="18" charset="0"/>
              </a:rPr>
              <a:t>ch</a:t>
            </a:r>
            <a:r>
              <a:rPr lang="en-GB" sz="2200" b="1" dirty="0" smtClean="0">
                <a:latin typeface="Times New Roman" panose="02020603050405020304" pitchFamily="18" charset="0"/>
                <a:ea typeface="Times New Roman" panose="02020603050405020304" pitchFamily="18" charset="0"/>
                <a:cs typeface="Times New Roman" panose="02020603050405020304" pitchFamily="18" charset="0"/>
              </a:rPr>
              <a:t> l a r i:</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aylanma</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harakatda</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R</a:t>
            </a:r>
            <a:r>
              <a:rPr lang="en-GB" sz="2200" baseline="-25000" dirty="0" smtClean="0">
                <a:latin typeface="Times New Roman" panose="02020603050405020304" pitchFamily="18" charset="0"/>
                <a:ea typeface="Times New Roman" panose="02020603050405020304" pitchFamily="18" charset="0"/>
                <a:cs typeface="Times New Roman" panose="02020603050405020304" pitchFamily="18" charset="0"/>
              </a:rPr>
              <a:t>u</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 m</a:t>
            </a:r>
            <a:r>
              <a:rPr lang="en-GB" sz="2200" i="1" dirty="0" smtClean="0">
                <a:latin typeface="Times New Roman" panose="02020603050405020304" pitchFamily="18" charset="0"/>
                <a:ea typeface="Times New Roman" panose="02020603050405020304" pitchFamily="18" charset="0"/>
                <a:cs typeface="Times New Roman" panose="02020603050405020304" pitchFamily="18" charset="0"/>
              </a:rPr>
              <a:t>a</a:t>
            </a:r>
            <a:r>
              <a:rPr lang="en-GB" sz="2200" baseline="30000" dirty="0" smtClean="0">
                <a:latin typeface="Times New Roman" panose="02020603050405020304" pitchFamily="18" charset="0"/>
                <a:ea typeface="Times New Roman" panose="02020603050405020304" pitchFamily="18" charset="0"/>
                <a:cs typeface="Times New Roman" panose="02020603050405020304" pitchFamily="18" charset="0"/>
              </a:rPr>
              <a:t>n</a:t>
            </a:r>
            <a:endParaRPr lang="ru-RU" sz="2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urinma</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harakatda</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R</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 </a:t>
            </a:r>
            <a:r>
              <a:rPr lang="en-GB" sz="2200" i="1" dirty="0" smtClean="0">
                <a:latin typeface="Times New Roman" panose="02020603050405020304" pitchFamily="18" charset="0"/>
                <a:ea typeface="Times New Roman" panose="02020603050405020304" pitchFamily="18" charset="0"/>
                <a:cs typeface="Times New Roman" panose="02020603050405020304" pitchFamily="18" charset="0"/>
              </a:rPr>
              <a:t>m</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a</a:t>
            </a:r>
            <a:r>
              <a:rPr lang="en-GB" sz="2200" baseline="30000" dirty="0" smtClean="0">
                <a:latin typeface="Times New Roman" panose="02020603050405020304" pitchFamily="18" charset="0"/>
                <a:ea typeface="Times New Roman" panose="02020603050405020304" pitchFamily="18" charset="0"/>
                <a:cs typeface="Times New Roman" panose="02020603050405020304" pitchFamily="18" charset="0"/>
              </a:rPr>
              <a:t>t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bo`ladi</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Inersiya</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kuchlari</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mom</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e</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nt</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M</a:t>
            </a:r>
            <a:r>
              <a:rPr lang="en-GB" sz="2200" baseline="-25000" dirty="0" smtClean="0">
                <a:latin typeface="Times New Roman" panose="02020603050405020304" pitchFamily="18" charset="0"/>
                <a:ea typeface="Times New Roman" panose="02020603050405020304" pitchFamily="18" charset="0"/>
                <a:cs typeface="Times New Roman" panose="02020603050405020304" pitchFamily="18" charset="0"/>
              </a:rPr>
              <a:t>u</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 - </a:t>
            </a:r>
            <a:r>
              <a:rPr lang="en-GB" sz="2200" i="1" dirty="0" smtClean="0">
                <a:latin typeface="Times New Roman" panose="02020603050405020304" pitchFamily="18" charset="0"/>
                <a:ea typeface="Times New Roman" panose="02020603050405020304" pitchFamily="18" charset="0"/>
                <a:cs typeface="Times New Roman" panose="02020603050405020304" pitchFamily="18" charset="0"/>
              </a:rPr>
              <a:t>J</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ru-RU" sz="2200" i="1" dirty="0" smtClean="0">
                <a:latin typeface="Times New Roman" panose="02020603050405020304" pitchFamily="18" charset="0"/>
                <a:ea typeface="Times New Roman" panose="02020603050405020304" pitchFamily="18" charset="0"/>
                <a:cs typeface="Times New Roman" panose="02020603050405020304" pitchFamily="18" charset="0"/>
              </a:rPr>
              <a:t>ε</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H·M      </a:t>
            </a: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ru-RU" sz="2200" dirty="0" smtClean="0">
                <a:latin typeface="Times New Roman" panose="02020603050405020304" pitchFamily="18" charset="0"/>
                <a:ea typeface="Times New Roman" panose="02020603050405020304" pitchFamily="18" charset="0"/>
                <a:cs typeface="Times New Roman" panose="02020603050405020304" pitchFamily="18" charset="0"/>
              </a:rPr>
              <a:t>ε </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nuqtaning</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burchak</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tezlanishi</a:t>
            </a: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F - </a:t>
            </a:r>
            <a:r>
              <a:rPr lang="en-US" sz="2200" dirty="0" err="1" smtClean="0">
                <a:latin typeface="Times New Roman" panose="02020603050405020304" pitchFamily="18" charset="0"/>
                <a:ea typeface="Times New Roman" panose="02020603050405020304" pitchFamily="18" charset="0"/>
                <a:cs typeface="Times New Roman" panose="02020603050405020304" pitchFamily="18" charset="0"/>
              </a:rPr>
              <a:t>ishqalanish</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cs typeface="Times New Roman" panose="02020603050405020304" pitchFamily="18" charset="0"/>
              </a:rPr>
              <a:t>kuchi</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F</a:t>
            </a:r>
            <a:r>
              <a:rPr lang="en-GB" sz="2200" baseline="-25000" dirty="0" err="1" smtClean="0">
                <a:latin typeface="Times New Roman" panose="02020603050405020304" pitchFamily="18" charset="0"/>
                <a:ea typeface="Times New Roman" panose="02020603050405020304" pitchFamily="18" charset="0"/>
                <a:cs typeface="Times New Roman" panose="02020603050405020304" pitchFamily="18" charset="0"/>
              </a:rPr>
              <a:t>ishqq</a:t>
            </a:r>
            <a:r>
              <a:rPr lang="en-GB" sz="2200" baseline="-25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G · f –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ilgarilanma</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harakatda</a:t>
            </a:r>
            <a:endParaRPr lang="ru-RU" sz="2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(f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ishqalanish</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koeffitsi</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e</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nti</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ishqalanish</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mom</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e</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nti</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M</a:t>
            </a:r>
            <a:r>
              <a:rPr lang="en-GB" sz="2200" baseline="-25000" dirty="0" err="1" smtClean="0">
                <a:latin typeface="Times New Roman" panose="02020603050405020304" pitchFamily="18" charset="0"/>
                <a:ea typeface="Times New Roman" panose="02020603050405020304" pitchFamily="18" charset="0"/>
                <a:cs typeface="Times New Roman" panose="02020603050405020304" pitchFamily="18" charset="0"/>
              </a:rPr>
              <a:t>p</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=G · f · r  (r –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ishqalanish</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radiusi</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R –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ta'sir</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ea typeface="Times New Roman" panose="02020603050405020304" pitchFamily="18" charset="0"/>
                <a:cs typeface="Times New Roman" panose="02020603050405020304" pitchFamily="18" charset="0"/>
              </a:rPr>
              <a:t>kuchi</a:t>
            </a:r>
            <a:r>
              <a:rPr lang="en-GB" sz="2200" dirty="0" smtClean="0">
                <a:latin typeface="Times New Roman" panose="02020603050405020304" pitchFamily="18" charset="0"/>
                <a:ea typeface="Times New Roman" panose="02020603050405020304" pitchFamily="18" charset="0"/>
                <a:cs typeface="Times New Roman" panose="02020603050405020304" pitchFamily="18" charset="0"/>
              </a:rPr>
              <a:t>.</a:t>
            </a:r>
          </a:p>
          <a:p>
            <a:r>
              <a:rPr lang="en-GB" sz="2200" dirty="0" err="1" smtClean="0">
                <a:latin typeface="Times New Roman" panose="02020603050405020304" pitchFamily="18" charset="0"/>
                <a:cs typeface="Times New Roman" panose="02020603050405020304" pitchFamily="18" charset="0"/>
              </a:rPr>
              <a:t>Mexanizm</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va</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mashinalarga</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ta'sir</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etuvchi</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kuchlarni</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o`rganishda</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quyidagicha</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ish</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tartibini</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bajarish</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maqsadga</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muvofiq</a:t>
            </a:r>
            <a:r>
              <a:rPr lang="en-GB" sz="2200" dirty="0" smtClean="0">
                <a:latin typeface="Times New Roman" panose="02020603050405020304" pitchFamily="18" charset="0"/>
                <a:cs typeface="Times New Roman" panose="02020603050405020304" pitchFamily="18" charset="0"/>
              </a:rPr>
              <a:t>:</a:t>
            </a:r>
            <a:endParaRPr lang="ru-RU" sz="2200" dirty="0" smtClean="0">
              <a:latin typeface="Times New Roman" panose="02020603050405020304" pitchFamily="18" charset="0"/>
              <a:cs typeface="Times New Roman" panose="02020603050405020304" pitchFamily="18" charset="0"/>
            </a:endParaRPr>
          </a:p>
          <a:p>
            <a:r>
              <a:rPr lang="en-GB" sz="2200" dirty="0" smtClean="0">
                <a:latin typeface="Times New Roman" panose="02020603050405020304" pitchFamily="18" charset="0"/>
                <a:cs typeface="Times New Roman" panose="02020603050405020304" pitchFamily="18" charset="0"/>
              </a:rPr>
              <a:t>1. M</a:t>
            </a:r>
            <a:r>
              <a:rPr lang="en-US" sz="2200" dirty="0" smtClean="0">
                <a:latin typeface="Times New Roman" panose="02020603050405020304" pitchFamily="18" charset="0"/>
                <a:cs typeface="Times New Roman" panose="02020603050405020304" pitchFamily="18" charset="0"/>
              </a:rPr>
              <a:t>e</a:t>
            </a:r>
            <a:r>
              <a:rPr lang="en-GB" sz="2200" dirty="0" err="1" smtClean="0">
                <a:latin typeface="Times New Roman" panose="02020603050405020304" pitchFamily="18" charset="0"/>
                <a:cs typeface="Times New Roman" panose="02020603050405020304" pitchFamily="18" charset="0"/>
              </a:rPr>
              <a:t>xanizm</a:t>
            </a:r>
            <a:r>
              <a:rPr lang="en-GB" sz="2200" dirty="0" smtClean="0">
                <a:latin typeface="Times New Roman" panose="02020603050405020304" pitchFamily="18" charset="0"/>
                <a:cs typeface="Times New Roman" panose="02020603050405020304" pitchFamily="18" charset="0"/>
              </a:rPr>
              <a:t> kin</a:t>
            </a:r>
            <a:r>
              <a:rPr lang="en-US" sz="2200" dirty="0" smtClean="0">
                <a:latin typeface="Times New Roman" panose="02020603050405020304" pitchFamily="18" charset="0"/>
                <a:cs typeface="Times New Roman" panose="02020603050405020304" pitchFamily="18" charset="0"/>
              </a:rPr>
              <a:t>e</a:t>
            </a:r>
            <a:r>
              <a:rPr lang="en-GB" sz="2200" dirty="0" err="1" smtClean="0">
                <a:latin typeface="Times New Roman" panose="02020603050405020304" pitchFamily="18" charset="0"/>
                <a:cs typeface="Times New Roman" panose="02020603050405020304" pitchFamily="18" charset="0"/>
              </a:rPr>
              <a:t>matik</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sx</a:t>
            </a:r>
            <a:r>
              <a:rPr lang="en-US" sz="2200" dirty="0" smtClean="0">
                <a:latin typeface="Times New Roman" panose="02020603050405020304" pitchFamily="18" charset="0"/>
                <a:cs typeface="Times New Roman" panose="02020603050405020304" pitchFamily="18" charset="0"/>
              </a:rPr>
              <a:t>e</a:t>
            </a:r>
            <a:r>
              <a:rPr lang="en-GB" sz="2200" dirty="0" err="1" smtClean="0">
                <a:latin typeface="Times New Roman" panose="02020603050405020304" pitchFamily="18" charset="0"/>
                <a:cs typeface="Times New Roman" panose="02020603050405020304" pitchFamily="18" charset="0"/>
              </a:rPr>
              <a:t>masini</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chizish</a:t>
            </a:r>
            <a:r>
              <a:rPr lang="en-GB" sz="2200" dirty="0" smtClean="0">
                <a:latin typeface="Times New Roman" panose="02020603050405020304" pitchFamily="18" charset="0"/>
                <a:cs typeface="Times New Roman" panose="02020603050405020304" pitchFamily="18" charset="0"/>
              </a:rPr>
              <a:t>.</a:t>
            </a:r>
            <a:endParaRPr lang="ru-RU" sz="2200" dirty="0" smtClean="0">
              <a:latin typeface="Times New Roman" panose="02020603050405020304" pitchFamily="18" charset="0"/>
              <a:cs typeface="Times New Roman" panose="02020603050405020304" pitchFamily="18" charset="0"/>
            </a:endParaRPr>
          </a:p>
          <a:p>
            <a:r>
              <a:rPr lang="en-GB" sz="2200" dirty="0" smtClean="0">
                <a:latin typeface="Times New Roman" panose="02020603050405020304" pitchFamily="18" charset="0"/>
                <a:cs typeface="Times New Roman" panose="02020603050405020304" pitchFamily="18" charset="0"/>
              </a:rPr>
              <a:t>2. M</a:t>
            </a:r>
            <a:r>
              <a:rPr lang="en-US" sz="2200" dirty="0" smtClean="0">
                <a:latin typeface="Times New Roman" panose="02020603050405020304" pitchFamily="18" charset="0"/>
                <a:cs typeface="Times New Roman" panose="02020603050405020304" pitchFamily="18" charset="0"/>
              </a:rPr>
              <a:t>e</a:t>
            </a:r>
            <a:r>
              <a:rPr lang="en-GB" sz="2200" dirty="0" err="1" smtClean="0">
                <a:latin typeface="Times New Roman" panose="02020603050405020304" pitchFamily="18" charset="0"/>
                <a:cs typeface="Times New Roman" panose="02020603050405020304" pitchFamily="18" charset="0"/>
              </a:rPr>
              <a:t>xanizmni</a:t>
            </a:r>
            <a:r>
              <a:rPr lang="en-GB" sz="2200" dirty="0" smtClean="0">
                <a:latin typeface="Times New Roman" panose="02020603050405020304" pitchFamily="18" charset="0"/>
                <a:cs typeface="Times New Roman" panose="02020603050405020304" pitchFamily="18" charset="0"/>
              </a:rPr>
              <a:t> Assur </a:t>
            </a:r>
            <a:r>
              <a:rPr lang="en-GB" sz="2200" dirty="0" err="1" smtClean="0">
                <a:latin typeface="Times New Roman" panose="02020603050405020304" pitchFamily="18" charset="0"/>
                <a:cs typeface="Times New Roman" panose="02020603050405020304" pitchFamily="18" charset="0"/>
              </a:rPr>
              <a:t>guruhlariga</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ajratish</a:t>
            </a:r>
            <a:r>
              <a:rPr lang="en-GB" sz="2200" dirty="0" smtClean="0">
                <a:latin typeface="Times New Roman" panose="02020603050405020304" pitchFamily="18" charset="0"/>
                <a:cs typeface="Times New Roman" panose="02020603050405020304" pitchFamily="18" charset="0"/>
              </a:rPr>
              <a:t>.</a:t>
            </a:r>
            <a:endParaRPr lang="ru-RU" sz="2200" dirty="0" smtClean="0">
              <a:latin typeface="Times New Roman" panose="02020603050405020304" pitchFamily="18" charset="0"/>
              <a:cs typeface="Times New Roman" panose="02020603050405020304" pitchFamily="18" charset="0"/>
            </a:endParaRPr>
          </a:p>
          <a:p>
            <a:r>
              <a:rPr lang="en-GB" sz="2200" dirty="0" smtClean="0">
                <a:latin typeface="Times New Roman" panose="02020603050405020304" pitchFamily="18" charset="0"/>
                <a:cs typeface="Times New Roman" panose="02020603050405020304" pitchFamily="18" charset="0"/>
              </a:rPr>
              <a:t>3. </a:t>
            </a:r>
            <a:r>
              <a:rPr lang="en-GB" sz="2200" dirty="0" err="1" smtClean="0">
                <a:latin typeface="Times New Roman" panose="02020603050405020304" pitchFamily="18" charset="0"/>
                <a:cs typeface="Times New Roman" panose="02020603050405020304" pitchFamily="18" charset="0"/>
              </a:rPr>
              <a:t>Mexanizmga</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ta'sir</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qilayotgan</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ma'lum</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kuchlarni</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va</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ajratilgan</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kinematik</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juftlardagi</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reaksiya</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kuchlarini</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qo`yish</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hisob-sxema</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chizish</a:t>
            </a:r>
            <a:r>
              <a:rPr lang="en-GB" sz="2200" dirty="0" smtClean="0">
                <a:latin typeface="Times New Roman" panose="02020603050405020304" pitchFamily="18" charset="0"/>
                <a:cs typeface="Times New Roman" panose="02020603050405020304" pitchFamily="18" charset="0"/>
              </a:rPr>
              <a:t>).</a:t>
            </a:r>
            <a:endParaRPr lang="ru-RU" sz="2200" dirty="0" smtClean="0">
              <a:latin typeface="Times New Roman" panose="02020603050405020304" pitchFamily="18" charset="0"/>
              <a:cs typeface="Times New Roman" panose="02020603050405020304" pitchFamily="18" charset="0"/>
            </a:endParaRPr>
          </a:p>
          <a:p>
            <a:r>
              <a:rPr lang="en-GB" sz="2200" dirty="0" smtClean="0">
                <a:latin typeface="Times New Roman" panose="02020603050405020304" pitchFamily="18" charset="0"/>
                <a:cs typeface="Times New Roman" panose="02020603050405020304" pitchFamily="18" charset="0"/>
              </a:rPr>
              <a:t>4. </a:t>
            </a:r>
            <a:r>
              <a:rPr lang="en-GB" sz="2200" dirty="0" err="1" smtClean="0">
                <a:latin typeface="Times New Roman" panose="02020603050405020304" pitchFamily="18" charset="0"/>
                <a:cs typeface="Times New Roman" panose="02020603050405020304" pitchFamily="18" charset="0"/>
              </a:rPr>
              <a:t>Dalamb</a:t>
            </a:r>
            <a:r>
              <a:rPr lang="en-US" sz="2200" dirty="0" smtClean="0">
                <a:latin typeface="Times New Roman" panose="02020603050405020304" pitchFamily="18" charset="0"/>
                <a:cs typeface="Times New Roman" panose="02020603050405020304" pitchFamily="18" charset="0"/>
              </a:rPr>
              <a:t>e</a:t>
            </a:r>
            <a:r>
              <a:rPr lang="en-GB" sz="2200" dirty="0" smtClean="0">
                <a:latin typeface="Times New Roman" panose="02020603050405020304" pitchFamily="18" charset="0"/>
                <a:cs typeface="Times New Roman" panose="02020603050405020304" pitchFamily="18" charset="0"/>
              </a:rPr>
              <a:t>r </a:t>
            </a:r>
            <a:r>
              <a:rPr lang="en-GB" sz="2200" dirty="0" err="1" smtClean="0">
                <a:latin typeface="Times New Roman" panose="02020603050405020304" pitchFamily="18" charset="0"/>
                <a:cs typeface="Times New Roman" panose="02020603050405020304" pitchFamily="18" charset="0"/>
              </a:rPr>
              <a:t>prinsipi</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bo`yicha</a:t>
            </a:r>
            <a:r>
              <a:rPr lang="en-GB" sz="2200" dirty="0" smtClean="0">
                <a:latin typeface="Times New Roman" panose="02020603050405020304" pitchFamily="18" charset="0"/>
                <a:cs typeface="Times New Roman" panose="02020603050405020304" pitchFamily="18" charset="0"/>
              </a:rPr>
              <a:t> m</a:t>
            </a:r>
            <a:r>
              <a:rPr lang="en-US" sz="2200" dirty="0" smtClean="0">
                <a:latin typeface="Times New Roman" panose="02020603050405020304" pitchFamily="18" charset="0"/>
                <a:cs typeface="Times New Roman" panose="02020603050405020304" pitchFamily="18" charset="0"/>
              </a:rPr>
              <a:t>e</a:t>
            </a:r>
            <a:r>
              <a:rPr lang="en-GB" sz="2200" dirty="0" err="1" smtClean="0">
                <a:latin typeface="Times New Roman" panose="02020603050405020304" pitchFamily="18" charset="0"/>
                <a:cs typeface="Times New Roman" panose="02020603050405020304" pitchFamily="18" charset="0"/>
              </a:rPr>
              <a:t>xanizm</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uchun</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muvozanat</a:t>
            </a:r>
            <a:r>
              <a:rPr lang="en-GB" sz="2200" dirty="0" smtClean="0">
                <a:latin typeface="Times New Roman" panose="02020603050405020304" pitchFamily="18" charset="0"/>
                <a:cs typeface="Times New Roman" panose="02020603050405020304" pitchFamily="18" charset="0"/>
              </a:rPr>
              <a:t> t</a:t>
            </a:r>
            <a:r>
              <a:rPr lang="en-US" sz="2200" dirty="0" smtClean="0">
                <a:latin typeface="Times New Roman" panose="02020603050405020304" pitchFamily="18" charset="0"/>
                <a:cs typeface="Times New Roman" panose="02020603050405020304" pitchFamily="18" charset="0"/>
              </a:rPr>
              <a:t>e</a:t>
            </a:r>
            <a:r>
              <a:rPr lang="en-GB" sz="2200" dirty="0" err="1" smtClean="0">
                <a:latin typeface="Times New Roman" panose="02020603050405020304" pitchFamily="18" charset="0"/>
                <a:cs typeface="Times New Roman" panose="02020603050405020304" pitchFamily="18" charset="0"/>
              </a:rPr>
              <a:t>nglamalarini</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tuzish</a:t>
            </a:r>
            <a:r>
              <a:rPr lang="en-GB" sz="2200" dirty="0" smtClean="0">
                <a:latin typeface="Times New Roman" panose="02020603050405020304" pitchFamily="18" charset="0"/>
                <a:cs typeface="Times New Roman" panose="02020603050405020304" pitchFamily="18" charset="0"/>
              </a:rPr>
              <a:t>.</a:t>
            </a:r>
            <a:endParaRPr lang="ru-RU" sz="2200" dirty="0" smtClean="0">
              <a:latin typeface="Times New Roman" panose="02020603050405020304" pitchFamily="18" charset="0"/>
              <a:cs typeface="Times New Roman" panose="02020603050405020304" pitchFamily="18" charset="0"/>
            </a:endParaRPr>
          </a:p>
          <a:p>
            <a:r>
              <a:rPr lang="en-GB" sz="2200" dirty="0" smtClean="0">
                <a:latin typeface="Times New Roman" panose="02020603050405020304" pitchFamily="18" charset="0"/>
                <a:cs typeface="Times New Roman" panose="02020603050405020304" pitchFamily="18" charset="0"/>
              </a:rPr>
              <a:t>5. Agar v</a:t>
            </a:r>
            <a:r>
              <a:rPr lang="en-US" sz="2200" dirty="0" smtClean="0">
                <a:latin typeface="Times New Roman" panose="02020603050405020304" pitchFamily="18" charset="0"/>
                <a:cs typeface="Times New Roman" panose="02020603050405020304" pitchFamily="18" charset="0"/>
              </a:rPr>
              <a:t>e</a:t>
            </a:r>
            <a:r>
              <a:rPr lang="en-GB" sz="2200" dirty="0" err="1" smtClean="0">
                <a:latin typeface="Times New Roman" panose="02020603050405020304" pitchFamily="18" charset="0"/>
                <a:cs typeface="Times New Roman" panose="02020603050405020304" pitchFamily="18" charset="0"/>
              </a:rPr>
              <a:t>ktor</a:t>
            </a:r>
            <a:r>
              <a:rPr lang="en-GB" sz="2200" dirty="0" smtClean="0">
                <a:latin typeface="Times New Roman" panose="02020603050405020304" pitchFamily="18" charset="0"/>
                <a:cs typeface="Times New Roman" panose="02020603050405020304" pitchFamily="18" charset="0"/>
              </a:rPr>
              <a:t> t</a:t>
            </a:r>
            <a:r>
              <a:rPr lang="en-US" sz="2200" dirty="0" smtClean="0">
                <a:latin typeface="Times New Roman" panose="02020603050405020304" pitchFamily="18" charset="0"/>
                <a:cs typeface="Times New Roman" panose="02020603050405020304" pitchFamily="18" charset="0"/>
              </a:rPr>
              <a:t>e</a:t>
            </a:r>
            <a:r>
              <a:rPr lang="en-GB" sz="2200" dirty="0" err="1" smtClean="0">
                <a:latin typeface="Times New Roman" panose="02020603050405020304" pitchFamily="18" charset="0"/>
                <a:cs typeface="Times New Roman" panose="02020603050405020304" pitchFamily="18" charset="0"/>
              </a:rPr>
              <a:t>nglamada</a:t>
            </a:r>
            <a:r>
              <a:rPr lang="en-GB" sz="2200" dirty="0" smtClean="0">
                <a:latin typeface="Times New Roman" panose="02020603050405020304" pitchFamily="18" charset="0"/>
                <a:cs typeface="Times New Roman" panose="02020603050405020304" pitchFamily="18" charset="0"/>
              </a:rPr>
              <a:t> 2 </a:t>
            </a:r>
            <a:r>
              <a:rPr lang="en-GB" sz="2200" dirty="0" err="1" smtClean="0">
                <a:latin typeface="Times New Roman" panose="02020603050405020304" pitchFamily="18" charset="0"/>
                <a:cs typeface="Times New Roman" panose="02020603050405020304" pitchFamily="18" charset="0"/>
              </a:rPr>
              <a:t>tadan</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ortiqcha</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noma'lum</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kuchlar</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bo`lsa</a:t>
            </a:r>
            <a:r>
              <a:rPr lang="en-GB" sz="2200" dirty="0" smtClean="0">
                <a:latin typeface="Times New Roman" panose="02020603050405020304" pitchFamily="18" charset="0"/>
                <a:cs typeface="Times New Roman" panose="02020603050405020304" pitchFamily="18" charset="0"/>
              </a:rPr>
              <a:t>, mom</a:t>
            </a:r>
            <a:r>
              <a:rPr lang="en-US" sz="2200" dirty="0" smtClean="0">
                <a:latin typeface="Times New Roman" panose="02020603050405020304" pitchFamily="18" charset="0"/>
                <a:cs typeface="Times New Roman" panose="02020603050405020304" pitchFamily="18" charset="0"/>
              </a:rPr>
              <a:t>e</a:t>
            </a:r>
            <a:r>
              <a:rPr lang="en-GB" sz="2200" dirty="0" err="1" smtClean="0">
                <a:latin typeface="Times New Roman" panose="02020603050405020304" pitchFamily="18" charset="0"/>
                <a:cs typeface="Times New Roman" panose="02020603050405020304" pitchFamily="18" charset="0"/>
              </a:rPr>
              <a:t>ntlar</a:t>
            </a:r>
            <a:r>
              <a:rPr lang="en-GB" sz="2200" dirty="0" smtClean="0">
                <a:latin typeface="Times New Roman" panose="02020603050405020304" pitchFamily="18" charset="0"/>
                <a:cs typeface="Times New Roman" panose="02020603050405020304" pitchFamily="18" charset="0"/>
              </a:rPr>
              <a:t> t</a:t>
            </a:r>
            <a:r>
              <a:rPr lang="en-US" sz="2200" dirty="0" smtClean="0">
                <a:latin typeface="Times New Roman" panose="02020603050405020304" pitchFamily="18" charset="0"/>
                <a:cs typeface="Times New Roman" panose="02020603050405020304" pitchFamily="18" charset="0"/>
              </a:rPr>
              <a:t>e</a:t>
            </a:r>
            <a:r>
              <a:rPr lang="en-GB" sz="2200" dirty="0" err="1" smtClean="0">
                <a:latin typeface="Times New Roman" panose="02020603050405020304" pitchFamily="18" charset="0"/>
                <a:cs typeface="Times New Roman" panose="02020603050405020304" pitchFamily="18" charset="0"/>
              </a:rPr>
              <a:t>nglamasidan</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foydalanib</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ortiqcha</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no'malum</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kuchlarni</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topish</a:t>
            </a:r>
            <a:r>
              <a:rPr lang="en-GB" sz="2200" dirty="0" smtClean="0">
                <a:latin typeface="Times New Roman" panose="02020603050405020304" pitchFamily="18" charset="0"/>
                <a:cs typeface="Times New Roman" panose="02020603050405020304" pitchFamily="18" charset="0"/>
              </a:rPr>
              <a:t>.</a:t>
            </a:r>
            <a:endParaRPr lang="ru-RU" sz="2200" dirty="0" smtClean="0">
              <a:latin typeface="Times New Roman" panose="02020603050405020304" pitchFamily="18" charset="0"/>
              <a:cs typeface="Times New Roman" panose="02020603050405020304" pitchFamily="18" charset="0"/>
            </a:endParaRPr>
          </a:p>
          <a:p>
            <a:r>
              <a:rPr lang="en-GB" sz="2200" dirty="0" smtClean="0">
                <a:latin typeface="Times New Roman" panose="02020603050405020304" pitchFamily="18" charset="0"/>
                <a:cs typeface="Times New Roman" panose="02020603050405020304" pitchFamily="18" charset="0"/>
              </a:rPr>
              <a:t>6. </a:t>
            </a:r>
            <a:r>
              <a:rPr lang="en-GB" sz="2200" dirty="0" err="1" smtClean="0">
                <a:latin typeface="Times New Roman" panose="02020603050405020304" pitchFamily="18" charset="0"/>
                <a:cs typeface="Times New Roman" panose="02020603050405020304" pitchFamily="18" charset="0"/>
              </a:rPr>
              <a:t>Kuchlar</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planidan</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foydalanib</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qolgan</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no'malum</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kuchlarni</a:t>
            </a:r>
            <a:r>
              <a:rPr lang="en-GB" sz="2200" dirty="0" smtClean="0">
                <a:latin typeface="Times New Roman" panose="02020603050405020304" pitchFamily="18" charset="0"/>
                <a:cs typeface="Times New Roman" panose="02020603050405020304" pitchFamily="18" charset="0"/>
              </a:rPr>
              <a:t> </a:t>
            </a:r>
            <a:r>
              <a:rPr lang="en-GB" sz="2200" dirty="0" err="1" smtClean="0">
                <a:latin typeface="Times New Roman" panose="02020603050405020304" pitchFamily="18" charset="0"/>
                <a:cs typeface="Times New Roman" panose="02020603050405020304" pitchFamily="18" charset="0"/>
              </a:rPr>
              <a:t>aniqlash</a:t>
            </a:r>
            <a:r>
              <a:rPr lang="en-GB" sz="2200" dirty="0" smtClean="0">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71290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2039937" y="301625"/>
            <a:ext cx="8615363" cy="2632075"/>
          </a:xfrm>
          <a:prstGeom prst="rect">
            <a:avLst/>
          </a:prstGeom>
        </p:spPr>
      </p:pic>
      <p:sp>
        <p:nvSpPr>
          <p:cNvPr id="6" name="Rectangle 5"/>
          <p:cNvSpPr>
            <a:spLocks noChangeArrowheads="1"/>
          </p:cNvSpPr>
          <p:nvPr/>
        </p:nvSpPr>
        <p:spPr bwMode="auto">
          <a:xfrm>
            <a:off x="119269" y="3136214"/>
            <a:ext cx="496482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Modelda</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 –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mexanizmning</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massasi</a:t>
            </a:r>
            <a:endParaRPr kumimoji="0" lang="ru-RU" altLang="ru-RU"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7" name="Line 4"/>
          <p:cNvSpPr>
            <a:spLocks noChangeShapeType="1"/>
          </p:cNvSpPr>
          <p:nvPr/>
        </p:nvSpPr>
        <p:spPr bwMode="auto">
          <a:xfrm>
            <a:off x="119269" y="4088502"/>
            <a:ext cx="114300"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Rectangle 6"/>
          <p:cNvSpPr>
            <a:spLocks noChangeArrowheads="1"/>
          </p:cNvSpPr>
          <p:nvPr/>
        </p:nvSpPr>
        <p:spPr bwMode="auto">
          <a:xfrm>
            <a:off x="83362" y="3847202"/>
            <a:ext cx="10001456"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a:t>
            </a:r>
            <a:r>
              <a:rPr kumimoji="0" lang="uz-Cyrl-UZ" altLang="ru-RU" sz="24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кел</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mexanizmning</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kuchi</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massa</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M –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etaklovchi</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bo’g’inga</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qo’yilgan</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faraz</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qilinadigan</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yagona</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massa</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bo’lib</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uning</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barcha</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bo’g’inlarining</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massalarini</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almashtiradi</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kuch</a:t>
            </a:r>
            <a:endPar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a:t>
            </a:r>
            <a:r>
              <a:rPr kumimoji="0" lang="uz-Cyrl-UZ" altLang="ru-RU" sz="24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кел </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etaklovchi</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bo’g’inga</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qo’yilgan</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yagona</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faraz</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qilinadigan</a:t>
            </a:r>
            <a:endPar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kuch</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bo’lib</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mexanizmga</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ta’sir</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qiluvchi</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barcha</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kuchlarni</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almashtiradi</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ru-RU"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86736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3399" y="259503"/>
            <a:ext cx="10668000" cy="707886"/>
          </a:xfrm>
          <a:prstGeom prst="rect">
            <a:avLst/>
          </a:prstGeom>
        </p:spPr>
        <p:txBody>
          <a:bodyPr wrap="square">
            <a:spAutoFit/>
          </a:bodyPr>
          <a:lstStyle/>
          <a:p>
            <a:pPr indent="450215" algn="just">
              <a:spcAft>
                <a:spcPts val="0"/>
              </a:spcAft>
            </a:pPr>
            <a:r>
              <a:rPr lang="en-GB" sz="2000" dirty="0" err="1">
                <a:latin typeface="Times New Roman" panose="02020603050405020304" pitchFamily="18" charset="0"/>
                <a:ea typeface="Times New Roman" panose="02020603050405020304" pitchFamily="18" charset="0"/>
              </a:rPr>
              <a:t>Kuchlar</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plani</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usulidan</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foydalanib</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faqat</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ikkita</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noma'lumni</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aniqlash</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mumkin</a:t>
            </a:r>
            <a:r>
              <a:rPr lang="en-GB" sz="2000" dirty="0">
                <a:latin typeface="Times New Roman" panose="02020603050405020304" pitchFamily="18" charset="0"/>
                <a:ea typeface="Times New Roman" panose="02020603050405020304" pitchFamily="18" charset="0"/>
              </a:rPr>
              <a:t>. </a:t>
            </a:r>
            <a:r>
              <a:rPr lang="en-GB" sz="2000" dirty="0" err="1" smtClean="0">
                <a:latin typeface="Times New Roman" panose="02020603050405020304" pitchFamily="18" charset="0"/>
                <a:ea typeface="Times New Roman" panose="02020603050405020304" pitchFamily="18" charset="0"/>
              </a:rPr>
              <a:t>Shuning</a:t>
            </a:r>
            <a:r>
              <a:rPr lang="en-GB" sz="2000" dirty="0" smtClean="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uchun</a:t>
            </a:r>
            <a:r>
              <a:rPr lang="en-GB" sz="200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B</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nuqta</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nisbatan</a:t>
            </a:r>
            <a:r>
              <a:rPr lang="en-GB" sz="2000" dirty="0">
                <a:latin typeface="Times New Roman" panose="02020603050405020304" pitchFamily="18" charset="0"/>
                <a:ea typeface="Times New Roman" panose="02020603050405020304" pitchFamily="18" charset="0"/>
              </a:rPr>
              <a:t> mom</a:t>
            </a:r>
            <a:r>
              <a:rPr lang="en-US" sz="2000" dirty="0">
                <a:latin typeface="Times New Roman" panose="02020603050405020304" pitchFamily="18" charset="0"/>
                <a:ea typeface="Times New Roman" panose="02020603050405020304" pitchFamily="18" charset="0"/>
              </a:rPr>
              <a:t>e</a:t>
            </a:r>
            <a:r>
              <a:rPr lang="en-GB" sz="2000" dirty="0" err="1">
                <a:latin typeface="Times New Roman" panose="02020603050405020304" pitchFamily="18" charset="0"/>
                <a:ea typeface="Times New Roman" panose="02020603050405020304" pitchFamily="18" charset="0"/>
              </a:rPr>
              <a:t>ntlar</a:t>
            </a:r>
            <a:r>
              <a:rPr lang="en-GB" sz="2000" dirty="0">
                <a:latin typeface="Times New Roman" panose="02020603050405020304" pitchFamily="18" charset="0"/>
                <a:ea typeface="Times New Roman" panose="02020603050405020304" pitchFamily="18" charset="0"/>
              </a:rPr>
              <a:t> t</a:t>
            </a:r>
            <a:r>
              <a:rPr lang="en-US" sz="2000" dirty="0">
                <a:latin typeface="Times New Roman" panose="02020603050405020304" pitchFamily="18" charset="0"/>
                <a:ea typeface="Times New Roman" panose="02020603050405020304" pitchFamily="18" charset="0"/>
              </a:rPr>
              <a:t>e</a:t>
            </a:r>
            <a:r>
              <a:rPr lang="en-GB" sz="2000" dirty="0" err="1">
                <a:latin typeface="Times New Roman" panose="02020603050405020304" pitchFamily="18" charset="0"/>
                <a:ea typeface="Times New Roman" panose="02020603050405020304" pitchFamily="18" charset="0"/>
              </a:rPr>
              <a:t>nglamasini</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yozamiz</a:t>
            </a:r>
            <a:r>
              <a:rPr lang="en-GB" sz="2000" dirty="0">
                <a:latin typeface="Times New Roman" panose="02020603050405020304" pitchFamily="18" charset="0"/>
                <a:ea typeface="Times New Roman" panose="02020603050405020304" pitchFamily="18" charset="0"/>
              </a:rPr>
              <a:t>.</a:t>
            </a:r>
            <a:endParaRPr lang="ru-RU" dirty="0">
              <a:effectLst/>
              <a:latin typeface="Times New Roman" panose="02020603050405020304" pitchFamily="18" charset="0"/>
              <a:ea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1349701612"/>
              </p:ext>
            </p:extLst>
          </p:nvPr>
        </p:nvGraphicFramePr>
        <p:xfrm>
          <a:off x="1981200" y="1094927"/>
          <a:ext cx="5994400" cy="444500"/>
        </p:xfrm>
        <a:graphic>
          <a:graphicData uri="http://schemas.openxmlformats.org/presentationml/2006/ole">
            <mc:AlternateContent xmlns:mc="http://schemas.openxmlformats.org/markup-compatibility/2006">
              <mc:Choice xmlns:v="urn:schemas-microsoft-com:vml" Requires="v">
                <p:oleObj spid="_x0000_s22563" name="Уравнение" r:id="rId4" imgW="3390840" imgH="253800" progId="Equation.3">
                  <p:embed/>
                </p:oleObj>
              </mc:Choice>
              <mc:Fallback>
                <p:oleObj name="Уравнение" r:id="rId4" imgW="3390840" imgH="253800" progId="Equation.3">
                  <p:embed/>
                  <p:pic>
                    <p:nvPicPr>
                      <p:cNvPr id="0" name=""/>
                      <p:cNvPicPr/>
                      <p:nvPr/>
                    </p:nvPicPr>
                    <p:blipFill>
                      <a:blip r:embed="rId5"/>
                      <a:stretch>
                        <a:fillRect/>
                      </a:stretch>
                    </p:blipFill>
                    <p:spPr>
                      <a:xfrm>
                        <a:off x="1981200" y="1094927"/>
                        <a:ext cx="5994400" cy="444500"/>
                      </a:xfrm>
                      <a:prstGeom prst="rect">
                        <a:avLst/>
                      </a:prstGeom>
                    </p:spPr>
                  </p:pic>
                </p:oleObj>
              </mc:Fallback>
            </mc:AlternateContent>
          </a:graphicData>
        </a:graphic>
      </p:graphicFrame>
      <p:sp>
        <p:nvSpPr>
          <p:cNvPr id="4" name="Прямоугольник 3"/>
          <p:cNvSpPr/>
          <p:nvPr/>
        </p:nvSpPr>
        <p:spPr>
          <a:xfrm>
            <a:off x="960760" y="1626694"/>
            <a:ext cx="5081840" cy="400110"/>
          </a:xfrm>
          <a:prstGeom prst="rect">
            <a:avLst/>
          </a:prstGeom>
        </p:spPr>
        <p:txBody>
          <a:bodyPr wrap="none">
            <a:spAutoFit/>
          </a:bodyPr>
          <a:lstStyle/>
          <a:p>
            <a:r>
              <a:rPr lang="en-GB" sz="2000" dirty="0">
                <a:latin typeface="Times New Roman" panose="02020603050405020304" pitchFamily="18" charset="0"/>
                <a:ea typeface="Times New Roman" panose="02020603050405020304" pitchFamily="18" charset="0"/>
              </a:rPr>
              <a:t>(</a:t>
            </a:r>
            <a:r>
              <a:rPr lang="en-GB" sz="2000" dirty="0" err="1">
                <a:latin typeface="Times New Roman" panose="02020603050405020304" pitchFamily="18" charset="0"/>
                <a:ea typeface="Times New Roman" panose="02020603050405020304" pitchFamily="18" charset="0"/>
              </a:rPr>
              <a:t>Hamma</a:t>
            </a:r>
            <a:r>
              <a:rPr lang="en-GB" sz="200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e</a:t>
            </a:r>
            <a:r>
              <a:rPr lang="en-GB" sz="2000" dirty="0" err="1">
                <a:latin typeface="Times New Roman" panose="02020603050405020304" pitchFamily="18" charset="0"/>
                <a:ea typeface="Times New Roman" panose="02020603050405020304" pitchFamily="18" charset="0"/>
              </a:rPr>
              <a:t>lkalarni</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chizmadan</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o`lchab</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olamiz</a:t>
            </a:r>
            <a:r>
              <a:rPr lang="en-GB" sz="2000" dirty="0">
                <a:latin typeface="Times New Roman" panose="02020603050405020304" pitchFamily="18" charset="0"/>
                <a:ea typeface="Times New Roman" panose="02020603050405020304" pitchFamily="18" charset="0"/>
              </a:rPr>
              <a:t>)</a:t>
            </a:r>
            <a:endParaRPr lang="ru-RU" sz="2000" dirty="0"/>
          </a:p>
        </p:txBody>
      </p:sp>
      <p:graphicFrame>
        <p:nvGraphicFramePr>
          <p:cNvPr id="5" name="Объект 4"/>
          <p:cNvGraphicFramePr>
            <a:graphicFrameLocks noChangeAspect="1"/>
          </p:cNvGraphicFramePr>
          <p:nvPr>
            <p:extLst>
              <p:ext uri="{D42A27DB-BD31-4B8C-83A1-F6EECF244321}">
                <p14:modId xmlns:p14="http://schemas.microsoft.com/office/powerpoint/2010/main" val="1622134600"/>
              </p:ext>
            </p:extLst>
          </p:nvPr>
        </p:nvGraphicFramePr>
        <p:xfrm>
          <a:off x="1752600" y="2109200"/>
          <a:ext cx="5803900" cy="787401"/>
        </p:xfrm>
        <a:graphic>
          <a:graphicData uri="http://schemas.openxmlformats.org/presentationml/2006/ole">
            <mc:AlternateContent xmlns:mc="http://schemas.openxmlformats.org/markup-compatibility/2006">
              <mc:Choice xmlns:v="urn:schemas-microsoft-com:vml" Requires="v">
                <p:oleObj spid="_x0000_s22564" name="Уравнение" r:id="rId6" imgW="2095200" imgH="419040" progId="Equation.3">
                  <p:embed/>
                </p:oleObj>
              </mc:Choice>
              <mc:Fallback>
                <p:oleObj name="Уравнение" r:id="rId6" imgW="2095200" imgH="419040" progId="Equation.3">
                  <p:embed/>
                  <p:pic>
                    <p:nvPicPr>
                      <p:cNvPr id="0" name=""/>
                      <p:cNvPicPr/>
                      <p:nvPr/>
                    </p:nvPicPr>
                    <p:blipFill>
                      <a:blip r:embed="rId7"/>
                      <a:stretch>
                        <a:fillRect/>
                      </a:stretch>
                    </p:blipFill>
                    <p:spPr>
                      <a:xfrm>
                        <a:off x="1752600" y="2109200"/>
                        <a:ext cx="5803900" cy="787401"/>
                      </a:xfrm>
                      <a:prstGeom prst="rect">
                        <a:avLst/>
                      </a:prstGeom>
                    </p:spPr>
                  </p:pic>
                </p:oleObj>
              </mc:Fallback>
            </mc:AlternateContent>
          </a:graphicData>
        </a:graphic>
      </p:graphicFrame>
      <p:sp>
        <p:nvSpPr>
          <p:cNvPr id="6" name="Прямоугольник 5"/>
          <p:cNvSpPr/>
          <p:nvPr/>
        </p:nvSpPr>
        <p:spPr>
          <a:xfrm>
            <a:off x="232350" y="2892133"/>
            <a:ext cx="11620500" cy="707886"/>
          </a:xfrm>
          <a:prstGeom prst="rect">
            <a:avLst/>
          </a:prstGeom>
        </p:spPr>
        <p:txBody>
          <a:bodyPr wrap="square">
            <a:spAutoFit/>
          </a:bodyPr>
          <a:lstStyle/>
          <a:p>
            <a:pPr indent="457200" algn="just">
              <a:spcAft>
                <a:spcPts val="0"/>
              </a:spcAft>
            </a:pPr>
            <a:r>
              <a:rPr lang="en-GB" sz="2000" dirty="0">
                <a:latin typeface="Times New Roman" panose="02020603050405020304" pitchFamily="18" charset="0"/>
                <a:ea typeface="Times New Roman" panose="02020603050405020304" pitchFamily="18" charset="0"/>
              </a:rPr>
              <a:t>Agar R </a:t>
            </a:r>
            <a:r>
              <a:rPr lang="en-GB" sz="2000" baseline="-25000" dirty="0">
                <a:latin typeface="Times New Roman" panose="02020603050405020304" pitchFamily="18" charset="0"/>
                <a:ea typeface="Times New Roman" panose="02020603050405020304" pitchFamily="18" charset="0"/>
              </a:rPr>
              <a:t>12</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qiymati</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manfiy</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chiqsa</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yo`nalish</a:t>
            </a:r>
            <a:r>
              <a:rPr lang="en-GB" sz="2000" dirty="0">
                <a:latin typeface="Times New Roman" panose="02020603050405020304" pitchFamily="18" charset="0"/>
                <a:ea typeface="Times New Roman" panose="02020603050405020304" pitchFamily="18" charset="0"/>
              </a:rPr>
              <a:t> t</a:t>
            </a:r>
            <a:r>
              <a:rPr lang="en-US" sz="2000" dirty="0">
                <a:latin typeface="Times New Roman" panose="02020603050405020304" pitchFamily="18" charset="0"/>
                <a:ea typeface="Times New Roman" panose="02020603050405020304" pitchFamily="18" charset="0"/>
              </a:rPr>
              <a:t>e</a:t>
            </a:r>
            <a:r>
              <a:rPr lang="en-GB" sz="2000" dirty="0" err="1">
                <a:latin typeface="Times New Roman" panose="02020603050405020304" pitchFamily="18" charset="0"/>
                <a:ea typeface="Times New Roman" panose="02020603050405020304" pitchFamily="18" charset="0"/>
              </a:rPr>
              <a:t>skari</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tomonga</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o`zgaradi</a:t>
            </a:r>
            <a:r>
              <a:rPr lang="en-GB" sz="2000" dirty="0">
                <a:latin typeface="Times New Roman" panose="02020603050405020304" pitchFamily="18" charset="0"/>
                <a:ea typeface="Times New Roman" panose="02020603050405020304" pitchFamily="18" charset="0"/>
              </a:rPr>
              <a:t>. </a:t>
            </a:r>
            <a:endParaRPr lang="ru-RU" sz="2000" dirty="0">
              <a:latin typeface="Times New Roman" panose="02020603050405020304" pitchFamily="18" charset="0"/>
              <a:ea typeface="Times New Roman" panose="02020603050405020304" pitchFamily="18" charset="0"/>
            </a:endParaRPr>
          </a:p>
          <a:p>
            <a:pPr indent="457200" algn="just">
              <a:spcAft>
                <a:spcPts val="0"/>
              </a:spcAft>
            </a:pPr>
            <a:r>
              <a:rPr lang="en-GB" sz="2000" dirty="0" err="1">
                <a:latin typeface="Times New Roman" panose="02020603050405020304" pitchFamily="18" charset="0"/>
                <a:ea typeface="Times New Roman" panose="02020603050405020304" pitchFamily="18" charset="0"/>
              </a:rPr>
              <a:t>Eng</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katta</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kuchni</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olib</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ixtiyoriy</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uzunlikka</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bo`lsak</a:t>
            </a:r>
            <a:r>
              <a:rPr lang="en-GB"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a:t>
            </a:r>
            <a:r>
              <a:rPr lang="en-US" sz="2000" baseline="-25000" dirty="0" err="1">
                <a:latin typeface="Times New Roman" panose="02020603050405020304" pitchFamily="18" charset="0"/>
                <a:ea typeface="Times New Roman" panose="02020603050405020304" pitchFamily="18" charset="0"/>
              </a:rPr>
              <a:t>r</a:t>
            </a:r>
            <a:r>
              <a:rPr lang="en-GB"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ni</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beradi</a:t>
            </a:r>
            <a:r>
              <a:rPr lang="en-GB" sz="2000" dirty="0">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p:txBody>
      </p:sp>
      <p:graphicFrame>
        <p:nvGraphicFramePr>
          <p:cNvPr id="7" name="Объект 6"/>
          <p:cNvGraphicFramePr>
            <a:graphicFrameLocks noChangeAspect="1"/>
          </p:cNvGraphicFramePr>
          <p:nvPr>
            <p:extLst>
              <p:ext uri="{D42A27DB-BD31-4B8C-83A1-F6EECF244321}">
                <p14:modId xmlns:p14="http://schemas.microsoft.com/office/powerpoint/2010/main" val="3682963439"/>
              </p:ext>
            </p:extLst>
          </p:nvPr>
        </p:nvGraphicFramePr>
        <p:xfrm>
          <a:off x="9076750" y="2716763"/>
          <a:ext cx="2828279" cy="787397"/>
        </p:xfrm>
        <a:graphic>
          <a:graphicData uri="http://schemas.openxmlformats.org/presentationml/2006/ole">
            <mc:AlternateContent xmlns:mc="http://schemas.openxmlformats.org/markup-compatibility/2006">
              <mc:Choice xmlns:v="urn:schemas-microsoft-com:vml" Requires="v">
                <p:oleObj spid="_x0000_s22565" name="Уравнение" r:id="rId8" imgW="1447560" imgH="431640" progId="Equation.3">
                  <p:embed/>
                </p:oleObj>
              </mc:Choice>
              <mc:Fallback>
                <p:oleObj name="Уравнение" r:id="rId8" imgW="1447560" imgH="431640" progId="Equation.3">
                  <p:embed/>
                  <p:pic>
                    <p:nvPicPr>
                      <p:cNvPr id="0" name=""/>
                      <p:cNvPicPr/>
                      <p:nvPr/>
                    </p:nvPicPr>
                    <p:blipFill>
                      <a:blip r:embed="rId9"/>
                      <a:stretch>
                        <a:fillRect/>
                      </a:stretch>
                    </p:blipFill>
                    <p:spPr>
                      <a:xfrm>
                        <a:off x="9076750" y="2716763"/>
                        <a:ext cx="2828279" cy="787397"/>
                      </a:xfrm>
                      <a:prstGeom prst="rect">
                        <a:avLst/>
                      </a:prstGeom>
                    </p:spPr>
                  </p:pic>
                </p:oleObj>
              </mc:Fallback>
            </mc:AlternateContent>
          </a:graphicData>
        </a:graphic>
      </p:graphicFrame>
      <p:sp>
        <p:nvSpPr>
          <p:cNvPr id="8" name="Прямоугольник 7"/>
          <p:cNvSpPr/>
          <p:nvPr/>
        </p:nvSpPr>
        <p:spPr>
          <a:xfrm>
            <a:off x="8183413" y="2879628"/>
            <a:ext cx="854721" cy="461665"/>
          </a:xfrm>
          <a:prstGeom prst="rect">
            <a:avLst/>
          </a:prstGeom>
        </p:spPr>
        <p:txBody>
          <a:bodyPr wrap="none">
            <a:spAutoFit/>
          </a:bodyPr>
          <a:lstStyle/>
          <a:p>
            <a:r>
              <a:rPr lang="en-US" sz="2400" dirty="0" err="1">
                <a:latin typeface="Times New Roman" panose="02020603050405020304" pitchFamily="18" charset="0"/>
                <a:ea typeface="Times New Roman" panose="02020603050405020304" pitchFamily="18" charset="0"/>
              </a:rPr>
              <a:t>M</a:t>
            </a:r>
            <a:r>
              <a:rPr lang="en-US" sz="2400" baseline="-25000" dirty="0" err="1">
                <a:latin typeface="Times New Roman" panose="02020603050405020304" pitchFamily="18" charset="0"/>
                <a:ea typeface="Times New Roman" panose="02020603050405020304" pitchFamily="18" charset="0"/>
              </a:rPr>
              <a:t>r</a:t>
            </a:r>
            <a:r>
              <a:rPr lang="en-GB" sz="2400" dirty="0">
                <a:latin typeface="Times New Roman" panose="02020603050405020304" pitchFamily="18" charset="0"/>
                <a:ea typeface="Times New Roman" panose="02020603050405020304" pitchFamily="18" charset="0"/>
              </a:rPr>
              <a:t>  =</a:t>
            </a:r>
            <a:endParaRPr lang="ru-RU" sz="2400" dirty="0"/>
          </a:p>
        </p:txBody>
      </p:sp>
      <p:sp>
        <p:nvSpPr>
          <p:cNvPr id="9" name="Rectangle 1"/>
          <p:cNvSpPr>
            <a:spLocks noChangeArrowheads="1"/>
          </p:cNvSpPr>
          <p:nvPr/>
        </p:nvSpPr>
        <p:spPr bwMode="auto">
          <a:xfrm>
            <a:off x="533399" y="3787642"/>
            <a:ext cx="1041503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t>
            </a:r>
            <a:r>
              <a:rPr kumimoji="0" lang="en-US"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kumimoji="0" lang="en-GB"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todik</a:t>
            </a:r>
            <a:r>
              <a:rPr kumimoji="0" lang="en-GB"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qo`llanmada</a:t>
            </a:r>
            <a:r>
              <a:rPr kumimoji="0" lang="en-GB"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t>
            </a:r>
            <a:r>
              <a:rPr kumimoji="0" lang="en-US" altLang="ru-RU" sz="2400" b="0" i="0" u="none" strike="noStrike" cap="none" normalizeH="0" baseline="-3000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kumimoji="0" lang="en-GB"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=100 n/mm) </a:t>
            </a:r>
            <a:r>
              <a:rPr kumimoji="0" lang="en-GB"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ixtiyoriy</a:t>
            </a:r>
            <a:r>
              <a:rPr kumimoji="0" lang="en-GB"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kesma</a:t>
            </a:r>
            <a:r>
              <a:rPr kumimoji="0" lang="en-GB"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200-300 mm </a:t>
            </a:r>
            <a:r>
              <a:rPr kumimoji="0" lang="en-GB"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tavsiya</a:t>
            </a:r>
            <a:r>
              <a:rPr kumimoji="0" lang="en-GB"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etiladi</a:t>
            </a:r>
            <a:r>
              <a:rPr kumimoji="0" lang="en-GB" alt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13" name="Прямоугольник 12"/>
          <p:cNvSpPr/>
          <p:nvPr/>
        </p:nvSpPr>
        <p:spPr>
          <a:xfrm>
            <a:off x="533398" y="4491060"/>
            <a:ext cx="11319451" cy="707886"/>
          </a:xfrm>
          <a:prstGeom prst="rect">
            <a:avLst/>
          </a:prstGeom>
        </p:spPr>
        <p:txBody>
          <a:bodyPr wrap="square">
            <a:spAutoFit/>
          </a:bodyPr>
          <a:lstStyle/>
          <a:p>
            <a:r>
              <a:rPr lang="en-GB" sz="2000" dirty="0" err="1">
                <a:latin typeface="Times New Roman" panose="02020603050405020304" pitchFamily="18" charset="0"/>
                <a:ea typeface="Times New Roman" panose="02020603050405020304" pitchFamily="18" charset="0"/>
              </a:rPr>
              <a:t>Hamma</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ma'lum</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kuchlarni</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masshtabga</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bo`lib</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vektor</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uzunliklarni</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aniqlaymiz</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Kuchlar</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planini</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chizib</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natijalarini</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jadvalga</a:t>
            </a:r>
            <a:r>
              <a:rPr lang="en-GB" sz="2000" dirty="0">
                <a:latin typeface="Times New Roman" panose="02020603050405020304" pitchFamily="18" charset="0"/>
                <a:ea typeface="Times New Roman" panose="02020603050405020304" pitchFamily="18" charset="0"/>
              </a:rPr>
              <a:t> </a:t>
            </a:r>
            <a:r>
              <a:rPr lang="en-GB" sz="2000" dirty="0" err="1">
                <a:latin typeface="Times New Roman" panose="02020603050405020304" pitchFamily="18" charset="0"/>
                <a:ea typeface="Times New Roman" panose="02020603050405020304" pitchFamily="18" charset="0"/>
              </a:rPr>
              <a:t>kiritamiz</a:t>
            </a:r>
            <a:r>
              <a:rPr lang="en-GB" sz="2000" dirty="0">
                <a:latin typeface="Times New Roman" panose="02020603050405020304" pitchFamily="18" charset="0"/>
                <a:ea typeface="Times New Roman" panose="02020603050405020304" pitchFamily="18" charset="0"/>
              </a:rPr>
              <a:t>.</a:t>
            </a:r>
            <a:endParaRPr lang="ru-RU" sz="2000" dirty="0"/>
          </a:p>
        </p:txBody>
      </p:sp>
      <p:sp>
        <p:nvSpPr>
          <p:cNvPr id="14" name="Rectangle 9"/>
          <p:cNvSpPr>
            <a:spLocks noChangeArrowheads="1"/>
          </p:cNvSpPr>
          <p:nvPr/>
        </p:nvSpPr>
        <p:spPr bwMode="auto">
          <a:xfrm>
            <a:off x="533398" y="5324708"/>
            <a:ext cx="664169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kumimoji="0" lang="en-GB" altLang="ru-RU" sz="20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12</a:t>
            </a:r>
            <a:r>
              <a:rPr kumimoji="0" lang="en-GB"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en-US"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t>
            </a:r>
            <a:r>
              <a:rPr kumimoji="0" lang="en-GB"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21 · </a:t>
            </a:r>
            <a:r>
              <a:rPr kumimoji="0" lang="en-US"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t>
            </a:r>
            <a:r>
              <a:rPr kumimoji="0" lang="en-US" altLang="ru-RU" sz="2000" b="0" i="0" u="none" strike="noStrike" cap="none" normalizeH="0" baseline="-3000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kumimoji="0" lang="en-GB"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en-US"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 v</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a:t>
            </a:r>
            <a:r>
              <a:rPr kumimoji="0" lang="en-GB"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 </a:t>
            </a:r>
            <a:r>
              <a:rPr kumimoji="0" lang="en-GB" altLang="ru-RU" sz="20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03</a:t>
            </a:r>
            <a:r>
              <a:rPr kumimoji="0" lang="en-GB"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/6-7/·</a:t>
            </a:r>
            <a:r>
              <a:rPr kumimoji="0" lang="en-US"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t>
            </a:r>
            <a:r>
              <a:rPr kumimoji="0" lang="en-US" altLang="ru-RU" sz="2000" b="0" i="0" u="none" strike="noStrike" cap="none" normalizeH="0" baseline="-3000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t>
            </a:r>
            <a:r>
              <a:rPr kumimoji="0" lang="en-GB"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Hva</a:t>
            </a:r>
            <a:r>
              <a:rPr kumimoji="0" lang="en-US"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xokazo</a:t>
            </a:r>
            <a:r>
              <a:rPr kumimoji="0" lang="en-GB"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.1,2 (·) da </a:t>
            </a:r>
            <a:endParaRPr kumimoji="0" lang="en-GB" alt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15" name="Объект 14"/>
          <p:cNvGraphicFramePr>
            <a:graphicFrameLocks noChangeAspect="1"/>
          </p:cNvGraphicFramePr>
          <p:nvPr>
            <p:extLst>
              <p:ext uri="{D42A27DB-BD31-4B8C-83A1-F6EECF244321}">
                <p14:modId xmlns:p14="http://schemas.microsoft.com/office/powerpoint/2010/main" val="304319035"/>
              </p:ext>
            </p:extLst>
          </p:nvPr>
        </p:nvGraphicFramePr>
        <p:xfrm>
          <a:off x="533398" y="5753363"/>
          <a:ext cx="427362" cy="421390"/>
        </p:xfrm>
        <a:graphic>
          <a:graphicData uri="http://schemas.openxmlformats.org/presentationml/2006/ole">
            <mc:AlternateContent xmlns:mc="http://schemas.openxmlformats.org/markup-compatibility/2006">
              <mc:Choice xmlns:v="urn:schemas-microsoft-com:vml" Requires="v">
                <p:oleObj spid="_x0000_s22566" name="Уравнение" r:id="rId10" imgW="241195" imgH="241195" progId="Equation.3">
                  <p:embed/>
                </p:oleObj>
              </mc:Choice>
              <mc:Fallback>
                <p:oleObj name="Уравнение" r:id="rId10" imgW="241195" imgH="241195" progId="Equation.3">
                  <p:embed/>
                  <p:pic>
                    <p:nvPicPr>
                      <p:cNvPr id="0" name="Object 8"/>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3398" y="5753363"/>
                        <a:ext cx="427362" cy="421390"/>
                      </a:xfrm>
                      <a:prstGeom prst="rect">
                        <a:avLst/>
                      </a:prstGeom>
                      <a:noFill/>
                    </p:spPr>
                  </p:pic>
                </p:oleObj>
              </mc:Fallback>
            </mc:AlternateContent>
          </a:graphicData>
        </a:graphic>
      </p:graphicFrame>
      <p:sp>
        <p:nvSpPr>
          <p:cNvPr id="16" name="Rectangle 10"/>
          <p:cNvSpPr>
            <a:spLocks noChangeArrowheads="1"/>
          </p:cNvSpPr>
          <p:nvPr/>
        </p:nvSpPr>
        <p:spPr bwMode="auto">
          <a:xfrm>
            <a:off x="1130298" y="5774643"/>
            <a:ext cx="1052403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ga</a:t>
            </a:r>
            <a:r>
              <a:rPr kumimoji="0" lang="en-GB"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en-GB"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o`tkazib</a:t>
            </a:r>
            <a:r>
              <a:rPr kumimoji="0" lang="en-GB"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kumimoji="0" lang="en-GB" altLang="ru-RU" sz="20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03 </a:t>
            </a:r>
            <a:r>
              <a:rPr kumimoji="0" lang="en-GB"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kumimoji="0" lang="en-GB"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kesishgan</a:t>
            </a:r>
            <a:r>
              <a:rPr kumimoji="0" lang="en-GB"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nuqtasi</a:t>
            </a:r>
            <a:r>
              <a:rPr kumimoji="0" lang="en-GB"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7 </a:t>
            </a:r>
            <a:r>
              <a:rPr kumimoji="0" lang="en-GB"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nuqtani</a:t>
            </a:r>
            <a:r>
              <a:rPr kumimoji="0" lang="en-GB"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beradi</a:t>
            </a:r>
            <a:r>
              <a:rPr kumimoji="0" lang="en-GB"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(7 - 2) </a:t>
            </a:r>
            <a:r>
              <a:rPr kumimoji="0" lang="en-US"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kesmani</a:t>
            </a:r>
            <a:r>
              <a:rPr kumimoji="0" lang="en-US"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tutashtirish</a:t>
            </a:r>
            <a:r>
              <a:rPr kumimoji="0" lang="en-US"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R</a:t>
            </a:r>
            <a:r>
              <a:rPr kumimoji="0" lang="en-US" altLang="ru-RU" sz="20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12</a:t>
            </a:r>
            <a:r>
              <a:rPr kumimoji="0" lang="en-US"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ni</a:t>
            </a:r>
            <a:r>
              <a:rPr kumimoji="0" lang="en-US"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beradi</a:t>
            </a:r>
            <a:r>
              <a:rPr kumimoji="0" lang="en-US"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78442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052668" y="423170"/>
            <a:ext cx="9958767"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Dinamik</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modelning</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kinetik</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energiyasi</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quyidagicha</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topiladi</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K=K</a:t>
            </a:r>
            <a:r>
              <a:rPr kumimoji="0" lang="en-GB" altLang="ru-RU" sz="32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a:t>
            </a:r>
            <a:r>
              <a:rPr kumimoji="0" lang="en-GB" altLang="ru-RU" sz="32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a:t>
            </a:r>
            <a:r>
              <a:rPr kumimoji="0" lang="en-GB" altLang="ru-RU" sz="3200" b="0" i="0" u="none" strike="noStrike" cap="none" normalizeH="0" baseline="-3000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=ΣK </a:t>
            </a:r>
            <a:endPar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 </a:t>
            </a: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erda</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K - </a:t>
            </a: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dinamik</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modelning</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kinetik</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energiyasi</a:t>
            </a:r>
            <a:endPar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a:t>
            </a:r>
            <a:r>
              <a:rPr kumimoji="0" lang="en-GB" altLang="ru-RU" sz="32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a:t>
            </a:r>
            <a:r>
              <a:rPr kumimoji="0" lang="en-GB" altLang="ru-RU" sz="32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 </a:t>
            </a: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a:t>
            </a:r>
            <a:r>
              <a:rPr kumimoji="0" lang="en-GB" altLang="ru-RU" sz="3200" b="0" i="0" u="none" strike="noStrike" cap="none" normalizeH="0" baseline="-3000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bo’g’inlarning</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kinetik</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energiyalari</a:t>
            </a:r>
            <a:endPar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 – </a:t>
            </a: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bo’g’inlar</a:t>
            </a:r>
            <a:r>
              <a:rPr kumimoji="0" lang="en-GB"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soni</a:t>
            </a:r>
            <a:endPar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7" name="Объект 6"/>
          <p:cNvGraphicFramePr>
            <a:graphicFrameLocks noChangeAspect="1"/>
          </p:cNvGraphicFramePr>
          <p:nvPr>
            <p:extLst>
              <p:ext uri="{D42A27DB-BD31-4B8C-83A1-F6EECF244321}">
                <p14:modId xmlns:p14="http://schemas.microsoft.com/office/powerpoint/2010/main" val="2192818464"/>
              </p:ext>
            </p:extLst>
          </p:nvPr>
        </p:nvGraphicFramePr>
        <p:xfrm>
          <a:off x="2927796" y="3541690"/>
          <a:ext cx="4387403" cy="1434248"/>
        </p:xfrm>
        <a:graphic>
          <a:graphicData uri="http://schemas.openxmlformats.org/presentationml/2006/ole">
            <mc:AlternateContent xmlns:mc="http://schemas.openxmlformats.org/markup-compatibility/2006">
              <mc:Choice xmlns:v="urn:schemas-microsoft-com:vml" Requires="v">
                <p:oleObj spid="_x0000_s23558" name="Уравнение" r:id="rId4" imgW="863225" imgH="393529" progId="Equation.3">
                  <p:embed/>
                </p:oleObj>
              </mc:Choice>
              <mc:Fallback>
                <p:oleObj name="Уравнение" r:id="rId4" imgW="863225" imgH="393529"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27796" y="3541690"/>
                        <a:ext cx="4387403" cy="1434248"/>
                      </a:xfrm>
                      <a:prstGeom prst="rect">
                        <a:avLst/>
                      </a:prstGeom>
                      <a:noFill/>
                    </p:spPr>
                  </p:pic>
                </p:oleObj>
              </mc:Fallback>
            </mc:AlternateContent>
          </a:graphicData>
        </a:graphic>
      </p:graphicFrame>
      <p:sp>
        <p:nvSpPr>
          <p:cNvPr id="8" name="Rectangle 3"/>
          <p:cNvSpPr>
            <a:spLocks noChangeArrowheads="1"/>
          </p:cNvSpPr>
          <p:nvPr/>
        </p:nvSpPr>
        <p:spPr bwMode="auto">
          <a:xfrm>
            <a:off x="1511121" y="4975938"/>
            <a:ext cx="960334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ru-RU" sz="3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t>
            </a:r>
            <a:r>
              <a:rPr kumimoji="0" lang="en-GB" altLang="ru-RU" sz="36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kumimoji="0" lang="en-GB" altLang="ru-RU" sz="3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en-GB" altLang="ru-RU" sz="3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kumimoji="0" lang="en-GB" altLang="ru-RU" sz="3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3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massaning</a:t>
            </a:r>
            <a:r>
              <a:rPr kumimoji="0" lang="en-GB" altLang="ru-RU" sz="3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3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chiziqli</a:t>
            </a:r>
            <a:r>
              <a:rPr kumimoji="0" lang="en-GB" altLang="ru-RU" sz="3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3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tezlanishi</a:t>
            </a:r>
            <a:endParaRPr kumimoji="0" lang="en-GB" altLang="ru-RU" sz="3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1361258"/>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30200" y="369359"/>
            <a:ext cx="11976100"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57200" algn="just" defTabSz="914400" rtl="0" eaLnBrk="0" fontAlgn="base" latinLnBrk="0" hangingPunct="0">
              <a:lnSpc>
                <a:spcPct val="100000"/>
              </a:lnSpc>
              <a:spcBef>
                <a:spcPct val="0"/>
              </a:spcBef>
              <a:spcAft>
                <a:spcPct val="0"/>
              </a:spcAft>
              <a:buClrTx/>
              <a:buSzTx/>
              <a:buFontTx/>
              <a:buNone/>
              <a:tabLst/>
            </a:pPr>
            <a:r>
              <a:rPr kumimoji="0" lang="en-GB" altLang="ru-RU" sz="2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Yetaklovchi</a:t>
            </a:r>
            <a:r>
              <a:rPr kumimoji="0" lang="en-GB" altLang="ru-RU" sz="2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bo’g’in</a:t>
            </a:r>
            <a:r>
              <a:rPr kumimoji="0" lang="en-GB" altLang="ru-RU" sz="2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kinetostatikasi</a:t>
            </a:r>
            <a:r>
              <a:rPr kumimoji="0" lang="en-GB"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kumimoji="0" lang="en-GB" altLang="ru-RU"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Ko`rsatilgan</a:t>
            </a:r>
            <a:r>
              <a:rPr kumimoji="0" lang="en-GB"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shaklda</a:t>
            </a:r>
            <a:r>
              <a:rPr kumimoji="0" lang="en-GB"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yetaklovchi</a:t>
            </a:r>
            <a:r>
              <a:rPr kumimoji="0" lang="en-GB"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bo’g’in</a:t>
            </a:r>
            <a:r>
              <a:rPr kumimoji="0" lang="en-GB"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OA </a:t>
            </a:r>
            <a:r>
              <a:rPr kumimoji="0" lang="en-GB" altLang="ru-RU"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GB"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unga</a:t>
            </a:r>
            <a:r>
              <a:rPr kumimoji="0" lang="en-GB"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ta'sir</a:t>
            </a:r>
            <a:r>
              <a:rPr kumimoji="0" lang="en-GB"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qiluvchi</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lvl="0" eaLnBrk="0" fontAlgn="base" hangingPunct="0">
              <a:spcBef>
                <a:spcPct val="0"/>
              </a:spcBef>
              <a:spcAft>
                <a:spcPct val="0"/>
              </a:spcAft>
            </a:pPr>
            <a:r>
              <a:rPr lang="en-GB" altLang="ru-RU"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smtClean="0">
                <a:latin typeface="Times New Roman" panose="02020603050405020304" pitchFamily="18" charset="0"/>
                <a:ea typeface="Times New Roman" panose="02020603050405020304" pitchFamily="18" charset="0"/>
                <a:cs typeface="Times New Roman" panose="02020603050405020304" pitchFamily="18" charset="0"/>
              </a:rPr>
              <a:t>kuchlar</a:t>
            </a:r>
            <a:r>
              <a:rPr lang="en-GB" altLang="ru-RU"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berilgan</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Yetaklovchi</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bo’g’inning</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kinetostatikasini</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o`rganishda</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O</a:t>
            </a:r>
            <a:r>
              <a:rPr lang="en-GB" altLang="ru-RU" sz="2800" baseline="-30000" dirty="0">
                <a:latin typeface="Times New Roman" panose="02020603050405020304" pitchFamily="18" charset="0"/>
                <a:ea typeface="Times New Roman" panose="02020603050405020304" pitchFamily="18" charset="0"/>
                <a:cs typeface="Times New Roman" panose="02020603050405020304" pitchFamily="18" charset="0"/>
              </a:rPr>
              <a:t>1</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nuqtadagi</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reaksiya</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kuchi</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muvazanatlovchi</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kuchni</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topish</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talab</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etiladi</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altLang="ru-RU" sz="2800" dirty="0">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Muvazanatlovchi</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kuchni</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dirty="0">
                <a:latin typeface="Times New Roman" panose="02020603050405020304" pitchFamily="18" charset="0"/>
                <a:ea typeface="Times New Roman" panose="02020603050405020304" pitchFamily="18" charset="0"/>
                <a:cs typeface="Times New Roman" panose="02020603050405020304" pitchFamily="18" charset="0"/>
              </a:rPr>
              <a:t>R</a:t>
            </a:r>
            <a:r>
              <a:rPr lang="en-US" altLang="ru-RU" sz="2800" baseline="-30000" dirty="0">
                <a:latin typeface="Times New Roman" panose="02020603050405020304" pitchFamily="18" charset="0"/>
                <a:ea typeface="Times New Roman" panose="02020603050405020304" pitchFamily="18" charset="0"/>
                <a:cs typeface="Times New Roman" panose="02020603050405020304" pitchFamily="18" charset="0"/>
              </a:rPr>
              <a:t>u</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belgilaymiz</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uni</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quyidagi</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momentlar</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muvozanatidan</a:t>
            </a:r>
            <a:r>
              <a:rPr lang="en-GB" alt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altLang="ru-RU" sz="2800" dirty="0" err="1">
                <a:latin typeface="Times New Roman" panose="02020603050405020304" pitchFamily="18" charset="0"/>
                <a:ea typeface="Times New Roman" panose="02020603050405020304" pitchFamily="18" charset="0"/>
                <a:cs typeface="Times New Roman" panose="02020603050405020304" pitchFamily="18" charset="0"/>
              </a:rPr>
              <a:t>aniqlaymiz</a:t>
            </a:r>
            <a:r>
              <a:rPr lang="en-GB" altLang="ru-RU" sz="28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altLang="ru-RU" sz="2800" dirty="0">
              <a:latin typeface="Times New Roman" panose="02020603050405020304" pitchFamily="18" charset="0"/>
              <a:cs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3771526473"/>
              </p:ext>
            </p:extLst>
          </p:nvPr>
        </p:nvGraphicFramePr>
        <p:xfrm>
          <a:off x="10198100" y="850900"/>
          <a:ext cx="1320800" cy="431800"/>
        </p:xfrm>
        <a:graphic>
          <a:graphicData uri="http://schemas.openxmlformats.org/presentationml/2006/ole">
            <mc:AlternateContent xmlns:mc="http://schemas.openxmlformats.org/markup-compatibility/2006">
              <mc:Choice xmlns:v="urn:schemas-microsoft-com:vml" Requires="v">
                <p:oleObj spid="_x0000_s24588" name="Уравнение" r:id="rId4" imgW="685800" imgH="228600" progId="Equation.3">
                  <p:embed/>
                </p:oleObj>
              </mc:Choice>
              <mc:Fallback>
                <p:oleObj name="Уравнение" r:id="rId4" imgW="685800" imgH="228600"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98100" y="850900"/>
                        <a:ext cx="1320800" cy="431800"/>
                      </a:xfrm>
                      <a:prstGeom prst="rect">
                        <a:avLst/>
                      </a:prstGeom>
                      <a:noFill/>
                    </p:spPr>
                  </p:pic>
                </p:oleObj>
              </mc:Fallback>
            </mc:AlternateContent>
          </a:graphicData>
        </a:graphic>
      </p:graphicFrame>
      <p:graphicFrame>
        <p:nvGraphicFramePr>
          <p:cNvPr id="6" name="Объект 5"/>
          <p:cNvGraphicFramePr>
            <a:graphicFrameLocks noChangeAspect="1"/>
          </p:cNvGraphicFramePr>
          <p:nvPr>
            <p:extLst>
              <p:ext uri="{D42A27DB-BD31-4B8C-83A1-F6EECF244321}">
                <p14:modId xmlns:p14="http://schemas.microsoft.com/office/powerpoint/2010/main" val="127046712"/>
              </p:ext>
            </p:extLst>
          </p:nvPr>
        </p:nvGraphicFramePr>
        <p:xfrm>
          <a:off x="2006600" y="3047015"/>
          <a:ext cx="4445000" cy="915385"/>
        </p:xfrm>
        <a:graphic>
          <a:graphicData uri="http://schemas.openxmlformats.org/presentationml/2006/ole">
            <mc:AlternateContent xmlns:mc="http://schemas.openxmlformats.org/markup-compatibility/2006">
              <mc:Choice xmlns:v="urn:schemas-microsoft-com:vml" Requires="v">
                <p:oleObj spid="_x0000_s24589" name="Уравнение" r:id="rId6" imgW="2692400" imgH="431800" progId="Equation.3">
                  <p:embed/>
                </p:oleObj>
              </mc:Choice>
              <mc:Fallback>
                <p:oleObj name="Уравнение" r:id="rId6" imgW="2692400" imgH="431800" progId="Equation.3">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06600" y="3047015"/>
                        <a:ext cx="4445000" cy="915385"/>
                      </a:xfrm>
                      <a:prstGeom prst="rect">
                        <a:avLst/>
                      </a:prstGeom>
                      <a:noFill/>
                    </p:spPr>
                  </p:pic>
                </p:oleObj>
              </mc:Fallback>
            </mc:AlternateContent>
          </a:graphicData>
        </a:graphic>
      </p:graphicFrame>
      <p:pic>
        <p:nvPicPr>
          <p:cNvPr id="9" name="Рисунок 8"/>
          <p:cNvPicPr>
            <a:picLocks noChangeAspect="1"/>
          </p:cNvPicPr>
          <p:nvPr/>
        </p:nvPicPr>
        <p:blipFill>
          <a:blip r:embed="rId8"/>
          <a:stretch>
            <a:fillRect/>
          </a:stretch>
        </p:blipFill>
        <p:spPr>
          <a:xfrm>
            <a:off x="330200" y="3962400"/>
            <a:ext cx="4152900" cy="2413000"/>
          </a:xfrm>
          <a:prstGeom prst="rect">
            <a:avLst/>
          </a:prstGeom>
        </p:spPr>
      </p:pic>
      <p:pic>
        <p:nvPicPr>
          <p:cNvPr id="10" name="Рисунок 9"/>
          <p:cNvPicPr>
            <a:picLocks noChangeAspect="1"/>
          </p:cNvPicPr>
          <p:nvPr/>
        </p:nvPicPr>
        <p:blipFill>
          <a:blip r:embed="rId9"/>
          <a:stretch>
            <a:fillRect/>
          </a:stretch>
        </p:blipFill>
        <p:spPr>
          <a:xfrm>
            <a:off x="5237956" y="3962400"/>
            <a:ext cx="4718844" cy="2413000"/>
          </a:xfrm>
          <a:prstGeom prst="rect">
            <a:avLst/>
          </a:prstGeom>
        </p:spPr>
      </p:pic>
      <p:sp>
        <p:nvSpPr>
          <p:cNvPr id="11" name="Прямоугольник 10"/>
          <p:cNvSpPr/>
          <p:nvPr/>
        </p:nvSpPr>
        <p:spPr>
          <a:xfrm>
            <a:off x="7247076" y="6006068"/>
            <a:ext cx="2709723" cy="338554"/>
          </a:xfrm>
          <a:prstGeom prst="rect">
            <a:avLst/>
          </a:prstGeom>
        </p:spPr>
        <p:txBody>
          <a:bodyPr wrap="square">
            <a:spAutoFit/>
          </a:bodyPr>
          <a:lstStyle/>
          <a:p>
            <a:r>
              <a:rPr lang="en-US" sz="1600" b="1" dirty="0">
                <a:latin typeface="Times New Roman" panose="02020603050405020304" pitchFamily="18" charset="0"/>
                <a:ea typeface="Times New Roman" panose="02020603050405020304" pitchFamily="18" charset="0"/>
              </a:rPr>
              <a:t>7</a:t>
            </a:r>
            <a:r>
              <a:rPr lang="uz-Cyrl-UZ" sz="1600" b="1" dirty="0">
                <a:latin typeface="Times New Roman" panose="02020603050405020304" pitchFamily="18" charset="0"/>
                <a:ea typeface="Times New Roman" panose="02020603050405020304" pitchFamily="18" charset="0"/>
              </a:rPr>
              <a:t>.2 shakl. Еtaklovchi </a:t>
            </a:r>
            <a:r>
              <a:rPr lang="en-US" sz="1600" b="1" dirty="0" err="1">
                <a:latin typeface="Times New Roman" panose="02020603050405020304" pitchFamily="18" charset="0"/>
                <a:ea typeface="Times New Roman" panose="02020603050405020304" pitchFamily="18" charset="0"/>
              </a:rPr>
              <a:t>bo’g’in</a:t>
            </a:r>
            <a:r>
              <a:rPr lang="en-US" sz="1600" b="1" dirty="0">
                <a:latin typeface="Times New Roman" panose="02020603050405020304" pitchFamily="18" charset="0"/>
                <a:ea typeface="Times New Roman" panose="02020603050405020304" pitchFamily="18" charset="0"/>
              </a:rPr>
              <a:t> </a:t>
            </a:r>
            <a:endParaRPr lang="ru-RU" sz="1600" dirty="0"/>
          </a:p>
        </p:txBody>
      </p:sp>
    </p:spTree>
    <p:extLst>
      <p:ext uri="{BB962C8B-B14F-4D97-AF65-F5344CB8AC3E}">
        <p14:creationId xmlns:p14="http://schemas.microsoft.com/office/powerpoint/2010/main" val="2044910014"/>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17161" y="110005"/>
            <a:ext cx="9182100" cy="1785104"/>
          </a:xfrm>
          <a:prstGeom prst="rect">
            <a:avLst/>
          </a:prstGeom>
        </p:spPr>
        <p:txBody>
          <a:bodyPr wrap="square">
            <a:spAutoFit/>
          </a:bodyPr>
          <a:lstStyle/>
          <a:p>
            <a:pPr algn="ctr">
              <a:spcAft>
                <a:spcPts val="0"/>
              </a:spcAft>
            </a:pPr>
            <a:r>
              <a:rPr lang="uz-Cyrl-UZ" sz="2200" b="1" dirty="0">
                <a:latin typeface="Times New Roman" panose="02020603050405020304" pitchFamily="18" charset="0"/>
                <a:ea typeface="Times New Roman" panose="02020603050405020304" pitchFamily="18" charset="0"/>
              </a:rPr>
              <a:t>N.V.  Jukovskiyning qattiq richag tug`risidagi teoremasi</a:t>
            </a:r>
            <a:endParaRPr lang="ru-RU" sz="2200" dirty="0">
              <a:latin typeface="Times New Roman" panose="02020603050405020304" pitchFamily="18" charset="0"/>
              <a:ea typeface="Times New Roman" panose="02020603050405020304" pitchFamily="18" charset="0"/>
            </a:endParaRPr>
          </a:p>
          <a:p>
            <a:pPr algn="just">
              <a:spcAft>
                <a:spcPts val="0"/>
              </a:spcAft>
            </a:pPr>
            <a:r>
              <a:rPr lang="uz-Cyrl-UZ" sz="2200" dirty="0">
                <a:latin typeface="Times New Roman" panose="02020603050405020304" pitchFamily="18" charset="0"/>
                <a:ea typeface="Times New Roman" panose="02020603050405020304" pitchFamily="18" charset="0"/>
              </a:rPr>
              <a:t> </a:t>
            </a:r>
            <a:endParaRPr lang="ru-RU" sz="2200" dirty="0">
              <a:latin typeface="Times New Roman" panose="02020603050405020304" pitchFamily="18" charset="0"/>
              <a:ea typeface="Times New Roman" panose="02020603050405020304" pitchFamily="18" charset="0"/>
            </a:endParaRPr>
          </a:p>
          <a:p>
            <a:pPr algn="just">
              <a:spcAft>
                <a:spcPts val="0"/>
              </a:spcAft>
            </a:pPr>
            <a:r>
              <a:rPr lang="uz-Cyrl-UZ" sz="2200" dirty="0">
                <a:latin typeface="Times New Roman" panose="02020603050405020304" pitchFamily="18" charset="0"/>
                <a:ea typeface="Times New Roman" panose="02020603050405020304" pitchFamily="18" charset="0"/>
              </a:rPr>
              <a:t> 	N.V. Jukovskiy xar qanday mexanizmni muvozanatini richag muvozanati haqidagi masalaga taqqoslab o`rganishni tavsiya etadi. Bu richagni quyidagi muloxazalar bilan ko`rib chiqamiz:</a:t>
            </a:r>
            <a:endParaRPr lang="ru-RU" sz="2200" dirty="0">
              <a:effectLst/>
              <a:latin typeface="Times New Roman" panose="02020603050405020304" pitchFamily="18" charset="0"/>
              <a:ea typeface="Times New Roman" panose="02020603050405020304" pitchFamily="18" charset="0"/>
            </a:endParaRPr>
          </a:p>
        </p:txBody>
      </p:sp>
      <p:pic>
        <p:nvPicPr>
          <p:cNvPr id="21" name="Рисунок 20"/>
          <p:cNvPicPr>
            <a:picLocks noChangeAspect="1"/>
          </p:cNvPicPr>
          <p:nvPr/>
        </p:nvPicPr>
        <p:blipFill>
          <a:blip r:embed="rId4"/>
          <a:stretch>
            <a:fillRect/>
          </a:stretch>
        </p:blipFill>
        <p:spPr>
          <a:xfrm>
            <a:off x="6291746" y="2096507"/>
            <a:ext cx="3554620" cy="2398266"/>
          </a:xfrm>
          <a:prstGeom prst="rect">
            <a:avLst/>
          </a:prstGeom>
        </p:spPr>
      </p:pic>
      <p:pic>
        <p:nvPicPr>
          <p:cNvPr id="22" name="Рисунок 21"/>
          <p:cNvPicPr>
            <a:picLocks noChangeAspect="1"/>
          </p:cNvPicPr>
          <p:nvPr/>
        </p:nvPicPr>
        <p:blipFill>
          <a:blip r:embed="rId5"/>
          <a:stretch>
            <a:fillRect/>
          </a:stretch>
        </p:blipFill>
        <p:spPr>
          <a:xfrm>
            <a:off x="1395205" y="2096507"/>
            <a:ext cx="3047172" cy="2398266"/>
          </a:xfrm>
          <a:prstGeom prst="rect">
            <a:avLst/>
          </a:prstGeom>
        </p:spPr>
      </p:pic>
      <p:sp>
        <p:nvSpPr>
          <p:cNvPr id="23" name="Rectangle 24"/>
          <p:cNvSpPr>
            <a:spLocks noChangeArrowheads="1"/>
          </p:cNvSpPr>
          <p:nvPr/>
        </p:nvSpPr>
        <p:spPr bwMode="auto">
          <a:xfrm>
            <a:off x="419016" y="4734342"/>
            <a:ext cx="11188864"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457200" algn="just" eaLnBrk="0" fontAlgn="base" hangingPunct="0">
              <a:spcBef>
                <a:spcPct val="0"/>
              </a:spcBef>
              <a:spcAft>
                <a:spcPct val="0"/>
              </a:spcAft>
            </a:pPr>
            <a:r>
              <a:rPr kumimoji="0" lang="uz-Cyrl-UZ"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 bo’g’inning A nuqta da</a:t>
            </a:r>
            <a:r>
              <a:rPr kumimoji="0" lang="en-US"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altLang="ru-RU" sz="2200" dirty="0">
                <a:latin typeface="Times New Roman" panose="02020603050405020304" pitchFamily="18" charset="0"/>
                <a:ea typeface="Times New Roman" panose="02020603050405020304" pitchFamily="18" charset="0"/>
                <a:cs typeface="Times New Roman" panose="02020603050405020304" pitchFamily="18" charset="0"/>
              </a:rPr>
              <a:t>tezlik va </a:t>
            </a:r>
            <a:r>
              <a:rPr lang="ru-RU" altLang="ru-RU" sz="2200" dirty="0">
                <a:latin typeface="Times New Roman" panose="02020603050405020304" pitchFamily="18" charset="0"/>
                <a:ea typeface="Times New Roman" panose="02020603050405020304" pitchFamily="18" charset="0"/>
                <a:cs typeface="Times New Roman" panose="02020603050405020304" pitchFamily="18" charset="0"/>
              </a:rPr>
              <a:t>α</a:t>
            </a:r>
            <a:r>
              <a:rPr lang="uz-Cyrl-UZ" altLang="ru-RU" sz="2200" dirty="0">
                <a:latin typeface="Times New Roman" panose="02020603050405020304" pitchFamily="18" charset="0"/>
                <a:ea typeface="Times New Roman" panose="02020603050405020304" pitchFamily="18" charset="0"/>
                <a:cs typeface="Times New Roman" panose="02020603050405020304" pitchFamily="18" charset="0"/>
              </a:rPr>
              <a:t> burchak ostida ta'sir etuvchi R kuch ma'lum bo`lsin.</a:t>
            </a:r>
            <a:endParaRPr lang="ru-RU" altLang="ru-RU" sz="2200" dirty="0">
              <a:latin typeface="Times New Roman" panose="02020603050405020304" pitchFamily="18" charset="0"/>
              <a:cs typeface="Times New Roman" panose="02020603050405020304" pitchFamily="18" charset="0"/>
            </a:endParaRPr>
          </a:p>
          <a:p>
            <a:pPr lvl="0" indent="457200" algn="just" eaLnBrk="0" fontAlgn="base" hangingPunct="0">
              <a:spcBef>
                <a:spcPct val="0"/>
              </a:spcBef>
              <a:spcAft>
                <a:spcPct val="0"/>
              </a:spcAft>
            </a:pPr>
            <a:r>
              <a:rPr lang="uz-Cyrl-UZ" altLang="ru-RU" sz="2200" dirty="0">
                <a:latin typeface="Times New Roman" panose="02020603050405020304" pitchFamily="18" charset="0"/>
                <a:ea typeface="Times New Roman" panose="02020603050405020304" pitchFamily="18" charset="0"/>
                <a:cs typeface="Times New Roman" panose="02020603050405020304" pitchFamily="18" charset="0"/>
              </a:rPr>
              <a:t>A nuqtaning P ta'siri ostida bajargan ishi d</a:t>
            </a:r>
            <a:r>
              <a:rPr lang="uz-Cyrl-UZ" altLang="ru-RU" sz="2200" baseline="-30000" dirty="0">
                <a:latin typeface="Times New Roman" panose="02020603050405020304" pitchFamily="18" charset="0"/>
                <a:ea typeface="Times New Roman" panose="02020603050405020304" pitchFamily="18" charset="0"/>
                <a:cs typeface="Times New Roman" panose="02020603050405020304" pitchFamily="18" charset="0"/>
              </a:rPr>
              <a:t>A</a:t>
            </a:r>
            <a:r>
              <a:rPr lang="uz-Cyrl-UZ" alt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altLang="ru-RU" sz="2200" i="1" dirty="0">
                <a:latin typeface="Times New Roman" panose="02020603050405020304" pitchFamily="18" charset="0"/>
                <a:ea typeface="Times New Roman" panose="02020603050405020304" pitchFamily="18" charset="0"/>
                <a:cs typeface="Times New Roman" panose="02020603050405020304" pitchFamily="18" charset="0"/>
              </a:rPr>
              <a:t>P</a:t>
            </a:r>
            <a:r>
              <a:rPr lang="uz-Cyrl-UZ" altLang="ru-RU" sz="2200" dirty="0">
                <a:latin typeface="Times New Roman" panose="02020603050405020304" pitchFamily="18" charset="0"/>
                <a:ea typeface="Times New Roman" panose="02020603050405020304" pitchFamily="18" charset="0"/>
                <a:cs typeface="Times New Roman" panose="02020603050405020304" pitchFamily="18" charset="0"/>
              </a:rPr>
              <a:t>·</a:t>
            </a:r>
            <a:r>
              <a:rPr lang="uz-Cyrl-UZ" altLang="ru-RU" sz="2200" i="1" dirty="0">
                <a:latin typeface="Times New Roman" panose="02020603050405020304" pitchFamily="18" charset="0"/>
                <a:ea typeface="Times New Roman" panose="02020603050405020304" pitchFamily="18" charset="0"/>
                <a:cs typeface="Times New Roman" panose="02020603050405020304" pitchFamily="18" charset="0"/>
              </a:rPr>
              <a:t>dS</a:t>
            </a:r>
            <a:r>
              <a:rPr lang="uz-Cyrl-UZ" altLang="ru-RU" sz="2200" i="1" baseline="-30000" dirty="0">
                <a:latin typeface="Times New Roman" panose="02020603050405020304" pitchFamily="18" charset="0"/>
                <a:ea typeface="Times New Roman" panose="02020603050405020304" pitchFamily="18" charset="0"/>
                <a:cs typeface="Times New Roman" panose="02020603050405020304" pitchFamily="18" charset="0"/>
              </a:rPr>
              <a:t>A</a:t>
            </a:r>
            <a:r>
              <a:rPr lang="uz-Cyrl-UZ" altLang="ru-RU" sz="2200" i="1" dirty="0">
                <a:latin typeface="Times New Roman" panose="02020603050405020304" pitchFamily="18" charset="0"/>
                <a:ea typeface="Times New Roman" panose="02020603050405020304" pitchFamily="18" charset="0"/>
                <a:cs typeface="Times New Roman" panose="02020603050405020304" pitchFamily="18" charset="0"/>
              </a:rPr>
              <a:t>·Cos</a:t>
            </a:r>
            <a:r>
              <a:rPr lang="uz-Cyrl-UZ" alt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200" dirty="0">
                <a:latin typeface="Times New Roman" panose="02020603050405020304" pitchFamily="18" charset="0"/>
                <a:ea typeface="Times New Roman" panose="02020603050405020304" pitchFamily="18" charset="0"/>
                <a:cs typeface="Times New Roman" panose="02020603050405020304" pitchFamily="18" charset="0"/>
              </a:rPr>
              <a:t>α</a:t>
            </a:r>
            <a:r>
              <a:rPr lang="uz-Cyrl-UZ" altLang="ru-RU" sz="2200" dirty="0">
                <a:latin typeface="Times New Roman" panose="02020603050405020304" pitchFamily="18" charset="0"/>
                <a:ea typeface="Times New Roman" panose="02020603050405020304" pitchFamily="18" charset="0"/>
                <a:cs typeface="Times New Roman" panose="02020603050405020304" pitchFamily="18" charset="0"/>
              </a:rPr>
              <a:t> bo`ladi quvvat esa</a:t>
            </a:r>
            <a:endParaRPr lang="uz-Cyrl-UZ" altLang="ru-RU" sz="2200" dirty="0">
              <a:latin typeface="Times New Roman" panose="02020603050405020304" pitchFamily="18" charset="0"/>
              <a:cs typeface="Times New Roman" panose="02020603050405020304"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en-US"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marR="0" lvl="0" indent="457200" algn="just" defTabSz="914400" rtl="0" eaLnBrk="0" fontAlgn="base" latinLnBrk="0" hangingPunct="0">
              <a:lnSpc>
                <a:spcPct val="100000"/>
              </a:lnSpc>
              <a:spcBef>
                <a:spcPct val="0"/>
              </a:spcBef>
              <a:spcAft>
                <a:spcPct val="0"/>
              </a:spcAft>
              <a:buClrTx/>
              <a:buSzTx/>
              <a:buFontTx/>
              <a:buNone/>
              <a:tabLst/>
            </a:pPr>
            <a:endParaRPr lang="en-US" altLang="ru-RU" sz="2200" dirty="0">
              <a:latin typeface="Times New Roman" panose="02020603050405020304" pitchFamily="18" charset="0"/>
              <a:cs typeface="Times New Roman" panose="02020603050405020304"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lang="en-US" altLang="ru-RU" sz="2200" dirty="0" smtClean="0">
                <a:latin typeface="Times New Roman" panose="02020603050405020304" pitchFamily="18" charset="0"/>
                <a:cs typeface="Times New Roman" panose="02020603050405020304" pitchFamily="18" charset="0"/>
              </a:rPr>
              <a:t>                                                                                                  </a:t>
            </a:r>
            <a:r>
              <a:rPr lang="en-US" altLang="ru-RU" sz="2200" dirty="0" err="1" smtClean="0">
                <a:latin typeface="Times New Roman" panose="02020603050405020304" pitchFamily="18" charset="0"/>
                <a:cs typeface="Times New Roman" panose="02020603050405020304" pitchFamily="18" charset="0"/>
              </a:rPr>
              <a:t>bo’ladi</a:t>
            </a:r>
            <a:endParaRPr kumimoji="0" lang="uz-Cyrl-UZ" alt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24" name="Объект 23"/>
          <p:cNvGraphicFramePr>
            <a:graphicFrameLocks noChangeAspect="1"/>
          </p:cNvGraphicFramePr>
          <p:nvPr>
            <p:extLst>
              <p:ext uri="{D42A27DB-BD31-4B8C-83A1-F6EECF244321}">
                <p14:modId xmlns:p14="http://schemas.microsoft.com/office/powerpoint/2010/main" val="3300509919"/>
              </p:ext>
            </p:extLst>
          </p:nvPr>
        </p:nvGraphicFramePr>
        <p:xfrm>
          <a:off x="4256846" y="4785591"/>
          <a:ext cx="606701" cy="457409"/>
        </p:xfrm>
        <a:graphic>
          <a:graphicData uri="http://schemas.openxmlformats.org/presentationml/2006/ole">
            <mc:AlternateContent xmlns:mc="http://schemas.openxmlformats.org/markup-compatibility/2006">
              <mc:Choice xmlns:v="urn:schemas-microsoft-com:vml" Requires="v">
                <p:oleObj spid="_x0000_s25630" name="Уравнение" r:id="rId6" imgW="190500" imgH="228600" progId="Equation.3">
                  <p:embed/>
                </p:oleObj>
              </mc:Choice>
              <mc:Fallback>
                <p:oleObj name="Уравнение" r:id="rId6" imgW="190500" imgH="228600" progId="Equation.3">
                  <p:embed/>
                  <p:pic>
                    <p:nvPicPr>
                      <p:cNvPr id="0" name="Object 2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56846" y="4785591"/>
                        <a:ext cx="606701" cy="457409"/>
                      </a:xfrm>
                      <a:prstGeom prst="rect">
                        <a:avLst/>
                      </a:prstGeom>
                      <a:noFill/>
                    </p:spPr>
                  </p:pic>
                </p:oleObj>
              </mc:Fallback>
            </mc:AlternateContent>
          </a:graphicData>
        </a:graphic>
      </p:graphicFrame>
      <p:graphicFrame>
        <p:nvGraphicFramePr>
          <p:cNvPr id="26" name="Объект 25"/>
          <p:cNvGraphicFramePr>
            <a:graphicFrameLocks noChangeAspect="1"/>
          </p:cNvGraphicFramePr>
          <p:nvPr>
            <p:extLst>
              <p:ext uri="{D42A27DB-BD31-4B8C-83A1-F6EECF244321}">
                <p14:modId xmlns:p14="http://schemas.microsoft.com/office/powerpoint/2010/main" val="1763829068"/>
              </p:ext>
            </p:extLst>
          </p:nvPr>
        </p:nvGraphicFramePr>
        <p:xfrm>
          <a:off x="3828912" y="5995994"/>
          <a:ext cx="3115228" cy="710833"/>
        </p:xfrm>
        <a:graphic>
          <a:graphicData uri="http://schemas.openxmlformats.org/presentationml/2006/ole">
            <mc:AlternateContent xmlns:mc="http://schemas.openxmlformats.org/markup-compatibility/2006">
              <mc:Choice xmlns:v="urn:schemas-microsoft-com:vml" Requires="v">
                <p:oleObj spid="_x0000_s25631" name="Уравнение" r:id="rId8" imgW="1866600" imgH="393480" progId="Equation.3">
                  <p:embed/>
                </p:oleObj>
              </mc:Choice>
              <mc:Fallback>
                <p:oleObj name="Уравнение" r:id="rId8" imgW="1866600" imgH="393480" progId="Equation.3">
                  <p:embed/>
                  <p:pic>
                    <p:nvPicPr>
                      <p:cNvPr id="0" name=""/>
                      <p:cNvPicPr/>
                      <p:nvPr/>
                    </p:nvPicPr>
                    <p:blipFill>
                      <a:blip r:embed="rId9"/>
                      <a:stretch>
                        <a:fillRect/>
                      </a:stretch>
                    </p:blipFill>
                    <p:spPr>
                      <a:xfrm>
                        <a:off x="3828912" y="5995994"/>
                        <a:ext cx="3115228" cy="710833"/>
                      </a:xfrm>
                      <a:prstGeom prst="rect">
                        <a:avLst/>
                      </a:prstGeom>
                    </p:spPr>
                  </p:pic>
                </p:oleObj>
              </mc:Fallback>
            </mc:AlternateContent>
          </a:graphicData>
        </a:graphic>
      </p:graphicFrame>
    </p:spTree>
    <p:extLst>
      <p:ext uri="{BB962C8B-B14F-4D97-AF65-F5344CB8AC3E}">
        <p14:creationId xmlns:p14="http://schemas.microsoft.com/office/powerpoint/2010/main" val="1900093698"/>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ChangeAspect="1"/>
          </p:cNvGraphicFramePr>
          <p:nvPr>
            <p:extLst>
              <p:ext uri="{D42A27DB-BD31-4B8C-83A1-F6EECF244321}">
                <p14:modId xmlns:p14="http://schemas.microsoft.com/office/powerpoint/2010/main" val="1118057360"/>
              </p:ext>
            </p:extLst>
          </p:nvPr>
        </p:nvGraphicFramePr>
        <p:xfrm>
          <a:off x="466703" y="1150372"/>
          <a:ext cx="558800" cy="444958"/>
        </p:xfrm>
        <a:graphic>
          <a:graphicData uri="http://schemas.openxmlformats.org/presentationml/2006/ole">
            <mc:AlternateContent xmlns:mc="http://schemas.openxmlformats.org/markup-compatibility/2006">
              <mc:Choice xmlns:v="urn:schemas-microsoft-com:vml" Requires="v">
                <p:oleObj spid="_x0000_s26672" name="Уравнение" r:id="rId4" imgW="152268" imgH="203024" progId="Equation.3">
                  <p:embed/>
                </p:oleObj>
              </mc:Choice>
              <mc:Fallback>
                <p:oleObj name="Уравнение" r:id="rId4" imgW="152268" imgH="203024" progId="Equation.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6703" y="1150372"/>
                        <a:ext cx="558800" cy="444958"/>
                      </a:xfrm>
                      <a:prstGeom prst="rect">
                        <a:avLst/>
                      </a:prstGeom>
                      <a:noFill/>
                    </p:spPr>
                  </p:pic>
                </p:oleObj>
              </mc:Fallback>
            </mc:AlternateContent>
          </a:graphicData>
        </a:graphic>
      </p:graphicFrame>
      <p:graphicFrame>
        <p:nvGraphicFramePr>
          <p:cNvPr id="3" name="Объект 2"/>
          <p:cNvGraphicFramePr>
            <a:graphicFrameLocks noChangeAspect="1"/>
          </p:cNvGraphicFramePr>
          <p:nvPr>
            <p:extLst>
              <p:ext uri="{D42A27DB-BD31-4B8C-83A1-F6EECF244321}">
                <p14:modId xmlns:p14="http://schemas.microsoft.com/office/powerpoint/2010/main" val="1885824972"/>
              </p:ext>
            </p:extLst>
          </p:nvPr>
        </p:nvGraphicFramePr>
        <p:xfrm>
          <a:off x="7769756" y="390304"/>
          <a:ext cx="533400" cy="457200"/>
        </p:xfrm>
        <a:graphic>
          <a:graphicData uri="http://schemas.openxmlformats.org/presentationml/2006/ole">
            <mc:AlternateContent xmlns:mc="http://schemas.openxmlformats.org/markup-compatibility/2006">
              <mc:Choice xmlns:v="urn:schemas-microsoft-com:vml" Requires="v">
                <p:oleObj spid="_x0000_s26673" name="Уравнение" r:id="rId6" imgW="152268" imgH="203024" progId="Equation.3">
                  <p:embed/>
                </p:oleObj>
              </mc:Choice>
              <mc:Fallback>
                <p:oleObj name="Уравнение" r:id="rId6" imgW="152268" imgH="203024"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69756" y="390304"/>
                        <a:ext cx="533400" cy="457200"/>
                      </a:xfrm>
                      <a:prstGeom prst="rect">
                        <a:avLst/>
                      </a:prstGeom>
                      <a:noFill/>
                    </p:spPr>
                  </p:pic>
                </p:oleObj>
              </mc:Fallback>
            </mc:AlternateContent>
          </a:graphicData>
        </a:graphic>
      </p:graphicFrame>
      <p:graphicFrame>
        <p:nvGraphicFramePr>
          <p:cNvPr id="4" name="Объект 3"/>
          <p:cNvGraphicFramePr>
            <a:graphicFrameLocks noChangeAspect="1"/>
          </p:cNvGraphicFramePr>
          <p:nvPr>
            <p:extLst>
              <p:ext uri="{D42A27DB-BD31-4B8C-83A1-F6EECF244321}">
                <p14:modId xmlns:p14="http://schemas.microsoft.com/office/powerpoint/2010/main" val="3725401179"/>
              </p:ext>
            </p:extLst>
          </p:nvPr>
        </p:nvGraphicFramePr>
        <p:xfrm>
          <a:off x="7160957" y="1342578"/>
          <a:ext cx="475362" cy="389155"/>
        </p:xfrm>
        <a:graphic>
          <a:graphicData uri="http://schemas.openxmlformats.org/presentationml/2006/ole">
            <mc:AlternateContent xmlns:mc="http://schemas.openxmlformats.org/markup-compatibility/2006">
              <mc:Choice xmlns:v="urn:schemas-microsoft-com:vml" Requires="v">
                <p:oleObj spid="_x0000_s26674" name="Уравнение" r:id="rId8" imgW="152268" imgH="203024" progId="Equation.3">
                  <p:embed/>
                </p:oleObj>
              </mc:Choice>
              <mc:Fallback>
                <p:oleObj name="Уравнение" r:id="rId8" imgW="152268" imgH="203024" progId="Equation.3">
                  <p:embed/>
                  <p:pic>
                    <p:nvPicPr>
                      <p:cNvPr id="0" name="Object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60957" y="1342578"/>
                        <a:ext cx="475362" cy="389155"/>
                      </a:xfrm>
                      <a:prstGeom prst="rect">
                        <a:avLst/>
                      </a:prstGeom>
                      <a:noFill/>
                    </p:spPr>
                  </p:pic>
                </p:oleObj>
              </mc:Fallback>
            </mc:AlternateContent>
          </a:graphicData>
        </a:graphic>
      </p:graphicFrame>
      <p:graphicFrame>
        <p:nvGraphicFramePr>
          <p:cNvPr id="5" name="Объект 4"/>
          <p:cNvGraphicFramePr>
            <a:graphicFrameLocks noChangeAspect="1"/>
          </p:cNvGraphicFramePr>
          <p:nvPr>
            <p:extLst>
              <p:ext uri="{D42A27DB-BD31-4B8C-83A1-F6EECF244321}">
                <p14:modId xmlns:p14="http://schemas.microsoft.com/office/powerpoint/2010/main" val="1182878916"/>
              </p:ext>
            </p:extLst>
          </p:nvPr>
        </p:nvGraphicFramePr>
        <p:xfrm>
          <a:off x="466703" y="1913441"/>
          <a:ext cx="1378226" cy="611988"/>
        </p:xfrm>
        <a:graphic>
          <a:graphicData uri="http://schemas.openxmlformats.org/presentationml/2006/ole">
            <mc:AlternateContent xmlns:mc="http://schemas.openxmlformats.org/markup-compatibility/2006">
              <mc:Choice xmlns:v="urn:schemas-microsoft-com:vml" Requires="v">
                <p:oleObj spid="_x0000_s26675" name="Уравнение" r:id="rId10" imgW="812447" imgH="228501" progId="Equation.3">
                  <p:embed/>
                </p:oleObj>
              </mc:Choice>
              <mc:Fallback>
                <p:oleObj name="Уравнение" r:id="rId10" imgW="812447" imgH="228501" progId="Equation.3">
                  <p:embed/>
                  <p:pic>
                    <p:nvPicPr>
                      <p:cNvPr id="0" name="Object 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6703" y="1913441"/>
                        <a:ext cx="1378226" cy="611988"/>
                      </a:xfrm>
                      <a:prstGeom prst="rect">
                        <a:avLst/>
                      </a:prstGeom>
                      <a:noFill/>
                    </p:spPr>
                  </p:pic>
                </p:oleObj>
              </mc:Fallback>
            </mc:AlternateContent>
          </a:graphicData>
        </a:graphic>
      </p:graphicFrame>
      <p:sp>
        <p:nvSpPr>
          <p:cNvPr id="6" name="Rectangle 5"/>
          <p:cNvSpPr>
            <a:spLocks noChangeArrowheads="1"/>
          </p:cNvSpPr>
          <p:nvPr/>
        </p:nvSpPr>
        <p:spPr bwMode="auto">
          <a:xfrm>
            <a:off x="64053" y="393736"/>
            <a:ext cx="887730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57200" algn="just" defTabSz="914400" rtl="0" eaLnBrk="0" fontAlgn="base" latinLnBrk="0" hangingPunct="0">
              <a:lnSpc>
                <a:spcPct val="100000"/>
              </a:lnSpc>
              <a:spcBef>
                <a:spcPct val="0"/>
              </a:spcBef>
              <a:spcAft>
                <a:spcPct val="0"/>
              </a:spcAft>
              <a:buClrTx/>
              <a:buSzTx/>
              <a:buFontTx/>
              <a:buNone/>
              <a:tabLst/>
            </a:pPr>
            <a:r>
              <a:rPr kumimoji="0" lang="uz-Cyrl-UZ"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6.3. Shakldagidek</a:t>
            </a:r>
            <a:r>
              <a:rPr kumimoji="0" lang="uz-Cyrl-UZ" altLang="ru-RU" sz="2200"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U</a:t>
            </a:r>
            <a:r>
              <a:rPr kumimoji="0" lang="uz-Cyrl-UZ" altLang="ru-RU" sz="22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kumimoji="0" lang="uz-Cyrl-UZ"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tezlikni tezlikni qandaydir qutbdan (R</a:t>
            </a:r>
            <a:r>
              <a:rPr kumimoji="0" lang="uz-Cyrl-UZ" altLang="ru-RU" sz="22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dаn</a:t>
            </a:r>
            <a:r>
              <a:rPr kumimoji="0" lang="uz-Cyrl-UZ"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uz-Cyrl-UZ" alt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7" name="Rectangle 6"/>
          <p:cNvSpPr>
            <a:spLocks noChangeArrowheads="1"/>
          </p:cNvSpPr>
          <p:nvPr/>
        </p:nvSpPr>
        <p:spPr bwMode="auto">
          <a:xfrm>
            <a:off x="7769756" y="465474"/>
            <a:ext cx="490220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57200" algn="just" defTabSz="914400" rtl="0" eaLnBrk="0" fontAlgn="base" latinLnBrk="0" hangingPunct="0">
              <a:lnSpc>
                <a:spcPct val="100000"/>
              </a:lnSpc>
              <a:spcBef>
                <a:spcPct val="0"/>
              </a:spcBef>
              <a:spcAft>
                <a:spcPct val="0"/>
              </a:spcAft>
              <a:buClrTx/>
              <a:buSzTx/>
              <a:buFontTx/>
              <a:buNone/>
              <a:tabLst/>
            </a:pPr>
            <a:r>
              <a:rPr kumimoji="0" lang="uz-Cyrl-UZ"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uz-Cyrl-UZ" altLang="ru-RU" sz="2200"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kumimoji="0" lang="uz-Cyrl-UZ" altLang="ru-RU" sz="22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kumimoji="0" lang="uz-Cyrl-UZ"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qilib qo`yamiz va </a:t>
            </a:r>
            <a:endParaRPr kumimoji="0" lang="uz-Cyrl-UZ" alt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8" name="Rectangle 7"/>
          <p:cNvSpPr>
            <a:spLocks noChangeArrowheads="1"/>
          </p:cNvSpPr>
          <p:nvPr/>
        </p:nvSpPr>
        <p:spPr bwMode="auto">
          <a:xfrm>
            <a:off x="215900" y="1116619"/>
            <a:ext cx="11645899"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457200" algn="just" eaLnBrk="0" fontAlgn="base" hangingPunct="0">
              <a:spcBef>
                <a:spcPct val="0"/>
              </a:spcBef>
              <a:spcAft>
                <a:spcPct val="0"/>
              </a:spcAft>
            </a:pPr>
            <a:r>
              <a:rPr kumimoji="0" lang="uz-Cyrl-UZ" altLang="ru-RU" sz="22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 </a:t>
            </a:r>
            <a:r>
              <a:rPr kumimoji="0" lang="uz-Cyrl-UZ"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kesmani uchi a dan R kuchini o`ziga║ qilib qo`ysa</a:t>
            </a:r>
            <a:r>
              <a:rPr kumimoji="0" lang="en-US"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           </a:t>
            </a:r>
            <a:r>
              <a:rPr lang="uz-Cyrl-UZ" altLang="ru-RU" sz="2200" dirty="0">
                <a:latin typeface="Times New Roman" panose="02020603050405020304" pitchFamily="18" charset="0"/>
                <a:ea typeface="Times New Roman" panose="02020603050405020304" pitchFamily="18" charset="0"/>
                <a:cs typeface="Times New Roman" panose="02020603050405020304" pitchFamily="18" charset="0"/>
              </a:rPr>
              <a:t>kuchning </a:t>
            </a:r>
            <a:r>
              <a:rPr lang="uz-Cyrl-UZ" altLang="ru-RU" sz="2200" dirty="0" smtClean="0">
                <a:latin typeface="Times New Roman" panose="02020603050405020304" pitchFamily="18" charset="0"/>
                <a:ea typeface="Times New Roman" panose="02020603050405020304" pitchFamily="18" charset="0"/>
                <a:cs typeface="Times New Roman" panose="02020603050405020304" pitchFamily="18" charset="0"/>
              </a:rPr>
              <a:t>qutbiga</a:t>
            </a:r>
            <a:endParaRPr lang="en-US" altLang="ru-RU" sz="2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eaLnBrk="0" fontAlgn="base" hangingPunct="0">
              <a:spcBef>
                <a:spcPct val="0"/>
              </a:spcBef>
              <a:spcAft>
                <a:spcPct val="0"/>
              </a:spcAft>
            </a:pPr>
            <a:r>
              <a:rPr lang="uz-Cyrl-UZ" altLang="ru-RU"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altLang="ru-RU" sz="2200" dirty="0">
                <a:latin typeface="Times New Roman" panose="02020603050405020304" pitchFamily="18" charset="0"/>
                <a:ea typeface="Times New Roman" panose="02020603050405020304" pitchFamily="18" charset="0"/>
                <a:cs typeface="Times New Roman" panose="02020603050405020304" pitchFamily="18" charset="0"/>
              </a:rPr>
              <a:t>nisbatan momenti M</a:t>
            </a:r>
            <a:r>
              <a:rPr lang="uz-Cyrl-UZ" altLang="ru-RU" sz="2200" baseline="-30000" dirty="0">
                <a:latin typeface="Times New Roman" panose="02020603050405020304" pitchFamily="18" charset="0"/>
                <a:ea typeface="Times New Roman" panose="02020603050405020304" pitchFamily="18" charset="0"/>
                <a:cs typeface="Times New Roman" panose="02020603050405020304" pitchFamily="18" charset="0"/>
              </a:rPr>
              <a:t>r</a:t>
            </a:r>
            <a:r>
              <a:rPr lang="uz-Cyrl-UZ" altLang="ru-RU" sz="2200" dirty="0">
                <a:latin typeface="Times New Roman" panose="02020603050405020304" pitchFamily="18" charset="0"/>
                <a:ea typeface="Times New Roman" panose="02020603050405020304" pitchFamily="18" charset="0"/>
                <a:cs typeface="Times New Roman" panose="02020603050405020304" pitchFamily="18" charset="0"/>
              </a:rPr>
              <a:t>=R·h bo`ladi</a:t>
            </a:r>
            <a:r>
              <a:rPr lang="uz-Cyrl-UZ" altLang="ru-RU" sz="2200" dirty="0" smtClean="0">
                <a:latin typeface="Times New Roman" panose="02020603050405020304" pitchFamily="18" charset="0"/>
                <a:ea typeface="Times New Roman" panose="02020603050405020304" pitchFamily="18" charset="0"/>
                <a:cs typeface="Times New Roman" panose="02020603050405020304" pitchFamily="18" charset="0"/>
              </a:rPr>
              <a:t>.</a:t>
            </a:r>
            <a:r>
              <a:rPr kumimoji="0" lang="en-US"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uz-Cyrl-UZ" alt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0" name="Rectangle 9"/>
          <p:cNvSpPr>
            <a:spLocks noChangeArrowheads="1"/>
          </p:cNvSpPr>
          <p:nvPr/>
        </p:nvSpPr>
        <p:spPr bwMode="auto">
          <a:xfrm>
            <a:off x="1951659" y="1980044"/>
            <a:ext cx="344943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ekanini</a:t>
            </a:r>
            <a:r>
              <a:rPr kumimoji="0" lang="en-US"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hisobga</a:t>
            </a:r>
            <a:r>
              <a:rPr kumimoji="0" lang="en-US"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olsak</a:t>
            </a:r>
            <a:endParaRPr kumimoji="0" lang="en-US" alt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1" name="Rectangle 15"/>
          <p:cNvSpPr>
            <a:spLocks noChangeArrowheads="1"/>
          </p:cNvSpPr>
          <p:nvPr/>
        </p:nvSpPr>
        <p:spPr bwMode="auto">
          <a:xfrm>
            <a:off x="4645025" y="2033780"/>
            <a:ext cx="1189819"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 r = P·</a:t>
            </a:r>
            <a:endParaRPr kumimoji="0" lang="uz-Cyrl-UZ" alt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12" name="Объект 11"/>
          <p:cNvGraphicFramePr>
            <a:graphicFrameLocks noChangeAspect="1"/>
          </p:cNvGraphicFramePr>
          <p:nvPr>
            <p:extLst>
              <p:ext uri="{D42A27DB-BD31-4B8C-83A1-F6EECF244321}">
                <p14:modId xmlns:p14="http://schemas.microsoft.com/office/powerpoint/2010/main" val="3905305431"/>
              </p:ext>
            </p:extLst>
          </p:nvPr>
        </p:nvGraphicFramePr>
        <p:xfrm>
          <a:off x="5743415" y="1915386"/>
          <a:ext cx="1209813" cy="657699"/>
        </p:xfrm>
        <a:graphic>
          <a:graphicData uri="http://schemas.openxmlformats.org/presentationml/2006/ole">
            <mc:AlternateContent xmlns:mc="http://schemas.openxmlformats.org/markup-compatibility/2006">
              <mc:Choice xmlns:v="urn:schemas-microsoft-com:vml" Requires="v">
                <p:oleObj spid="_x0000_s26676" name="Уравнение" r:id="rId12" imgW="710891" imgH="393529" progId="Equation.3">
                  <p:embed/>
                </p:oleObj>
              </mc:Choice>
              <mc:Fallback>
                <p:oleObj name="Уравнение" r:id="rId12" imgW="710891" imgH="393529" progId="Equation.3">
                  <p:embed/>
                  <p:pic>
                    <p:nvPicPr>
                      <p:cNvPr id="0" name="Object 1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743415" y="1915386"/>
                        <a:ext cx="1209813" cy="657699"/>
                      </a:xfrm>
                      <a:prstGeom prst="rect">
                        <a:avLst/>
                      </a:prstGeom>
                      <a:noFill/>
                    </p:spPr>
                  </p:pic>
                </p:oleObj>
              </mc:Fallback>
            </mc:AlternateContent>
          </a:graphicData>
        </a:graphic>
      </p:graphicFrame>
      <p:sp>
        <p:nvSpPr>
          <p:cNvPr id="13" name="Rectangle 16"/>
          <p:cNvSpPr>
            <a:spLocks noChangeArrowheads="1"/>
          </p:cNvSpPr>
          <p:nvPr/>
        </p:nvSpPr>
        <p:spPr bwMode="auto">
          <a:xfrm>
            <a:off x="466703" y="398564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4" name="Прямоугольник 13"/>
          <p:cNvSpPr/>
          <p:nvPr/>
        </p:nvSpPr>
        <p:spPr>
          <a:xfrm>
            <a:off x="209274" y="2663001"/>
            <a:ext cx="11267108" cy="769441"/>
          </a:xfrm>
          <a:prstGeom prst="rect">
            <a:avLst/>
          </a:prstGeom>
        </p:spPr>
        <p:txBody>
          <a:bodyPr wrap="square">
            <a:spAutoFit/>
          </a:bodyPr>
          <a:lstStyle/>
          <a:p>
            <a:pPr indent="457200" algn="just">
              <a:spcAft>
                <a:spcPts val="0"/>
              </a:spcAft>
            </a:pPr>
            <a:r>
              <a:rPr lang="uz-Cyrl-UZ" sz="2200" dirty="0">
                <a:latin typeface="Times New Roman" panose="02020603050405020304" pitchFamily="18" charset="0"/>
                <a:ea typeface="Times New Roman" panose="02020603050405020304" pitchFamily="18" charset="0"/>
              </a:rPr>
              <a:t>Mexanizm bo’g’inlari ga R</a:t>
            </a:r>
            <a:r>
              <a:rPr lang="uz-Cyrl-UZ" sz="2200" baseline="-25000" dirty="0">
                <a:latin typeface="Times New Roman" panose="02020603050405020304" pitchFamily="18" charset="0"/>
                <a:ea typeface="Times New Roman" panose="02020603050405020304" pitchFamily="18" charset="0"/>
              </a:rPr>
              <a:t>1</a:t>
            </a:r>
            <a:r>
              <a:rPr lang="uz-Cyrl-UZ" sz="2200" dirty="0">
                <a:latin typeface="Times New Roman" panose="02020603050405020304" pitchFamily="18" charset="0"/>
                <a:ea typeface="Times New Roman" panose="02020603050405020304" pitchFamily="18" charset="0"/>
              </a:rPr>
              <a:t>, R</a:t>
            </a:r>
            <a:r>
              <a:rPr lang="uz-Cyrl-UZ" sz="2200" baseline="-25000" dirty="0">
                <a:latin typeface="Times New Roman" panose="02020603050405020304" pitchFamily="18" charset="0"/>
                <a:ea typeface="Times New Roman" panose="02020603050405020304" pitchFamily="18" charset="0"/>
              </a:rPr>
              <a:t>2</a:t>
            </a:r>
            <a:r>
              <a:rPr lang="uz-Cyrl-UZ" sz="2200" dirty="0">
                <a:latin typeface="Times New Roman" panose="02020603050405020304" pitchFamily="18" charset="0"/>
                <a:ea typeface="Times New Roman" panose="02020603050405020304" pitchFamily="18" charset="0"/>
              </a:rPr>
              <a:t>,R</a:t>
            </a:r>
            <a:r>
              <a:rPr lang="uz-Cyrl-UZ" sz="2200" baseline="-25000" dirty="0">
                <a:latin typeface="Times New Roman" panose="02020603050405020304" pitchFamily="18" charset="0"/>
                <a:ea typeface="Times New Roman" panose="02020603050405020304" pitchFamily="18" charset="0"/>
              </a:rPr>
              <a:t>K</a:t>
            </a:r>
            <a:r>
              <a:rPr lang="uz-Cyrl-UZ" sz="2200" dirty="0">
                <a:latin typeface="Times New Roman" panose="02020603050405020304" pitchFamily="18" charset="0"/>
                <a:ea typeface="Times New Roman" panose="02020603050405020304" pitchFamily="18" charset="0"/>
              </a:rPr>
              <a:t>  kuchlar ta'sir etib, bu kuchlar ta'sirida u muvozanatda bo`lsa, bajarilgan ish yoki quvvatlar yig`indisi nol bo`ladi.</a:t>
            </a:r>
            <a:endParaRPr lang="ru-RU" sz="2200" dirty="0">
              <a:effectLst/>
              <a:latin typeface="Times New Roman" panose="02020603050405020304" pitchFamily="18" charset="0"/>
              <a:ea typeface="Times New Roman" panose="02020603050405020304" pitchFamily="18" charset="0"/>
            </a:endParaRPr>
          </a:p>
        </p:txBody>
      </p:sp>
      <p:graphicFrame>
        <p:nvGraphicFramePr>
          <p:cNvPr id="16" name="Объект 15"/>
          <p:cNvGraphicFramePr>
            <a:graphicFrameLocks noChangeAspect="1"/>
          </p:cNvGraphicFramePr>
          <p:nvPr>
            <p:extLst>
              <p:ext uri="{D42A27DB-BD31-4B8C-83A1-F6EECF244321}">
                <p14:modId xmlns:p14="http://schemas.microsoft.com/office/powerpoint/2010/main" val="1029681248"/>
              </p:ext>
            </p:extLst>
          </p:nvPr>
        </p:nvGraphicFramePr>
        <p:xfrm>
          <a:off x="466703" y="3409764"/>
          <a:ext cx="2667000" cy="666750"/>
        </p:xfrm>
        <a:graphic>
          <a:graphicData uri="http://schemas.openxmlformats.org/presentationml/2006/ole">
            <mc:AlternateContent xmlns:mc="http://schemas.openxmlformats.org/markup-compatibility/2006">
              <mc:Choice xmlns:v="urn:schemas-microsoft-com:vml" Requires="v">
                <p:oleObj spid="_x0000_s26677" name="Уравнение" r:id="rId14" imgW="1727200" imgH="431800" progId="Equation.3">
                  <p:embed/>
                </p:oleObj>
              </mc:Choice>
              <mc:Fallback>
                <p:oleObj name="Уравнение" r:id="rId14" imgW="1727200" imgH="431800" progId="Equation.3">
                  <p:embed/>
                  <p:pic>
                    <p:nvPicPr>
                      <p:cNvPr id="0" name="Object 1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66703" y="3409764"/>
                        <a:ext cx="2667000" cy="666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 name="Rectangle 19"/>
          <p:cNvSpPr>
            <a:spLocks noChangeArrowheads="1"/>
          </p:cNvSpPr>
          <p:nvPr/>
        </p:nvSpPr>
        <p:spPr bwMode="auto">
          <a:xfrm>
            <a:off x="3133035" y="3507022"/>
            <a:ext cx="1086677"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yoki</a:t>
            </a:r>
            <a:endParaRPr kumimoji="0" lang="ru-RU" alt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8" name="Rectangle 21"/>
          <p:cNvSpPr>
            <a:spLocks noChangeArrowheads="1"/>
          </p:cNvSpPr>
          <p:nvPr/>
        </p:nvSpPr>
        <p:spPr bwMode="auto">
          <a:xfrm>
            <a:off x="4292600" y="385604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9" name="Объект 18"/>
          <p:cNvGraphicFramePr>
            <a:graphicFrameLocks noChangeAspect="1"/>
          </p:cNvGraphicFramePr>
          <p:nvPr>
            <p:extLst>
              <p:ext uri="{D42A27DB-BD31-4B8C-83A1-F6EECF244321}">
                <p14:modId xmlns:p14="http://schemas.microsoft.com/office/powerpoint/2010/main" val="2457502265"/>
              </p:ext>
            </p:extLst>
          </p:nvPr>
        </p:nvGraphicFramePr>
        <p:xfrm>
          <a:off x="3847962" y="3463908"/>
          <a:ext cx="4606925" cy="666750"/>
        </p:xfrm>
        <a:graphic>
          <a:graphicData uri="http://schemas.openxmlformats.org/presentationml/2006/ole">
            <mc:AlternateContent xmlns:mc="http://schemas.openxmlformats.org/markup-compatibility/2006">
              <mc:Choice xmlns:v="urn:schemas-microsoft-com:vml" Requires="v">
                <p:oleObj spid="_x0000_s26678" name="Уравнение" r:id="rId16" imgW="2997000" imgH="431640" progId="Equation.3">
                  <p:embed/>
                </p:oleObj>
              </mc:Choice>
              <mc:Fallback>
                <p:oleObj name="Уравнение" r:id="rId16" imgW="2997000" imgH="431640" progId="Equation.3">
                  <p:embed/>
                  <p:pic>
                    <p:nvPicPr>
                      <p:cNvPr id="0" name="Object 20"/>
                      <p:cNvPicPr>
                        <a:picLocks noChangeAspect="1" noChangeArrowheads="1"/>
                      </p:cNvPicPr>
                      <p:nvPr/>
                    </p:nvPicPr>
                    <p:blipFill>
                      <a:blip r:embed="rId17"/>
                      <a:srcRect/>
                      <a:stretch>
                        <a:fillRect/>
                      </a:stretch>
                    </p:blipFill>
                    <p:spPr bwMode="auto">
                      <a:xfrm>
                        <a:off x="3847962" y="3463908"/>
                        <a:ext cx="4606925" cy="666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 name="Прямоугольник 19"/>
          <p:cNvSpPr/>
          <p:nvPr/>
        </p:nvSpPr>
        <p:spPr>
          <a:xfrm>
            <a:off x="285474" y="4275670"/>
            <a:ext cx="10822717" cy="1107996"/>
          </a:xfrm>
          <a:prstGeom prst="rect">
            <a:avLst/>
          </a:prstGeom>
        </p:spPr>
        <p:txBody>
          <a:bodyPr wrap="square">
            <a:spAutoFit/>
          </a:bodyPr>
          <a:lstStyle/>
          <a:p>
            <a:pPr indent="457200" algn="just">
              <a:spcAft>
                <a:spcPts val="0"/>
              </a:spcAft>
            </a:pPr>
            <a:r>
              <a:rPr lang="en-GB" sz="2200" dirty="0">
                <a:latin typeface="Times New Roman" panose="02020603050405020304" pitchFamily="18" charset="0"/>
                <a:ea typeface="Times New Roman" panose="02020603050405020304" pitchFamily="18" charset="0"/>
              </a:rPr>
              <a:t>P</a:t>
            </a:r>
            <a:r>
              <a:rPr lang="ru-RU" sz="2200" baseline="-25000" dirty="0">
                <a:latin typeface="Times New Roman" panose="02020603050405020304" pitchFamily="18" charset="0"/>
                <a:ea typeface="Times New Roman" panose="02020603050405020304" pitchFamily="18" charset="0"/>
              </a:rPr>
              <a:t>1</a:t>
            </a:r>
            <a:r>
              <a:rPr lang="ru-RU" sz="2200" dirty="0">
                <a:latin typeface="Times New Roman" panose="02020603050405020304" pitchFamily="18" charset="0"/>
                <a:ea typeface="Times New Roman" panose="02020603050405020304" pitchFamily="18" charset="0"/>
              </a:rPr>
              <a:t>,</a:t>
            </a:r>
            <a:r>
              <a:rPr lang="en-GB" sz="2200" dirty="0">
                <a:latin typeface="Times New Roman" panose="02020603050405020304" pitchFamily="18" charset="0"/>
                <a:ea typeface="Times New Roman" panose="02020603050405020304" pitchFamily="18" charset="0"/>
              </a:rPr>
              <a:t>P</a:t>
            </a:r>
            <a:r>
              <a:rPr lang="ru-RU" sz="2200" baseline="-25000" dirty="0">
                <a:latin typeface="Times New Roman" panose="02020603050405020304" pitchFamily="18" charset="0"/>
                <a:ea typeface="Times New Roman" panose="02020603050405020304" pitchFamily="18" charset="0"/>
              </a:rPr>
              <a:t>2</a:t>
            </a:r>
            <a:r>
              <a:rPr lang="ru-RU" sz="2200" dirty="0">
                <a:latin typeface="Times New Roman" panose="02020603050405020304" pitchFamily="18" charset="0"/>
                <a:ea typeface="Times New Roman" panose="02020603050405020304" pitchFamily="18" charset="0"/>
              </a:rPr>
              <a:t>,</a:t>
            </a:r>
            <a:r>
              <a:rPr lang="en-GB" sz="2200" dirty="0">
                <a:latin typeface="Times New Roman" panose="02020603050405020304" pitchFamily="18" charset="0"/>
                <a:ea typeface="Times New Roman" panose="02020603050405020304" pitchFamily="18" charset="0"/>
              </a:rPr>
              <a:t>P</a:t>
            </a:r>
            <a:r>
              <a:rPr lang="en-GB" sz="2200" baseline="-25000" dirty="0">
                <a:latin typeface="Times New Roman" panose="02020603050405020304" pitchFamily="18" charset="0"/>
                <a:ea typeface="Times New Roman" panose="02020603050405020304" pitchFamily="18" charset="0"/>
              </a:rPr>
              <a:t>K</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kuchlar</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qo`yilgan</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tezliklar</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planini</a:t>
            </a:r>
            <a:r>
              <a:rPr lang="ru-RU" sz="2200" dirty="0">
                <a:latin typeface="Times New Roman" panose="02020603050405020304" pitchFamily="18" charset="0"/>
                <a:ea typeface="Times New Roman" panose="02020603050405020304" pitchFamily="18" charset="0"/>
              </a:rPr>
              <a:t> 90</a:t>
            </a:r>
            <a:r>
              <a:rPr lang="uz-Cyrl-UZ" sz="2200" baseline="30000" dirty="0">
                <a:latin typeface="Times New Roman" panose="02020603050405020304" pitchFamily="18" charset="0"/>
                <a:ea typeface="Times New Roman" panose="02020603050405020304" pitchFamily="18" charset="0"/>
              </a:rPr>
              <a:t>0</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ga</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burib</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tegishli</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kuchlarni</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joyiga</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qo`ysa</a:t>
            </a:r>
            <a:r>
              <a:rPr lang="en-US" sz="2200" dirty="0">
                <a:latin typeface="Times New Roman" panose="02020603050405020304" pitchFamily="18" charset="0"/>
                <a:ea typeface="Times New Roman" panose="02020603050405020304" pitchFamily="18" charset="0"/>
              </a:rPr>
              <a:t>k</a:t>
            </a:r>
            <a:r>
              <a:rPr lang="ru-RU" sz="2200" dirty="0">
                <a:latin typeface="Times New Roman" panose="02020603050405020304" pitchFamily="18" charset="0"/>
                <a:ea typeface="Times New Roman" panose="02020603050405020304" pitchFamily="18" charset="0"/>
              </a:rPr>
              <a:t> u </a:t>
            </a:r>
            <a:r>
              <a:rPr lang="ru-RU" sz="2200" dirty="0" err="1">
                <a:latin typeface="Times New Roman" panose="02020603050405020304" pitchFamily="18" charset="0"/>
                <a:ea typeface="Times New Roman" panose="02020603050405020304" pitchFamily="18" charset="0"/>
              </a:rPr>
              <a:t>xolda</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shu</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kuchlar</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tezliklar</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planini</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qutbi</a:t>
            </a:r>
            <a:r>
              <a:rPr lang="ru-RU" sz="2200" dirty="0">
                <a:latin typeface="Times New Roman" panose="02020603050405020304" pitchFamily="18" charset="0"/>
                <a:ea typeface="Times New Roman" panose="02020603050405020304" pitchFamily="18" charset="0"/>
              </a:rPr>
              <a:t> </a:t>
            </a:r>
            <a:r>
              <a:rPr lang="en-US" sz="2200" dirty="0">
                <a:latin typeface="Times New Roman" panose="02020603050405020304" pitchFamily="18" charset="0"/>
                <a:ea typeface="Times New Roman" panose="02020603050405020304" pitchFamily="18" charset="0"/>
              </a:rPr>
              <a:t>P</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ga</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nisbatan</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momentlarining</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yi</a:t>
            </a:r>
            <a:r>
              <a:rPr lang="en-US" sz="2200" dirty="0">
                <a:latin typeface="Times New Roman" panose="02020603050405020304" pitchFamily="18" charset="0"/>
                <a:ea typeface="Times New Roman" panose="02020603050405020304" pitchFamily="18" charset="0"/>
              </a:rPr>
              <a:t>g</a:t>
            </a:r>
            <a:r>
              <a:rPr lang="ru-RU" sz="2200" dirty="0">
                <a:latin typeface="Times New Roman" panose="02020603050405020304" pitchFamily="18" charset="0"/>
                <a:ea typeface="Times New Roman" panose="02020603050405020304" pitchFamily="18" charset="0"/>
              </a:rPr>
              <a:t>`</a:t>
            </a:r>
            <a:r>
              <a:rPr lang="ru-RU" sz="2200" dirty="0" err="1">
                <a:latin typeface="Times New Roman" panose="02020603050405020304" pitchFamily="18" charset="0"/>
                <a:ea typeface="Times New Roman" panose="02020603050405020304" pitchFamily="18" charset="0"/>
              </a:rPr>
              <a:t>indisi</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ham</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nol</a:t>
            </a:r>
            <a:r>
              <a:rPr lang="ru-RU" sz="2200" dirty="0">
                <a:latin typeface="Times New Roman" panose="02020603050405020304" pitchFamily="18" charset="0"/>
                <a:ea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rPr>
              <a:t>bo`ladi</a:t>
            </a:r>
            <a:r>
              <a:rPr lang="ru-RU" sz="2200" dirty="0">
                <a:latin typeface="Times New Roman" panose="02020603050405020304" pitchFamily="18" charset="0"/>
                <a:ea typeface="Times New Roman" panose="02020603050405020304" pitchFamily="18" charset="0"/>
              </a:rPr>
              <a:t>.</a:t>
            </a:r>
            <a:endParaRPr lang="ru-RU" sz="2200" dirty="0">
              <a:effectLst/>
              <a:latin typeface="Times New Roman" panose="02020603050405020304" pitchFamily="18" charset="0"/>
              <a:ea typeface="Times New Roman" panose="02020603050405020304" pitchFamily="18" charset="0"/>
            </a:endParaRPr>
          </a:p>
        </p:txBody>
      </p:sp>
      <p:sp>
        <p:nvSpPr>
          <p:cNvPr id="21" name="Rectangle 23"/>
          <p:cNvSpPr>
            <a:spLocks noChangeArrowheads="1"/>
          </p:cNvSpPr>
          <p:nvPr/>
        </p:nvSpPr>
        <p:spPr bwMode="auto">
          <a:xfrm>
            <a:off x="2358887" y="569442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2" name="Объект 21"/>
          <p:cNvGraphicFramePr>
            <a:graphicFrameLocks noChangeAspect="1"/>
          </p:cNvGraphicFramePr>
          <p:nvPr>
            <p:extLst>
              <p:ext uri="{D42A27DB-BD31-4B8C-83A1-F6EECF244321}">
                <p14:modId xmlns:p14="http://schemas.microsoft.com/office/powerpoint/2010/main" val="1107612403"/>
              </p:ext>
            </p:extLst>
          </p:nvPr>
        </p:nvGraphicFramePr>
        <p:xfrm>
          <a:off x="1574662" y="5111671"/>
          <a:ext cx="4546600" cy="625358"/>
        </p:xfrm>
        <a:graphic>
          <a:graphicData uri="http://schemas.openxmlformats.org/presentationml/2006/ole">
            <mc:AlternateContent xmlns:mc="http://schemas.openxmlformats.org/markup-compatibility/2006">
              <mc:Choice xmlns:v="urn:schemas-microsoft-com:vml" Requires="v">
                <p:oleObj spid="_x0000_s26679" name="Уравнение" r:id="rId18" imgW="2184120" imgH="444240" progId="Equation.3">
                  <p:embed/>
                </p:oleObj>
              </mc:Choice>
              <mc:Fallback>
                <p:oleObj name="Уравнение" r:id="rId18" imgW="2184120" imgH="444240" progId="Equation.3">
                  <p:embed/>
                  <p:pic>
                    <p:nvPicPr>
                      <p:cNvPr id="0" name="Object 22"/>
                      <p:cNvPicPr>
                        <a:picLocks noChangeAspect="1" noChangeArrowheads="1"/>
                      </p:cNvPicPr>
                      <p:nvPr/>
                    </p:nvPicPr>
                    <p:blipFill>
                      <a:blip r:embed="rId19"/>
                      <a:srcRect/>
                      <a:stretch>
                        <a:fillRect/>
                      </a:stretch>
                    </p:blipFill>
                    <p:spPr bwMode="auto">
                      <a:xfrm>
                        <a:off x="1574662" y="5111671"/>
                        <a:ext cx="4546600" cy="625358"/>
                      </a:xfrm>
                      <a:prstGeom prst="rect">
                        <a:avLst/>
                      </a:prstGeom>
                      <a:noFill/>
                    </p:spPr>
                  </p:pic>
                </p:oleObj>
              </mc:Fallback>
            </mc:AlternateContent>
          </a:graphicData>
        </a:graphic>
      </p:graphicFrame>
      <p:sp>
        <p:nvSpPr>
          <p:cNvPr id="26" name="Прямоугольник 25"/>
          <p:cNvSpPr/>
          <p:nvPr/>
        </p:nvSpPr>
        <p:spPr>
          <a:xfrm>
            <a:off x="161787" y="5839471"/>
            <a:ext cx="11267107" cy="769441"/>
          </a:xfrm>
          <a:prstGeom prst="rect">
            <a:avLst/>
          </a:prstGeom>
        </p:spPr>
        <p:txBody>
          <a:bodyPr wrap="square">
            <a:spAutoFit/>
          </a:bodyPr>
          <a:lstStyle/>
          <a:p>
            <a:pPr indent="457200" algn="just">
              <a:spcAft>
                <a:spcPts val="0"/>
              </a:spcAft>
            </a:pPr>
            <a:r>
              <a:rPr lang="ru-RU" sz="2200" dirty="0" err="1">
                <a:latin typeface="Times New Roman" panose="02020603050405020304" pitchFamily="18" charset="0"/>
                <a:ea typeface="Times New Roman" panose="02020603050405020304" pitchFamily="18" charset="0"/>
              </a:rPr>
              <a:t>Yetaklovchi</a:t>
            </a:r>
            <a:r>
              <a:rPr lang="ru-RU"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a:t>
            </a:r>
            <a:r>
              <a:rPr lang="ru-RU" sz="2200" dirty="0">
                <a:latin typeface="Times New Roman" panose="02020603050405020304" pitchFamily="18" charset="0"/>
                <a:ea typeface="Times New Roman" panose="02020603050405020304" pitchFamily="18" charset="0"/>
              </a:rPr>
              <a:t>’</a:t>
            </a:r>
            <a:r>
              <a:rPr lang="en-US" sz="2200" dirty="0">
                <a:latin typeface="Times New Roman" panose="02020603050405020304" pitchFamily="18" charset="0"/>
                <a:ea typeface="Times New Roman" panose="02020603050405020304" pitchFamily="18" charset="0"/>
              </a:rPr>
              <a:t>g</a:t>
            </a:r>
            <a:r>
              <a:rPr lang="ru-RU" sz="2200" dirty="0">
                <a:latin typeface="Times New Roman" panose="02020603050405020304" pitchFamily="18" charset="0"/>
                <a:ea typeface="Times New Roman" panose="02020603050405020304" pitchFamily="18" charset="0"/>
              </a:rPr>
              <a:t>’</a:t>
            </a:r>
            <a:r>
              <a:rPr lang="en-US" sz="2200" dirty="0" err="1">
                <a:latin typeface="Times New Roman" panose="02020603050405020304" pitchFamily="18" charset="0"/>
                <a:ea typeface="Times New Roman" panose="02020603050405020304" pitchFamily="18" charset="0"/>
              </a:rPr>
              <a:t>inda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muvozanatlovchi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kuch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shu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a:t>
            </a:r>
            <a:r>
              <a:rPr lang="ru-RU" sz="2200" dirty="0">
                <a:latin typeface="Times New Roman" panose="02020603050405020304" pitchFamily="18" charset="0"/>
                <a:ea typeface="Times New Roman" panose="02020603050405020304" pitchFamily="18" charset="0"/>
              </a:rPr>
              <a:t>’</a:t>
            </a:r>
            <a:r>
              <a:rPr lang="en-US" sz="2200" dirty="0">
                <a:latin typeface="Times New Roman" panose="02020603050405020304" pitchFamily="18" charset="0"/>
                <a:ea typeface="Times New Roman" panose="02020603050405020304" pitchFamily="18" charset="0"/>
              </a:rPr>
              <a:t>g</a:t>
            </a:r>
            <a:r>
              <a:rPr lang="ru-RU" sz="2200" dirty="0">
                <a:latin typeface="Times New Roman" panose="02020603050405020304" pitchFamily="18" charset="0"/>
                <a:ea typeface="Times New Roman" panose="02020603050405020304" pitchFamily="18" charset="0"/>
              </a:rPr>
              <a:t>’</a:t>
            </a:r>
            <a:r>
              <a:rPr lang="en-US" sz="2200" dirty="0" err="1">
                <a:latin typeface="Times New Roman" panose="02020603050405020304" pitchFamily="18" charset="0"/>
                <a:ea typeface="Times New Roman" panose="02020603050405020304" pitchFamily="18" charset="0"/>
              </a:rPr>
              <a:t>inga</a:t>
            </a:r>
            <a:r>
              <a:rPr lang="en-US" sz="2200" dirty="0">
                <a:latin typeface="Times New Roman" panose="02020603050405020304" pitchFamily="18" charset="0"/>
                <a:ea typeface="Times New Roman" panose="02020603050405020304" pitchFamily="18" charset="0"/>
              </a:rPr>
              <a:t> p</a:t>
            </a:r>
            <a:r>
              <a:rPr lang="ru-RU" sz="2200" dirty="0">
                <a:latin typeface="Times New Roman" panose="02020603050405020304" pitchFamily="18" charset="0"/>
                <a:ea typeface="Times New Roman" panose="02020603050405020304" pitchFamily="18" charset="0"/>
              </a:rPr>
              <a:t>e</a:t>
            </a:r>
            <a:r>
              <a:rPr lang="en-US" sz="2200" dirty="0" err="1">
                <a:latin typeface="Times New Roman" panose="02020603050405020304" pitchFamily="18" charset="0"/>
                <a:ea typeface="Times New Roman" panose="02020603050405020304" pitchFamily="18" charset="0"/>
              </a:rPr>
              <a:t>rp</a:t>
            </a:r>
            <a:r>
              <a:rPr lang="ru-RU" sz="2200" dirty="0">
                <a:latin typeface="Times New Roman" panose="02020603050405020304" pitchFamily="18" charset="0"/>
                <a:ea typeface="Times New Roman" panose="02020603050405020304" pitchFamily="18" charset="0"/>
              </a:rPr>
              <a:t>e</a:t>
            </a:r>
            <a:r>
              <a:rPr lang="en-US" sz="2200" dirty="0" err="1">
                <a:latin typeface="Times New Roman" panose="02020603050405020304" pitchFamily="18" charset="0"/>
                <a:ea typeface="Times New Roman" panose="02020603050405020304" pitchFamily="18" charset="0"/>
              </a:rPr>
              <a:t>ndikulyar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a:t>
            </a:r>
            <a:r>
              <a:rPr lang="ru-RU" sz="2200" dirty="0">
                <a:latin typeface="Times New Roman" panose="02020603050405020304" pitchFamily="18" charset="0"/>
                <a:ea typeface="Times New Roman" panose="02020603050405020304" pitchFamily="18" charset="0"/>
              </a:rPr>
              <a:t>`</a:t>
            </a:r>
            <a:r>
              <a:rPr lang="en-US" sz="2200" dirty="0" err="1">
                <a:latin typeface="Times New Roman" panose="02020603050405020304" pitchFamily="18" charset="0"/>
                <a:ea typeface="Times New Roman" panose="02020603050405020304" pitchFamily="18" charset="0"/>
              </a:rPr>
              <a:t>lishi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shart</a:t>
            </a:r>
            <a:r>
              <a:rPr lang="ru-RU" sz="2200" dirty="0">
                <a:latin typeface="Times New Roman" panose="02020603050405020304" pitchFamily="18" charset="0"/>
                <a:ea typeface="Times New Roman" panose="02020603050405020304" pitchFamily="18" charset="0"/>
              </a:rPr>
              <a:t>.</a:t>
            </a:r>
          </a:p>
          <a:p>
            <a:pPr indent="457200" algn="just">
              <a:spcAft>
                <a:spcPts val="0"/>
              </a:spcAft>
            </a:pPr>
            <a:r>
              <a:rPr lang="en-GB" sz="2200" dirty="0" err="1">
                <a:latin typeface="Times New Roman" panose="02020603050405020304" pitchFamily="18" charset="0"/>
                <a:ea typeface="Times New Roman" panose="02020603050405020304" pitchFamily="18" charset="0"/>
              </a:rPr>
              <a:t>Jukovskiy</a:t>
            </a:r>
            <a:r>
              <a:rPr lang="en-GB" sz="2200" dirty="0">
                <a:latin typeface="Times New Roman" panose="02020603050405020304" pitchFamily="18" charset="0"/>
                <a:ea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rPr>
              <a:t>richagini</a:t>
            </a:r>
            <a:r>
              <a:rPr lang="en-GB" sz="2200" dirty="0">
                <a:latin typeface="Times New Roman" panose="02020603050405020304" pitchFamily="18" charset="0"/>
                <a:ea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rPr>
              <a:t>har</a:t>
            </a:r>
            <a:r>
              <a:rPr lang="en-GB" sz="2200" dirty="0">
                <a:latin typeface="Times New Roman" panose="02020603050405020304" pitchFamily="18" charset="0"/>
                <a:ea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rPr>
              <a:t>qanday</a:t>
            </a:r>
            <a:r>
              <a:rPr lang="en-GB" sz="2200" dirty="0">
                <a:latin typeface="Times New Roman" panose="02020603050405020304" pitchFamily="18" charset="0"/>
                <a:ea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rPr>
              <a:t>richagli</a:t>
            </a:r>
            <a:r>
              <a:rPr lang="en-GB" sz="2200" dirty="0">
                <a:latin typeface="Times New Roman" panose="02020603050405020304" pitchFamily="18" charset="0"/>
                <a:ea typeface="Times New Roman" panose="02020603050405020304" pitchFamily="18" charset="0"/>
              </a:rPr>
              <a:t> m</a:t>
            </a:r>
            <a:r>
              <a:rPr lang="en-US" sz="2200" dirty="0">
                <a:latin typeface="Times New Roman" panose="02020603050405020304" pitchFamily="18" charset="0"/>
                <a:ea typeface="Times New Roman" panose="02020603050405020304" pitchFamily="18" charset="0"/>
              </a:rPr>
              <a:t>e</a:t>
            </a:r>
            <a:r>
              <a:rPr lang="en-GB" sz="2200" dirty="0" err="1">
                <a:latin typeface="Times New Roman" panose="02020603050405020304" pitchFamily="18" charset="0"/>
                <a:ea typeface="Times New Roman" panose="02020603050405020304" pitchFamily="18" charset="0"/>
              </a:rPr>
              <a:t>xanizmga</a:t>
            </a:r>
            <a:r>
              <a:rPr lang="en-GB" sz="2200" dirty="0">
                <a:latin typeface="Times New Roman" panose="02020603050405020304" pitchFamily="18" charset="0"/>
                <a:ea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rPr>
              <a:t>qo`llash</a:t>
            </a:r>
            <a:r>
              <a:rPr lang="en-GB" sz="2200" dirty="0">
                <a:latin typeface="Times New Roman" panose="02020603050405020304" pitchFamily="18" charset="0"/>
                <a:ea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rPr>
              <a:t>mumkin</a:t>
            </a:r>
            <a:r>
              <a:rPr lang="en-GB" sz="2200" dirty="0">
                <a:latin typeface="Times New Roman" panose="02020603050405020304" pitchFamily="18" charset="0"/>
                <a:ea typeface="Times New Roman" panose="02020603050405020304" pitchFamily="18" charset="0"/>
              </a:rPr>
              <a:t>.</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95652189"/>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066248" y="674399"/>
            <a:ext cx="10160552"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6831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68313" algn="just" defTabSz="914400" rtl="0" eaLnBrk="0" fontAlgn="base" latinLnBrk="0" hangingPunct="0">
              <a:lnSpc>
                <a:spcPct val="100000"/>
              </a:lnSpc>
              <a:spcBef>
                <a:spcPct val="0"/>
              </a:spcBef>
              <a:spcAft>
                <a:spcPct val="0"/>
              </a:spcAft>
              <a:buClrTx/>
              <a:buSzTx/>
              <a:buFontTx/>
              <a:buNone/>
              <a:tabLst/>
            </a:pPr>
            <a:r>
              <a:rPr kumimoji="0" lang="en-GB" altLang="ru-RU" sz="22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Maxovikning hisobi</a:t>
            </a:r>
            <a:endParaRPr kumimoji="0" lang="ru-RU" altLang="ru-RU" sz="2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68313" algn="just" defTabSz="914400" rtl="0" eaLnBrk="0" fontAlgn="base" latinLnBrk="0" hangingPunct="0">
              <a:lnSpc>
                <a:spcPct val="100000"/>
              </a:lnSpc>
              <a:spcBef>
                <a:spcPct val="0"/>
              </a:spcBef>
              <a:spcAft>
                <a:spcPct val="0"/>
              </a:spcAft>
              <a:buClrTx/>
              <a:buSzTx/>
              <a:buFontTx/>
              <a:buNone/>
              <a:tabLst/>
            </a:pPr>
            <a:r>
              <a:rPr kumimoji="0" lang="en-GB" altLang="ru-RU" sz="22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Agar </a:t>
            </a:r>
            <a:r>
              <a:rPr kumimoji="0" lang="ru-RU" altLang="ru-RU" sz="22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δ</a:t>
            </a:r>
            <a:r>
              <a:rPr kumimoji="0" lang="en-GB" altLang="ru-RU" sz="22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ning hisoblab topilgan qiymati notekislik koeffitsienti qiymatlarining berilgan mashina uchun tavsiya etilgan doirasiga kirsa yoki kichik bo’lsa, mashina qoniqarli ishlaydi deb hisoblanadi. Agarda notekislik koeffitsientining hisoblab topilgan qiymati tavsiya etilgan qiymatlardan katta bo’lsa, mashina asosiy valining aylanish ravonligini oshirishga qaratilgan maxsus choralar ko’rilishi zarur.</a:t>
            </a:r>
            <a:endParaRPr kumimoji="0" lang="ru-RU" altLang="ru-RU" sz="2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68313" algn="just" defTabSz="914400" rtl="0" eaLnBrk="0" fontAlgn="base" latinLnBrk="0" hangingPunct="0">
              <a:lnSpc>
                <a:spcPct val="100000"/>
              </a:lnSpc>
              <a:spcBef>
                <a:spcPct val="0"/>
              </a:spcBef>
              <a:spcAft>
                <a:spcPct val="0"/>
              </a:spcAft>
              <a:buClrTx/>
              <a:buSzTx/>
              <a:buFontTx/>
              <a:buNone/>
              <a:tabLst/>
            </a:pPr>
            <a:r>
              <a:rPr kumimoji="0" lang="en-GB" altLang="ru-RU" sz="22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Mashinaning ish jarayonini takomillashtirish bilan bog’liq chora tadbirlar bilan bir qatorda mashinani konstruktiv jihatdan – maromiga yotkazishning quyidagi ko’rinishlaridan ham foydalaniladi:</a:t>
            </a:r>
            <a:endParaRPr kumimoji="0" lang="ru-RU" altLang="ru-RU" sz="2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68313" algn="just" defTabSz="914400" rtl="0" eaLnBrk="0" fontAlgn="base" latinLnBrk="0" hangingPunct="0">
              <a:lnSpc>
                <a:spcPct val="100000"/>
              </a:lnSpc>
              <a:spcBef>
                <a:spcPct val="0"/>
              </a:spcBef>
              <a:spcAft>
                <a:spcPct val="0"/>
              </a:spcAft>
              <a:buClrTx/>
              <a:buSzTx/>
              <a:buFontTx/>
              <a:buNone/>
              <a:tabLst/>
            </a:pPr>
            <a:r>
              <a:rPr kumimoji="0" lang="en-US" altLang="ru-RU" sz="22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kumimoji="0" lang="en-GB" altLang="ru-RU" sz="22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2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dinamik so’ndirgichlardan foydalanish</a:t>
            </a:r>
            <a:r>
              <a:rPr kumimoji="0" lang="en-GB" altLang="ru-RU" sz="22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68313" algn="just" defTabSz="914400" rtl="0" eaLnBrk="0" fontAlgn="base" latinLnBrk="0" hangingPunct="0">
              <a:lnSpc>
                <a:spcPct val="100000"/>
              </a:lnSpc>
              <a:spcBef>
                <a:spcPct val="0"/>
              </a:spcBef>
              <a:spcAft>
                <a:spcPct val="0"/>
              </a:spcAft>
              <a:buClrTx/>
              <a:buSzTx/>
              <a:buFontTx/>
              <a:buNone/>
              <a:tabLst/>
            </a:pPr>
            <a:r>
              <a:rPr kumimoji="0" lang="en-US" altLang="ru-RU" sz="22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kumimoji="0" lang="en-GB" altLang="ru-RU" sz="22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2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tsikllik yuksizlantirgichlarni qo’llash</a:t>
            </a:r>
            <a:r>
              <a:rPr kumimoji="0" lang="en-GB" altLang="ru-RU" sz="22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68313" algn="just" defTabSz="914400" rtl="0" eaLnBrk="0" fontAlgn="base" latinLnBrk="0" hangingPunct="0">
              <a:lnSpc>
                <a:spcPct val="100000"/>
              </a:lnSpc>
              <a:spcBef>
                <a:spcPct val="0"/>
              </a:spcBef>
              <a:spcAft>
                <a:spcPct val="0"/>
              </a:spcAft>
              <a:buClrTx/>
              <a:buSzTx/>
              <a:buFontTx/>
              <a:buNone/>
              <a:tabLst/>
            </a:pPr>
            <a:r>
              <a:rPr kumimoji="0" lang="en-GB" altLang="ru-RU" sz="22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 maxovik o’rnatish.</a:t>
            </a:r>
            <a:endParaRPr kumimoji="0" lang="ru-RU" altLang="ru-RU" sz="2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68313" algn="just" defTabSz="914400" rtl="0" eaLnBrk="0" fontAlgn="base" latinLnBrk="0" hangingPunct="0">
              <a:lnSpc>
                <a:spcPct val="100000"/>
              </a:lnSpc>
              <a:spcBef>
                <a:spcPct val="0"/>
              </a:spcBef>
              <a:spcAft>
                <a:spcPct val="0"/>
              </a:spcAft>
              <a:buClrTx/>
              <a:buSzTx/>
              <a:buFontTx/>
              <a:buNone/>
              <a:tabLst/>
            </a:pPr>
            <a:r>
              <a:rPr kumimoji="0" lang="en-GB" altLang="ru-RU" sz="22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Dinamik so’ndirgichdan foydalanilganda mashina konstruktsiyasiga elastik tarzda o’rnatilgan ko’shimcha massa kiritilgan. Bu massaning tebranishlar chastotasi va fazasi shunday hisoblanadiki, bunda ular tsikllik g’alayonlanishlar tufayli yuzaga kelgan tezlik tebranishlari bilan qo’shilib, ularni ma’lum darajada neytrallaydi [15].</a:t>
            </a:r>
            <a:endParaRPr kumimoji="0" lang="en-GB" altLang="ru-RU" sz="2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0119196"/>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90600" y="679946"/>
            <a:ext cx="9893300" cy="584775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67995" algn="just">
              <a:spcAft>
                <a:spcPts val="0"/>
              </a:spcAft>
            </a:pP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TSikllik</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yuksizlantirgichlar</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konstruktsiyasining</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asosida</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kuch</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ta’sirida</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ishlovchi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kulachokli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mexanizmlar</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yotadi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mexanizmlar</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mashinaning</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vali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kinematik</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bog’langan</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o’zining</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kuch</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ta’siri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tsikllik</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g’alayonlanishlarning</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mashina</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harakatining</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xususiyatiga</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ta’sirini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kompensatsiyalaydi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[10].</a:t>
            </a:r>
            <a:endParaRPr lang="ru-RU" sz="2200" dirty="0">
              <a:latin typeface="Times New Roman" panose="02020603050405020304" pitchFamily="18" charset="0"/>
              <a:ea typeface="Times New Roman" panose="02020603050405020304" pitchFamily="18" charset="0"/>
              <a:cs typeface="Times New Roman" panose="02020603050405020304" pitchFamily="18" charset="0"/>
            </a:endParaRPr>
          </a:p>
          <a:p>
            <a:pPr indent="467995" algn="just">
              <a:spcAft>
                <a:spcPts val="0"/>
              </a:spcAft>
            </a:pP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Mashina</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ishining</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dinamikasini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yaxshilashning</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ko’rib</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chiqilgan</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ushbu</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konstruktiv</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usullari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keng</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qo’llanilmaydi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chunki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bunda</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foydalaniladigan</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mexanizmlar</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ancha</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murakkab</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mashina</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tezligi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dinamik</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parametrlarning</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kichik</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doirasidagina</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ijobiy</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natija</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200" dirty="0" err="1">
                <a:latin typeface="Times New Roman" panose="02020603050405020304" pitchFamily="18" charset="0"/>
                <a:ea typeface="Times New Roman" panose="02020603050405020304" pitchFamily="18" charset="0"/>
                <a:cs typeface="Times New Roman" panose="02020603050405020304" pitchFamily="18" charset="0"/>
              </a:rPr>
              <a:t>beradi</a:t>
            </a:r>
            <a:r>
              <a:rPr lang="en-GB"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cs typeface="Times New Roman" panose="02020603050405020304" pitchFamily="18" charset="0"/>
            </a:endParaRPr>
          </a:p>
          <a:p>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Aylanish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ravonligini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oshirishning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hammabop</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keng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tarqalgan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usuli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o’rnatishdir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aylanayotganda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energiyani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jamg’aradi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U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o’zining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harakat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tezlashganda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kinetik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energiyani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jamg’arish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harakat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sekinlashganda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energiyani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besh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xususiyati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tufayli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aylanma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harakatni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tekislaydi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Masalan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agar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vaqtning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qandaydir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oralig’ida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mashinaning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vali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tsikllik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g’alayonlantirishlar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ta’sirda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o’zining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aylanishini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tezlashtirsa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unga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o’rnatilgan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tezlanishga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t´sqinliq</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qiladi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chunki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mashina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energiyasining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qismi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aylantirishga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sarf</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Valning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aylanishi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sekinlashganda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o’zining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inertsionligi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tufayli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mazkur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sekinlanishga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t´sqinliq</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qiladi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402479"/>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2000" y="326241"/>
            <a:ext cx="10820400" cy="3816429"/>
          </a:xfrm>
          <a:prstGeom prst="rect">
            <a:avLst/>
          </a:prstGeom>
        </p:spPr>
        <p:txBody>
          <a:bodyPr wrap="square">
            <a:spAutoFit/>
          </a:bodyPr>
          <a:lstStyle/>
          <a:p>
            <a:pPr indent="467995" algn="just">
              <a:spcAft>
                <a:spcPts val="0"/>
              </a:spcAf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odatda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mashinaning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valida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o’rnatilib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dinamik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modelning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parmetrlarini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hisoblashda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keltirish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bo’g’ini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hisoblanadi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SHuning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keltirilgan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inersiya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momenti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emas</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balki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inersiya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momenti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deymiz</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chunki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ikkalasi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ma’noni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anglatadi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Mashinaning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valiga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o’rnatilgan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inersiya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momenti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I</a:t>
            </a:r>
            <a:r>
              <a:rPr lang="en-US" sz="2200" baseline="-25000" dirty="0">
                <a:latin typeface="Times New Roman" panose="02020603050405020304" pitchFamily="18" charset="0"/>
                <a:ea typeface="Times New Roman" panose="02020603050405020304" pitchFamily="18" charset="0"/>
                <a:cs typeface="Times New Roman" panose="02020603050405020304" pitchFamily="18" charset="0"/>
              </a:rPr>
              <a:t>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notekislik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koeffitsientining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berilgan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qiymati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bo’yicha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berilgan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mashina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turi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tavsiya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etilgan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doiradagi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qiymatlaridan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biri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 [</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δ</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bo’yicha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aniqla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dinamik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modelning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inersiya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momenti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I</a:t>
            </a:r>
            <a:r>
              <a:rPr lang="en-US" sz="2200" baseline="-25000" dirty="0">
                <a:latin typeface="Times New Roman" panose="02020603050405020304" pitchFamily="18" charset="0"/>
                <a:ea typeface="Times New Roman" panose="02020603050405020304" pitchFamily="18" charset="0"/>
                <a:cs typeface="Times New Roman" panose="02020603050405020304" pitchFamily="18" charset="0"/>
              </a:rPr>
              <a:t>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kattalikka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ortgan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deb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hisoblanadi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cs typeface="Times New Roman" panose="02020603050405020304" pitchFamily="18" charset="0"/>
            </a:endParaRPr>
          </a:p>
          <a:p>
            <a:pPr indent="467995" algn="just">
              <a:spcAft>
                <a:spcPts val="0"/>
              </a:spcAf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Demak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agar (9.16), (9.17)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(9.18)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ifodalardagi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δ</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δ</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almashtirsak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hamda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I</a:t>
            </a:r>
            <a:r>
              <a:rPr lang="en-US" sz="2200" baseline="-25000" dirty="0">
                <a:latin typeface="Times New Roman" panose="02020603050405020304" pitchFamily="18" charset="0"/>
                <a:ea typeface="Times New Roman" panose="02020603050405020304" pitchFamily="18" charset="0"/>
                <a:cs typeface="Times New Roman" panose="02020603050405020304" pitchFamily="18" charset="0"/>
              </a:rPr>
              <a:t>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kiritsak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so’ngra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ularni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I</a:t>
            </a:r>
            <a:r>
              <a:rPr lang="en-US" sz="2200" baseline="-25000" dirty="0">
                <a:latin typeface="Times New Roman" panose="02020603050405020304" pitchFamily="18" charset="0"/>
                <a:ea typeface="Times New Roman" panose="02020603050405020304" pitchFamily="18" charset="0"/>
                <a:cs typeface="Times New Roman" panose="02020603050405020304" pitchFamily="18" charset="0"/>
              </a:rPr>
              <a:t>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nisbatan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ochsak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inersiya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momentni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aniqlashning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kuyidagi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formulalarini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hosil</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qilamiz</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indent="467995" algn="just"/>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ikkala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tsikllik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g’alayonlantirishlar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hisobga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olingan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hol</a:t>
            </a:r>
            <a:r>
              <a:rPr lang="en-US" sz="2200" dirty="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uchun</a:t>
            </a:r>
            <a:endParaRPr lang="ru-RU" sz="2200" dirty="0">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2324100" y="445782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60612970"/>
              </p:ext>
            </p:extLst>
          </p:nvPr>
        </p:nvGraphicFramePr>
        <p:xfrm>
          <a:off x="1778000" y="4142670"/>
          <a:ext cx="3590925" cy="723900"/>
        </p:xfrm>
        <a:graphic>
          <a:graphicData uri="http://schemas.openxmlformats.org/presentationml/2006/ole">
            <mc:AlternateContent xmlns:mc="http://schemas.openxmlformats.org/markup-compatibility/2006">
              <mc:Choice xmlns:v="urn:schemas-microsoft-com:vml" Requires="v">
                <p:oleObj spid="_x0000_s28692" name="Уравнение" r:id="rId4" imgW="3594100" imgH="723900" progId="Equation.3">
                  <p:embed/>
                </p:oleObj>
              </mc:Choice>
              <mc:Fallback>
                <p:oleObj name="Уравнение" r:id="rId4" imgW="3594100" imgH="723900"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78000" y="4142670"/>
                        <a:ext cx="3590925" cy="72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Прямоугольник 4"/>
          <p:cNvSpPr/>
          <p:nvPr/>
        </p:nvSpPr>
        <p:spPr>
          <a:xfrm>
            <a:off x="5572623" y="4319954"/>
            <a:ext cx="684803" cy="369332"/>
          </a:xfrm>
          <a:prstGeom prst="rect">
            <a:avLst/>
          </a:prstGeom>
        </p:spPr>
        <p:txBody>
          <a:bodyPr wrap="none">
            <a:spAutoFit/>
          </a:bodyPr>
          <a:lstStyle/>
          <a:p>
            <a:r>
              <a:rPr lang="en-US">
                <a:latin typeface="Times New Roman" panose="02020603050405020304" pitchFamily="18" charset="0"/>
                <a:ea typeface="Times New Roman" panose="02020603050405020304" pitchFamily="18" charset="0"/>
              </a:rPr>
              <a:t> (9.9)</a:t>
            </a:r>
            <a:endParaRPr lang="ru-RU" dirty="0"/>
          </a:p>
        </p:txBody>
      </p:sp>
      <p:sp>
        <p:nvSpPr>
          <p:cNvPr id="6" name="Прямоугольник 5"/>
          <p:cNvSpPr/>
          <p:nvPr/>
        </p:nvSpPr>
        <p:spPr>
          <a:xfrm>
            <a:off x="215900" y="4818240"/>
            <a:ext cx="8978900" cy="430887"/>
          </a:xfrm>
          <a:prstGeom prst="rect">
            <a:avLst/>
          </a:prstGeom>
        </p:spPr>
        <p:txBody>
          <a:bodyPr wrap="square">
            <a:spAutoFit/>
          </a:bodyPr>
          <a:lstStyle/>
          <a:p>
            <a:pPr indent="467995" algn="just">
              <a:spcAft>
                <a:spcPts val="0"/>
              </a:spcAft>
            </a:pP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faqat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ta’siridan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g’alayonlanish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hisobga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olingan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hol</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uchun</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8" name="Объект 7"/>
          <p:cNvGraphicFramePr>
            <a:graphicFrameLocks noChangeAspect="1"/>
          </p:cNvGraphicFramePr>
          <p:nvPr>
            <p:extLst>
              <p:ext uri="{D42A27DB-BD31-4B8C-83A1-F6EECF244321}">
                <p14:modId xmlns:p14="http://schemas.microsoft.com/office/powerpoint/2010/main" val="130449223"/>
              </p:ext>
            </p:extLst>
          </p:nvPr>
        </p:nvGraphicFramePr>
        <p:xfrm>
          <a:off x="8521700" y="4818240"/>
          <a:ext cx="1876425" cy="731403"/>
        </p:xfrm>
        <a:graphic>
          <a:graphicData uri="http://schemas.openxmlformats.org/presentationml/2006/ole">
            <mc:AlternateContent xmlns:mc="http://schemas.openxmlformats.org/markup-compatibility/2006">
              <mc:Choice xmlns:v="urn:schemas-microsoft-com:vml" Requires="v">
                <p:oleObj spid="_x0000_s28693" name="Уравнение" r:id="rId6" imgW="1879600" imgH="647700" progId="Equation.3">
                  <p:embed/>
                </p:oleObj>
              </mc:Choice>
              <mc:Fallback>
                <p:oleObj name="Уравнение" r:id="rId6" imgW="1879600" imgH="647700"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21700" y="4818240"/>
                        <a:ext cx="1876425" cy="731403"/>
                      </a:xfrm>
                      <a:prstGeom prst="rect">
                        <a:avLst/>
                      </a:prstGeom>
                      <a:noFill/>
                    </p:spPr>
                  </p:pic>
                </p:oleObj>
              </mc:Fallback>
            </mc:AlternateContent>
          </a:graphicData>
        </a:graphic>
      </p:graphicFrame>
      <p:sp>
        <p:nvSpPr>
          <p:cNvPr id="9" name="Прямоугольник 8"/>
          <p:cNvSpPr/>
          <p:nvPr/>
        </p:nvSpPr>
        <p:spPr>
          <a:xfrm>
            <a:off x="10185400" y="4912173"/>
            <a:ext cx="1215076" cy="369332"/>
          </a:xfrm>
          <a:prstGeom prst="rect">
            <a:avLst/>
          </a:prstGeom>
        </p:spPr>
        <p:txBody>
          <a:bodyPr wrap="none">
            <a:spAutoFit/>
          </a:bodyPr>
          <a:lstStyle/>
          <a:p>
            <a:pPr indent="467995" algn="r">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(9.20)</a:t>
            </a:r>
            <a:endParaRPr lang="ru-RU" sz="1600" dirty="0">
              <a:effectLst/>
              <a:latin typeface="Lucida Sans Unicode" panose="020B0602030504020204" pitchFamily="34" charset="0"/>
              <a:ea typeface="Times New Roman" panose="02020603050405020304" pitchFamily="18" charset="0"/>
              <a:cs typeface="Times New Roman" panose="02020603050405020304" pitchFamily="18" charset="0"/>
            </a:endParaRPr>
          </a:p>
        </p:txBody>
      </p:sp>
      <p:sp>
        <p:nvSpPr>
          <p:cNvPr id="10" name="Прямоугольник 9"/>
          <p:cNvSpPr/>
          <p:nvPr/>
        </p:nvSpPr>
        <p:spPr>
          <a:xfrm>
            <a:off x="215900" y="5378081"/>
            <a:ext cx="8432800" cy="430887"/>
          </a:xfrm>
          <a:prstGeom prst="rect">
            <a:avLst/>
          </a:prstGeom>
        </p:spPr>
        <p:txBody>
          <a:bodyPr wrap="square">
            <a:spAutoFit/>
          </a:bodyPr>
          <a:lstStyle/>
          <a:p>
            <a:pPr indent="467995" algn="just">
              <a:spcAft>
                <a:spcPts val="0"/>
              </a:spcAft>
            </a:pP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faqat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inersiya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ta’siridan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g’alayonlanish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hisobga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olingan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hol</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uchun</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12" name="Объект 11"/>
          <p:cNvGraphicFramePr>
            <a:graphicFrameLocks noChangeAspect="1"/>
          </p:cNvGraphicFramePr>
          <p:nvPr>
            <p:extLst>
              <p:ext uri="{D42A27DB-BD31-4B8C-83A1-F6EECF244321}">
                <p14:modId xmlns:p14="http://schemas.microsoft.com/office/powerpoint/2010/main" val="1255187901"/>
              </p:ext>
            </p:extLst>
          </p:nvPr>
        </p:nvGraphicFramePr>
        <p:xfrm>
          <a:off x="1481137" y="5985726"/>
          <a:ext cx="1989138" cy="733126"/>
        </p:xfrm>
        <a:graphic>
          <a:graphicData uri="http://schemas.openxmlformats.org/presentationml/2006/ole">
            <mc:AlternateContent xmlns:mc="http://schemas.openxmlformats.org/markup-compatibility/2006">
              <mc:Choice xmlns:v="urn:schemas-microsoft-com:vml" Requires="v">
                <p:oleObj spid="_x0000_s28694" name="Уравнение" r:id="rId8" imgW="1104840" imgH="457200" progId="Equation.3">
                  <p:embed/>
                </p:oleObj>
              </mc:Choice>
              <mc:Fallback>
                <p:oleObj name="Уравнение" r:id="rId8" imgW="1104840" imgH="457200" progId="Equation.3">
                  <p:embed/>
                  <p:pic>
                    <p:nvPicPr>
                      <p:cNvPr id="0" name="Object 5"/>
                      <p:cNvPicPr>
                        <a:picLocks noChangeAspect="1" noChangeArrowheads="1"/>
                      </p:cNvPicPr>
                      <p:nvPr/>
                    </p:nvPicPr>
                    <p:blipFill>
                      <a:blip r:embed="rId9"/>
                      <a:srcRect/>
                      <a:stretch>
                        <a:fillRect/>
                      </a:stretch>
                    </p:blipFill>
                    <p:spPr bwMode="auto">
                      <a:xfrm>
                        <a:off x="1481137" y="5985726"/>
                        <a:ext cx="1989138" cy="733126"/>
                      </a:xfrm>
                      <a:prstGeom prst="rect">
                        <a:avLst/>
                      </a:prstGeom>
                      <a:noFill/>
                    </p:spPr>
                  </p:pic>
                </p:oleObj>
              </mc:Fallback>
            </mc:AlternateContent>
          </a:graphicData>
        </a:graphic>
      </p:graphicFrame>
      <p:sp>
        <p:nvSpPr>
          <p:cNvPr id="13"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2516939112"/>
              </p:ext>
            </p:extLst>
          </p:nvPr>
        </p:nvGraphicFramePr>
        <p:xfrm>
          <a:off x="3573462" y="5933802"/>
          <a:ext cx="1291535" cy="855184"/>
        </p:xfrm>
        <a:graphic>
          <a:graphicData uri="http://schemas.openxmlformats.org/presentationml/2006/ole">
            <mc:AlternateContent xmlns:mc="http://schemas.openxmlformats.org/markup-compatibility/2006">
              <mc:Choice xmlns:v="urn:schemas-microsoft-com:vml" Requires="v">
                <p:oleObj spid="_x0000_s28695" name="Уравнение" r:id="rId10" imgW="1016000" imgH="660400" progId="Equation.3">
                  <p:embed/>
                </p:oleObj>
              </mc:Choice>
              <mc:Fallback>
                <p:oleObj name="Уравнение" r:id="rId10" imgW="1016000" imgH="660400" progId="Equation.3">
                  <p:embed/>
                  <p:pic>
                    <p:nvPicPr>
                      <p:cNvPr id="0" name="Object 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573462" y="5933802"/>
                        <a:ext cx="1291535" cy="855184"/>
                      </a:xfrm>
                      <a:prstGeom prst="rect">
                        <a:avLst/>
                      </a:prstGeom>
                      <a:noFill/>
                    </p:spPr>
                  </p:pic>
                </p:oleObj>
              </mc:Fallback>
            </mc:AlternateContent>
          </a:graphicData>
        </a:graphic>
      </p:graphicFrame>
      <p:sp>
        <p:nvSpPr>
          <p:cNvPr id="18" name="Прямоугольник 17"/>
          <p:cNvSpPr/>
          <p:nvPr/>
        </p:nvSpPr>
        <p:spPr>
          <a:xfrm>
            <a:off x="4707750" y="6123487"/>
            <a:ext cx="1215076" cy="369332"/>
          </a:xfrm>
          <a:prstGeom prst="rect">
            <a:avLst/>
          </a:prstGeom>
        </p:spPr>
        <p:txBody>
          <a:bodyPr wrap="none">
            <a:spAutoFit/>
          </a:bodyPr>
          <a:lstStyle/>
          <a:p>
            <a:pPr indent="467995" algn="r">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(9.21)</a:t>
            </a:r>
            <a:endParaRPr lang="ru-RU" sz="1600" dirty="0">
              <a:effectLst/>
              <a:latin typeface="Lucida Sans Unicode" panose="020B0602030504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9570777"/>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49300" y="332939"/>
            <a:ext cx="10058400" cy="2462213"/>
          </a:xfrm>
          <a:prstGeom prst="rect">
            <a:avLst/>
          </a:prstGeom>
        </p:spPr>
        <p:txBody>
          <a:bodyPr wrap="square">
            <a:spAutoFit/>
          </a:bodyPr>
          <a:lstStyle/>
          <a:p>
            <a:pPr indent="467995" algn="just">
              <a:spcAft>
                <a:spcPts val="0"/>
              </a:spcAf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po’lat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ch´yandan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yasaladi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massasi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shakli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o’lchamlari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I</a:t>
            </a:r>
            <a:r>
              <a:rPr lang="en-US" sz="2200" baseline="-25000" dirty="0">
                <a:latin typeface="Times New Roman" panose="02020603050405020304" pitchFamily="18" charset="0"/>
                <a:ea typeface="Times New Roman" panose="02020603050405020304" pitchFamily="18" charset="0"/>
                <a:cs typeface="Times New Roman" panose="02020603050405020304" pitchFamily="18" charset="0"/>
              </a:rPr>
              <a:t>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qiymati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hamda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konstruktiv</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fikr-mulo-hazalardan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kelib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chiqib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aniqlanadi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Zalvorli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t´g’in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ko’rinishida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hamda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val</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kegaylar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spitsalar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disk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yordamida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birikkan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eng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samarali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Agar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mazkur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biriktiruvchi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qismlar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kengaylar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disk)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inersiya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momentini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hisobga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olmasak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u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holda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inersiya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momenti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massasi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o’lchamlari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bog’lovchi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formula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quydagi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ko’rinishda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[15]: </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247371350"/>
              </p:ext>
            </p:extLst>
          </p:nvPr>
        </p:nvGraphicFramePr>
        <p:xfrm>
          <a:off x="4762500" y="2324100"/>
          <a:ext cx="1803400" cy="627063"/>
        </p:xfrm>
        <a:graphic>
          <a:graphicData uri="http://schemas.openxmlformats.org/presentationml/2006/ole">
            <mc:AlternateContent xmlns:mc="http://schemas.openxmlformats.org/markup-compatibility/2006">
              <mc:Choice xmlns:v="urn:schemas-microsoft-com:vml" Requires="v">
                <p:oleObj spid="_x0000_s29705" name="Уравнение" r:id="rId4" imgW="1218960" imgH="393480" progId="Equation.3">
                  <p:embed/>
                </p:oleObj>
              </mc:Choice>
              <mc:Fallback>
                <p:oleObj name="Уравнение" r:id="rId4" imgW="1218960" imgH="393480" progId="Equation.3">
                  <p:embed/>
                  <p:pic>
                    <p:nvPicPr>
                      <p:cNvPr id="0" name=""/>
                      <p:cNvPicPr/>
                      <p:nvPr/>
                    </p:nvPicPr>
                    <p:blipFill>
                      <a:blip r:embed="rId5"/>
                      <a:stretch>
                        <a:fillRect/>
                      </a:stretch>
                    </p:blipFill>
                    <p:spPr>
                      <a:xfrm>
                        <a:off x="4762500" y="2324100"/>
                        <a:ext cx="1803400" cy="627063"/>
                      </a:xfrm>
                      <a:prstGeom prst="rect">
                        <a:avLst/>
                      </a:prstGeom>
                    </p:spPr>
                  </p:pic>
                </p:oleObj>
              </mc:Fallback>
            </mc:AlternateContent>
          </a:graphicData>
        </a:graphic>
      </p:graphicFrame>
      <p:sp>
        <p:nvSpPr>
          <p:cNvPr id="4" name="Прямоугольник 3"/>
          <p:cNvSpPr/>
          <p:nvPr/>
        </p:nvSpPr>
        <p:spPr>
          <a:xfrm>
            <a:off x="749300" y="2965015"/>
            <a:ext cx="10350500" cy="1107996"/>
          </a:xfrm>
          <a:prstGeom prst="rect">
            <a:avLst/>
          </a:prstGeom>
        </p:spPr>
        <p:txBody>
          <a:bodyPr wrap="square">
            <a:spAutoFit/>
          </a:bodyPr>
          <a:lstStyle/>
          <a:p>
            <a:pPr algn="just">
              <a:spcAft>
                <a:spcPts val="0"/>
              </a:spcAf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yerda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t>
            </a:r>
            <a:r>
              <a:rPr lang="en-US" sz="2200" baseline="-25000" dirty="0" err="1">
                <a:latin typeface="Times New Roman" panose="02020603050405020304" pitchFamily="18" charset="0"/>
                <a:ea typeface="Times New Roman" panose="02020603050405020304" pitchFamily="18" charset="0"/>
                <a:cs typeface="Times New Roman" panose="02020603050405020304" pitchFamily="18" charset="0"/>
              </a:rPr>
              <a:t>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massasi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kg;</a:t>
            </a:r>
            <a:endParaRPr lang="ru-RU" sz="2200" dirty="0">
              <a:latin typeface="Times New Roman" panose="02020603050405020304" pitchFamily="18" charset="0"/>
              <a:ea typeface="Times New Roman" panose="02020603050405020304" pitchFamily="18" charset="0"/>
              <a:cs typeface="Times New Roman" panose="02020603050405020304" pitchFamily="18" charset="0"/>
            </a:endParaRPr>
          </a:p>
          <a:p>
            <a:pPr indent="467995" algn="just">
              <a:spcAft>
                <a:spcPts val="0"/>
              </a:spcAft>
            </a:pPr>
            <a:r>
              <a:rPr lang="en-US"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D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d –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tashqi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ichki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diametrlari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m.</a:t>
            </a:r>
            <a:endParaRPr lang="ru-RU" sz="2200" dirty="0">
              <a:latin typeface="Times New Roman" panose="02020603050405020304" pitchFamily="18" charset="0"/>
              <a:ea typeface="Times New Roman" panose="02020603050405020304" pitchFamily="18" charset="0"/>
              <a:cs typeface="Times New Roman" panose="02020603050405020304" pitchFamily="18" charset="0"/>
            </a:endParaRPr>
          </a:p>
          <a:p>
            <a:pPr indent="467995" algn="just">
              <a:spcAft>
                <a:spcPts val="0"/>
              </a:spcAf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massasi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o’lchamlari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qo’yidagicha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bog’langan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5" name="Объект 4"/>
          <p:cNvGraphicFramePr>
            <a:graphicFrameLocks noChangeAspect="1"/>
          </p:cNvGraphicFramePr>
          <p:nvPr>
            <p:extLst>
              <p:ext uri="{D42A27DB-BD31-4B8C-83A1-F6EECF244321}">
                <p14:modId xmlns:p14="http://schemas.microsoft.com/office/powerpoint/2010/main" val="459324293"/>
              </p:ext>
            </p:extLst>
          </p:nvPr>
        </p:nvGraphicFramePr>
        <p:xfrm>
          <a:off x="2813050" y="4073011"/>
          <a:ext cx="2406650" cy="702189"/>
        </p:xfrm>
        <a:graphic>
          <a:graphicData uri="http://schemas.openxmlformats.org/presentationml/2006/ole">
            <mc:AlternateContent xmlns:mc="http://schemas.openxmlformats.org/markup-compatibility/2006">
              <mc:Choice xmlns:v="urn:schemas-microsoft-com:vml" Requires="v">
                <p:oleObj spid="_x0000_s29706" name="Уравнение" r:id="rId6" imgW="1358640" imgH="393480" progId="Equation.3">
                  <p:embed/>
                </p:oleObj>
              </mc:Choice>
              <mc:Fallback>
                <p:oleObj name="Уравнение" r:id="rId6" imgW="1358640" imgH="393480" progId="Equation.3">
                  <p:embed/>
                  <p:pic>
                    <p:nvPicPr>
                      <p:cNvPr id="0" name=""/>
                      <p:cNvPicPr/>
                      <p:nvPr/>
                    </p:nvPicPr>
                    <p:blipFill>
                      <a:blip r:embed="rId7"/>
                      <a:stretch>
                        <a:fillRect/>
                      </a:stretch>
                    </p:blipFill>
                    <p:spPr>
                      <a:xfrm>
                        <a:off x="2813050" y="4073011"/>
                        <a:ext cx="2406650" cy="702189"/>
                      </a:xfrm>
                      <a:prstGeom prst="rect">
                        <a:avLst/>
                      </a:prstGeom>
                    </p:spPr>
                  </p:pic>
                </p:oleObj>
              </mc:Fallback>
            </mc:AlternateContent>
          </a:graphicData>
        </a:graphic>
      </p:graphicFrame>
      <p:sp>
        <p:nvSpPr>
          <p:cNvPr id="6" name="Прямоугольник 5"/>
          <p:cNvSpPr/>
          <p:nvPr/>
        </p:nvSpPr>
        <p:spPr>
          <a:xfrm>
            <a:off x="5407244" y="4239439"/>
            <a:ext cx="742511" cy="369332"/>
          </a:xfrm>
          <a:prstGeom prst="rect">
            <a:avLst/>
          </a:prstGeom>
        </p:spPr>
        <p:txBody>
          <a:bodyPr wrap="none">
            <a:spAutoFit/>
          </a:bodyPr>
          <a:lstStyle/>
          <a:p>
            <a:r>
              <a:rPr lang="en-US" dirty="0">
                <a:latin typeface="Times New Roman" panose="02020603050405020304" pitchFamily="18" charset="0"/>
                <a:ea typeface="Times New Roman" panose="02020603050405020304" pitchFamily="18" charset="0"/>
              </a:rPr>
              <a:t>(9.22)</a:t>
            </a:r>
            <a:endParaRPr lang="ru-RU" dirty="0"/>
          </a:p>
        </p:txBody>
      </p:sp>
      <p:sp>
        <p:nvSpPr>
          <p:cNvPr id="7" name="Прямоугольник 6"/>
          <p:cNvSpPr/>
          <p:nvPr/>
        </p:nvSpPr>
        <p:spPr>
          <a:xfrm>
            <a:off x="720944" y="4786313"/>
            <a:ext cx="10543956" cy="1107996"/>
          </a:xfrm>
          <a:prstGeom prst="rect">
            <a:avLst/>
          </a:prstGeom>
        </p:spPr>
        <p:txBody>
          <a:bodyPr wrap="square">
            <a:spAutoFit/>
          </a:bodyPr>
          <a:lstStyle/>
          <a:p>
            <a:pPr algn="just">
              <a:spcAft>
                <a:spcPts val="0"/>
              </a:spcAf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yerda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ρ</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materialining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zilchiga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t/m</a:t>
            </a:r>
            <a:r>
              <a:rPr lang="en-US" sz="22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2200" dirty="0">
                <a:latin typeface="Times New Roman" panose="02020603050405020304" pitchFamily="18" charset="0"/>
                <a:ea typeface="Times New Roman" panose="02020603050405020304" pitchFamily="18" charset="0"/>
                <a:cs typeface="Times New Roman" panose="02020603050405020304" pitchFamily="18" charset="0"/>
              </a:rPr>
              <a:t>               b –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bo’Qinining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qalinligi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m.</a:t>
            </a:r>
            <a:endParaRPr lang="ru-RU" sz="2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Natijaviy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formula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qo’yidagi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ko’rinishda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Rectangle 2"/>
          <p:cNvSpPr>
            <a:spLocks noChangeArrowheads="1"/>
          </p:cNvSpPr>
          <p:nvPr/>
        </p:nvSpPr>
        <p:spPr bwMode="auto">
          <a:xfrm>
            <a:off x="6781800" y="51181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250033948"/>
              </p:ext>
            </p:extLst>
          </p:nvPr>
        </p:nvGraphicFramePr>
        <p:xfrm>
          <a:off x="6781800" y="5118100"/>
          <a:ext cx="2981325" cy="561975"/>
        </p:xfrm>
        <a:graphic>
          <a:graphicData uri="http://schemas.openxmlformats.org/presentationml/2006/ole">
            <mc:AlternateContent xmlns:mc="http://schemas.openxmlformats.org/markup-compatibility/2006">
              <mc:Choice xmlns:v="urn:schemas-microsoft-com:vml" Requires="v">
                <p:oleObj spid="_x0000_s29707" name="Уравнение" r:id="rId8" imgW="2984500" imgH="558800" progId="Equation.3">
                  <p:embed/>
                </p:oleObj>
              </mc:Choice>
              <mc:Fallback>
                <p:oleObj name="Уравнение" r:id="rId8" imgW="2984500" imgH="558800" progId="Equation.3">
                  <p:embed/>
                  <p:pic>
                    <p:nvPicPr>
                      <p:cNvPr id="0" name="Object 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81800" y="5118100"/>
                        <a:ext cx="2981325" cy="561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 name="Прямоугольник 9"/>
          <p:cNvSpPr/>
          <p:nvPr/>
        </p:nvSpPr>
        <p:spPr>
          <a:xfrm>
            <a:off x="9966545" y="5239089"/>
            <a:ext cx="742511" cy="369332"/>
          </a:xfrm>
          <a:prstGeom prst="rect">
            <a:avLst/>
          </a:prstGeom>
        </p:spPr>
        <p:txBody>
          <a:bodyPr wrap="none">
            <a:spAutoFit/>
          </a:bodyPr>
          <a:lstStyle/>
          <a:p>
            <a:pPr algn="r">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(9.23)</a:t>
            </a:r>
            <a:endParaRPr lang="ru-RU" sz="1600" dirty="0">
              <a:effectLst/>
              <a:latin typeface="Lucida Sans Unicode" panose="020B0602030504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1583595"/>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5800" y="127338"/>
            <a:ext cx="10502900" cy="1785104"/>
          </a:xfrm>
          <a:prstGeom prst="rect">
            <a:avLst/>
          </a:prstGeom>
        </p:spPr>
        <p:txBody>
          <a:bodyPr wrap="square">
            <a:spAutoFit/>
          </a:bodyPr>
          <a:lstStyle/>
          <a:p>
            <a:pPr indent="467995" algn="just">
              <a:spcAft>
                <a:spcPts val="0"/>
              </a:spcAf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Ushbu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formulada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D, d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b lar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noma’lum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uch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noma’lumli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tenglama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Ulardan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ikkitasi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o’lchamlaridan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kelib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chiqib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beriladi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uchinchi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noma’lum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aniqlanadi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cs typeface="Times New Roman" panose="02020603050405020304" pitchFamily="18" charset="0"/>
            </a:endParaRPr>
          </a:p>
          <a:p>
            <a:pPr marL="179705">
              <a:spcAft>
                <a:spcPts val="600"/>
              </a:spcAf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Keyingi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punktlarda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dvigatel</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mexanik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tavsifining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inersiya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momentiga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ta’sirini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shuningdek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maxovikning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o’rnatilish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joyi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bog’liq</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masalani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ko’rib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cs typeface="Times New Roman" panose="02020603050405020304" pitchFamily="18" charset="0"/>
              </a:rPr>
              <a:t>chiqamiz.ti</a:t>
            </a:r>
            <a:endParaRPr lang="en-US" sz="2200" dirty="0" smtClean="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Прямоугольник 8"/>
          <p:cNvSpPr/>
          <p:nvPr/>
        </p:nvSpPr>
        <p:spPr>
          <a:xfrm>
            <a:off x="508000" y="1912442"/>
            <a:ext cx="10858500" cy="1485022"/>
          </a:xfrm>
          <a:prstGeom prst="rect">
            <a:avLst/>
          </a:prstGeom>
        </p:spPr>
        <p:txBody>
          <a:bodyPr wrap="square">
            <a:spAutoFit/>
          </a:bodyPr>
          <a:lstStyle/>
          <a:p>
            <a:pPr indent="90170" algn="ctr">
              <a:spcBef>
                <a:spcPts val="335"/>
              </a:spcBef>
              <a:spcAft>
                <a:spcPts val="0"/>
              </a:spcAft>
            </a:pPr>
            <a:r>
              <a:rPr lang="en-GB" sz="2200" b="1" dirty="0" err="1">
                <a:latin typeface="Times New Roman" panose="02020603050405020304" pitchFamily="18" charset="0"/>
                <a:ea typeface="Times New Roman" panose="02020603050405020304" pitchFamily="18" charset="0"/>
              </a:rPr>
              <a:t>Mashinaning</a:t>
            </a:r>
            <a:r>
              <a:rPr lang="en-GB" sz="2200" b="1" dirty="0">
                <a:latin typeface="Times New Roman" panose="02020603050405020304" pitchFamily="18" charset="0"/>
                <a:ea typeface="Times New Roman" panose="02020603050405020304" pitchFamily="18" charset="0"/>
              </a:rPr>
              <a:t> not</a:t>
            </a:r>
            <a:r>
              <a:rPr lang="ru-RU" sz="2200" b="1" dirty="0">
                <a:latin typeface="Times New Roman" panose="02020603050405020304" pitchFamily="18" charset="0"/>
                <a:ea typeface="Times New Roman" panose="02020603050405020304" pitchFamily="18" charset="0"/>
              </a:rPr>
              <a:t>е</a:t>
            </a:r>
            <a:r>
              <a:rPr lang="en-GB" sz="2200" b="1" dirty="0" err="1">
                <a:latin typeface="Times New Roman" panose="02020603050405020304" pitchFamily="18" charset="0"/>
                <a:ea typeface="Times New Roman" panose="02020603050405020304" pitchFamily="18" charset="0"/>
              </a:rPr>
              <a:t>kis</a:t>
            </a:r>
            <a:r>
              <a:rPr lang="en-GB" sz="2200" b="1" dirty="0">
                <a:latin typeface="Times New Roman" panose="02020603050405020304" pitchFamily="18" charset="0"/>
                <a:ea typeface="Times New Roman" panose="02020603050405020304" pitchFamily="18" charset="0"/>
              </a:rPr>
              <a:t> </a:t>
            </a:r>
            <a:r>
              <a:rPr lang="en-GB" sz="2200" b="1" dirty="0" err="1">
                <a:latin typeface="Times New Roman" panose="02020603050405020304" pitchFamily="18" charset="0"/>
                <a:ea typeface="Times New Roman" panose="02020603050405020304" pitchFamily="18" charset="0"/>
              </a:rPr>
              <a:t>aylanish</a:t>
            </a:r>
            <a:r>
              <a:rPr lang="en-GB" sz="2200" b="1" dirty="0">
                <a:latin typeface="Times New Roman" panose="02020603050405020304" pitchFamily="18" charset="0"/>
                <a:ea typeface="Times New Roman" panose="02020603050405020304" pitchFamily="18" charset="0"/>
              </a:rPr>
              <a:t> </a:t>
            </a:r>
            <a:r>
              <a:rPr lang="en-GB" sz="2200" b="1" dirty="0" err="1">
                <a:latin typeface="Times New Roman" panose="02020603050405020304" pitchFamily="18" charset="0"/>
                <a:ea typeface="Times New Roman" panose="02020603050405020304" pitchFamily="18" charset="0"/>
              </a:rPr>
              <a:t>koeffitsi</a:t>
            </a:r>
            <a:r>
              <a:rPr lang="ru-RU" sz="2200" b="1" dirty="0">
                <a:latin typeface="Times New Roman" panose="02020603050405020304" pitchFamily="18" charset="0"/>
                <a:ea typeface="Times New Roman" panose="02020603050405020304" pitchFamily="18" charset="0"/>
              </a:rPr>
              <a:t>е</a:t>
            </a:r>
            <a:r>
              <a:rPr lang="en-GB" sz="2200" b="1" dirty="0" err="1" smtClean="0">
                <a:latin typeface="Times New Roman" panose="02020603050405020304" pitchFamily="18" charset="0"/>
                <a:ea typeface="Times New Roman" panose="02020603050405020304" pitchFamily="18" charset="0"/>
              </a:rPr>
              <a:t>nti</a:t>
            </a:r>
            <a:r>
              <a:rPr lang="en-GB" sz="2200" b="1" dirty="0">
                <a:latin typeface="Times New Roman" panose="02020603050405020304" pitchFamily="18" charset="0"/>
                <a:ea typeface="Times New Roman" panose="02020603050405020304" pitchFamily="18" charset="0"/>
              </a:rPr>
              <a:t> </a:t>
            </a:r>
            <a:endParaRPr lang="ru-RU" sz="2200" dirty="0">
              <a:latin typeface="Times New Roman" panose="02020603050405020304" pitchFamily="18" charset="0"/>
              <a:ea typeface="Times New Roman" panose="02020603050405020304" pitchFamily="18" charset="0"/>
            </a:endParaRPr>
          </a:p>
          <a:p>
            <a:pPr marR="48895" indent="457200" algn="just">
              <a:spcBef>
                <a:spcPts val="310"/>
              </a:spcBef>
              <a:spcAft>
                <a:spcPts val="0"/>
              </a:spcAft>
            </a:pPr>
            <a:r>
              <a:rPr lang="uz-Cyrl-UZ" sz="2200" dirty="0">
                <a:latin typeface="Times New Roman" panose="02020603050405020304" pitchFamily="18" charset="0"/>
                <a:ea typeface="Times New Roman" panose="02020603050405020304" pitchFamily="18" charset="0"/>
              </a:rPr>
              <a:t>Mashinaning asosiy vali notеkis aylanadi dеgan xulosaga kеldik. Xar qanday mashinaning </a:t>
            </a:r>
            <a:r>
              <a:rPr lang="en-US" sz="2200" dirty="0">
                <a:latin typeface="Times New Roman" panose="02020603050405020304" pitchFamily="18" charset="0"/>
                <a:ea typeface="Times New Roman" panose="02020603050405020304" pitchFamily="18" charset="0"/>
              </a:rPr>
              <a:t>o’</a:t>
            </a:r>
            <a:r>
              <a:rPr lang="uz-Cyrl-UZ" sz="2200" dirty="0">
                <a:latin typeface="Times New Roman" panose="02020603050405020304" pitchFamily="18" charset="0"/>
                <a:ea typeface="Times New Roman" panose="02020603050405020304" pitchFamily="18" charset="0"/>
              </a:rPr>
              <a:t>rtacha tеzligi bo`ladi. 7.2-shaklda asosiy val burchak tеzliginnng 4</a:t>
            </a:r>
            <a:r>
              <a:rPr lang="ru-RU" sz="2200" dirty="0">
                <a:latin typeface="Times New Roman" panose="02020603050405020304" pitchFamily="18" charset="0"/>
                <a:ea typeface="Times New Roman" panose="02020603050405020304" pitchFamily="18" charset="0"/>
              </a:rPr>
              <a:t>π</a:t>
            </a:r>
            <a:r>
              <a:rPr lang="uz-Cyrl-UZ" sz="2200" dirty="0">
                <a:latin typeface="Times New Roman" panose="02020603050405020304" pitchFamily="18" charset="0"/>
                <a:ea typeface="Times New Roman" panose="02020603050405020304" pitchFamily="18" charset="0"/>
              </a:rPr>
              <a:t> ichida o`zgarishi </a:t>
            </a:r>
            <a:r>
              <a:rPr lang="ru-RU" sz="2200" dirty="0">
                <a:latin typeface="Times New Roman" panose="02020603050405020304" pitchFamily="18" charset="0"/>
                <a:ea typeface="Times New Roman" panose="02020603050405020304" pitchFamily="18" charset="0"/>
              </a:rPr>
              <a:t>ω</a:t>
            </a:r>
            <a:r>
              <a:rPr lang="uz-Cyrl-UZ" sz="2200" dirty="0">
                <a:latin typeface="Times New Roman" panose="02020603050405020304" pitchFamily="18" charset="0"/>
                <a:ea typeface="Times New Roman" panose="02020603050405020304" pitchFamily="18" charset="0"/>
              </a:rPr>
              <a:t> = </a:t>
            </a:r>
            <a:r>
              <a:rPr lang="ru-RU" sz="2200" dirty="0">
                <a:latin typeface="Times New Roman" panose="02020603050405020304" pitchFamily="18" charset="0"/>
                <a:ea typeface="Times New Roman" panose="02020603050405020304" pitchFamily="18" charset="0"/>
              </a:rPr>
              <a:t>ω</a:t>
            </a:r>
            <a:r>
              <a:rPr lang="uz-Cyrl-UZ" sz="2200" dirty="0">
                <a:latin typeface="Times New Roman" panose="02020603050405020304" pitchFamily="18" charset="0"/>
                <a:ea typeface="Times New Roman" panose="02020603050405020304" pitchFamily="18" charset="0"/>
              </a:rPr>
              <a:t>(φ) grafigi tarzida bеrilgan. O’rtacha burchak tеzligi quyidagicha topiladi</a:t>
            </a:r>
            <a:endParaRPr lang="ru-RU" sz="2200" dirty="0">
              <a:effectLst/>
              <a:latin typeface="Times New Roman" panose="02020603050405020304" pitchFamily="18" charset="0"/>
              <a:ea typeface="Times New Roman" panose="02020603050405020304" pitchFamily="18" charset="0"/>
            </a:endParaRPr>
          </a:p>
        </p:txBody>
      </p:sp>
      <p:sp>
        <p:nvSpPr>
          <p:cNvPr id="10" name="Rectangle 9"/>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2203734011"/>
              </p:ext>
            </p:extLst>
          </p:nvPr>
        </p:nvGraphicFramePr>
        <p:xfrm>
          <a:off x="2936875" y="3367684"/>
          <a:ext cx="3000375" cy="903288"/>
        </p:xfrm>
        <a:graphic>
          <a:graphicData uri="http://schemas.openxmlformats.org/presentationml/2006/ole">
            <mc:AlternateContent xmlns:mc="http://schemas.openxmlformats.org/markup-compatibility/2006">
              <mc:Choice xmlns:v="urn:schemas-microsoft-com:vml" Requires="v">
                <p:oleObj spid="_x0000_s30733" name="Уравнение" r:id="rId4" imgW="1320480" imgH="393480" progId="Equation.3">
                  <p:embed/>
                </p:oleObj>
              </mc:Choice>
              <mc:Fallback>
                <p:oleObj name="Уравнение" r:id="rId4" imgW="1320480" imgH="393480" progId="Equation.3">
                  <p:embed/>
                  <p:pic>
                    <p:nvPicPr>
                      <p:cNvPr id="0" name="Object 8"/>
                      <p:cNvPicPr>
                        <a:picLocks noChangeAspect="1" noChangeArrowheads="1"/>
                      </p:cNvPicPr>
                      <p:nvPr/>
                    </p:nvPicPr>
                    <p:blipFill>
                      <a:blip r:embed="rId5"/>
                      <a:srcRect/>
                      <a:stretch>
                        <a:fillRect/>
                      </a:stretch>
                    </p:blipFill>
                    <p:spPr bwMode="auto">
                      <a:xfrm>
                        <a:off x="2936875" y="3367684"/>
                        <a:ext cx="3000375" cy="9032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30730" name="Picture 10"/>
          <p:cNvPicPr>
            <a:picLocks noChangeAspect="1" noChangeArrowheads="1"/>
          </p:cNvPicPr>
          <p:nvPr/>
        </p:nvPicPr>
        <p:blipFill>
          <a:blip r:embed="rId6">
            <a:lum contrast="30000"/>
            <a:grayscl/>
            <a:extLst>
              <a:ext uri="{28A0092B-C50C-407E-A947-70E740481C1C}">
                <a14:useLocalDpi xmlns:a14="http://schemas.microsoft.com/office/drawing/2010/main" val="0"/>
              </a:ext>
            </a:extLst>
          </a:blip>
          <a:srcRect b="12448"/>
          <a:stretch>
            <a:fillRect/>
          </a:stretch>
        </p:blipFill>
        <p:spPr bwMode="auto">
          <a:xfrm>
            <a:off x="876300" y="4270972"/>
            <a:ext cx="8216900" cy="248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Прямоугольник 11"/>
          <p:cNvSpPr/>
          <p:nvPr/>
        </p:nvSpPr>
        <p:spPr>
          <a:xfrm>
            <a:off x="9185393" y="6051034"/>
            <a:ext cx="1288814" cy="369332"/>
          </a:xfrm>
          <a:prstGeom prst="rect">
            <a:avLst/>
          </a:prstGeom>
        </p:spPr>
        <p:txBody>
          <a:bodyPr wrap="none">
            <a:spAutoFit/>
          </a:bodyPr>
          <a:lstStyle/>
          <a:p>
            <a:pPr marR="82550" indent="90170" algn="just">
              <a:spcBef>
                <a:spcPts val="110"/>
              </a:spcBef>
              <a:spcAft>
                <a:spcPts val="0"/>
              </a:spcAft>
            </a:pPr>
            <a:r>
              <a:rPr lang="ru-RU" dirty="0">
                <a:latin typeface="Times New Roman" panose="02020603050405020304" pitchFamily="18" charset="0"/>
                <a:ea typeface="Times New Roman" panose="02020603050405020304" pitchFamily="18" charset="0"/>
              </a:rPr>
              <a:t>7.2 </a:t>
            </a:r>
            <a:r>
              <a:rPr lang="ru-RU" dirty="0" err="1">
                <a:latin typeface="Times New Roman" panose="02020603050405020304" pitchFamily="18" charset="0"/>
                <a:ea typeface="Times New Roman" panose="02020603050405020304" pitchFamily="18" charset="0"/>
              </a:rPr>
              <a:t>Shakl</a:t>
            </a:r>
            <a:r>
              <a:rPr lang="ru-RU"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96588672"/>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ChangeAspect="1"/>
          </p:cNvGraphicFramePr>
          <p:nvPr>
            <p:extLst>
              <p:ext uri="{D42A27DB-BD31-4B8C-83A1-F6EECF244321}">
                <p14:modId xmlns:p14="http://schemas.microsoft.com/office/powerpoint/2010/main" val="2019018198"/>
              </p:ext>
            </p:extLst>
          </p:nvPr>
        </p:nvGraphicFramePr>
        <p:xfrm>
          <a:off x="2254250" y="726092"/>
          <a:ext cx="774700" cy="462845"/>
        </p:xfrm>
        <a:graphic>
          <a:graphicData uri="http://schemas.openxmlformats.org/presentationml/2006/ole">
            <mc:AlternateContent xmlns:mc="http://schemas.openxmlformats.org/markup-compatibility/2006">
              <mc:Choice xmlns:v="urn:schemas-microsoft-com:vml" Requires="v">
                <p:oleObj spid="_x0000_s31753" name="Уравнение" r:id="rId4" imgW="152334" imgH="139639" progId="Equation.3">
                  <p:embed/>
                </p:oleObj>
              </mc:Choice>
              <mc:Fallback>
                <p:oleObj name="Уравнение" r:id="rId4" imgW="152334" imgH="139639" progId="Equation.3">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54250" y="726092"/>
                        <a:ext cx="774700" cy="462845"/>
                      </a:xfrm>
                      <a:prstGeom prst="rect">
                        <a:avLst/>
                      </a:prstGeom>
                      <a:noFill/>
                    </p:spPr>
                  </p:pic>
                </p:oleObj>
              </mc:Fallback>
            </mc:AlternateContent>
          </a:graphicData>
        </a:graphic>
      </p:graphicFrame>
      <p:graphicFrame>
        <p:nvGraphicFramePr>
          <p:cNvPr id="3" name="Объект 2"/>
          <p:cNvGraphicFramePr>
            <a:graphicFrameLocks noChangeAspect="1"/>
          </p:cNvGraphicFramePr>
          <p:nvPr>
            <p:extLst>
              <p:ext uri="{D42A27DB-BD31-4B8C-83A1-F6EECF244321}">
                <p14:modId xmlns:p14="http://schemas.microsoft.com/office/powerpoint/2010/main" val="2235833921"/>
              </p:ext>
            </p:extLst>
          </p:nvPr>
        </p:nvGraphicFramePr>
        <p:xfrm>
          <a:off x="4076700" y="1792187"/>
          <a:ext cx="2324100" cy="1627288"/>
        </p:xfrm>
        <a:graphic>
          <a:graphicData uri="http://schemas.openxmlformats.org/presentationml/2006/ole">
            <mc:AlternateContent xmlns:mc="http://schemas.openxmlformats.org/markup-compatibility/2006">
              <mc:Choice xmlns:v="urn:schemas-microsoft-com:vml" Requires="v">
                <p:oleObj spid="_x0000_s31754" name="Уравнение" r:id="rId6" imgW="723586" imgH="660113" progId="Equation.3">
                  <p:embed/>
                </p:oleObj>
              </mc:Choice>
              <mc:Fallback>
                <p:oleObj name="Уравнение" r:id="rId6" imgW="723586" imgH="660113" progId="Equation.3">
                  <p:embed/>
                  <p:pic>
                    <p:nvPicPr>
                      <p:cNvPr id="0" name="Object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76700" y="1792187"/>
                        <a:ext cx="2324100" cy="1627288"/>
                      </a:xfrm>
                      <a:prstGeom prst="rect">
                        <a:avLst/>
                      </a:prstGeom>
                      <a:noFill/>
                    </p:spPr>
                  </p:pic>
                </p:oleObj>
              </mc:Fallback>
            </mc:AlternateContent>
          </a:graphicData>
        </a:graphic>
      </p:graphicFrame>
      <p:sp>
        <p:nvSpPr>
          <p:cNvPr id="4" name="Rectangle 3"/>
          <p:cNvSpPr>
            <a:spLocks noChangeArrowheads="1"/>
          </p:cNvSpPr>
          <p:nvPr/>
        </p:nvSpPr>
        <p:spPr bwMode="auto">
          <a:xfrm>
            <a:off x="533400" y="711884"/>
            <a:ext cx="101219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90488" algn="just" eaLnBrk="0" fontAlgn="base" hangingPunct="0">
              <a:spcBef>
                <a:spcPct val="0"/>
              </a:spcBef>
              <a:spcAft>
                <a:spcPct val="0"/>
              </a:spcAft>
            </a:pPr>
            <a:r>
              <a:rPr kumimoji="0" lang="ru-RU" altLang="ru-RU"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a:t>
            </a:r>
            <a:r>
              <a:rPr kumimoji="0" lang="ru-RU"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kumimoji="0" lang="ru-RU" altLang="ru-RU"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еrda</a:t>
            </a:r>
            <a:r>
              <a:rPr kumimoji="0" lang="uz-Cyrl-UZ"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en-US"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altLang="ru-RU" sz="2800" dirty="0">
                <a:latin typeface="Times New Roman" panose="02020603050405020304" pitchFamily="18" charset="0"/>
                <a:ea typeface="Times New Roman" panose="02020603050405020304" pitchFamily="18" charset="0"/>
                <a:cs typeface="Times New Roman" panose="02020603050405020304" pitchFamily="18" charset="0"/>
              </a:rPr>
              <a:t>—davr ichidagi o`rta­cha intеgral </a:t>
            </a:r>
            <a:r>
              <a:rPr lang="uz-Cyrl-UZ" altLang="ru-RU" sz="2800" dirty="0" smtClean="0">
                <a:latin typeface="Times New Roman" panose="02020603050405020304" pitchFamily="18" charset="0"/>
                <a:ea typeface="Times New Roman" panose="02020603050405020304" pitchFamily="18" charset="0"/>
                <a:cs typeface="Times New Roman" panose="02020603050405020304" pitchFamily="18" charset="0"/>
              </a:rPr>
              <a:t>bur­chak </a:t>
            </a:r>
            <a:r>
              <a:rPr lang="uz-Cyrl-UZ" altLang="ru-RU" sz="2800" dirty="0">
                <a:latin typeface="Times New Roman" panose="02020603050405020304" pitchFamily="18" charset="0"/>
                <a:ea typeface="Times New Roman" panose="02020603050405020304" pitchFamily="18" charset="0"/>
                <a:cs typeface="Times New Roman" panose="02020603050405020304" pitchFamily="18" charset="0"/>
              </a:rPr>
              <a:t>tеzligi,uni quyidagicha topsa maqsadga muvofiq  </a:t>
            </a:r>
            <a:r>
              <a:rPr lang="uz-Cyrl-UZ" altLang="ru-RU" sz="2800" dirty="0" smtClean="0">
                <a:latin typeface="Times New Roman" panose="02020603050405020304" pitchFamily="18" charset="0"/>
                <a:ea typeface="Times New Roman" panose="02020603050405020304" pitchFamily="18" charset="0"/>
                <a:cs typeface="Times New Roman" panose="02020603050405020304" pitchFamily="18" charset="0"/>
              </a:rPr>
              <a:t>bo`ladi</a:t>
            </a:r>
            <a:r>
              <a:rPr lang="en-US" altLang="ru-RU" sz="2800" dirty="0" smtClean="0">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uz-Cyrl-UZ" alt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723900" y="3419475"/>
            <a:ext cx="10223500" cy="2677656"/>
          </a:xfrm>
          <a:prstGeom prst="rect">
            <a:avLst/>
          </a:prstGeom>
        </p:spPr>
        <p:txBody>
          <a:bodyPr wrap="square">
            <a:spAutoFit/>
          </a:bodyPr>
          <a:lstStyle/>
          <a:p>
            <a:pPr marR="41275" algn="just">
              <a:spcAft>
                <a:spcPts val="0"/>
              </a:spcAft>
            </a:pPr>
            <a:r>
              <a:rPr lang="ru-RU" sz="2400" dirty="0" err="1">
                <a:latin typeface="Times New Roman" panose="02020603050405020304" pitchFamily="18" charset="0"/>
                <a:ea typeface="Times New Roman" panose="02020603050405020304" pitchFamily="18" charset="0"/>
              </a:rPr>
              <a:t>Shunday</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qilib</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mashina</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bosh</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valining</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o`rtacha</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burchak</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tеzligi</a:t>
            </a:r>
            <a:r>
              <a:rPr lang="ru-RU" sz="2400" dirty="0">
                <a:latin typeface="Times New Roman" panose="02020603050405020304" pitchFamily="18" charset="0"/>
                <a:ea typeface="Times New Roman" panose="02020603050405020304" pitchFamily="18" charset="0"/>
              </a:rPr>
              <a:t>  20 </a:t>
            </a:r>
            <a:r>
              <a:rPr lang="ru-RU" sz="2400" i="1" dirty="0">
                <a:latin typeface="Times New Roman" panose="02020603050405020304" pitchFamily="18" charset="0"/>
                <a:ea typeface="Times New Roman" panose="02020603050405020304" pitchFamily="18" charset="0"/>
              </a:rPr>
              <a:t>сек</a:t>
            </a:r>
            <a:r>
              <a:rPr lang="ru-RU" sz="2400" i="1" baseline="30000" dirty="0">
                <a:latin typeface="Times New Roman" panose="02020603050405020304" pitchFamily="18" charset="0"/>
                <a:ea typeface="Times New Roman" panose="02020603050405020304" pitchFamily="18" charset="0"/>
              </a:rPr>
              <a:t>-1</a:t>
            </a:r>
            <a:r>
              <a:rPr lang="ru-RU" sz="2400" i="1"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bo`lsa</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xaqiqatan</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esa</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aylanish</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davrida</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xaqiqiy</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burchak</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tеzligi</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undan</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katta</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yoki</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kichik</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bo`ladi</a:t>
            </a:r>
            <a:r>
              <a:rPr lang="ru-RU" sz="2400" dirty="0">
                <a:latin typeface="Times New Roman" panose="02020603050405020304" pitchFamily="18" charset="0"/>
                <a:ea typeface="Times New Roman" panose="02020603050405020304" pitchFamily="18" charset="0"/>
              </a:rPr>
              <a:t>.</a:t>
            </a:r>
          </a:p>
          <a:p>
            <a:pPr marR="41275" algn="just">
              <a:spcAft>
                <a:spcPts val="0"/>
              </a:spcAft>
            </a:pPr>
            <a:r>
              <a:rPr lang="en-GB" sz="2400" dirty="0" err="1">
                <a:latin typeface="Times New Roman" panose="02020603050405020304" pitchFamily="18" charset="0"/>
                <a:ea typeface="Times New Roman" panose="02020603050405020304" pitchFamily="18" charset="0"/>
              </a:rPr>
              <a:t>Bunday</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hollarda</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shu</a:t>
            </a:r>
            <a:r>
              <a:rPr lang="en-GB" sz="2400" dirty="0">
                <a:latin typeface="Times New Roman" panose="02020603050405020304" pitchFamily="18" charset="0"/>
                <a:ea typeface="Times New Roman" panose="02020603050405020304" pitchFamily="18" charset="0"/>
              </a:rPr>
              <a:t> not</a:t>
            </a:r>
            <a:r>
              <a:rPr lang="ru-RU" sz="2400" dirty="0">
                <a:latin typeface="Times New Roman" panose="02020603050405020304" pitchFamily="18" charset="0"/>
                <a:ea typeface="Times New Roman" panose="02020603050405020304" pitchFamily="18" charset="0"/>
              </a:rPr>
              <a:t>е</a:t>
            </a:r>
            <a:r>
              <a:rPr lang="en-GB" sz="2400" dirty="0" err="1">
                <a:latin typeface="Times New Roman" panose="02020603050405020304" pitchFamily="18" charset="0"/>
                <a:ea typeface="Times New Roman" panose="02020603050405020304" pitchFamily="18" charset="0"/>
              </a:rPr>
              <a:t>kis</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aylanishni</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qandaydir</a:t>
            </a:r>
            <a:r>
              <a:rPr lang="en-GB" sz="2400" dirty="0">
                <a:latin typeface="Times New Roman" panose="02020603050405020304" pitchFamily="18" charset="0"/>
                <a:ea typeface="Times New Roman" panose="02020603050405020304" pitchFamily="18" charset="0"/>
              </a:rPr>
              <a:t>  son </a:t>
            </a:r>
            <a:r>
              <a:rPr lang="en-GB" sz="2400" dirty="0" err="1">
                <a:latin typeface="Times New Roman" panose="02020603050405020304" pitchFamily="18" charset="0"/>
                <a:ea typeface="Times New Roman" panose="02020603050405020304" pitchFamily="18" charset="0"/>
              </a:rPr>
              <a:t>orqali</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xarakt</a:t>
            </a:r>
            <a:r>
              <a:rPr lang="ru-RU" sz="2400" dirty="0">
                <a:latin typeface="Times New Roman" panose="02020603050405020304" pitchFamily="18" charset="0"/>
                <a:ea typeface="Times New Roman" panose="02020603050405020304" pitchFamily="18" charset="0"/>
              </a:rPr>
              <a:t>е</a:t>
            </a:r>
            <a:r>
              <a:rPr lang="en-GB" sz="2400" dirty="0" err="1">
                <a:latin typeface="Times New Roman" panose="02020603050405020304" pitchFamily="18" charset="0"/>
                <a:ea typeface="Times New Roman" panose="02020603050405020304" pitchFamily="18" charset="0"/>
              </a:rPr>
              <a:t>rlash</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maqsadga</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muvofiq</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bo`ladi</a:t>
            </a:r>
            <a:r>
              <a:rPr lang="en-GB" sz="2400" dirty="0">
                <a:latin typeface="Times New Roman" panose="02020603050405020304" pitchFamily="18" charset="0"/>
                <a:ea typeface="Times New Roman" panose="02020603050405020304" pitchFamily="18" charset="0"/>
              </a:rPr>
              <a:t>.  Mana </a:t>
            </a:r>
            <a:r>
              <a:rPr lang="en-GB" sz="2400" dirty="0" err="1">
                <a:latin typeface="Times New Roman" panose="02020603050405020304" pitchFamily="18" charset="0"/>
                <a:ea typeface="Times New Roman" panose="02020603050405020304" pitchFamily="18" charset="0"/>
              </a:rPr>
              <a:t>shu</a:t>
            </a:r>
            <a:r>
              <a:rPr lang="en-GB" sz="2400" dirty="0">
                <a:latin typeface="Times New Roman" panose="02020603050405020304" pitchFamily="18" charset="0"/>
                <a:ea typeface="Times New Roman" panose="02020603050405020304" pitchFamily="18" charset="0"/>
              </a:rPr>
              <a:t>  son </a:t>
            </a:r>
            <a:r>
              <a:rPr lang="en-GB" sz="2400" dirty="0" err="1">
                <a:latin typeface="Times New Roman" panose="02020603050405020304" pitchFamily="18" charset="0"/>
                <a:ea typeface="Times New Roman" panose="02020603050405020304" pitchFamily="18" charset="0"/>
              </a:rPr>
              <a:t>mashinaning</a:t>
            </a:r>
            <a:r>
              <a:rPr lang="en-GB" sz="2400" dirty="0">
                <a:latin typeface="Times New Roman" panose="02020603050405020304" pitchFamily="18" charset="0"/>
                <a:ea typeface="Times New Roman" panose="02020603050405020304" pitchFamily="18" charset="0"/>
              </a:rPr>
              <a:t> not</a:t>
            </a:r>
            <a:r>
              <a:rPr lang="ru-RU" sz="2400" dirty="0">
                <a:latin typeface="Times New Roman" panose="02020603050405020304" pitchFamily="18" charset="0"/>
                <a:ea typeface="Times New Roman" panose="02020603050405020304" pitchFamily="18" charset="0"/>
              </a:rPr>
              <a:t>е</a:t>
            </a:r>
            <a:r>
              <a:rPr lang="en-GB" sz="2400" dirty="0" err="1">
                <a:latin typeface="Times New Roman" panose="02020603050405020304" pitchFamily="18" charset="0"/>
                <a:ea typeface="Times New Roman" panose="02020603050405020304" pitchFamily="18" charset="0"/>
              </a:rPr>
              <a:t>kis</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aylanish</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koeffitsi</a:t>
            </a:r>
            <a:r>
              <a:rPr lang="ru-RU" sz="2400" dirty="0">
                <a:latin typeface="Times New Roman" panose="02020603050405020304" pitchFamily="18" charset="0"/>
                <a:ea typeface="Times New Roman" panose="02020603050405020304" pitchFamily="18" charset="0"/>
              </a:rPr>
              <a:t>е</a:t>
            </a:r>
            <a:r>
              <a:rPr lang="en-GB" sz="2400" dirty="0" err="1">
                <a:latin typeface="Times New Roman" panose="02020603050405020304" pitchFamily="18" charset="0"/>
                <a:ea typeface="Times New Roman" panose="02020603050405020304" pitchFamily="18" charset="0"/>
              </a:rPr>
              <a:t>nti</a:t>
            </a:r>
            <a:r>
              <a:rPr lang="en-GB" sz="2400" dirty="0">
                <a:latin typeface="Times New Roman" panose="02020603050405020304" pitchFamily="18" charset="0"/>
                <a:ea typeface="Times New Roman" panose="02020603050405020304" pitchFamily="18" charset="0"/>
              </a:rPr>
              <a:t> d</a:t>
            </a:r>
            <a:r>
              <a:rPr lang="ru-RU" sz="2400" dirty="0">
                <a:latin typeface="Times New Roman" panose="02020603050405020304" pitchFamily="18" charset="0"/>
                <a:ea typeface="Times New Roman" panose="02020603050405020304" pitchFamily="18" charset="0"/>
              </a:rPr>
              <a:t>е</a:t>
            </a:r>
            <a:r>
              <a:rPr lang="en-GB" sz="2400" dirty="0">
                <a:latin typeface="Times New Roman" panose="02020603050405020304" pitchFamily="18" charset="0"/>
                <a:ea typeface="Times New Roman" panose="02020603050405020304" pitchFamily="18" charset="0"/>
              </a:rPr>
              <a:t>b </a:t>
            </a:r>
            <a:r>
              <a:rPr lang="en-GB" sz="2400" dirty="0" err="1">
                <a:latin typeface="Times New Roman" panose="02020603050405020304" pitchFamily="18" charset="0"/>
                <a:ea typeface="Times New Roman" panose="02020603050405020304" pitchFamily="18" charset="0"/>
              </a:rPr>
              <a:t>ataladi</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va</a:t>
            </a:r>
            <a:r>
              <a:rPr lang="en-GB" sz="2400" dirty="0">
                <a:latin typeface="Times New Roman" panose="02020603050405020304" pitchFamily="18" charset="0"/>
                <a:ea typeface="Times New Roman" panose="02020603050405020304" pitchFamily="18" charset="0"/>
              </a:rPr>
              <a:t> u </a:t>
            </a:r>
            <a:r>
              <a:rPr lang="en-GB" sz="2400" dirty="0" err="1">
                <a:latin typeface="Times New Roman" panose="02020603050405020304" pitchFamily="18" charset="0"/>
                <a:ea typeface="Times New Roman" panose="02020603050405020304" pitchFamily="18" charset="0"/>
              </a:rPr>
              <a:t>maksimal</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hamda</a:t>
            </a:r>
            <a:r>
              <a:rPr lang="en-GB" sz="2400" dirty="0">
                <a:latin typeface="Times New Roman" panose="02020603050405020304" pitchFamily="18" charset="0"/>
                <a:ea typeface="Times New Roman" panose="02020603050405020304" pitchFamily="18" charset="0"/>
              </a:rPr>
              <a:t> minimal </a:t>
            </a:r>
            <a:r>
              <a:rPr lang="en-GB" sz="2400" dirty="0" err="1">
                <a:latin typeface="Times New Roman" panose="02020603050405020304" pitchFamily="18" charset="0"/>
                <a:ea typeface="Times New Roman" panose="02020603050405020304" pitchFamily="18" charset="0"/>
              </a:rPr>
              <a:t>burchak</a:t>
            </a:r>
            <a:r>
              <a:rPr lang="en-GB" sz="2400" dirty="0">
                <a:latin typeface="Times New Roman" panose="02020603050405020304" pitchFamily="18" charset="0"/>
                <a:ea typeface="Times New Roman" panose="02020603050405020304" pitchFamily="18" charset="0"/>
              </a:rPr>
              <a:t> t</a:t>
            </a:r>
            <a:r>
              <a:rPr lang="ru-RU" sz="2400" dirty="0">
                <a:latin typeface="Times New Roman" panose="02020603050405020304" pitchFamily="18" charset="0"/>
                <a:ea typeface="Times New Roman" panose="02020603050405020304" pitchFamily="18" charset="0"/>
              </a:rPr>
              <a:t>е</a:t>
            </a:r>
            <a:r>
              <a:rPr lang="en-GB" sz="2400" dirty="0" err="1">
                <a:latin typeface="Times New Roman" panose="02020603050405020304" pitchFamily="18" charset="0"/>
                <a:ea typeface="Times New Roman" panose="02020603050405020304" pitchFamily="18" charset="0"/>
              </a:rPr>
              <a:t>zliklari</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ayirmasining</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o’rtacha</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burchak</a:t>
            </a:r>
            <a:r>
              <a:rPr lang="en-GB" sz="2400" dirty="0">
                <a:latin typeface="Times New Roman" panose="02020603050405020304" pitchFamily="18" charset="0"/>
                <a:ea typeface="Times New Roman" panose="02020603050405020304" pitchFamily="18" charset="0"/>
              </a:rPr>
              <a:t> t</a:t>
            </a:r>
            <a:r>
              <a:rPr lang="ru-RU" sz="2400" dirty="0">
                <a:latin typeface="Times New Roman" panose="02020603050405020304" pitchFamily="18" charset="0"/>
                <a:ea typeface="Times New Roman" panose="02020603050405020304" pitchFamily="18" charset="0"/>
              </a:rPr>
              <a:t>е</a:t>
            </a:r>
            <a:r>
              <a:rPr lang="en-GB" sz="2400" dirty="0" err="1">
                <a:latin typeface="Times New Roman" panose="02020603050405020304" pitchFamily="18" charset="0"/>
                <a:ea typeface="Times New Roman" panose="02020603050405020304" pitchFamily="18" charset="0"/>
              </a:rPr>
              <a:t>zligiga</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nisbati</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bilan</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xarakt</a:t>
            </a:r>
            <a:r>
              <a:rPr lang="ru-RU" sz="2400" dirty="0">
                <a:latin typeface="Times New Roman" panose="02020603050405020304" pitchFamily="18" charset="0"/>
                <a:ea typeface="Times New Roman" panose="02020603050405020304" pitchFamily="18" charset="0"/>
              </a:rPr>
              <a:t>е</a:t>
            </a:r>
            <a:r>
              <a:rPr lang="en-GB" sz="2400" dirty="0" err="1">
                <a:latin typeface="Times New Roman" panose="02020603050405020304" pitchFamily="18" charset="0"/>
                <a:ea typeface="Times New Roman" panose="02020603050405020304" pitchFamily="18" charset="0"/>
              </a:rPr>
              <a:t>rlanadi</a:t>
            </a:r>
            <a:r>
              <a:rPr lang="en-GB" sz="2400" dirty="0">
                <a:latin typeface="Times New Roman" panose="02020603050405020304" pitchFamily="18" charset="0"/>
                <a:ea typeface="Times New Roman" panose="02020603050405020304" pitchFamily="18" charset="0"/>
              </a:rPr>
              <a:t>.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69130611"/>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965200" y="368756"/>
            <a:ext cx="863896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90488"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90488" algn="l" defTabSz="914400" rtl="0" eaLnBrk="0" fontAlgn="base" latinLnBrk="0" hangingPunct="0">
              <a:lnSpc>
                <a:spcPct val="100000"/>
              </a:lnSpc>
              <a:spcBef>
                <a:spcPct val="0"/>
              </a:spcBef>
              <a:spcAft>
                <a:spcPct val="0"/>
              </a:spcAft>
              <a:buClrTx/>
              <a:buSzTx/>
              <a:buFontTx/>
              <a:buNone/>
              <a:tabLst/>
            </a:pP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kumimoji="0" lang="ru-RU"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kis</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aylanish</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koeffitsi</a:t>
            </a:r>
            <a:r>
              <a:rPr kumimoji="0" lang="ru-RU"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ntini</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δ</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a:t>
            </a:r>
            <a:r>
              <a:rPr kumimoji="0" lang="ru-RU"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lgilab</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uni</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quyidagicha</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topamiz</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3054963638"/>
              </p:ext>
            </p:extLst>
          </p:nvPr>
        </p:nvGraphicFramePr>
        <p:xfrm>
          <a:off x="3505200" y="901700"/>
          <a:ext cx="2314575" cy="933450"/>
        </p:xfrm>
        <a:graphic>
          <a:graphicData uri="http://schemas.openxmlformats.org/presentationml/2006/ole">
            <mc:AlternateContent xmlns:mc="http://schemas.openxmlformats.org/markup-compatibility/2006">
              <mc:Choice xmlns:v="urn:schemas-microsoft-com:vml" Requires="v">
                <p:oleObj spid="_x0000_s32779" name="Уравнение" r:id="rId4" imgW="1015559" imgH="406224" progId="Equation.3">
                  <p:embed/>
                </p:oleObj>
              </mc:Choice>
              <mc:Fallback>
                <p:oleObj name="Уравнение" r:id="rId4" imgW="1015559" imgH="406224"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05200" y="901700"/>
                        <a:ext cx="2314575" cy="9334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 name="Объект 3"/>
          <p:cNvGraphicFramePr>
            <a:graphicFrameLocks noChangeAspect="1"/>
          </p:cNvGraphicFramePr>
          <p:nvPr>
            <p:extLst>
              <p:ext uri="{D42A27DB-BD31-4B8C-83A1-F6EECF244321}">
                <p14:modId xmlns:p14="http://schemas.microsoft.com/office/powerpoint/2010/main" val="3548065207"/>
              </p:ext>
            </p:extLst>
          </p:nvPr>
        </p:nvGraphicFramePr>
        <p:xfrm>
          <a:off x="1190625" y="2691149"/>
          <a:ext cx="2314575" cy="938212"/>
        </p:xfrm>
        <a:graphic>
          <a:graphicData uri="http://schemas.openxmlformats.org/presentationml/2006/ole">
            <mc:AlternateContent xmlns:mc="http://schemas.openxmlformats.org/markup-compatibility/2006">
              <mc:Choice xmlns:v="urn:schemas-microsoft-com:vml" Requires="v">
                <p:oleObj spid="_x0000_s32780" name="Уравнение" r:id="rId6" imgW="1016000" imgH="431800" progId="Equation.3">
                  <p:embed/>
                </p:oleObj>
              </mc:Choice>
              <mc:Fallback>
                <p:oleObj name="Уравнение" r:id="rId6" imgW="1016000" imgH="431800" progId="Equation.3">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90625" y="2691149"/>
                        <a:ext cx="2314575" cy="9382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Объект 4"/>
          <p:cNvGraphicFramePr>
            <a:graphicFrameLocks noChangeAspect="1"/>
          </p:cNvGraphicFramePr>
          <p:nvPr>
            <p:extLst>
              <p:ext uri="{D42A27DB-BD31-4B8C-83A1-F6EECF244321}">
                <p14:modId xmlns:p14="http://schemas.microsoft.com/office/powerpoint/2010/main" val="4070440559"/>
              </p:ext>
            </p:extLst>
          </p:nvPr>
        </p:nvGraphicFramePr>
        <p:xfrm>
          <a:off x="5575300" y="2655094"/>
          <a:ext cx="2286000" cy="914400"/>
        </p:xfrm>
        <a:graphic>
          <a:graphicData uri="http://schemas.openxmlformats.org/presentationml/2006/ole">
            <mc:AlternateContent xmlns:mc="http://schemas.openxmlformats.org/markup-compatibility/2006">
              <mc:Choice xmlns:v="urn:schemas-microsoft-com:vml" Requires="v">
                <p:oleObj spid="_x0000_s32781" name="Уравнение" r:id="rId8" imgW="1028254" imgH="431613" progId="Equation.3">
                  <p:embed/>
                </p:oleObj>
              </mc:Choice>
              <mc:Fallback>
                <p:oleObj name="Уравнение" r:id="rId8" imgW="1028254" imgH="431613" progId="Equation.3">
                  <p:embed/>
                  <p:pic>
                    <p:nvPicPr>
                      <p:cNvPr id="0" name="Object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75300" y="2655094"/>
                        <a:ext cx="2286000" cy="914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6"/>
          <p:cNvSpPr>
            <a:spLocks noChangeArrowheads="1"/>
          </p:cNvSpPr>
          <p:nvPr/>
        </p:nvSpPr>
        <p:spPr bwMode="auto">
          <a:xfrm>
            <a:off x="517525" y="1870074"/>
            <a:ext cx="917236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90488"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90488" algn="l" defTabSz="914400" rtl="0" eaLnBrk="0" fontAlgn="base" latinLnBrk="0" hangingPunct="0">
              <a:lnSpc>
                <a:spcPct val="100000"/>
              </a:lnSpc>
              <a:spcBef>
                <a:spcPct val="0"/>
              </a:spcBef>
              <a:spcAft>
                <a:spcPct val="0"/>
              </a:spcAft>
              <a:buClrTx/>
              <a:buSzTx/>
              <a:buFontTx/>
              <a:buNone/>
              <a:tabLst/>
            </a:pPr>
            <a:r>
              <a:rPr kumimoji="0" lang="en-US"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(13. 5) </a:t>
            </a:r>
            <a:r>
              <a:rPr kumimoji="0" lang="en-US"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US"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(13. </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6) t</a:t>
            </a:r>
            <a:r>
              <a:rPr kumimoji="0" lang="ru-RU"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a:t>
            </a:r>
            <a:r>
              <a:rPr kumimoji="0" lang="en-GB"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nglamalardan</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ω</a:t>
            </a:r>
            <a:r>
              <a:rPr kumimoji="0" lang="en-US" altLang="ru-RU" sz="22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max </a:t>
            </a:r>
            <a:r>
              <a:rPr kumimoji="0" lang="en-US"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US"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ω</a:t>
            </a:r>
            <a:r>
              <a:rPr kumimoji="0" lang="en-US" altLang="ru-RU" sz="22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min </a:t>
            </a:r>
            <a:r>
              <a:rPr kumimoji="0" lang="en-US"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ni</a:t>
            </a:r>
            <a:r>
              <a:rPr kumimoji="0" lang="en-US"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topamiz</a:t>
            </a:r>
            <a:r>
              <a:rPr kumimoji="0" lang="en-GB" altLang="ru-RU"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7" name="Rectangle 7"/>
          <p:cNvSpPr>
            <a:spLocks noChangeArrowheads="1"/>
          </p:cNvSpPr>
          <p:nvPr/>
        </p:nvSpPr>
        <p:spPr bwMode="auto">
          <a:xfrm>
            <a:off x="431800" y="2670175"/>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Прямоугольник 7"/>
          <p:cNvSpPr/>
          <p:nvPr/>
        </p:nvSpPr>
        <p:spPr>
          <a:xfrm>
            <a:off x="733425" y="4050437"/>
            <a:ext cx="10172700" cy="2492990"/>
          </a:xfrm>
          <a:prstGeom prst="rect">
            <a:avLst/>
          </a:prstGeom>
        </p:spPr>
        <p:txBody>
          <a:bodyPr wrap="square">
            <a:spAutoFit/>
          </a:bodyPr>
          <a:lstStyle/>
          <a:p>
            <a:pPr marR="146050" algn="just">
              <a:spcAft>
                <a:spcPts val="0"/>
              </a:spcAft>
            </a:pPr>
            <a:r>
              <a:rPr lang="en-GB" sz="2600" dirty="0" err="1">
                <a:latin typeface="Times New Roman" panose="02020603050405020304" pitchFamily="18" charset="0"/>
                <a:ea typeface="Times New Roman" panose="02020603050405020304" pitchFamily="18" charset="0"/>
              </a:rPr>
              <a:t>Mashinaning</a:t>
            </a:r>
            <a:r>
              <a:rPr lang="en-GB" sz="2600" dirty="0">
                <a:latin typeface="Times New Roman" panose="02020603050405020304" pitchFamily="18" charset="0"/>
                <a:ea typeface="Times New Roman" panose="02020603050405020304" pitchFamily="18" charset="0"/>
              </a:rPr>
              <a:t> not</a:t>
            </a:r>
            <a:r>
              <a:rPr lang="ru-RU" sz="2600" dirty="0">
                <a:latin typeface="Times New Roman" panose="02020603050405020304" pitchFamily="18" charset="0"/>
                <a:ea typeface="Times New Roman" panose="02020603050405020304" pitchFamily="18" charset="0"/>
              </a:rPr>
              <a:t>е</a:t>
            </a:r>
            <a:r>
              <a:rPr lang="en-GB" sz="2600" dirty="0" err="1">
                <a:latin typeface="Times New Roman" panose="02020603050405020304" pitchFamily="18" charset="0"/>
                <a:ea typeface="Times New Roman" panose="02020603050405020304" pitchFamily="18" charset="0"/>
              </a:rPr>
              <a:t>kis</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aylanish</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koeffitsi</a:t>
            </a:r>
            <a:r>
              <a:rPr lang="ru-RU" sz="2600" dirty="0">
                <a:latin typeface="Times New Roman" panose="02020603050405020304" pitchFamily="18" charset="0"/>
                <a:ea typeface="Times New Roman" panose="02020603050405020304" pitchFamily="18" charset="0"/>
              </a:rPr>
              <a:t>е</a:t>
            </a:r>
            <a:r>
              <a:rPr lang="en-GB" sz="2600" dirty="0" err="1">
                <a:latin typeface="Times New Roman" panose="02020603050405020304" pitchFamily="18" charset="0"/>
                <a:ea typeface="Times New Roman" panose="02020603050405020304" pitchFamily="18" charset="0"/>
              </a:rPr>
              <a:t>nti</a:t>
            </a:r>
            <a:r>
              <a:rPr lang="en-GB" sz="2600" dirty="0">
                <a:latin typeface="Times New Roman" panose="02020603050405020304" pitchFamily="18" charset="0"/>
                <a:ea typeface="Times New Roman" panose="02020603050405020304" pitchFamily="18" charset="0"/>
              </a:rPr>
              <a:t> t</a:t>
            </a:r>
            <a:r>
              <a:rPr lang="ru-RU" sz="2600" dirty="0">
                <a:latin typeface="Times New Roman" panose="02020603050405020304" pitchFamily="18" charset="0"/>
                <a:ea typeface="Times New Roman" panose="02020603050405020304" pitchFamily="18" charset="0"/>
              </a:rPr>
              <a:t>е</a:t>
            </a:r>
            <a:r>
              <a:rPr lang="en-GB" sz="2600" dirty="0" err="1">
                <a:latin typeface="Times New Roman" panose="02020603050405020304" pitchFamily="18" charset="0"/>
                <a:ea typeface="Times New Roman" panose="02020603050405020304" pitchFamily="18" charset="0"/>
              </a:rPr>
              <a:t>xnologik</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prots</a:t>
            </a:r>
            <a:r>
              <a:rPr lang="ru-RU" sz="2600" dirty="0">
                <a:latin typeface="Times New Roman" panose="02020603050405020304" pitchFamily="18" charset="0"/>
                <a:ea typeface="Times New Roman" panose="02020603050405020304" pitchFamily="18" charset="0"/>
              </a:rPr>
              <a:t>е</a:t>
            </a:r>
            <a:r>
              <a:rPr lang="en-GB" sz="2600" dirty="0" err="1">
                <a:latin typeface="Times New Roman" panose="02020603050405020304" pitchFamily="18" charset="0"/>
                <a:ea typeface="Times New Roman" panose="02020603050405020304" pitchFamily="18" charset="0"/>
              </a:rPr>
              <a:t>ssning</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bajarilish</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talabiga</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qarab</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turli</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mashinalar</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uchun</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turlicha</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bo`ladi</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va</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oldindan</a:t>
            </a:r>
            <a:r>
              <a:rPr lang="en-GB" sz="2600" dirty="0">
                <a:latin typeface="Times New Roman" panose="02020603050405020304" pitchFamily="18" charset="0"/>
                <a:ea typeface="Times New Roman" panose="02020603050405020304" pitchFamily="18" charset="0"/>
              </a:rPr>
              <a:t> b</a:t>
            </a:r>
            <a:r>
              <a:rPr lang="ru-RU" sz="2600" dirty="0">
                <a:latin typeface="Times New Roman" panose="02020603050405020304" pitchFamily="18" charset="0"/>
                <a:ea typeface="Times New Roman" panose="02020603050405020304" pitchFamily="18" charset="0"/>
              </a:rPr>
              <a:t>е</a:t>
            </a:r>
            <a:r>
              <a:rPr lang="en-GB" sz="2600" dirty="0" err="1">
                <a:latin typeface="Times New Roman" panose="02020603050405020304" pitchFamily="18" charset="0"/>
                <a:ea typeface="Times New Roman" panose="02020603050405020304" pitchFamily="18" charset="0"/>
              </a:rPr>
              <a:t>riladi</a:t>
            </a:r>
            <a:r>
              <a:rPr lang="en-GB" sz="26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marR="146050" algn="just">
              <a:spcAft>
                <a:spcPts val="0"/>
              </a:spcAft>
            </a:pPr>
            <a:r>
              <a:rPr lang="en-GB" sz="2600" dirty="0" err="1">
                <a:latin typeface="Times New Roman" panose="02020603050405020304" pitchFamily="18" charset="0"/>
                <a:ea typeface="Times New Roman" panose="02020603050405020304" pitchFamily="18" charset="0"/>
              </a:rPr>
              <a:t>Mashinalarning</a:t>
            </a:r>
            <a:r>
              <a:rPr lang="en-GB" sz="2600" dirty="0">
                <a:latin typeface="Times New Roman" panose="02020603050405020304" pitchFamily="18" charset="0"/>
                <a:ea typeface="Times New Roman" panose="02020603050405020304" pitchFamily="18" charset="0"/>
              </a:rPr>
              <a:t> not</a:t>
            </a:r>
            <a:r>
              <a:rPr lang="ru-RU" sz="2600" dirty="0">
                <a:latin typeface="Times New Roman" panose="02020603050405020304" pitchFamily="18" charset="0"/>
                <a:ea typeface="Times New Roman" panose="02020603050405020304" pitchFamily="18" charset="0"/>
              </a:rPr>
              <a:t>е</a:t>
            </a:r>
            <a:r>
              <a:rPr lang="en-GB" sz="2600" dirty="0" err="1">
                <a:latin typeface="Times New Roman" panose="02020603050405020304" pitchFamily="18" charset="0"/>
                <a:ea typeface="Times New Roman" panose="02020603050405020304" pitchFamily="18" charset="0"/>
              </a:rPr>
              <a:t>kis</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harakatini</a:t>
            </a:r>
            <a:r>
              <a:rPr lang="en-GB" sz="2600" dirty="0">
                <a:latin typeface="Times New Roman" panose="02020603050405020304" pitchFamily="18" charset="0"/>
                <a:ea typeface="Times New Roman" panose="02020603050405020304" pitchFamily="18" charset="0"/>
              </a:rPr>
              <a:t> t</a:t>
            </a:r>
            <a:r>
              <a:rPr lang="ru-RU" sz="2600" dirty="0">
                <a:latin typeface="Times New Roman" panose="02020603050405020304" pitchFamily="18" charset="0"/>
                <a:ea typeface="Times New Roman" panose="02020603050405020304" pitchFamily="18" charset="0"/>
              </a:rPr>
              <a:t>е</a:t>
            </a:r>
            <a:r>
              <a:rPr lang="en-GB" sz="2600" dirty="0" err="1">
                <a:latin typeface="Times New Roman" panose="02020603050405020304" pitchFamily="18" charset="0"/>
                <a:ea typeface="Times New Roman" panose="02020603050405020304" pitchFamily="18" charset="0"/>
              </a:rPr>
              <a:t>kislashda</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odatda</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maxoviklardan</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foydalaniladi</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Maxovik</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katta</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massaga</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ega</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bulgan</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va</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biror</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bo’g’inga</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mustaxkam</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biriktirilgan</a:t>
            </a:r>
            <a:r>
              <a:rPr lang="en-GB" sz="2600" dirty="0">
                <a:latin typeface="Times New Roman" panose="02020603050405020304" pitchFamily="18" charset="0"/>
                <a:ea typeface="Times New Roman" panose="02020603050405020304" pitchFamily="18" charset="0"/>
              </a:rPr>
              <a:t> </a:t>
            </a:r>
            <a:r>
              <a:rPr lang="en-GB" sz="2600" dirty="0" err="1">
                <a:latin typeface="Times New Roman" panose="02020603050405020304" pitchFamily="18" charset="0"/>
                <a:ea typeface="Times New Roman" panose="02020603050405020304" pitchFamily="18" charset="0"/>
              </a:rPr>
              <a:t>jismdir</a:t>
            </a:r>
            <a:r>
              <a:rPr lang="en-GB" sz="2600" dirty="0">
                <a:latin typeface="Times New Roman" panose="02020603050405020304" pitchFamily="18" charset="0"/>
                <a:ea typeface="Times New Roman" panose="02020603050405020304" pitchFamily="18" charset="0"/>
              </a:rPr>
              <a:t>.</a:t>
            </a:r>
            <a:endParaRPr lang="ru-RU" sz="2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37522543"/>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32774" y="322392"/>
            <a:ext cx="10998826" cy="5392608"/>
          </a:xfrm>
        </p:spPr>
        <p:txBody>
          <a:bodyPr>
            <a:noAutofit/>
          </a:bodyPr>
          <a:lstStyle/>
          <a:p>
            <a:pPr marL="0" indent="0">
              <a:buNone/>
            </a:pP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Savollar</a:t>
            </a:r>
            <a:endParaRPr lang="ru-RU" sz="2200" cap="none" dirty="0" smtClean="0">
              <a:latin typeface="Times New Roman" panose="02020603050405020304" pitchFamily="18" charset="0"/>
              <a:cs typeface="Times New Roman" panose="02020603050405020304" pitchFamily="18" charset="0"/>
            </a:endParaRPr>
          </a:p>
          <a:p>
            <a:pPr marL="0" indent="0">
              <a:buNone/>
            </a:pPr>
            <a:r>
              <a:rPr lang="en-GB" sz="2200" cap="none" dirty="0" smtClean="0">
                <a:latin typeface="Times New Roman" panose="02020603050405020304" pitchFamily="18" charset="0"/>
                <a:cs typeface="Times New Roman" panose="02020603050405020304" pitchFamily="18" charset="0"/>
              </a:rPr>
              <a:t>1. </a:t>
            </a:r>
            <a:r>
              <a:rPr lang="en-GB" sz="2200" cap="none" dirty="0" err="1" smtClean="0">
                <a:latin typeface="Times New Roman" panose="02020603050405020304" pitchFamily="18" charset="0"/>
                <a:cs typeface="Times New Roman" panose="02020603050405020304" pitchFamily="18" charset="0"/>
              </a:rPr>
              <a:t>Mexanizmga</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ta'sir</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etuvchi</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kuchlarni</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keltiring</a:t>
            </a:r>
            <a:r>
              <a:rPr lang="en-GB" sz="2200" cap="none" dirty="0" smtClean="0">
                <a:latin typeface="Times New Roman" panose="02020603050405020304" pitchFamily="18" charset="0"/>
                <a:cs typeface="Times New Roman" panose="02020603050405020304" pitchFamily="18" charset="0"/>
              </a:rPr>
              <a:t>?</a:t>
            </a:r>
            <a:endParaRPr lang="ru-RU" sz="2200" cap="none" dirty="0" smtClean="0">
              <a:latin typeface="Times New Roman" panose="02020603050405020304" pitchFamily="18" charset="0"/>
              <a:cs typeface="Times New Roman" panose="02020603050405020304" pitchFamily="18" charset="0"/>
            </a:endParaRPr>
          </a:p>
          <a:p>
            <a:pPr marL="0" indent="0">
              <a:buNone/>
            </a:pPr>
            <a:r>
              <a:rPr lang="en-US" sz="2200" cap="none" dirty="0" smtClean="0">
                <a:latin typeface="Times New Roman" panose="02020603050405020304" pitchFamily="18" charset="0"/>
                <a:cs typeface="Times New Roman" panose="02020603050405020304" pitchFamily="18" charset="0"/>
              </a:rPr>
              <a:t>2. </a:t>
            </a:r>
            <a:r>
              <a:rPr lang="en-US" sz="2200" cap="none" dirty="0" err="1" smtClean="0">
                <a:latin typeface="Times New Roman" panose="02020603050405020304" pitchFamily="18" charset="0"/>
                <a:cs typeface="Times New Roman" panose="02020603050405020304" pitchFamily="18" charset="0"/>
              </a:rPr>
              <a:t>Inersiya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kuchi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qanday</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aniqlanadi</a:t>
            </a:r>
            <a:r>
              <a:rPr lang="en-US" sz="2200" cap="none" dirty="0" smtClean="0">
                <a:latin typeface="Times New Roman" panose="02020603050405020304" pitchFamily="18" charset="0"/>
                <a:cs typeface="Times New Roman" panose="02020603050405020304" pitchFamily="18" charset="0"/>
              </a:rPr>
              <a:t>?</a:t>
            </a:r>
            <a:endParaRPr lang="ru-RU" sz="2200" cap="none" dirty="0" smtClean="0">
              <a:latin typeface="Times New Roman" panose="02020603050405020304" pitchFamily="18" charset="0"/>
              <a:cs typeface="Times New Roman" panose="02020603050405020304" pitchFamily="18" charset="0"/>
            </a:endParaRPr>
          </a:p>
          <a:p>
            <a:pPr marL="0" indent="0">
              <a:buNone/>
            </a:pPr>
            <a:r>
              <a:rPr lang="en-US" sz="2200" cap="none" dirty="0" smtClean="0">
                <a:latin typeface="Times New Roman" panose="02020603050405020304" pitchFamily="18" charset="0"/>
                <a:cs typeface="Times New Roman" panose="02020603050405020304" pitchFamily="18" charset="0"/>
              </a:rPr>
              <a:t>3. </a:t>
            </a:r>
            <a:r>
              <a:rPr lang="en-US" sz="2200" cap="none" dirty="0" err="1" smtClean="0">
                <a:latin typeface="Times New Roman" panose="02020603050405020304" pitchFamily="18" charset="0"/>
                <a:cs typeface="Times New Roman" panose="02020603050405020304" pitchFamily="18" charset="0"/>
              </a:rPr>
              <a:t>Reaksiya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kuchi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qanday</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aniqlanadi</a:t>
            </a:r>
            <a:r>
              <a:rPr lang="en-US" sz="2200" cap="none" dirty="0" smtClean="0">
                <a:latin typeface="Times New Roman" panose="02020603050405020304" pitchFamily="18" charset="0"/>
                <a:cs typeface="Times New Roman" panose="02020603050405020304" pitchFamily="18" charset="0"/>
              </a:rPr>
              <a:t>?</a:t>
            </a:r>
            <a:endParaRPr lang="ru-RU" sz="2200" cap="none" dirty="0" smtClean="0">
              <a:latin typeface="Times New Roman" panose="02020603050405020304" pitchFamily="18" charset="0"/>
              <a:cs typeface="Times New Roman" panose="02020603050405020304" pitchFamily="18" charset="0"/>
            </a:endParaRPr>
          </a:p>
          <a:p>
            <a:pPr marL="0" indent="0">
              <a:buNone/>
            </a:pPr>
            <a:r>
              <a:rPr lang="en-GB" sz="2200" cap="none" dirty="0" smtClean="0">
                <a:latin typeface="Times New Roman" panose="02020603050405020304" pitchFamily="18" charset="0"/>
                <a:cs typeface="Times New Roman" panose="02020603050405020304" pitchFamily="18" charset="0"/>
              </a:rPr>
              <a:t>4. Kin</a:t>
            </a:r>
            <a:r>
              <a:rPr lang="en-US" sz="2200" cap="none" dirty="0" smtClean="0">
                <a:latin typeface="Times New Roman" panose="02020603050405020304" pitchFamily="18" charset="0"/>
                <a:cs typeface="Times New Roman" panose="02020603050405020304" pitchFamily="18" charset="0"/>
              </a:rPr>
              <a:t>e</a:t>
            </a:r>
            <a:r>
              <a:rPr lang="en-GB" sz="2200" cap="none" dirty="0" err="1" smtClean="0">
                <a:latin typeface="Times New Roman" panose="02020603050405020304" pitchFamily="18" charset="0"/>
                <a:cs typeface="Times New Roman" panose="02020603050405020304" pitchFamily="18" charset="0"/>
              </a:rPr>
              <a:t>stotatika</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nimani</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o`rgatadi</a:t>
            </a:r>
            <a:r>
              <a:rPr lang="en-GB" sz="2200" cap="none" dirty="0" smtClean="0">
                <a:latin typeface="Times New Roman" panose="02020603050405020304" pitchFamily="18" charset="0"/>
                <a:cs typeface="Times New Roman" panose="02020603050405020304" pitchFamily="18" charset="0"/>
              </a:rPr>
              <a:t>?</a:t>
            </a:r>
            <a:endParaRPr lang="ru-RU" sz="2200" cap="none" dirty="0" smtClean="0">
              <a:latin typeface="Times New Roman" panose="02020603050405020304" pitchFamily="18" charset="0"/>
              <a:cs typeface="Times New Roman" panose="02020603050405020304" pitchFamily="18" charset="0"/>
            </a:endParaRPr>
          </a:p>
          <a:p>
            <a:pPr marL="0" indent="0">
              <a:buNone/>
            </a:pPr>
            <a:r>
              <a:rPr lang="en-GB" sz="2200" cap="none" dirty="0" smtClean="0">
                <a:latin typeface="Times New Roman" panose="02020603050405020304" pitchFamily="18" charset="0"/>
                <a:cs typeface="Times New Roman" panose="02020603050405020304" pitchFamily="18" charset="0"/>
              </a:rPr>
              <a:t>5. </a:t>
            </a:r>
            <a:r>
              <a:rPr lang="en-GB" sz="2200" cap="none" dirty="0" err="1" smtClean="0">
                <a:latin typeface="Times New Roman" panose="02020603050405020304" pitchFamily="18" charset="0"/>
                <a:cs typeface="Times New Roman" panose="02020603050405020304" pitchFamily="18" charset="0"/>
              </a:rPr>
              <a:t>Inersiya</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kuchlari</a:t>
            </a:r>
            <a:r>
              <a:rPr lang="en-GB" sz="2200" cap="none" dirty="0" smtClean="0">
                <a:latin typeface="Times New Roman" panose="02020603050405020304" pitchFamily="18" charset="0"/>
                <a:cs typeface="Times New Roman" panose="02020603050405020304" pitchFamily="18" charset="0"/>
              </a:rPr>
              <a:t> mom</a:t>
            </a:r>
            <a:r>
              <a:rPr lang="en-US" sz="2200" cap="none" dirty="0" smtClean="0">
                <a:latin typeface="Times New Roman" panose="02020603050405020304" pitchFamily="18" charset="0"/>
                <a:cs typeface="Times New Roman" panose="02020603050405020304" pitchFamily="18" charset="0"/>
              </a:rPr>
              <a:t>e</a:t>
            </a:r>
            <a:r>
              <a:rPr lang="en-GB" sz="2200" cap="none" dirty="0" err="1" smtClean="0">
                <a:latin typeface="Times New Roman" panose="02020603050405020304" pitchFamily="18" charset="0"/>
                <a:cs typeface="Times New Roman" panose="02020603050405020304" pitchFamily="18" charset="0"/>
              </a:rPr>
              <a:t>nti</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qanday</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aniqlanadi</a:t>
            </a:r>
            <a:r>
              <a:rPr lang="en-GB" sz="2200" cap="none" dirty="0" smtClean="0">
                <a:latin typeface="Times New Roman" panose="02020603050405020304" pitchFamily="18" charset="0"/>
                <a:cs typeface="Times New Roman" panose="02020603050405020304" pitchFamily="18" charset="0"/>
              </a:rPr>
              <a:t>?</a:t>
            </a:r>
            <a:endParaRPr lang="ru-RU" sz="2200" cap="none" dirty="0" smtClean="0">
              <a:latin typeface="Times New Roman" panose="02020603050405020304" pitchFamily="18" charset="0"/>
              <a:cs typeface="Times New Roman" panose="02020603050405020304" pitchFamily="18" charset="0"/>
            </a:endParaRPr>
          </a:p>
          <a:p>
            <a:pPr marL="0" indent="0">
              <a:buNone/>
            </a:pPr>
            <a:r>
              <a:rPr lang="en-GB" sz="2200" cap="none" dirty="0" smtClean="0">
                <a:latin typeface="Times New Roman" panose="02020603050405020304" pitchFamily="18" charset="0"/>
                <a:cs typeface="Times New Roman" panose="02020603050405020304" pitchFamily="18" charset="0"/>
              </a:rPr>
              <a:t>6</a:t>
            </a:r>
            <a:r>
              <a:rPr lang="en-US" sz="2200" cap="none" dirty="0" smtClean="0">
                <a:latin typeface="Times New Roman" panose="02020603050405020304" pitchFamily="18" charset="0"/>
                <a:cs typeface="Times New Roman" panose="02020603050405020304" pitchFamily="18" charset="0"/>
              </a:rPr>
              <a:t>. </a:t>
            </a:r>
            <a:r>
              <a:rPr lang="en-GB" sz="2200" cap="none" dirty="0" smtClean="0">
                <a:latin typeface="Times New Roman" panose="02020603050405020304" pitchFamily="18" charset="0"/>
                <a:cs typeface="Times New Roman" panose="02020603050405020304" pitchFamily="18" charset="0"/>
              </a:rPr>
              <a:t>M</a:t>
            </a:r>
            <a:r>
              <a:rPr lang="en-US" sz="2200" cap="none" dirty="0" smtClean="0">
                <a:latin typeface="Times New Roman" panose="02020603050405020304" pitchFamily="18" charset="0"/>
                <a:cs typeface="Times New Roman" panose="02020603050405020304" pitchFamily="18" charset="0"/>
              </a:rPr>
              <a:t>e</a:t>
            </a:r>
            <a:r>
              <a:rPr lang="en-GB" sz="2200" cap="none" dirty="0" err="1" smtClean="0">
                <a:latin typeface="Times New Roman" panose="02020603050405020304" pitchFamily="18" charset="0"/>
                <a:cs typeface="Times New Roman" panose="02020603050405020304" pitchFamily="18" charset="0"/>
              </a:rPr>
              <a:t>xanizm</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uchun</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dalamb</a:t>
            </a:r>
            <a:r>
              <a:rPr lang="en-US" sz="2200" cap="none" dirty="0" smtClean="0">
                <a:latin typeface="Times New Roman" panose="02020603050405020304" pitchFamily="18" charset="0"/>
                <a:cs typeface="Times New Roman" panose="02020603050405020304" pitchFamily="18" charset="0"/>
              </a:rPr>
              <a:t>e</a:t>
            </a:r>
            <a:r>
              <a:rPr lang="en-GB" sz="2200" cap="none" dirty="0" smtClean="0">
                <a:latin typeface="Times New Roman" panose="02020603050405020304" pitchFamily="18" charset="0"/>
                <a:cs typeface="Times New Roman" panose="02020603050405020304" pitchFamily="18" charset="0"/>
              </a:rPr>
              <a:t>r </a:t>
            </a:r>
            <a:r>
              <a:rPr lang="en-GB" sz="2200" cap="none" dirty="0" err="1" smtClean="0">
                <a:latin typeface="Times New Roman" panose="02020603050405020304" pitchFamily="18" charset="0"/>
                <a:cs typeface="Times New Roman" panose="02020603050405020304" pitchFamily="18" charset="0"/>
              </a:rPr>
              <a:t>prinsipi</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bo`yicha</a:t>
            </a:r>
            <a:r>
              <a:rPr lang="en-GB" sz="2200" cap="none" dirty="0" smtClean="0">
                <a:latin typeface="Times New Roman" panose="02020603050405020304" pitchFamily="18" charset="0"/>
                <a:cs typeface="Times New Roman" panose="02020603050405020304" pitchFamily="18" charset="0"/>
              </a:rPr>
              <a:t> v</a:t>
            </a:r>
            <a:r>
              <a:rPr lang="en-US" sz="2200" cap="none" dirty="0" smtClean="0">
                <a:latin typeface="Times New Roman" panose="02020603050405020304" pitchFamily="18" charset="0"/>
                <a:cs typeface="Times New Roman" panose="02020603050405020304" pitchFamily="18" charset="0"/>
              </a:rPr>
              <a:t>e</a:t>
            </a:r>
            <a:r>
              <a:rPr lang="en-GB" sz="2200" cap="none" dirty="0" err="1" smtClean="0">
                <a:latin typeface="Times New Roman" panose="02020603050405020304" pitchFamily="18" charset="0"/>
                <a:cs typeface="Times New Roman" panose="02020603050405020304" pitchFamily="18" charset="0"/>
              </a:rPr>
              <a:t>ktor</a:t>
            </a:r>
            <a:r>
              <a:rPr lang="en-GB" sz="2200" cap="none" dirty="0" smtClean="0">
                <a:latin typeface="Times New Roman" panose="02020603050405020304" pitchFamily="18" charset="0"/>
                <a:cs typeface="Times New Roman" panose="02020603050405020304" pitchFamily="18" charset="0"/>
              </a:rPr>
              <a:t> t</a:t>
            </a:r>
            <a:r>
              <a:rPr lang="en-US" sz="2200" cap="none" dirty="0" smtClean="0">
                <a:latin typeface="Times New Roman" panose="02020603050405020304" pitchFamily="18" charset="0"/>
                <a:cs typeface="Times New Roman" panose="02020603050405020304" pitchFamily="18" charset="0"/>
              </a:rPr>
              <a:t>e</a:t>
            </a:r>
            <a:r>
              <a:rPr lang="en-GB" sz="2200" cap="none" dirty="0" err="1" smtClean="0">
                <a:latin typeface="Times New Roman" panose="02020603050405020304" pitchFamily="18" charset="0"/>
                <a:cs typeface="Times New Roman" panose="02020603050405020304" pitchFamily="18" charset="0"/>
              </a:rPr>
              <a:t>nglama</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tuzing</a:t>
            </a:r>
            <a:r>
              <a:rPr lang="en-GB" sz="2200" cap="none" dirty="0" smtClean="0">
                <a:latin typeface="Times New Roman" panose="02020603050405020304" pitchFamily="18" charset="0"/>
                <a:cs typeface="Times New Roman" panose="02020603050405020304" pitchFamily="18" charset="0"/>
              </a:rPr>
              <a:t>?</a:t>
            </a:r>
          </a:p>
          <a:p>
            <a:pPr marL="0" indent="0">
              <a:buNone/>
            </a:pPr>
            <a:r>
              <a:rPr lang="en-GB" sz="2200" cap="none" dirty="0" smtClean="0">
                <a:latin typeface="Times New Roman" panose="02020603050405020304" pitchFamily="18" charset="0"/>
                <a:cs typeface="Times New Roman" panose="02020603050405020304" pitchFamily="18" charset="0"/>
              </a:rPr>
              <a:t>7. </a:t>
            </a:r>
            <a:r>
              <a:rPr lang="en-US" sz="2200" cap="none" dirty="0" err="1" smtClean="0">
                <a:latin typeface="Times New Roman" panose="02020603050405020304" pitchFamily="18" charset="0"/>
                <a:cs typeface="Times New Roman" panose="02020603050405020304" pitchFamily="18" charset="0"/>
              </a:rPr>
              <a:t>Yetaklovchi</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bo’g’in</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kuchlar</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plani</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qanday</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tuziladi</a:t>
            </a:r>
            <a:r>
              <a:rPr lang="en-GB" sz="2200" cap="none" dirty="0" smtClean="0">
                <a:latin typeface="Times New Roman" panose="02020603050405020304" pitchFamily="18" charset="0"/>
                <a:cs typeface="Times New Roman" panose="02020603050405020304" pitchFamily="18" charset="0"/>
              </a:rPr>
              <a:t>?</a:t>
            </a:r>
            <a:endParaRPr lang="ru-RU" sz="2200" cap="none" dirty="0" smtClean="0">
              <a:latin typeface="Times New Roman" panose="02020603050405020304" pitchFamily="18" charset="0"/>
              <a:cs typeface="Times New Roman" panose="02020603050405020304" pitchFamily="18" charset="0"/>
            </a:endParaRPr>
          </a:p>
          <a:p>
            <a:pPr marL="0" indent="0">
              <a:buNone/>
            </a:pPr>
            <a:r>
              <a:rPr lang="en-US" sz="2200" cap="none" dirty="0" smtClean="0">
                <a:latin typeface="Times New Roman" panose="02020603050405020304" pitchFamily="18" charset="0"/>
                <a:cs typeface="Times New Roman" panose="02020603050405020304" pitchFamily="18" charset="0"/>
              </a:rPr>
              <a:t>8. </a:t>
            </a:r>
            <a:r>
              <a:rPr lang="en-US" sz="2200" cap="none" dirty="0" err="1" smtClean="0">
                <a:latin typeface="Times New Roman" panose="02020603050405020304" pitchFamily="18" charset="0"/>
                <a:cs typeface="Times New Roman" panose="02020603050405020304" pitchFamily="18" charset="0"/>
              </a:rPr>
              <a:t>Muvozanatlovchi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kuch</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qanday</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aniqlanadi</a:t>
            </a:r>
            <a:r>
              <a:rPr lang="en-US" sz="2200" cap="none" dirty="0" smtClean="0">
                <a:latin typeface="Times New Roman" panose="02020603050405020304" pitchFamily="18" charset="0"/>
                <a:cs typeface="Times New Roman" panose="02020603050405020304" pitchFamily="18" charset="0"/>
              </a:rPr>
              <a:t>?</a:t>
            </a:r>
            <a:endParaRPr lang="ru-RU" sz="2200" cap="none" dirty="0" smtClean="0">
              <a:latin typeface="Times New Roman" panose="02020603050405020304" pitchFamily="18" charset="0"/>
              <a:cs typeface="Times New Roman" panose="02020603050405020304" pitchFamily="18" charset="0"/>
            </a:endParaRPr>
          </a:p>
          <a:p>
            <a:pPr marL="0" indent="0">
              <a:buNone/>
            </a:pPr>
            <a:r>
              <a:rPr lang="en-US" sz="2200" cap="none" dirty="0" smtClean="0">
                <a:latin typeface="Times New Roman" panose="02020603050405020304" pitchFamily="18" charset="0"/>
                <a:cs typeface="Times New Roman" panose="02020603050405020304" pitchFamily="18" charset="0"/>
              </a:rPr>
              <a:t>9. </a:t>
            </a:r>
            <a:r>
              <a:rPr lang="en-US" sz="2200" cap="none" dirty="0" err="1" smtClean="0">
                <a:latin typeface="Times New Roman" panose="02020603050405020304" pitchFamily="18" charset="0"/>
                <a:cs typeface="Times New Roman" panose="02020603050405020304" pitchFamily="18" charset="0"/>
              </a:rPr>
              <a:t>Jukovskiy</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qattiq</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richagi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qanday</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xosil</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qilinadi</a:t>
            </a:r>
            <a:r>
              <a:rPr lang="en-US" sz="2200" cap="none" dirty="0" smtClean="0">
                <a:latin typeface="Times New Roman" panose="02020603050405020304" pitchFamily="18" charset="0"/>
                <a:cs typeface="Times New Roman" panose="02020603050405020304" pitchFamily="18" charset="0"/>
              </a:rPr>
              <a:t>?</a:t>
            </a:r>
          </a:p>
          <a:p>
            <a:pPr marL="0" indent="0">
              <a:buNone/>
            </a:pPr>
            <a:r>
              <a:rPr lang="en-US" sz="2200" cap="none" dirty="0" smtClean="0">
                <a:latin typeface="Times New Roman" panose="02020603050405020304" pitchFamily="18" charset="0"/>
                <a:cs typeface="Times New Roman" panose="02020603050405020304" pitchFamily="18" charset="0"/>
              </a:rPr>
              <a:t>10. </a:t>
            </a:r>
            <a:r>
              <a:rPr lang="en-GB" sz="2200" cap="none" dirty="0" err="1" smtClean="0">
                <a:latin typeface="Times New Roman" panose="02020603050405020304" pitchFamily="18" charset="0"/>
                <a:cs typeface="Times New Roman" panose="02020603050405020304" pitchFamily="18" charset="0"/>
              </a:rPr>
              <a:t>Ixtiyoriy</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bo</a:t>
            </a:r>
            <a:r>
              <a:rPr lang="en-US" sz="2200" cap="none" dirty="0" smtClean="0">
                <a:latin typeface="Times New Roman" panose="02020603050405020304" pitchFamily="18" charset="0"/>
                <a:cs typeface="Times New Roman" panose="02020603050405020304" pitchFamily="18" charset="0"/>
              </a:rPr>
              <a:t>’</a:t>
            </a:r>
            <a:r>
              <a:rPr lang="en-GB" sz="2200" cap="none" dirty="0" smtClean="0">
                <a:latin typeface="Times New Roman" panose="02020603050405020304" pitchFamily="18" charset="0"/>
                <a:cs typeface="Times New Roman" panose="02020603050405020304" pitchFamily="18" charset="0"/>
              </a:rPr>
              <a:t>g</a:t>
            </a:r>
            <a:r>
              <a:rPr lang="en-US" sz="2200" cap="none" dirty="0" smtClean="0">
                <a:latin typeface="Times New Roman" panose="02020603050405020304" pitchFamily="18" charset="0"/>
                <a:cs typeface="Times New Roman" panose="02020603050405020304" pitchFamily="18" charset="0"/>
              </a:rPr>
              <a:t>’</a:t>
            </a:r>
            <a:r>
              <a:rPr lang="en-GB" sz="2200" cap="none" dirty="0" err="1" smtClean="0">
                <a:latin typeface="Times New Roman" panose="02020603050405020304" pitchFamily="18" charset="0"/>
                <a:cs typeface="Times New Roman" panose="02020603050405020304" pitchFamily="18" charset="0"/>
              </a:rPr>
              <a:t>inda</a:t>
            </a:r>
            <a:r>
              <a:rPr lang="en-GB" sz="2200" cap="none" dirty="0" smtClean="0">
                <a:latin typeface="Times New Roman" panose="02020603050405020304" pitchFamily="18" charset="0"/>
                <a:cs typeface="Times New Roman" panose="02020603050405020304" pitchFamily="18" charset="0"/>
              </a:rPr>
              <a:t> P </a:t>
            </a:r>
            <a:r>
              <a:rPr lang="en-GB" sz="2200" cap="none" dirty="0" err="1" smtClean="0">
                <a:latin typeface="Times New Roman" panose="02020603050405020304" pitchFamily="18" charset="0"/>
                <a:cs typeface="Times New Roman" panose="02020603050405020304" pitchFamily="18" charset="0"/>
              </a:rPr>
              <a:t>kuch</a:t>
            </a:r>
            <a:r>
              <a:rPr lang="en-US" sz="2200" cap="none" dirty="0" smtClean="0">
                <a:latin typeface="Times New Roman" panose="02020603050405020304" pitchFamily="18" charset="0"/>
                <a:cs typeface="Times New Roman" panose="02020603050405020304" pitchFamily="18" charset="0"/>
              </a:rPr>
              <a:t>  </a:t>
            </a:r>
            <a:r>
              <a:rPr lang="en-GB" sz="2200" cap="none" dirty="0" smtClean="0">
                <a:latin typeface="Times New Roman" panose="02020603050405020304" pitchFamily="18" charset="0"/>
                <a:cs typeface="Times New Roman" panose="02020603050405020304" pitchFamily="18" charset="0"/>
              </a:rPr>
              <a:t>ta</a:t>
            </a:r>
            <a:r>
              <a:rPr lang="en-US" sz="2200" cap="none" dirty="0" smtClean="0">
                <a:latin typeface="Times New Roman" panose="02020603050405020304" pitchFamily="18" charset="0"/>
                <a:cs typeface="Times New Roman" panose="02020603050405020304" pitchFamily="18" charset="0"/>
              </a:rPr>
              <a:t>'</a:t>
            </a:r>
            <a:r>
              <a:rPr lang="en-GB" sz="2200" cap="none" dirty="0" err="1" smtClean="0">
                <a:latin typeface="Times New Roman" panose="02020603050405020304" pitchFamily="18" charset="0"/>
                <a:cs typeface="Times New Roman" panose="02020603050405020304" pitchFamily="18" charset="0"/>
              </a:rPr>
              <a:t>siridagi</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bajarilgan</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ish</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qanday</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aniqlanadi</a:t>
            </a:r>
            <a:r>
              <a:rPr lang="en-US" sz="2200" cap="none" dirty="0" smtClean="0">
                <a:latin typeface="Times New Roman" panose="02020603050405020304" pitchFamily="18" charset="0"/>
                <a:cs typeface="Times New Roman" panose="02020603050405020304" pitchFamily="18" charset="0"/>
              </a:rPr>
              <a:t>?</a:t>
            </a:r>
            <a:endParaRPr lang="ru-RU" sz="2200" cap="none" dirty="0" smtClean="0">
              <a:latin typeface="Times New Roman" panose="02020603050405020304" pitchFamily="18" charset="0"/>
              <a:cs typeface="Times New Roman" panose="02020603050405020304" pitchFamily="18" charset="0"/>
            </a:endParaRPr>
          </a:p>
          <a:p>
            <a:pPr marL="0" indent="0">
              <a:buNone/>
            </a:pPr>
            <a:r>
              <a:rPr lang="en-US" sz="2200" cap="none" dirty="0" smtClean="0">
                <a:latin typeface="Times New Roman" panose="02020603050405020304" pitchFamily="18" charset="0"/>
                <a:cs typeface="Times New Roman" panose="02020603050405020304" pitchFamily="18" charset="0"/>
              </a:rPr>
              <a:t>11. </a:t>
            </a:r>
            <a:r>
              <a:rPr lang="en-GB" sz="2200" cap="none" dirty="0" smtClean="0">
                <a:latin typeface="Times New Roman" panose="02020603050405020304" pitchFamily="18" charset="0"/>
                <a:cs typeface="Times New Roman" panose="02020603050405020304" pitchFamily="18" charset="0"/>
              </a:rPr>
              <a:t>P </a:t>
            </a:r>
            <a:r>
              <a:rPr lang="en-GB" sz="2200" cap="none" dirty="0" err="1" smtClean="0">
                <a:latin typeface="Times New Roman" panose="02020603050405020304" pitchFamily="18" charset="0"/>
                <a:cs typeface="Times New Roman" panose="02020603050405020304" pitchFamily="18" charset="0"/>
              </a:rPr>
              <a:t>kuch</a:t>
            </a:r>
            <a:r>
              <a:rPr lang="en-US" sz="2200" cap="none" dirty="0" smtClean="0">
                <a:latin typeface="Times New Roman" panose="02020603050405020304" pitchFamily="18" charset="0"/>
                <a:cs typeface="Times New Roman" panose="02020603050405020304" pitchFamily="18" charset="0"/>
              </a:rPr>
              <a:t>  </a:t>
            </a:r>
            <a:r>
              <a:rPr lang="en-GB" sz="2200" cap="none" dirty="0" smtClean="0">
                <a:latin typeface="Times New Roman" panose="02020603050405020304" pitchFamily="18" charset="0"/>
                <a:cs typeface="Times New Roman" panose="02020603050405020304" pitchFamily="18" charset="0"/>
              </a:rPr>
              <a:t>ta</a:t>
            </a:r>
            <a:r>
              <a:rPr lang="en-US" sz="2200" cap="none" dirty="0" smtClean="0">
                <a:latin typeface="Times New Roman" panose="02020603050405020304" pitchFamily="18" charset="0"/>
                <a:cs typeface="Times New Roman" panose="02020603050405020304" pitchFamily="18" charset="0"/>
              </a:rPr>
              <a:t>'</a:t>
            </a:r>
            <a:r>
              <a:rPr lang="en-GB" sz="2200" cap="none" dirty="0" err="1" smtClean="0">
                <a:latin typeface="Times New Roman" panose="02020603050405020304" pitchFamily="18" charset="0"/>
                <a:cs typeface="Times New Roman" panose="02020603050405020304" pitchFamily="18" charset="0"/>
              </a:rPr>
              <a:t>siridagi</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quvvat</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qanday</a:t>
            </a:r>
            <a:r>
              <a:rPr lang="en-GB" sz="2200" cap="none" dirty="0" smtClean="0">
                <a:latin typeface="Times New Roman" panose="02020603050405020304" pitchFamily="18" charset="0"/>
                <a:cs typeface="Times New Roman" panose="02020603050405020304" pitchFamily="18" charset="0"/>
              </a:rPr>
              <a:t> </a:t>
            </a:r>
            <a:r>
              <a:rPr lang="en-GB" sz="2200" cap="none" dirty="0" err="1" smtClean="0">
                <a:latin typeface="Times New Roman" panose="02020603050405020304" pitchFamily="18" charset="0"/>
                <a:cs typeface="Times New Roman" panose="02020603050405020304" pitchFamily="18" charset="0"/>
              </a:rPr>
              <a:t>aniqlanadi</a:t>
            </a:r>
            <a:r>
              <a:rPr lang="en-US" sz="2200" cap="none" dirty="0" smtClean="0">
                <a:latin typeface="Times New Roman" panose="02020603050405020304" pitchFamily="18" charset="0"/>
                <a:cs typeface="Times New Roman" panose="02020603050405020304" pitchFamily="18" charset="0"/>
              </a:rPr>
              <a:t>?  </a:t>
            </a:r>
            <a:endParaRPr lang="en-GB" sz="2200" cap="none" dirty="0" smtClean="0">
              <a:latin typeface="Times New Roman" panose="02020603050405020304" pitchFamily="18" charset="0"/>
              <a:cs typeface="Times New Roman" panose="02020603050405020304" pitchFamily="18" charset="0"/>
            </a:endParaRPr>
          </a:p>
          <a:p>
            <a:pPr marL="0" indent="0">
              <a:buNone/>
            </a:pPr>
            <a:endParaRPr lang="ru-RU" sz="2200" cap="none" dirty="0" smtClean="0">
              <a:latin typeface="Times New Roman" panose="02020603050405020304" pitchFamily="18" charset="0"/>
              <a:cs typeface="Times New Roman" panose="02020603050405020304" pitchFamily="18" charset="0"/>
            </a:endParaRPr>
          </a:p>
          <a:p>
            <a:pPr marL="0" indent="0">
              <a:buNone/>
            </a:pPr>
            <a:endParaRPr lang="ru-RU" sz="22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58349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Капля">
  <a:themeElements>
    <a:clrScheme name="Капля">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Капля">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апля">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Капля</Template>
  <TotalTime>851</TotalTime>
  <Words>1939</Words>
  <Application>Microsoft Office PowerPoint</Application>
  <PresentationFormat>Широкоэкранный</PresentationFormat>
  <Paragraphs>178</Paragraphs>
  <Slides>22</Slides>
  <Notes>22</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22</vt:i4>
      </vt:variant>
    </vt:vector>
  </HeadingPairs>
  <TitlesOfParts>
    <vt:vector size="29" baseType="lpstr">
      <vt:lpstr>Arial</vt:lpstr>
      <vt:lpstr>Calibri</vt:lpstr>
      <vt:lpstr>Lucida Sans Unicode</vt:lpstr>
      <vt:lpstr>Times New Roman</vt:lpstr>
      <vt:lpstr>Tw Cen MT</vt:lpstr>
      <vt:lpstr>Капля</vt:lpstr>
      <vt:lpstr>Уравнение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Abdulloh</dc:creator>
  <cp:lastModifiedBy>User</cp:lastModifiedBy>
  <cp:revision>96</cp:revision>
  <dcterms:created xsi:type="dcterms:W3CDTF">2018-01-17T20:24:24Z</dcterms:created>
  <dcterms:modified xsi:type="dcterms:W3CDTF">2018-05-28T19:10:05Z</dcterms:modified>
</cp:coreProperties>
</file>