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7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77" r:id="rId21"/>
    <p:sldId id="279" r:id="rId22"/>
    <p:sldId id="280" r:id="rId23"/>
    <p:sldId id="278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79" autoAdjust="0"/>
    <p:restoredTop sz="95126" autoAdjust="0"/>
  </p:normalViewPr>
  <p:slideViewPr>
    <p:cSldViewPr snapToGrid="0">
      <p:cViewPr varScale="1">
        <p:scale>
          <a:sx n="74" d="100"/>
          <a:sy n="74" d="100"/>
        </p:scale>
        <p:origin x="486" y="72"/>
      </p:cViewPr>
      <p:guideLst/>
    </p:cSldViewPr>
  </p:slideViewPr>
  <p:outlineViewPr>
    <p:cViewPr>
      <p:scale>
        <a:sx n="33" d="100"/>
        <a:sy n="33" d="100"/>
      </p:scale>
      <p:origin x="0" y="-1209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0805F7-52CC-45B8-A529-EFFE34EFB6C5}" type="doc">
      <dgm:prSet loTypeId="urn:microsoft.com/office/officeart/2005/8/layout/vList2" loCatId="list" qsTypeId="urn:microsoft.com/office/officeart/2005/8/quickstyle/3d4" qsCatId="3D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786285F8-AA18-4DA1-8703-F441BCDA24D2}">
      <dgm:prSet custT="1"/>
      <dgm:spPr/>
      <dgm:t>
        <a:bodyPr/>
        <a:lstStyle/>
        <a:p>
          <a:pPr rtl="0"/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</a:t>
          </a:r>
          <a:r>
            <a:rPr lang="ru-RU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Chebishev</a:t>
          </a:r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formulasi</a:t>
          </a:r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D66682-BFD4-43A9-80FB-78D239DDB9DA}" type="parTrans" cxnId="{9174C78F-E212-42C0-9AA5-6C079276C529}">
      <dgm:prSet/>
      <dgm:spPr/>
      <dgm:t>
        <a:bodyPr/>
        <a:lstStyle/>
        <a:p>
          <a:endParaRPr lang="ru-RU"/>
        </a:p>
      </dgm:t>
    </dgm:pt>
    <dgm:pt modelId="{189732B4-0F18-4EFB-81E3-3BA8CFB8FD24}" type="sibTrans" cxnId="{9174C78F-E212-42C0-9AA5-6C079276C529}">
      <dgm:prSet/>
      <dgm:spPr/>
      <dgm:t>
        <a:bodyPr/>
        <a:lstStyle/>
        <a:p>
          <a:endParaRPr lang="ru-RU"/>
        </a:p>
      </dgm:t>
    </dgm:pt>
    <dgm:pt modelId="{BF9C43A2-4D8B-4AA9-87CF-E85D6C205EB3}">
      <dgm:prSet custT="1"/>
      <dgm:spPr/>
      <dgm:t>
        <a:bodyPr/>
        <a:lstStyle/>
        <a:p>
          <a:pPr rtl="0"/>
          <a:r>
            <a: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2.</a:t>
          </a:r>
          <a:r>
            <a:rPr lang="uz-Cyrl-UZ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Somov-M</a:t>
          </a:r>
          <a:r>
            <a: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uz-Cyrl-UZ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l</a:t>
          </a:r>
          <a:r>
            <a: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uz-Cyrl-UZ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shev formulasi</a:t>
          </a:r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E4BAAD-AF72-493E-B3EC-7CD69DBBB6AE}" type="parTrans" cxnId="{E3360FE8-996E-46A6-91B5-7882AFBFF1EE}">
      <dgm:prSet/>
      <dgm:spPr/>
      <dgm:t>
        <a:bodyPr/>
        <a:lstStyle/>
        <a:p>
          <a:endParaRPr lang="ru-RU"/>
        </a:p>
      </dgm:t>
    </dgm:pt>
    <dgm:pt modelId="{1D4B410D-6EA4-4C6A-B034-432AF541A9CF}" type="sibTrans" cxnId="{E3360FE8-996E-46A6-91B5-7882AFBFF1EE}">
      <dgm:prSet/>
      <dgm:spPr/>
      <dgm:t>
        <a:bodyPr/>
        <a:lstStyle/>
        <a:p>
          <a:endParaRPr lang="ru-RU"/>
        </a:p>
      </dgm:t>
    </dgm:pt>
    <dgm:pt modelId="{4B7DAE45-B123-46AB-908A-537CED5A0CDB}">
      <dgm:prSet custT="1"/>
      <dgm:spPr/>
      <dgm:t>
        <a:bodyPr/>
        <a:lstStyle/>
        <a:p>
          <a:pPr rtl="0"/>
          <a:r>
            <a: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3.Assur guruhlari</a:t>
          </a:r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9CB9F7-C717-4C6E-90EA-C27F353DFA91}" type="parTrans" cxnId="{DC69E250-8186-4620-8DD2-42B697485926}">
      <dgm:prSet/>
      <dgm:spPr/>
      <dgm:t>
        <a:bodyPr/>
        <a:lstStyle/>
        <a:p>
          <a:endParaRPr lang="ru-RU"/>
        </a:p>
      </dgm:t>
    </dgm:pt>
    <dgm:pt modelId="{382AA542-6BD5-4422-B9AE-8D4865BBABF6}" type="sibTrans" cxnId="{DC69E250-8186-4620-8DD2-42B697485926}">
      <dgm:prSet/>
      <dgm:spPr/>
      <dgm:t>
        <a:bodyPr/>
        <a:lstStyle/>
        <a:p>
          <a:endParaRPr lang="ru-RU"/>
        </a:p>
      </dgm:t>
    </dgm:pt>
    <dgm:pt modelId="{613D9519-2682-4D35-8A3A-B6BB815B9886}">
      <dgm:prSet custT="1"/>
      <dgm:spPr/>
      <dgm:t>
        <a:bodyPr/>
        <a:lstStyle/>
        <a:p>
          <a:pPr rtl="0"/>
          <a:r>
            <a:rPr lang="en-GB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4. M</a:t>
          </a:r>
          <a:r>
            <a: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xanizmlar uchun t</a:t>
          </a:r>
          <a:r>
            <a: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zliklar plani</a:t>
          </a:r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A24AA9-089F-43E2-A7B2-337F4E5CBCB5}" type="parTrans" cxnId="{A5F6D1AA-80C0-4357-BDCA-653D83E462E2}">
      <dgm:prSet/>
      <dgm:spPr/>
      <dgm:t>
        <a:bodyPr/>
        <a:lstStyle/>
        <a:p>
          <a:endParaRPr lang="ru-RU"/>
        </a:p>
      </dgm:t>
    </dgm:pt>
    <dgm:pt modelId="{C1F9974D-EC22-42F6-BB06-1B2367D12F6F}" type="sibTrans" cxnId="{A5F6D1AA-80C0-4357-BDCA-653D83E462E2}">
      <dgm:prSet/>
      <dgm:spPr/>
      <dgm:t>
        <a:bodyPr/>
        <a:lstStyle/>
        <a:p>
          <a:endParaRPr lang="ru-RU"/>
        </a:p>
      </dgm:t>
    </dgm:pt>
    <dgm:pt modelId="{A1FEFF05-E6D9-476B-960C-F27281D7AEED}">
      <dgm:prSet custT="1"/>
      <dgm:spPr/>
      <dgm:t>
        <a:bodyPr/>
        <a:lstStyle/>
        <a:p>
          <a:pPr rtl="0"/>
          <a:r>
            <a:rPr lang="en-GB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5. M</a:t>
          </a:r>
          <a:r>
            <a: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xanizmlar uchun t</a:t>
          </a:r>
          <a:r>
            <a: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zlanishlar plani</a:t>
          </a:r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CC8B6A-8B1F-4394-9F12-5EBE9E802B7C}" type="parTrans" cxnId="{F464F987-F700-4D0C-84E3-6B34D1112874}">
      <dgm:prSet/>
      <dgm:spPr/>
      <dgm:t>
        <a:bodyPr/>
        <a:lstStyle/>
        <a:p>
          <a:endParaRPr lang="ru-RU"/>
        </a:p>
      </dgm:t>
    </dgm:pt>
    <dgm:pt modelId="{FCCD7671-D6F7-405F-AB74-2204E2508EAD}" type="sibTrans" cxnId="{F464F987-F700-4D0C-84E3-6B34D1112874}">
      <dgm:prSet/>
      <dgm:spPr/>
      <dgm:t>
        <a:bodyPr/>
        <a:lstStyle/>
        <a:p>
          <a:endParaRPr lang="ru-RU"/>
        </a:p>
      </dgm:t>
    </dgm:pt>
    <dgm:pt modelId="{A6A2BCA7-EFD6-46DF-B38D-90B67FFDB56E}">
      <dgm:prSet custT="1"/>
      <dgm:spPr/>
      <dgm:t>
        <a:bodyPr/>
        <a:lstStyle/>
        <a:p>
          <a:pPr rtl="0"/>
          <a:r>
            <a: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6. Kinematikani o`rganish usullari.</a:t>
          </a:r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27A870-F51E-4D8C-91E2-953C9181E91C}" type="parTrans" cxnId="{0D9569F1-CAB7-44AB-B157-5738D895E344}">
      <dgm:prSet/>
      <dgm:spPr/>
      <dgm:t>
        <a:bodyPr/>
        <a:lstStyle/>
        <a:p>
          <a:endParaRPr lang="ru-RU"/>
        </a:p>
      </dgm:t>
    </dgm:pt>
    <dgm:pt modelId="{BA0C444A-EA0D-4436-B6AC-41E024DF1AB2}" type="sibTrans" cxnId="{0D9569F1-CAB7-44AB-B157-5738D895E344}">
      <dgm:prSet/>
      <dgm:spPr/>
      <dgm:t>
        <a:bodyPr/>
        <a:lstStyle/>
        <a:p>
          <a:endParaRPr lang="ru-RU"/>
        </a:p>
      </dgm:t>
    </dgm:pt>
    <dgm:pt modelId="{1519087E-4FF5-436F-9588-E347EA6FD2A3}">
      <dgm:prSet custT="1"/>
      <dgm:spPr/>
      <dgm:t>
        <a:bodyPr/>
        <a:lstStyle/>
        <a:p>
          <a:pPr rtl="0"/>
          <a:r>
            <a: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7. Mexanizmlarni turli xolatlardagi planlarini chizish. </a:t>
          </a:r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9EEF0F-5D99-4FC6-8499-C5FF09DF6F46}" type="parTrans" cxnId="{5C301525-F3C5-4F9A-A007-8F905CEEF49E}">
      <dgm:prSet/>
      <dgm:spPr/>
      <dgm:t>
        <a:bodyPr/>
        <a:lstStyle/>
        <a:p>
          <a:endParaRPr lang="ru-RU"/>
        </a:p>
      </dgm:t>
    </dgm:pt>
    <dgm:pt modelId="{74D2D154-0C04-411A-A551-188E35C64605}" type="sibTrans" cxnId="{5C301525-F3C5-4F9A-A007-8F905CEEF49E}">
      <dgm:prSet/>
      <dgm:spPr/>
      <dgm:t>
        <a:bodyPr/>
        <a:lstStyle/>
        <a:p>
          <a:endParaRPr lang="ru-RU"/>
        </a:p>
      </dgm:t>
    </dgm:pt>
    <dgm:pt modelId="{E2ED29D6-3B64-41D4-9300-AF9AF9D6745A}">
      <dgm:prSet custT="1"/>
      <dgm:spPr/>
      <dgm:t>
        <a:bodyPr/>
        <a:lstStyle/>
        <a:p>
          <a:pPr rtl="0"/>
          <a:r>
            <a: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8. Tekis  mexanizm bo’g’in nuqtalarining tezlik va tezlanishlarini topish</a:t>
          </a:r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8AD935-8A70-465F-8463-08A7E619991D}" type="parTrans" cxnId="{34A9B996-5971-4048-A3C7-CB6D0014A0B9}">
      <dgm:prSet/>
      <dgm:spPr/>
      <dgm:t>
        <a:bodyPr/>
        <a:lstStyle/>
        <a:p>
          <a:endParaRPr lang="ru-RU"/>
        </a:p>
      </dgm:t>
    </dgm:pt>
    <dgm:pt modelId="{DC735163-54A4-468E-B2A6-374E7589C446}" type="sibTrans" cxnId="{34A9B996-5971-4048-A3C7-CB6D0014A0B9}">
      <dgm:prSet/>
      <dgm:spPr/>
      <dgm:t>
        <a:bodyPr/>
        <a:lstStyle/>
        <a:p>
          <a:endParaRPr lang="ru-RU"/>
        </a:p>
      </dgm:t>
    </dgm:pt>
    <dgm:pt modelId="{C75B2650-4A98-4B72-BB9D-56954C6227DF}">
      <dgm:prSet custT="1"/>
      <dgm:spPr/>
      <dgm:t>
        <a:bodyPr/>
        <a:lstStyle/>
        <a:p>
          <a:pPr rtl="0"/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diagrammalar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harakatini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o`rganish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31D0F2-58F0-4F2E-AE58-EFB5237B092B}" type="parTrans" cxnId="{002CD52C-E5AA-4FD1-88B5-3860D139B414}">
      <dgm:prSet/>
      <dgm:spPr/>
      <dgm:t>
        <a:bodyPr/>
        <a:lstStyle/>
        <a:p>
          <a:endParaRPr lang="ru-RU"/>
        </a:p>
      </dgm:t>
    </dgm:pt>
    <dgm:pt modelId="{47425C8E-47FB-4DEE-9DD1-F14708F89D15}" type="sibTrans" cxnId="{002CD52C-E5AA-4FD1-88B5-3860D139B414}">
      <dgm:prSet/>
      <dgm:spPr/>
      <dgm:t>
        <a:bodyPr/>
        <a:lstStyle/>
        <a:p>
          <a:endParaRPr lang="ru-RU"/>
        </a:p>
      </dgm:t>
    </dgm:pt>
    <dgm:pt modelId="{930ED832-A0A8-4293-A042-3516684A1E88}" type="pres">
      <dgm:prSet presAssocID="{0C0805F7-52CC-45B8-A529-EFFE34EFB6C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BB59DB-DA56-496F-B7F6-ED1303B96F0C}" type="pres">
      <dgm:prSet presAssocID="{786285F8-AA18-4DA1-8703-F441BCDA24D2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25989-2333-4451-9A8C-DF6E36E1ECC6}" type="pres">
      <dgm:prSet presAssocID="{189732B4-0F18-4EFB-81E3-3BA8CFB8FD24}" presName="spacer" presStyleCnt="0"/>
      <dgm:spPr/>
    </dgm:pt>
    <dgm:pt modelId="{E1E33738-9196-4352-A6C2-60C0EEEAF4BA}" type="pres">
      <dgm:prSet presAssocID="{BF9C43A2-4D8B-4AA9-87CF-E85D6C205EB3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FB71B4-C256-458D-8BCF-075DD421641E}" type="pres">
      <dgm:prSet presAssocID="{1D4B410D-6EA4-4C6A-B034-432AF541A9CF}" presName="spacer" presStyleCnt="0"/>
      <dgm:spPr/>
    </dgm:pt>
    <dgm:pt modelId="{C13D2C97-4F5E-4C18-B506-82C5200FF9BA}" type="pres">
      <dgm:prSet presAssocID="{4B7DAE45-B123-46AB-908A-537CED5A0CDB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A4923A-4057-4912-994C-B7020172B8DC}" type="pres">
      <dgm:prSet presAssocID="{382AA542-6BD5-4422-B9AE-8D4865BBABF6}" presName="spacer" presStyleCnt="0"/>
      <dgm:spPr/>
    </dgm:pt>
    <dgm:pt modelId="{2E650CEF-EFD8-4099-9D05-BD0C743B5634}" type="pres">
      <dgm:prSet presAssocID="{613D9519-2682-4D35-8A3A-B6BB815B9886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16C475-C500-44BC-8EA5-23ECEABCADA4}" type="pres">
      <dgm:prSet presAssocID="{C1F9974D-EC22-42F6-BB06-1B2367D12F6F}" presName="spacer" presStyleCnt="0"/>
      <dgm:spPr/>
    </dgm:pt>
    <dgm:pt modelId="{D603B100-4A30-4452-83B9-457582A3A526}" type="pres">
      <dgm:prSet presAssocID="{A1FEFF05-E6D9-476B-960C-F27281D7AEED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A49808-9B2A-4BAB-9F99-F36ADD03E287}" type="pres">
      <dgm:prSet presAssocID="{FCCD7671-D6F7-405F-AB74-2204E2508EAD}" presName="spacer" presStyleCnt="0"/>
      <dgm:spPr/>
    </dgm:pt>
    <dgm:pt modelId="{F73460C1-138A-4714-9114-54A437D7914A}" type="pres">
      <dgm:prSet presAssocID="{A6A2BCA7-EFD6-46DF-B38D-90B67FFDB56E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8613A8-B1DA-40D1-811D-80AAB534C93C}" type="pres">
      <dgm:prSet presAssocID="{BA0C444A-EA0D-4436-B6AC-41E024DF1AB2}" presName="spacer" presStyleCnt="0"/>
      <dgm:spPr/>
    </dgm:pt>
    <dgm:pt modelId="{DF620902-08B2-4803-A590-BBAAB0E45EC0}" type="pres">
      <dgm:prSet presAssocID="{1519087E-4FF5-436F-9588-E347EA6FD2A3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BE009-0D02-4EF8-8084-C34A8C09ACC0}" type="pres">
      <dgm:prSet presAssocID="{74D2D154-0C04-411A-A551-188E35C64605}" presName="spacer" presStyleCnt="0"/>
      <dgm:spPr/>
    </dgm:pt>
    <dgm:pt modelId="{6A5CF6A1-5D3D-475F-A4D6-1A5CF0F41E1E}" type="pres">
      <dgm:prSet presAssocID="{E2ED29D6-3B64-41D4-9300-AF9AF9D6745A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3C69D8-4204-4E03-A85D-46088F33FE98}" type="pres">
      <dgm:prSet presAssocID="{DC735163-54A4-468E-B2A6-374E7589C446}" presName="spacer" presStyleCnt="0"/>
      <dgm:spPr/>
    </dgm:pt>
    <dgm:pt modelId="{637D0A38-4555-4DDD-9C64-EFF8BAC39382}" type="pres">
      <dgm:prSet presAssocID="{C75B2650-4A98-4B72-BB9D-56954C6227DF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E54793-6A6C-4CC0-BB62-9BE3212837FF}" type="presOf" srcId="{E2ED29D6-3B64-41D4-9300-AF9AF9D6745A}" destId="{6A5CF6A1-5D3D-475F-A4D6-1A5CF0F41E1E}" srcOrd="0" destOrd="0" presId="urn:microsoft.com/office/officeart/2005/8/layout/vList2"/>
    <dgm:cxn modelId="{FE867711-7CE9-4F64-8CB8-24424D21F15C}" type="presOf" srcId="{A1FEFF05-E6D9-476B-960C-F27281D7AEED}" destId="{D603B100-4A30-4452-83B9-457582A3A526}" srcOrd="0" destOrd="0" presId="urn:microsoft.com/office/officeart/2005/8/layout/vList2"/>
    <dgm:cxn modelId="{0D9569F1-CAB7-44AB-B157-5738D895E344}" srcId="{0C0805F7-52CC-45B8-A529-EFFE34EFB6C5}" destId="{A6A2BCA7-EFD6-46DF-B38D-90B67FFDB56E}" srcOrd="5" destOrd="0" parTransId="{9D27A870-F51E-4D8C-91E2-953C9181E91C}" sibTransId="{BA0C444A-EA0D-4436-B6AC-41E024DF1AB2}"/>
    <dgm:cxn modelId="{DC69E250-8186-4620-8DD2-42B697485926}" srcId="{0C0805F7-52CC-45B8-A529-EFFE34EFB6C5}" destId="{4B7DAE45-B123-46AB-908A-537CED5A0CDB}" srcOrd="2" destOrd="0" parTransId="{4C9CB9F7-C717-4C6E-90EA-C27F353DFA91}" sibTransId="{382AA542-6BD5-4422-B9AE-8D4865BBABF6}"/>
    <dgm:cxn modelId="{002CD52C-E5AA-4FD1-88B5-3860D139B414}" srcId="{0C0805F7-52CC-45B8-A529-EFFE34EFB6C5}" destId="{C75B2650-4A98-4B72-BB9D-56954C6227DF}" srcOrd="8" destOrd="0" parTransId="{4E31D0F2-58F0-4F2E-AE58-EFB5237B092B}" sibTransId="{47425C8E-47FB-4DEE-9DD1-F14708F89D15}"/>
    <dgm:cxn modelId="{5C301525-F3C5-4F9A-A007-8F905CEEF49E}" srcId="{0C0805F7-52CC-45B8-A529-EFFE34EFB6C5}" destId="{1519087E-4FF5-436F-9588-E347EA6FD2A3}" srcOrd="6" destOrd="0" parTransId="{149EEF0F-5D99-4FC6-8499-C5FF09DF6F46}" sibTransId="{74D2D154-0C04-411A-A551-188E35C64605}"/>
    <dgm:cxn modelId="{2E7AA35B-997A-47E2-98C7-993953AC1C61}" type="presOf" srcId="{1519087E-4FF5-436F-9588-E347EA6FD2A3}" destId="{DF620902-08B2-4803-A590-BBAAB0E45EC0}" srcOrd="0" destOrd="0" presId="urn:microsoft.com/office/officeart/2005/8/layout/vList2"/>
    <dgm:cxn modelId="{30365CC3-0848-4EF0-B856-8D4307017DD8}" type="presOf" srcId="{C75B2650-4A98-4B72-BB9D-56954C6227DF}" destId="{637D0A38-4555-4DDD-9C64-EFF8BAC39382}" srcOrd="0" destOrd="0" presId="urn:microsoft.com/office/officeart/2005/8/layout/vList2"/>
    <dgm:cxn modelId="{A5F6D1AA-80C0-4357-BDCA-653D83E462E2}" srcId="{0C0805F7-52CC-45B8-A529-EFFE34EFB6C5}" destId="{613D9519-2682-4D35-8A3A-B6BB815B9886}" srcOrd="3" destOrd="0" parTransId="{6FA24AA9-089F-43E2-A7B2-337F4E5CBCB5}" sibTransId="{C1F9974D-EC22-42F6-BB06-1B2367D12F6F}"/>
    <dgm:cxn modelId="{F69D1CFD-A92A-4C34-A279-0E38C1A09A3F}" type="presOf" srcId="{613D9519-2682-4D35-8A3A-B6BB815B9886}" destId="{2E650CEF-EFD8-4099-9D05-BD0C743B5634}" srcOrd="0" destOrd="0" presId="urn:microsoft.com/office/officeart/2005/8/layout/vList2"/>
    <dgm:cxn modelId="{F464F987-F700-4D0C-84E3-6B34D1112874}" srcId="{0C0805F7-52CC-45B8-A529-EFFE34EFB6C5}" destId="{A1FEFF05-E6D9-476B-960C-F27281D7AEED}" srcOrd="4" destOrd="0" parTransId="{D4CC8B6A-8B1F-4394-9F12-5EBE9E802B7C}" sibTransId="{FCCD7671-D6F7-405F-AB74-2204E2508EAD}"/>
    <dgm:cxn modelId="{AD0DC51A-75C5-4CC3-BFFF-946F681C67B9}" type="presOf" srcId="{786285F8-AA18-4DA1-8703-F441BCDA24D2}" destId="{CEBB59DB-DA56-496F-B7F6-ED1303B96F0C}" srcOrd="0" destOrd="0" presId="urn:microsoft.com/office/officeart/2005/8/layout/vList2"/>
    <dgm:cxn modelId="{E3360FE8-996E-46A6-91B5-7882AFBFF1EE}" srcId="{0C0805F7-52CC-45B8-A529-EFFE34EFB6C5}" destId="{BF9C43A2-4D8B-4AA9-87CF-E85D6C205EB3}" srcOrd="1" destOrd="0" parTransId="{C7E4BAAD-AF72-493E-B3EC-7CD69DBBB6AE}" sibTransId="{1D4B410D-6EA4-4C6A-B034-432AF541A9CF}"/>
    <dgm:cxn modelId="{9CBD7FD6-C741-40AA-B92F-1254CD9C3366}" type="presOf" srcId="{0C0805F7-52CC-45B8-A529-EFFE34EFB6C5}" destId="{930ED832-A0A8-4293-A042-3516684A1E88}" srcOrd="0" destOrd="0" presId="urn:microsoft.com/office/officeart/2005/8/layout/vList2"/>
    <dgm:cxn modelId="{24DA6B01-A6A3-4562-9717-654871221044}" type="presOf" srcId="{BF9C43A2-4D8B-4AA9-87CF-E85D6C205EB3}" destId="{E1E33738-9196-4352-A6C2-60C0EEEAF4BA}" srcOrd="0" destOrd="0" presId="urn:microsoft.com/office/officeart/2005/8/layout/vList2"/>
    <dgm:cxn modelId="{5D30B328-EF06-42B4-A9BE-AB9C5AF98064}" type="presOf" srcId="{A6A2BCA7-EFD6-46DF-B38D-90B67FFDB56E}" destId="{F73460C1-138A-4714-9114-54A437D7914A}" srcOrd="0" destOrd="0" presId="urn:microsoft.com/office/officeart/2005/8/layout/vList2"/>
    <dgm:cxn modelId="{9174C78F-E212-42C0-9AA5-6C079276C529}" srcId="{0C0805F7-52CC-45B8-A529-EFFE34EFB6C5}" destId="{786285F8-AA18-4DA1-8703-F441BCDA24D2}" srcOrd="0" destOrd="0" parTransId="{C3D66682-BFD4-43A9-80FB-78D239DDB9DA}" sibTransId="{189732B4-0F18-4EFB-81E3-3BA8CFB8FD24}"/>
    <dgm:cxn modelId="{34A9B996-5971-4048-A3C7-CB6D0014A0B9}" srcId="{0C0805F7-52CC-45B8-A529-EFFE34EFB6C5}" destId="{E2ED29D6-3B64-41D4-9300-AF9AF9D6745A}" srcOrd="7" destOrd="0" parTransId="{2B8AD935-8A70-465F-8463-08A7E619991D}" sibTransId="{DC735163-54A4-468E-B2A6-374E7589C446}"/>
    <dgm:cxn modelId="{BEC465A3-1AA4-41FC-B92B-1BA23554EA43}" type="presOf" srcId="{4B7DAE45-B123-46AB-908A-537CED5A0CDB}" destId="{C13D2C97-4F5E-4C18-B506-82C5200FF9BA}" srcOrd="0" destOrd="0" presId="urn:microsoft.com/office/officeart/2005/8/layout/vList2"/>
    <dgm:cxn modelId="{75617BED-6AE0-40DC-9A0E-EADF7816ACD1}" type="presParOf" srcId="{930ED832-A0A8-4293-A042-3516684A1E88}" destId="{CEBB59DB-DA56-496F-B7F6-ED1303B96F0C}" srcOrd="0" destOrd="0" presId="urn:microsoft.com/office/officeart/2005/8/layout/vList2"/>
    <dgm:cxn modelId="{7E7C1C47-83FA-4308-8421-BBAD76DA5F90}" type="presParOf" srcId="{930ED832-A0A8-4293-A042-3516684A1E88}" destId="{F8F25989-2333-4451-9A8C-DF6E36E1ECC6}" srcOrd="1" destOrd="0" presId="urn:microsoft.com/office/officeart/2005/8/layout/vList2"/>
    <dgm:cxn modelId="{EC9EB37E-EA0D-4D12-8ED3-89F6C3F197B6}" type="presParOf" srcId="{930ED832-A0A8-4293-A042-3516684A1E88}" destId="{E1E33738-9196-4352-A6C2-60C0EEEAF4BA}" srcOrd="2" destOrd="0" presId="urn:microsoft.com/office/officeart/2005/8/layout/vList2"/>
    <dgm:cxn modelId="{03D646F7-D697-407B-B798-909C7E70B564}" type="presParOf" srcId="{930ED832-A0A8-4293-A042-3516684A1E88}" destId="{5BFB71B4-C256-458D-8BCF-075DD421641E}" srcOrd="3" destOrd="0" presId="urn:microsoft.com/office/officeart/2005/8/layout/vList2"/>
    <dgm:cxn modelId="{38B55313-AE5C-4E5C-90A2-EDFE14020BC7}" type="presParOf" srcId="{930ED832-A0A8-4293-A042-3516684A1E88}" destId="{C13D2C97-4F5E-4C18-B506-82C5200FF9BA}" srcOrd="4" destOrd="0" presId="urn:microsoft.com/office/officeart/2005/8/layout/vList2"/>
    <dgm:cxn modelId="{3533216C-DBD0-4EB1-BB20-D9EDAD9F2B41}" type="presParOf" srcId="{930ED832-A0A8-4293-A042-3516684A1E88}" destId="{C6A4923A-4057-4912-994C-B7020172B8DC}" srcOrd="5" destOrd="0" presId="urn:microsoft.com/office/officeart/2005/8/layout/vList2"/>
    <dgm:cxn modelId="{30DBFBD4-939B-44F9-9917-243C962A98B0}" type="presParOf" srcId="{930ED832-A0A8-4293-A042-3516684A1E88}" destId="{2E650CEF-EFD8-4099-9D05-BD0C743B5634}" srcOrd="6" destOrd="0" presId="urn:microsoft.com/office/officeart/2005/8/layout/vList2"/>
    <dgm:cxn modelId="{47DDE400-28DE-43CC-A6E7-69EA13733953}" type="presParOf" srcId="{930ED832-A0A8-4293-A042-3516684A1E88}" destId="{5016C475-C500-44BC-8EA5-23ECEABCADA4}" srcOrd="7" destOrd="0" presId="urn:microsoft.com/office/officeart/2005/8/layout/vList2"/>
    <dgm:cxn modelId="{E235EACA-73B9-4A26-95D5-777DCAA5FCC1}" type="presParOf" srcId="{930ED832-A0A8-4293-A042-3516684A1E88}" destId="{D603B100-4A30-4452-83B9-457582A3A526}" srcOrd="8" destOrd="0" presId="urn:microsoft.com/office/officeart/2005/8/layout/vList2"/>
    <dgm:cxn modelId="{69945CCA-7454-4879-8434-99D639020B38}" type="presParOf" srcId="{930ED832-A0A8-4293-A042-3516684A1E88}" destId="{BAA49808-9B2A-4BAB-9F99-F36ADD03E287}" srcOrd="9" destOrd="0" presId="urn:microsoft.com/office/officeart/2005/8/layout/vList2"/>
    <dgm:cxn modelId="{B0F649BE-F5AC-4F17-861B-A35F46B633BD}" type="presParOf" srcId="{930ED832-A0A8-4293-A042-3516684A1E88}" destId="{F73460C1-138A-4714-9114-54A437D7914A}" srcOrd="10" destOrd="0" presId="urn:microsoft.com/office/officeart/2005/8/layout/vList2"/>
    <dgm:cxn modelId="{98FFC287-0FB0-4540-8FCD-34C148955188}" type="presParOf" srcId="{930ED832-A0A8-4293-A042-3516684A1E88}" destId="{B78613A8-B1DA-40D1-811D-80AAB534C93C}" srcOrd="11" destOrd="0" presId="urn:microsoft.com/office/officeart/2005/8/layout/vList2"/>
    <dgm:cxn modelId="{33EC7F3F-B633-475C-98DA-FA0C2184BE16}" type="presParOf" srcId="{930ED832-A0A8-4293-A042-3516684A1E88}" destId="{DF620902-08B2-4803-A590-BBAAB0E45EC0}" srcOrd="12" destOrd="0" presId="urn:microsoft.com/office/officeart/2005/8/layout/vList2"/>
    <dgm:cxn modelId="{35495695-77DB-4571-B97E-CA6C57F141DB}" type="presParOf" srcId="{930ED832-A0A8-4293-A042-3516684A1E88}" destId="{EC0BE009-0D02-4EF8-8084-C34A8C09ACC0}" srcOrd="13" destOrd="0" presId="urn:microsoft.com/office/officeart/2005/8/layout/vList2"/>
    <dgm:cxn modelId="{6BBC0484-22F7-4D90-8366-A3736BCF1A5A}" type="presParOf" srcId="{930ED832-A0A8-4293-A042-3516684A1E88}" destId="{6A5CF6A1-5D3D-475F-A4D6-1A5CF0F41E1E}" srcOrd="14" destOrd="0" presId="urn:microsoft.com/office/officeart/2005/8/layout/vList2"/>
    <dgm:cxn modelId="{E62BB485-0767-4082-B35D-DE9BBA4D8A8C}" type="presParOf" srcId="{930ED832-A0A8-4293-A042-3516684A1E88}" destId="{233C69D8-4204-4E03-A85D-46088F33FE98}" srcOrd="15" destOrd="0" presId="urn:microsoft.com/office/officeart/2005/8/layout/vList2"/>
    <dgm:cxn modelId="{4CC253BB-EF8B-46F6-9AC3-1B2A3DDD6CAB}" type="presParOf" srcId="{930ED832-A0A8-4293-A042-3516684A1E88}" destId="{637D0A38-4555-4DDD-9C64-EFF8BAC39382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5068A2-B033-4220-9CCB-48EA022BC9C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B3A642-216D-474A-BCCC-1F78CF666030}">
      <dgm:prSet custT="1"/>
      <dgm:spPr/>
      <dgm:t>
        <a:bodyPr/>
        <a:lstStyle/>
        <a:p>
          <a:pPr rtl="0"/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Mеxanizm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arakati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C10BCE-2141-449B-B7C7-402E19FFBEEB}" type="parTrans" cxnId="{5198833D-766D-45D1-BB4B-FAD795A3E216}">
      <dgm:prSet/>
      <dgm:spPr/>
      <dgm:t>
        <a:bodyPr/>
        <a:lstStyle/>
        <a:p>
          <a:endParaRPr lang="ru-RU"/>
        </a:p>
      </dgm:t>
    </dgm:pt>
    <dgm:pt modelId="{DC88CB59-E165-4893-BE61-F86DC6B92967}" type="sibTrans" cxnId="{5198833D-766D-45D1-BB4B-FAD795A3E216}">
      <dgm:prSet/>
      <dgm:spPr/>
      <dgm:t>
        <a:bodyPr/>
        <a:lstStyle/>
        <a:p>
          <a:endParaRPr lang="ru-RU"/>
        </a:p>
      </dgm:t>
    </dgm:pt>
    <dgm:pt modelId="{4201236F-E4EE-40FF-B250-02EA278B09ED}">
      <dgm:prSet custT="1"/>
      <dgm:spPr/>
      <dgm:t>
        <a:bodyPr/>
        <a:lstStyle/>
        <a:p>
          <a:pPr rtl="0"/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Mеxanizm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tartibidagi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b</a:t>
          </a:r>
          <a:r>
            <a: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o’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</a:t>
          </a:r>
          <a:r>
            <a: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inlar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fakat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ma'lum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o’q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atrofida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aylanma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arakat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iladi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krivoship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mushtak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koromislo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tishli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friksion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g</a:t>
          </a:r>
          <a:r>
            <a: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ildirak</a:t>
          </a:r>
          <a:r>
            <a: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kulisa</a:t>
          </a:r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23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67B902-0D8F-4DAC-AB32-445AB5E24BAE}" type="parTrans" cxnId="{D1E35D1E-60EF-4E7F-ADD9-D1480C7FC361}">
      <dgm:prSet/>
      <dgm:spPr/>
      <dgm:t>
        <a:bodyPr/>
        <a:lstStyle/>
        <a:p>
          <a:endParaRPr lang="ru-RU"/>
        </a:p>
      </dgm:t>
    </dgm:pt>
    <dgm:pt modelId="{CCD34BB1-C522-4A55-A116-960DC19D5F48}" type="sibTrans" cxnId="{D1E35D1E-60EF-4E7F-ADD9-D1480C7FC361}">
      <dgm:prSet/>
      <dgm:spPr/>
      <dgm:t>
        <a:bodyPr/>
        <a:lstStyle/>
        <a:p>
          <a:endParaRPr lang="ru-RU"/>
        </a:p>
      </dgm:t>
    </dgm:pt>
    <dgm:pt modelId="{1E372FEE-4DD4-49AB-90BD-2431B194CB52}">
      <dgm:prSet custT="1"/>
      <dgm:spPr/>
      <dgm:t>
        <a:bodyPr/>
        <a:lstStyle/>
        <a:p>
          <a:pPr rtl="0"/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Mеxanizm b</a:t>
          </a:r>
          <a:r>
            <a:rPr lang="en-US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o’</a:t>
          </a:r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g</a:t>
          </a:r>
          <a:r>
            <a:rPr lang="en-US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inlari fa</a:t>
          </a:r>
          <a:r>
            <a:rPr lang="en-US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at ilgarilanma - </a:t>
          </a:r>
          <a:r>
            <a:rPr lang="en-US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aytma </a:t>
          </a:r>
          <a:r>
            <a:rPr lang="en-US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arakat </a:t>
          </a:r>
          <a:r>
            <a:rPr lang="en-US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iladi (polzun, zolotni</a:t>
          </a:r>
          <a:r>
            <a:rPr lang="en-US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k</a:t>
          </a:r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 kulisa</a:t>
          </a:r>
          <a:r>
            <a:rPr lang="en-US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ru-RU" sz="2400" smtClean="0">
              <a:latin typeface="Times New Roman" panose="02020603050405020304" pitchFamily="18" charset="0"/>
              <a:cs typeface="Times New Roman" panose="02020603050405020304" pitchFamily="18" charset="0"/>
            </a:rPr>
            <a:t> turtkich)</a:t>
          </a:r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46A7C2-A6E5-45C2-9889-EBA2EC53001D}" type="parTrans" cxnId="{42CEFFC8-5F16-4773-B718-5B6B1EECE8DC}">
      <dgm:prSet/>
      <dgm:spPr/>
      <dgm:t>
        <a:bodyPr/>
        <a:lstStyle/>
        <a:p>
          <a:endParaRPr lang="ru-RU"/>
        </a:p>
      </dgm:t>
    </dgm:pt>
    <dgm:pt modelId="{70763480-7719-482F-A076-682047FE9C8E}" type="sibTrans" cxnId="{42CEFFC8-5F16-4773-B718-5B6B1EECE8DC}">
      <dgm:prSet/>
      <dgm:spPr/>
      <dgm:t>
        <a:bodyPr/>
        <a:lstStyle/>
        <a:p>
          <a:endParaRPr lang="ru-RU"/>
        </a:p>
      </dgm:t>
    </dgm:pt>
    <dgm:pt modelId="{41584063-F79E-4319-8474-1A5409D3A5B2}">
      <dgm:prSet/>
      <dgm:spPr/>
      <dgm:t>
        <a:bodyPr/>
        <a:lstStyle/>
        <a:p>
          <a:pPr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Mеxanizm b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o’</a:t>
          </a:r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g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inlari aylanma va ilgarilanma 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arakatdan iborat murakkab tеkis 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arakatda (shatun, tosh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 tortgich)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5A7BBB-F33F-4BC4-98BD-B502CC357275}" type="parTrans" cxnId="{5ADE15CC-A74D-4677-BFCD-D66817EA0A97}">
      <dgm:prSet/>
      <dgm:spPr/>
      <dgm:t>
        <a:bodyPr/>
        <a:lstStyle/>
        <a:p>
          <a:endParaRPr lang="ru-RU"/>
        </a:p>
      </dgm:t>
    </dgm:pt>
    <dgm:pt modelId="{5640925F-A130-48D6-A64A-48A46766C5A3}" type="sibTrans" cxnId="{5ADE15CC-A74D-4677-BFCD-D66817EA0A97}">
      <dgm:prSet/>
      <dgm:spPr/>
      <dgm:t>
        <a:bodyPr/>
        <a:lstStyle/>
        <a:p>
          <a:endParaRPr lang="ru-RU"/>
        </a:p>
      </dgm:t>
    </dgm:pt>
    <dgm:pt modelId="{B56CEEC5-3258-47C7-AEAE-DB7351658DBD}" type="pres">
      <dgm:prSet presAssocID="{105068A2-B033-4220-9CCB-48EA022BC9C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A6450BB-FD8E-435F-9E4B-E299B3743D60}" type="pres">
      <dgm:prSet presAssocID="{DAB3A642-216D-474A-BCCC-1F78CF666030}" presName="hierRoot1" presStyleCnt="0"/>
      <dgm:spPr/>
    </dgm:pt>
    <dgm:pt modelId="{47CE8464-F5B6-4C31-A630-DFA6785573EF}" type="pres">
      <dgm:prSet presAssocID="{DAB3A642-216D-474A-BCCC-1F78CF666030}" presName="composite" presStyleCnt="0"/>
      <dgm:spPr/>
    </dgm:pt>
    <dgm:pt modelId="{E152D59E-A2D0-4E32-8C10-292C57E966E2}" type="pres">
      <dgm:prSet presAssocID="{DAB3A642-216D-474A-BCCC-1F78CF666030}" presName="background" presStyleLbl="node0" presStyleIdx="0" presStyleCnt="1"/>
      <dgm:spPr/>
    </dgm:pt>
    <dgm:pt modelId="{3D9B720F-EEDA-4F3E-998D-2B262673825A}" type="pres">
      <dgm:prSet presAssocID="{DAB3A642-216D-474A-BCCC-1F78CF666030}" presName="text" presStyleLbl="fgAcc0" presStyleIdx="0" presStyleCnt="1" custScaleY="740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EAD415-14CB-4A19-9243-96C6023E0BB6}" type="pres">
      <dgm:prSet presAssocID="{DAB3A642-216D-474A-BCCC-1F78CF666030}" presName="hierChild2" presStyleCnt="0"/>
      <dgm:spPr/>
    </dgm:pt>
    <dgm:pt modelId="{F561D140-B58C-4B6B-9E5F-56E98ABB602F}" type="pres">
      <dgm:prSet presAssocID="{A867B902-0D8F-4DAC-AB32-445AB5E24BAE}" presName="Name10" presStyleLbl="parChTrans1D2" presStyleIdx="0" presStyleCnt="3"/>
      <dgm:spPr/>
      <dgm:t>
        <a:bodyPr/>
        <a:lstStyle/>
        <a:p>
          <a:endParaRPr lang="ru-RU"/>
        </a:p>
      </dgm:t>
    </dgm:pt>
    <dgm:pt modelId="{FEBCC94D-F843-425D-A182-550168FC9A52}" type="pres">
      <dgm:prSet presAssocID="{4201236F-E4EE-40FF-B250-02EA278B09ED}" presName="hierRoot2" presStyleCnt="0"/>
      <dgm:spPr/>
    </dgm:pt>
    <dgm:pt modelId="{19A6A0EF-36F5-4E28-A8F9-2482C4C74E19}" type="pres">
      <dgm:prSet presAssocID="{4201236F-E4EE-40FF-B250-02EA278B09ED}" presName="composite2" presStyleCnt="0"/>
      <dgm:spPr/>
    </dgm:pt>
    <dgm:pt modelId="{948DB5DA-C510-4A72-864B-AA85C8057048}" type="pres">
      <dgm:prSet presAssocID="{4201236F-E4EE-40FF-B250-02EA278B09ED}" presName="background2" presStyleLbl="node2" presStyleIdx="0" presStyleCnt="3"/>
      <dgm:spPr/>
    </dgm:pt>
    <dgm:pt modelId="{DE62A80E-15E0-4921-84E8-E7F9E88AA60D}" type="pres">
      <dgm:prSet presAssocID="{4201236F-E4EE-40FF-B250-02EA278B09ED}" presName="text2" presStyleLbl="fgAcc2" presStyleIdx="0" presStyleCnt="3" custScaleY="1508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B1C1AE3-257E-4688-B642-80002EB94BBC}" type="pres">
      <dgm:prSet presAssocID="{4201236F-E4EE-40FF-B250-02EA278B09ED}" presName="hierChild3" presStyleCnt="0"/>
      <dgm:spPr/>
    </dgm:pt>
    <dgm:pt modelId="{B151B07A-3968-4A64-B8A5-D75C37513E93}" type="pres">
      <dgm:prSet presAssocID="{FC46A7C2-A6E5-45C2-9889-EBA2EC53001D}" presName="Name10" presStyleLbl="parChTrans1D2" presStyleIdx="1" presStyleCnt="3"/>
      <dgm:spPr/>
      <dgm:t>
        <a:bodyPr/>
        <a:lstStyle/>
        <a:p>
          <a:endParaRPr lang="ru-RU"/>
        </a:p>
      </dgm:t>
    </dgm:pt>
    <dgm:pt modelId="{1B27A406-3488-44D1-95AA-35FC0BB7385A}" type="pres">
      <dgm:prSet presAssocID="{1E372FEE-4DD4-49AB-90BD-2431B194CB52}" presName="hierRoot2" presStyleCnt="0"/>
      <dgm:spPr/>
    </dgm:pt>
    <dgm:pt modelId="{414A9308-A37E-45D0-8A28-2764E252A504}" type="pres">
      <dgm:prSet presAssocID="{1E372FEE-4DD4-49AB-90BD-2431B194CB52}" presName="composite2" presStyleCnt="0"/>
      <dgm:spPr/>
    </dgm:pt>
    <dgm:pt modelId="{157FC9BB-6C07-4258-B474-7D9B633B27A7}" type="pres">
      <dgm:prSet presAssocID="{1E372FEE-4DD4-49AB-90BD-2431B194CB52}" presName="background2" presStyleLbl="node2" presStyleIdx="1" presStyleCnt="3"/>
      <dgm:spPr/>
    </dgm:pt>
    <dgm:pt modelId="{E72CFF41-D5A6-43F4-AA0C-C602CE9FEE41}" type="pres">
      <dgm:prSet presAssocID="{1E372FEE-4DD4-49AB-90BD-2431B194CB52}" presName="text2" presStyleLbl="fgAcc2" presStyleIdx="1" presStyleCnt="3" custScaleY="147095" custLinFactNeighborX="-892" custLinFactNeighborY="13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136FA92-5A42-41FA-A779-E8CB8C6E9B51}" type="pres">
      <dgm:prSet presAssocID="{1E372FEE-4DD4-49AB-90BD-2431B194CB52}" presName="hierChild3" presStyleCnt="0"/>
      <dgm:spPr/>
    </dgm:pt>
    <dgm:pt modelId="{2380A4A1-8F0A-4A15-AC00-030F9310C409}" type="pres">
      <dgm:prSet presAssocID="{D65A7BBB-F33F-4BC4-98BD-B502CC357275}" presName="Name10" presStyleLbl="parChTrans1D2" presStyleIdx="2" presStyleCnt="3"/>
      <dgm:spPr/>
      <dgm:t>
        <a:bodyPr/>
        <a:lstStyle/>
        <a:p>
          <a:endParaRPr lang="ru-RU"/>
        </a:p>
      </dgm:t>
    </dgm:pt>
    <dgm:pt modelId="{EC5C03A3-BAB3-4E4F-915E-887BEE6C42B9}" type="pres">
      <dgm:prSet presAssocID="{41584063-F79E-4319-8474-1A5409D3A5B2}" presName="hierRoot2" presStyleCnt="0"/>
      <dgm:spPr/>
    </dgm:pt>
    <dgm:pt modelId="{42B93941-06BA-464D-B90E-0E1508A4921F}" type="pres">
      <dgm:prSet presAssocID="{41584063-F79E-4319-8474-1A5409D3A5B2}" presName="composite2" presStyleCnt="0"/>
      <dgm:spPr/>
    </dgm:pt>
    <dgm:pt modelId="{9C87C063-7AA2-4830-99AA-B733E8E69489}" type="pres">
      <dgm:prSet presAssocID="{41584063-F79E-4319-8474-1A5409D3A5B2}" presName="background2" presStyleLbl="node2" presStyleIdx="2" presStyleCnt="3"/>
      <dgm:spPr/>
    </dgm:pt>
    <dgm:pt modelId="{8C7346BD-E506-4F4D-9DC1-7332D9EE379F}" type="pres">
      <dgm:prSet presAssocID="{41584063-F79E-4319-8474-1A5409D3A5B2}" presName="text2" presStyleLbl="fgAcc2" presStyleIdx="2" presStyleCnt="3" custScaleY="1437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AA63B23-F4D8-49C2-ADB5-A8328BBEB2E3}" type="pres">
      <dgm:prSet presAssocID="{41584063-F79E-4319-8474-1A5409D3A5B2}" presName="hierChild3" presStyleCnt="0"/>
      <dgm:spPr/>
    </dgm:pt>
  </dgm:ptLst>
  <dgm:cxnLst>
    <dgm:cxn modelId="{056AE851-7EE7-4B1E-96F4-55EDE91E0CFF}" type="presOf" srcId="{DAB3A642-216D-474A-BCCC-1F78CF666030}" destId="{3D9B720F-EEDA-4F3E-998D-2B262673825A}" srcOrd="0" destOrd="0" presId="urn:microsoft.com/office/officeart/2005/8/layout/hierarchy1"/>
    <dgm:cxn modelId="{41EDBF2D-DE2F-4527-A3F8-093D101231A4}" type="presOf" srcId="{FC46A7C2-A6E5-45C2-9889-EBA2EC53001D}" destId="{B151B07A-3968-4A64-B8A5-D75C37513E93}" srcOrd="0" destOrd="0" presId="urn:microsoft.com/office/officeart/2005/8/layout/hierarchy1"/>
    <dgm:cxn modelId="{4949CF48-0A86-410F-A7F7-8EE142D5E7AE}" type="presOf" srcId="{1E372FEE-4DD4-49AB-90BD-2431B194CB52}" destId="{E72CFF41-D5A6-43F4-AA0C-C602CE9FEE41}" srcOrd="0" destOrd="0" presId="urn:microsoft.com/office/officeart/2005/8/layout/hierarchy1"/>
    <dgm:cxn modelId="{6AE8C167-26E8-4522-BC8F-74DCECD6E02E}" type="presOf" srcId="{4201236F-E4EE-40FF-B250-02EA278B09ED}" destId="{DE62A80E-15E0-4921-84E8-E7F9E88AA60D}" srcOrd="0" destOrd="0" presId="urn:microsoft.com/office/officeart/2005/8/layout/hierarchy1"/>
    <dgm:cxn modelId="{B3DA2C3D-24BB-4887-9412-3B8563CE33A3}" type="presOf" srcId="{105068A2-B033-4220-9CCB-48EA022BC9CB}" destId="{B56CEEC5-3258-47C7-AEAE-DB7351658DBD}" srcOrd="0" destOrd="0" presId="urn:microsoft.com/office/officeart/2005/8/layout/hierarchy1"/>
    <dgm:cxn modelId="{5198833D-766D-45D1-BB4B-FAD795A3E216}" srcId="{105068A2-B033-4220-9CCB-48EA022BC9CB}" destId="{DAB3A642-216D-474A-BCCC-1F78CF666030}" srcOrd="0" destOrd="0" parTransId="{A4C10BCE-2141-449B-B7C7-402E19FFBEEB}" sibTransId="{DC88CB59-E165-4893-BE61-F86DC6B92967}"/>
    <dgm:cxn modelId="{D1E35D1E-60EF-4E7F-ADD9-D1480C7FC361}" srcId="{DAB3A642-216D-474A-BCCC-1F78CF666030}" destId="{4201236F-E4EE-40FF-B250-02EA278B09ED}" srcOrd="0" destOrd="0" parTransId="{A867B902-0D8F-4DAC-AB32-445AB5E24BAE}" sibTransId="{CCD34BB1-C522-4A55-A116-960DC19D5F48}"/>
    <dgm:cxn modelId="{51F273C3-CD07-4D50-B63F-C135CE3DEED6}" type="presOf" srcId="{D65A7BBB-F33F-4BC4-98BD-B502CC357275}" destId="{2380A4A1-8F0A-4A15-AC00-030F9310C409}" srcOrd="0" destOrd="0" presId="urn:microsoft.com/office/officeart/2005/8/layout/hierarchy1"/>
    <dgm:cxn modelId="{42CEFFC8-5F16-4773-B718-5B6B1EECE8DC}" srcId="{DAB3A642-216D-474A-BCCC-1F78CF666030}" destId="{1E372FEE-4DD4-49AB-90BD-2431B194CB52}" srcOrd="1" destOrd="0" parTransId="{FC46A7C2-A6E5-45C2-9889-EBA2EC53001D}" sibTransId="{70763480-7719-482F-A076-682047FE9C8E}"/>
    <dgm:cxn modelId="{5ADE15CC-A74D-4677-BFCD-D66817EA0A97}" srcId="{DAB3A642-216D-474A-BCCC-1F78CF666030}" destId="{41584063-F79E-4319-8474-1A5409D3A5B2}" srcOrd="2" destOrd="0" parTransId="{D65A7BBB-F33F-4BC4-98BD-B502CC357275}" sibTransId="{5640925F-A130-48D6-A64A-48A46766C5A3}"/>
    <dgm:cxn modelId="{0E22292F-B951-49C9-B978-4C5D04890D8E}" type="presOf" srcId="{A867B902-0D8F-4DAC-AB32-445AB5E24BAE}" destId="{F561D140-B58C-4B6B-9E5F-56E98ABB602F}" srcOrd="0" destOrd="0" presId="urn:microsoft.com/office/officeart/2005/8/layout/hierarchy1"/>
    <dgm:cxn modelId="{A407707B-5DB5-4C0C-AFED-C684BC0303B4}" type="presOf" srcId="{41584063-F79E-4319-8474-1A5409D3A5B2}" destId="{8C7346BD-E506-4F4D-9DC1-7332D9EE379F}" srcOrd="0" destOrd="0" presId="urn:microsoft.com/office/officeart/2005/8/layout/hierarchy1"/>
    <dgm:cxn modelId="{F583B0B6-A851-4126-9224-E22902C56931}" type="presParOf" srcId="{B56CEEC5-3258-47C7-AEAE-DB7351658DBD}" destId="{FA6450BB-FD8E-435F-9E4B-E299B3743D60}" srcOrd="0" destOrd="0" presId="urn:microsoft.com/office/officeart/2005/8/layout/hierarchy1"/>
    <dgm:cxn modelId="{074DD774-A525-4E05-84A4-56EB193AB05A}" type="presParOf" srcId="{FA6450BB-FD8E-435F-9E4B-E299B3743D60}" destId="{47CE8464-F5B6-4C31-A630-DFA6785573EF}" srcOrd="0" destOrd="0" presId="urn:microsoft.com/office/officeart/2005/8/layout/hierarchy1"/>
    <dgm:cxn modelId="{97EA8D38-2744-43EF-A216-1E45E8978880}" type="presParOf" srcId="{47CE8464-F5B6-4C31-A630-DFA6785573EF}" destId="{E152D59E-A2D0-4E32-8C10-292C57E966E2}" srcOrd="0" destOrd="0" presId="urn:microsoft.com/office/officeart/2005/8/layout/hierarchy1"/>
    <dgm:cxn modelId="{E68FA225-8376-47B4-B62F-8AEDF317E679}" type="presParOf" srcId="{47CE8464-F5B6-4C31-A630-DFA6785573EF}" destId="{3D9B720F-EEDA-4F3E-998D-2B262673825A}" srcOrd="1" destOrd="0" presId="urn:microsoft.com/office/officeart/2005/8/layout/hierarchy1"/>
    <dgm:cxn modelId="{613F38A1-43CF-4757-9F49-F25FEF684BEA}" type="presParOf" srcId="{FA6450BB-FD8E-435F-9E4B-E299B3743D60}" destId="{7AEAD415-14CB-4A19-9243-96C6023E0BB6}" srcOrd="1" destOrd="0" presId="urn:microsoft.com/office/officeart/2005/8/layout/hierarchy1"/>
    <dgm:cxn modelId="{D11B4900-635B-47EE-8C98-87C170CA0D57}" type="presParOf" srcId="{7AEAD415-14CB-4A19-9243-96C6023E0BB6}" destId="{F561D140-B58C-4B6B-9E5F-56E98ABB602F}" srcOrd="0" destOrd="0" presId="urn:microsoft.com/office/officeart/2005/8/layout/hierarchy1"/>
    <dgm:cxn modelId="{1B31E39F-8EA3-4C92-A6F9-23207AB12F95}" type="presParOf" srcId="{7AEAD415-14CB-4A19-9243-96C6023E0BB6}" destId="{FEBCC94D-F843-425D-A182-550168FC9A52}" srcOrd="1" destOrd="0" presId="urn:microsoft.com/office/officeart/2005/8/layout/hierarchy1"/>
    <dgm:cxn modelId="{885E81E9-7F4E-48E9-8EE4-20B96947B2F2}" type="presParOf" srcId="{FEBCC94D-F843-425D-A182-550168FC9A52}" destId="{19A6A0EF-36F5-4E28-A8F9-2482C4C74E19}" srcOrd="0" destOrd="0" presId="urn:microsoft.com/office/officeart/2005/8/layout/hierarchy1"/>
    <dgm:cxn modelId="{8D7B22BE-0BBD-472E-B9D7-70200869D04A}" type="presParOf" srcId="{19A6A0EF-36F5-4E28-A8F9-2482C4C74E19}" destId="{948DB5DA-C510-4A72-864B-AA85C8057048}" srcOrd="0" destOrd="0" presId="urn:microsoft.com/office/officeart/2005/8/layout/hierarchy1"/>
    <dgm:cxn modelId="{24944AD2-0DE3-47DB-9756-C8455CFD9073}" type="presParOf" srcId="{19A6A0EF-36F5-4E28-A8F9-2482C4C74E19}" destId="{DE62A80E-15E0-4921-84E8-E7F9E88AA60D}" srcOrd="1" destOrd="0" presId="urn:microsoft.com/office/officeart/2005/8/layout/hierarchy1"/>
    <dgm:cxn modelId="{6EA1957E-EE9E-4416-B6B6-86D0FEB0C893}" type="presParOf" srcId="{FEBCC94D-F843-425D-A182-550168FC9A52}" destId="{CB1C1AE3-257E-4688-B642-80002EB94BBC}" srcOrd="1" destOrd="0" presId="urn:microsoft.com/office/officeart/2005/8/layout/hierarchy1"/>
    <dgm:cxn modelId="{A9B04FCF-A1C9-4C02-9D36-9A6ED8D296BA}" type="presParOf" srcId="{7AEAD415-14CB-4A19-9243-96C6023E0BB6}" destId="{B151B07A-3968-4A64-B8A5-D75C37513E93}" srcOrd="2" destOrd="0" presId="urn:microsoft.com/office/officeart/2005/8/layout/hierarchy1"/>
    <dgm:cxn modelId="{1AB09E7A-FAD2-4816-B254-CDD707D150D0}" type="presParOf" srcId="{7AEAD415-14CB-4A19-9243-96C6023E0BB6}" destId="{1B27A406-3488-44D1-95AA-35FC0BB7385A}" srcOrd="3" destOrd="0" presId="urn:microsoft.com/office/officeart/2005/8/layout/hierarchy1"/>
    <dgm:cxn modelId="{1DAFF854-AAE4-40C0-BD5E-089485401129}" type="presParOf" srcId="{1B27A406-3488-44D1-95AA-35FC0BB7385A}" destId="{414A9308-A37E-45D0-8A28-2764E252A504}" srcOrd="0" destOrd="0" presId="urn:microsoft.com/office/officeart/2005/8/layout/hierarchy1"/>
    <dgm:cxn modelId="{AC7A8B86-B354-4DBC-84DE-A4EDB682D7F4}" type="presParOf" srcId="{414A9308-A37E-45D0-8A28-2764E252A504}" destId="{157FC9BB-6C07-4258-B474-7D9B633B27A7}" srcOrd="0" destOrd="0" presId="urn:microsoft.com/office/officeart/2005/8/layout/hierarchy1"/>
    <dgm:cxn modelId="{4DB31018-38AB-4B00-B059-2255DC336920}" type="presParOf" srcId="{414A9308-A37E-45D0-8A28-2764E252A504}" destId="{E72CFF41-D5A6-43F4-AA0C-C602CE9FEE41}" srcOrd="1" destOrd="0" presId="urn:microsoft.com/office/officeart/2005/8/layout/hierarchy1"/>
    <dgm:cxn modelId="{31754824-CFAA-47F2-BE90-96092EAF64AD}" type="presParOf" srcId="{1B27A406-3488-44D1-95AA-35FC0BB7385A}" destId="{6136FA92-5A42-41FA-A779-E8CB8C6E9B51}" srcOrd="1" destOrd="0" presId="urn:microsoft.com/office/officeart/2005/8/layout/hierarchy1"/>
    <dgm:cxn modelId="{854FBBD1-275D-43E4-890C-6C8BB6A3F927}" type="presParOf" srcId="{7AEAD415-14CB-4A19-9243-96C6023E0BB6}" destId="{2380A4A1-8F0A-4A15-AC00-030F9310C409}" srcOrd="4" destOrd="0" presId="urn:microsoft.com/office/officeart/2005/8/layout/hierarchy1"/>
    <dgm:cxn modelId="{BAE88F8E-89AB-4F90-A424-4E1782F8593F}" type="presParOf" srcId="{7AEAD415-14CB-4A19-9243-96C6023E0BB6}" destId="{EC5C03A3-BAB3-4E4F-915E-887BEE6C42B9}" srcOrd="5" destOrd="0" presId="urn:microsoft.com/office/officeart/2005/8/layout/hierarchy1"/>
    <dgm:cxn modelId="{334401B3-91ED-4559-82C4-372C7389EB1E}" type="presParOf" srcId="{EC5C03A3-BAB3-4E4F-915E-887BEE6C42B9}" destId="{42B93941-06BA-464D-B90E-0E1508A4921F}" srcOrd="0" destOrd="0" presId="urn:microsoft.com/office/officeart/2005/8/layout/hierarchy1"/>
    <dgm:cxn modelId="{A1E8C3A6-E51E-4B5C-A944-7BD40CE3A719}" type="presParOf" srcId="{42B93941-06BA-464D-B90E-0E1508A4921F}" destId="{9C87C063-7AA2-4830-99AA-B733E8E69489}" srcOrd="0" destOrd="0" presId="urn:microsoft.com/office/officeart/2005/8/layout/hierarchy1"/>
    <dgm:cxn modelId="{2270BB90-0645-4F65-8832-9D3053E7AED0}" type="presParOf" srcId="{42B93941-06BA-464D-B90E-0E1508A4921F}" destId="{8C7346BD-E506-4F4D-9DC1-7332D9EE379F}" srcOrd="1" destOrd="0" presId="urn:microsoft.com/office/officeart/2005/8/layout/hierarchy1"/>
    <dgm:cxn modelId="{80DC782B-E646-4FDB-BE6C-2928734B7272}" type="presParOf" srcId="{EC5C03A3-BAB3-4E4F-915E-887BEE6C42B9}" destId="{2AA63B23-F4D8-49C2-ADB5-A8328BBEB2E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BB59DB-DA56-496F-B7F6-ED1303B96F0C}">
      <dsp:nvSpPr>
        <dsp:cNvPr id="0" name=""/>
        <dsp:cNvSpPr/>
      </dsp:nvSpPr>
      <dsp:spPr>
        <a:xfrm>
          <a:off x="0" y="59"/>
          <a:ext cx="10265623" cy="45136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</a:t>
          </a:r>
          <a:r>
            <a:rPr lang="ru-RU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Chebishev</a:t>
          </a: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formulasi</a:t>
          </a: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034" y="22093"/>
        <a:ext cx="10221555" cy="407296"/>
      </dsp:txXfrm>
    </dsp:sp>
    <dsp:sp modelId="{E1E33738-9196-4352-A6C2-60C0EEEAF4BA}">
      <dsp:nvSpPr>
        <dsp:cNvPr id="0" name=""/>
        <dsp:cNvSpPr/>
      </dsp:nvSpPr>
      <dsp:spPr>
        <a:xfrm>
          <a:off x="0" y="462997"/>
          <a:ext cx="10265623" cy="45136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2.</a:t>
          </a:r>
          <a:r>
            <a:rPr lang="uz-Cyrl-UZ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Somov-M</a:t>
          </a:r>
          <a:r>
            <a:rPr lang="en-US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uz-Cyrl-UZ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l</a:t>
          </a:r>
          <a:r>
            <a:rPr lang="en-US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uz-Cyrl-UZ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shev formulasi</a:t>
          </a: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034" y="485031"/>
        <a:ext cx="10221555" cy="407296"/>
      </dsp:txXfrm>
    </dsp:sp>
    <dsp:sp modelId="{C13D2C97-4F5E-4C18-B506-82C5200FF9BA}">
      <dsp:nvSpPr>
        <dsp:cNvPr id="0" name=""/>
        <dsp:cNvSpPr/>
      </dsp:nvSpPr>
      <dsp:spPr>
        <a:xfrm>
          <a:off x="0" y="925934"/>
          <a:ext cx="10265623" cy="45136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3.Assur guruhlari</a:t>
          </a: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034" y="947968"/>
        <a:ext cx="10221555" cy="407296"/>
      </dsp:txXfrm>
    </dsp:sp>
    <dsp:sp modelId="{2E650CEF-EFD8-4099-9D05-BD0C743B5634}">
      <dsp:nvSpPr>
        <dsp:cNvPr id="0" name=""/>
        <dsp:cNvSpPr/>
      </dsp:nvSpPr>
      <dsp:spPr>
        <a:xfrm>
          <a:off x="0" y="1388872"/>
          <a:ext cx="10265623" cy="45136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4. M</a:t>
          </a:r>
          <a:r>
            <a:rPr lang="en-US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xanizmlar uchun t</a:t>
          </a:r>
          <a:r>
            <a:rPr lang="en-US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zliklar plani</a:t>
          </a: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034" y="1410906"/>
        <a:ext cx="10221555" cy="407296"/>
      </dsp:txXfrm>
    </dsp:sp>
    <dsp:sp modelId="{D603B100-4A30-4452-83B9-457582A3A526}">
      <dsp:nvSpPr>
        <dsp:cNvPr id="0" name=""/>
        <dsp:cNvSpPr/>
      </dsp:nvSpPr>
      <dsp:spPr>
        <a:xfrm>
          <a:off x="0" y="1851809"/>
          <a:ext cx="10265623" cy="45136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5. M</a:t>
          </a:r>
          <a:r>
            <a:rPr lang="en-US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xanizmlar uchun t</a:t>
          </a:r>
          <a:r>
            <a:rPr lang="en-US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zlanishlar plani</a:t>
          </a: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034" y="1873843"/>
        <a:ext cx="10221555" cy="407296"/>
      </dsp:txXfrm>
    </dsp:sp>
    <dsp:sp modelId="{F73460C1-138A-4714-9114-54A437D7914A}">
      <dsp:nvSpPr>
        <dsp:cNvPr id="0" name=""/>
        <dsp:cNvSpPr/>
      </dsp:nvSpPr>
      <dsp:spPr>
        <a:xfrm>
          <a:off x="0" y="2314747"/>
          <a:ext cx="10265623" cy="45136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6. Kinematikani o`rganish usullari.</a:t>
          </a: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034" y="2336781"/>
        <a:ext cx="10221555" cy="407296"/>
      </dsp:txXfrm>
    </dsp:sp>
    <dsp:sp modelId="{DF620902-08B2-4803-A590-BBAAB0E45EC0}">
      <dsp:nvSpPr>
        <dsp:cNvPr id="0" name=""/>
        <dsp:cNvSpPr/>
      </dsp:nvSpPr>
      <dsp:spPr>
        <a:xfrm>
          <a:off x="0" y="2777684"/>
          <a:ext cx="10265623" cy="45136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7. Mexanizmlarni turli xolatlardagi planlarini chizish. </a:t>
          </a: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034" y="2799718"/>
        <a:ext cx="10221555" cy="407296"/>
      </dsp:txXfrm>
    </dsp:sp>
    <dsp:sp modelId="{6A5CF6A1-5D3D-475F-A4D6-1A5CF0F41E1E}">
      <dsp:nvSpPr>
        <dsp:cNvPr id="0" name=""/>
        <dsp:cNvSpPr/>
      </dsp:nvSpPr>
      <dsp:spPr>
        <a:xfrm>
          <a:off x="0" y="3240622"/>
          <a:ext cx="10265623" cy="45136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8. Tekis  mexanizm bo’g’in nuqtalarining tezlik va tezlanishlarini topish</a:t>
          </a: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034" y="3262656"/>
        <a:ext cx="10221555" cy="407296"/>
      </dsp:txXfrm>
    </dsp:sp>
    <dsp:sp modelId="{637D0A38-4555-4DDD-9C64-EFF8BAC39382}">
      <dsp:nvSpPr>
        <dsp:cNvPr id="0" name=""/>
        <dsp:cNvSpPr/>
      </dsp:nvSpPr>
      <dsp:spPr>
        <a:xfrm>
          <a:off x="0" y="3703559"/>
          <a:ext cx="10265623" cy="45136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diagrammalar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harakatini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o`rganish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034" y="3725593"/>
        <a:ext cx="10221555" cy="4072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80A4A1-8F0A-4A15-AC00-030F9310C409}">
      <dsp:nvSpPr>
        <dsp:cNvPr id="0" name=""/>
        <dsp:cNvSpPr/>
      </dsp:nvSpPr>
      <dsp:spPr>
        <a:xfrm>
          <a:off x="5154115" y="1363326"/>
          <a:ext cx="3539885" cy="8423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024"/>
              </a:lnTo>
              <a:lnTo>
                <a:pt x="3539885" y="574024"/>
              </a:lnTo>
              <a:lnTo>
                <a:pt x="3539885" y="842331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51B07A-3968-4A64-B8A5-D75C37513E93}">
      <dsp:nvSpPr>
        <dsp:cNvPr id="0" name=""/>
        <dsp:cNvSpPr/>
      </dsp:nvSpPr>
      <dsp:spPr>
        <a:xfrm>
          <a:off x="5082560" y="1363326"/>
          <a:ext cx="91440" cy="867822"/>
        </a:xfrm>
        <a:custGeom>
          <a:avLst/>
          <a:gdLst/>
          <a:ahLst/>
          <a:cxnLst/>
          <a:rect l="0" t="0" r="0" b="0"/>
          <a:pathLst>
            <a:path>
              <a:moveTo>
                <a:pt x="71554" y="0"/>
              </a:moveTo>
              <a:lnTo>
                <a:pt x="71554" y="599515"/>
              </a:lnTo>
              <a:lnTo>
                <a:pt x="45720" y="599515"/>
              </a:lnTo>
              <a:lnTo>
                <a:pt x="45720" y="867822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61D140-B58C-4B6B-9E5F-56E98ABB602F}">
      <dsp:nvSpPr>
        <dsp:cNvPr id="0" name=""/>
        <dsp:cNvSpPr/>
      </dsp:nvSpPr>
      <dsp:spPr>
        <a:xfrm>
          <a:off x="1614229" y="1363326"/>
          <a:ext cx="3539885" cy="842331"/>
        </a:xfrm>
        <a:custGeom>
          <a:avLst/>
          <a:gdLst/>
          <a:ahLst/>
          <a:cxnLst/>
          <a:rect l="0" t="0" r="0" b="0"/>
          <a:pathLst>
            <a:path>
              <a:moveTo>
                <a:pt x="3539885" y="0"/>
              </a:moveTo>
              <a:lnTo>
                <a:pt x="3539885" y="574024"/>
              </a:lnTo>
              <a:lnTo>
                <a:pt x="0" y="574024"/>
              </a:lnTo>
              <a:lnTo>
                <a:pt x="0" y="842331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52D59E-A2D0-4E32-8C10-292C57E966E2}">
      <dsp:nvSpPr>
        <dsp:cNvPr id="0" name=""/>
        <dsp:cNvSpPr/>
      </dsp:nvSpPr>
      <dsp:spPr>
        <a:xfrm>
          <a:off x="3705980" y="1781"/>
          <a:ext cx="2896270" cy="13615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9B720F-EEDA-4F3E-998D-2B262673825A}">
      <dsp:nvSpPr>
        <dsp:cNvPr id="0" name=""/>
        <dsp:cNvSpPr/>
      </dsp:nvSpPr>
      <dsp:spPr>
        <a:xfrm>
          <a:off x="4027787" y="307498"/>
          <a:ext cx="2896270" cy="13615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Mеxanizm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arakati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67665" y="347376"/>
        <a:ext cx="2816514" cy="1281789"/>
      </dsp:txXfrm>
    </dsp:sp>
    <dsp:sp modelId="{948DB5DA-C510-4A72-864B-AA85C8057048}">
      <dsp:nvSpPr>
        <dsp:cNvPr id="0" name=""/>
        <dsp:cNvSpPr/>
      </dsp:nvSpPr>
      <dsp:spPr>
        <a:xfrm>
          <a:off x="166094" y="2205658"/>
          <a:ext cx="2896270" cy="2774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62A80E-15E0-4921-84E8-E7F9E88AA60D}">
      <dsp:nvSpPr>
        <dsp:cNvPr id="0" name=""/>
        <dsp:cNvSpPr/>
      </dsp:nvSpPr>
      <dsp:spPr>
        <a:xfrm>
          <a:off x="487902" y="2511376"/>
          <a:ext cx="2896270" cy="2774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Mеxanizm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tartibidagi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b</a:t>
          </a:r>
          <a:r>
            <a:rPr lang="en-US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o’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</a:t>
          </a:r>
          <a:r>
            <a:rPr lang="en-US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inlar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fakat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ma'lum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o’q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atrofida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aylanma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arakat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iladi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krivoship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mushtak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koromislo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tishli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friksion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g</a:t>
          </a:r>
          <a:r>
            <a:rPr lang="en-US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ildirak</a:t>
          </a:r>
          <a:r>
            <a:rPr lang="en-US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kulisa</a:t>
          </a: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9163" y="2592637"/>
        <a:ext cx="2733748" cy="2611936"/>
      </dsp:txXfrm>
    </dsp:sp>
    <dsp:sp modelId="{157FC9BB-6C07-4258-B474-7D9B633B27A7}">
      <dsp:nvSpPr>
        <dsp:cNvPr id="0" name=""/>
        <dsp:cNvSpPr/>
      </dsp:nvSpPr>
      <dsp:spPr>
        <a:xfrm>
          <a:off x="3680145" y="2231149"/>
          <a:ext cx="2896270" cy="27052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2CFF41-D5A6-43F4-AA0C-C602CE9FEE41}">
      <dsp:nvSpPr>
        <dsp:cNvPr id="0" name=""/>
        <dsp:cNvSpPr/>
      </dsp:nvSpPr>
      <dsp:spPr>
        <a:xfrm>
          <a:off x="4001953" y="2536866"/>
          <a:ext cx="2896270" cy="27052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Mеxanizm b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o’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g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inlari fa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at ilgarilanma - 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aytma 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arakat 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iladi (polzun, zolotni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k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kulisa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turtkich)</a:t>
          </a: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1188" y="2616101"/>
        <a:ext cx="2737800" cy="2546800"/>
      </dsp:txXfrm>
    </dsp:sp>
    <dsp:sp modelId="{9C87C063-7AA2-4830-99AA-B733E8E69489}">
      <dsp:nvSpPr>
        <dsp:cNvPr id="0" name=""/>
        <dsp:cNvSpPr/>
      </dsp:nvSpPr>
      <dsp:spPr>
        <a:xfrm>
          <a:off x="7245865" y="2205658"/>
          <a:ext cx="2896270" cy="2643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7346BD-E506-4F4D-9DC1-7332D9EE379F}">
      <dsp:nvSpPr>
        <dsp:cNvPr id="0" name=""/>
        <dsp:cNvSpPr/>
      </dsp:nvSpPr>
      <dsp:spPr>
        <a:xfrm>
          <a:off x="7567673" y="2511376"/>
          <a:ext cx="2896270" cy="2643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Mеxanizm b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o’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g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inlari aylanma va ilgarilanma 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arakatdan iborat murakkab tеkis 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arakatda (shatun, tosh</a:t>
          </a:r>
          <a:r>
            <a:rPr lang="en-US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tortgich)</a:t>
          </a: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45091" y="2588794"/>
        <a:ext cx="2741434" cy="24884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2.wmf"/><Relationship Id="rId1" Type="http://schemas.openxmlformats.org/officeDocument/2006/relationships/image" Target="../media/image34.wmf"/><Relationship Id="rId4" Type="http://schemas.openxmlformats.org/officeDocument/2006/relationships/image" Target="../media/image3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wmf"/><Relationship Id="rId1" Type="http://schemas.openxmlformats.org/officeDocument/2006/relationships/image" Target="../media/image67.wmf"/><Relationship Id="rId5" Type="http://schemas.openxmlformats.org/officeDocument/2006/relationships/image" Target="../media/image71.wmf"/><Relationship Id="rId4" Type="http://schemas.openxmlformats.org/officeDocument/2006/relationships/image" Target="../media/image7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6B1633-B761-4406-9CF0-7931AC2765A3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ADFCFE-B950-4DE1-9813-D9F98EFBD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742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423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137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7104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397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111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792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960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35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973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4600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090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4709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5037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0154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97284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5206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4705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9755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1825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555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9500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5551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6092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5614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2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7336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0399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64831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5614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19154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38866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DFCFE-B950-4DE1-9813-D9F98EFBDE91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328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9504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1516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6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038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1449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28868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5549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9040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7456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2062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7264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0A0AC5B0-C5BA-4FDB-A277-DE77CA8C54F8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401C433-4C22-4F85-8F5B-993ED809BEF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16139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8.wmf"/><Relationship Id="rId12" Type="http://schemas.openxmlformats.org/officeDocument/2006/relationships/image" Target="../media/image1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11" Type="http://schemas.openxmlformats.org/officeDocument/2006/relationships/oleObject" Target="../embeddings/oleObject9.bin"/><Relationship Id="rId5" Type="http://schemas.openxmlformats.org/officeDocument/2006/relationships/image" Target="../media/image7.wmf"/><Relationship Id="rId10" Type="http://schemas.openxmlformats.org/officeDocument/2006/relationships/image" Target="../media/image9.wmf"/><Relationship Id="rId4" Type="http://schemas.openxmlformats.org/officeDocument/2006/relationships/oleObject" Target="../embeddings/oleObject5.bin"/><Relationship Id="rId9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image" Target="../media/image17.wmf"/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14.bin"/><Relationship Id="rId12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16.wmf"/><Relationship Id="rId5" Type="http://schemas.openxmlformats.org/officeDocument/2006/relationships/image" Target="../media/image14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2.bin"/><Relationship Id="rId9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image" Target="../media/image22.wmf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9.wmf"/><Relationship Id="rId12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9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5" Type="http://schemas.openxmlformats.org/officeDocument/2006/relationships/image" Target="../media/image23.wmf"/><Relationship Id="rId10" Type="http://schemas.openxmlformats.org/officeDocument/2006/relationships/oleObject" Target="../embeddings/oleObject21.bin"/><Relationship Id="rId4" Type="http://schemas.openxmlformats.org/officeDocument/2006/relationships/oleObject" Target="../embeddings/oleObject18.bin"/><Relationship Id="rId9" Type="http://schemas.openxmlformats.org/officeDocument/2006/relationships/image" Target="../media/image20.wmf"/><Relationship Id="rId14" Type="http://schemas.openxmlformats.org/officeDocument/2006/relationships/oleObject" Target="../embeddings/oleObject23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28.png"/><Relationship Id="rId5" Type="http://schemas.openxmlformats.org/officeDocument/2006/relationships/image" Target="../media/image24.wmf"/><Relationship Id="rId10" Type="http://schemas.openxmlformats.org/officeDocument/2006/relationships/image" Target="../media/image27.png"/><Relationship Id="rId4" Type="http://schemas.openxmlformats.org/officeDocument/2006/relationships/oleObject" Target="../embeddings/oleObject24.bin"/><Relationship Id="rId9" Type="http://schemas.openxmlformats.org/officeDocument/2006/relationships/image" Target="../media/image26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33.wmf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32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13" Type="http://schemas.openxmlformats.org/officeDocument/2006/relationships/oleObject" Target="../embeddings/oleObject39.bin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32.wmf"/><Relationship Id="rId12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4.bin"/><Relationship Id="rId11" Type="http://schemas.openxmlformats.org/officeDocument/2006/relationships/image" Target="../media/image35.wmf"/><Relationship Id="rId5" Type="http://schemas.openxmlformats.org/officeDocument/2006/relationships/image" Target="../media/image34.wmf"/><Relationship Id="rId15" Type="http://schemas.openxmlformats.org/officeDocument/2006/relationships/oleObject" Target="../embeddings/oleObject40.bin"/><Relationship Id="rId10" Type="http://schemas.openxmlformats.org/officeDocument/2006/relationships/oleObject" Target="../embeddings/oleObject37.bin"/><Relationship Id="rId4" Type="http://schemas.openxmlformats.org/officeDocument/2006/relationships/oleObject" Target="../embeddings/oleObject33.bin"/><Relationship Id="rId9" Type="http://schemas.openxmlformats.org/officeDocument/2006/relationships/oleObject" Target="../embeddings/oleObject36.bin"/><Relationship Id="rId14" Type="http://schemas.openxmlformats.org/officeDocument/2006/relationships/image" Target="../media/image36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4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2.bin"/><Relationship Id="rId5" Type="http://schemas.openxmlformats.org/officeDocument/2006/relationships/image" Target="../media/image39.wmf"/><Relationship Id="rId10" Type="http://schemas.openxmlformats.org/officeDocument/2006/relationships/image" Target="../media/image42.png"/><Relationship Id="rId4" Type="http://schemas.openxmlformats.org/officeDocument/2006/relationships/oleObject" Target="../embeddings/oleObject41.bin"/><Relationship Id="rId9" Type="http://schemas.openxmlformats.org/officeDocument/2006/relationships/image" Target="../media/image41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4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44.bin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5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58.png"/><Relationship Id="rId5" Type="http://schemas.openxmlformats.org/officeDocument/2006/relationships/image" Target="../media/image57.wmf"/><Relationship Id="rId4" Type="http://schemas.openxmlformats.org/officeDocument/2006/relationships/oleObject" Target="../embeddings/oleObject45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63.wmf"/><Relationship Id="rId5" Type="http://schemas.openxmlformats.org/officeDocument/2006/relationships/image" Target="../media/image65.png"/><Relationship Id="rId10" Type="http://schemas.openxmlformats.org/officeDocument/2006/relationships/oleObject" Target="../embeddings/oleObject48.bin"/><Relationship Id="rId4" Type="http://schemas.openxmlformats.org/officeDocument/2006/relationships/image" Target="../media/image64.png"/><Relationship Id="rId9" Type="http://schemas.openxmlformats.org/officeDocument/2006/relationships/image" Target="../media/image62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66.wmf"/><Relationship Id="rId4" Type="http://schemas.openxmlformats.org/officeDocument/2006/relationships/oleObject" Target="../embeddings/oleObject49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13" Type="http://schemas.openxmlformats.org/officeDocument/2006/relationships/image" Target="../media/image71.wmf"/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68.wmf"/><Relationship Id="rId12" Type="http://schemas.openxmlformats.org/officeDocument/2006/relationships/oleObject" Target="../embeddings/oleObject5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51.bin"/><Relationship Id="rId11" Type="http://schemas.openxmlformats.org/officeDocument/2006/relationships/image" Target="../media/image70.wmf"/><Relationship Id="rId5" Type="http://schemas.openxmlformats.org/officeDocument/2006/relationships/image" Target="../media/image67.wmf"/><Relationship Id="rId10" Type="http://schemas.openxmlformats.org/officeDocument/2006/relationships/oleObject" Target="../embeddings/oleObject53.bin"/><Relationship Id="rId4" Type="http://schemas.openxmlformats.org/officeDocument/2006/relationships/oleObject" Target="../embeddings/oleObject50.bin"/><Relationship Id="rId9" Type="http://schemas.openxmlformats.org/officeDocument/2006/relationships/image" Target="../media/image69.wmf"/><Relationship Id="rId14" Type="http://schemas.openxmlformats.org/officeDocument/2006/relationships/image" Target="../media/image7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6715" y="553772"/>
            <a:ext cx="10993546" cy="590321"/>
          </a:xfrm>
        </p:spPr>
        <p:txBody>
          <a:bodyPr>
            <a:noAutofit/>
          </a:bodyPr>
          <a:lstStyle/>
          <a:p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Mavzu:m</a:t>
            </a:r>
            <a:r>
              <a:rPr lang="ru-RU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еха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nizmning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struktur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viy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lizi.M</a:t>
            </a:r>
            <a:r>
              <a:rPr lang="ru-RU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еха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nizml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kin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ах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lili.M</a:t>
            </a:r>
            <a:r>
              <a:rPr lang="ru-RU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еха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nizm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Gr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fik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usuld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еха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nizml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rni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kin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kshirish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800" cap="none" dirty="0" err="1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cap="none" dirty="0" smtClean="0">
                <a:ln w="0"/>
                <a:solidFill>
                  <a:schemeClr val="accent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cap="none" dirty="0">
              <a:ln w="0"/>
              <a:solidFill>
                <a:schemeClr val="accent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  <a:reflection blurRad="6350" stA="60000" endA="900" endPos="58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878313468"/>
              </p:ext>
            </p:extLst>
          </p:nvPr>
        </p:nvGraphicFramePr>
        <p:xfrm>
          <a:off x="1117364" y="2153693"/>
          <a:ext cx="10265623" cy="4154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95859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47"/>
          <a:stretch>
            <a:fillRect/>
          </a:stretch>
        </p:blipFill>
        <p:spPr bwMode="auto">
          <a:xfrm>
            <a:off x="939800" y="2581275"/>
            <a:ext cx="10020299" cy="27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85850" y="1881188"/>
            <a:ext cx="685800" cy="114300"/>
            <a:chOff x="3060" y="13194"/>
            <a:chExt cx="1080" cy="180"/>
          </a:xfrm>
        </p:grpSpPr>
        <p:sp>
          <p:nvSpPr>
            <p:cNvPr id="5" name="Line 12"/>
            <p:cNvSpPr>
              <a:spLocks noChangeShapeType="1"/>
            </p:cNvSpPr>
            <p:nvPr/>
          </p:nvSpPr>
          <p:spPr bwMode="auto">
            <a:xfrm flipH="1">
              <a:off x="3240" y="13194"/>
              <a:ext cx="180" cy="1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Line 11"/>
            <p:cNvSpPr>
              <a:spLocks noChangeShapeType="1"/>
            </p:cNvSpPr>
            <p:nvPr/>
          </p:nvSpPr>
          <p:spPr bwMode="auto">
            <a:xfrm flipH="1">
              <a:off x="3060" y="13194"/>
              <a:ext cx="180" cy="1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Line 10"/>
            <p:cNvSpPr>
              <a:spLocks noChangeShapeType="1"/>
            </p:cNvSpPr>
            <p:nvPr/>
          </p:nvSpPr>
          <p:spPr bwMode="auto">
            <a:xfrm flipH="1">
              <a:off x="3420" y="13194"/>
              <a:ext cx="180" cy="1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Line 9"/>
            <p:cNvSpPr>
              <a:spLocks noChangeShapeType="1"/>
            </p:cNvSpPr>
            <p:nvPr/>
          </p:nvSpPr>
          <p:spPr bwMode="auto">
            <a:xfrm flipH="1">
              <a:off x="3240" y="13194"/>
              <a:ext cx="180" cy="1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 flipH="1">
              <a:off x="3600" y="13194"/>
              <a:ext cx="180" cy="1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Line 7"/>
            <p:cNvSpPr>
              <a:spLocks noChangeShapeType="1"/>
            </p:cNvSpPr>
            <p:nvPr/>
          </p:nvSpPr>
          <p:spPr bwMode="auto">
            <a:xfrm flipH="1">
              <a:off x="3420" y="13194"/>
              <a:ext cx="180" cy="1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Line 6"/>
            <p:cNvSpPr>
              <a:spLocks noChangeShapeType="1"/>
            </p:cNvSpPr>
            <p:nvPr/>
          </p:nvSpPr>
          <p:spPr bwMode="auto">
            <a:xfrm flipH="1">
              <a:off x="3780" y="13194"/>
              <a:ext cx="180" cy="1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Line 5"/>
            <p:cNvSpPr>
              <a:spLocks noChangeShapeType="1"/>
            </p:cNvSpPr>
            <p:nvPr/>
          </p:nvSpPr>
          <p:spPr bwMode="auto">
            <a:xfrm flipH="1">
              <a:off x="3600" y="13194"/>
              <a:ext cx="180" cy="1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Line 4"/>
            <p:cNvSpPr>
              <a:spLocks noChangeShapeType="1"/>
            </p:cNvSpPr>
            <p:nvPr/>
          </p:nvSpPr>
          <p:spPr bwMode="auto">
            <a:xfrm flipH="1">
              <a:off x="3960" y="13194"/>
              <a:ext cx="180" cy="1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Line 3"/>
            <p:cNvSpPr>
              <a:spLocks noChangeShapeType="1"/>
            </p:cNvSpPr>
            <p:nvPr/>
          </p:nvSpPr>
          <p:spPr bwMode="auto">
            <a:xfrm flipH="1">
              <a:off x="3780" y="13194"/>
              <a:ext cx="180" cy="1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431800" y="607635"/>
            <a:ext cx="11328400" cy="1785104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Ma'lumki, har qanday mexanizm detallardan tashkil topgan bo`ladi. Ularning qattiq birikmasini mexanizm va mashinalar nazariyasi fanida bo`qin deb ataladi. Bo`g`inlar qanday shaklga ega bo`lishidan qat'iy nazar ma'lum bir sxematik shaklga keltiriladi. Bu sxematik shakl shartli belgi deb ataladi. Bu shartli belgilar asosida mexanizmlarning kinematik sxemalari chiziladi. Quyida krivoship polzunli mexanizmning kinematik sxemasi 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tasvirlangan.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79783" y="5625673"/>
            <a:ext cx="107872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120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Ikki yoki undan ortiq bo`g`inlarning bir-biriga nisbatan harakatlanish imkoniyati bilan bog`lanish natijasida kinematik zanjirlar hosil bo`ladi.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43067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38370" y="658217"/>
            <a:ext cx="10955130" cy="110799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342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Mexanizmlarning kinematik sxemasini chizish uchun 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uzunlik masshgabi tanlab olinadi va u asosida chiziladi. Har qanday mexanizm ma'lum bir qo`zg`aluvchanlik darajasiga ega. Tekis mexanizmlarning qo`zg`aluvchanlik darajasi Chebishev formulasi yordamida aniqlanadi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1414864"/>
              </p:ext>
            </p:extLst>
          </p:nvPr>
        </p:nvGraphicFramePr>
        <p:xfrm>
          <a:off x="7188200" y="819150"/>
          <a:ext cx="3937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Уравнение" r:id="rId4" imgW="190500" imgH="228600" progId="Equation.3">
                  <p:embed/>
                </p:oleObj>
              </mc:Choice>
              <mc:Fallback>
                <p:oleObj name="Уравнение" r:id="rId4" imgW="1905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8200" y="819150"/>
                        <a:ext cx="393700" cy="457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8217500"/>
              </p:ext>
            </p:extLst>
          </p:nvPr>
        </p:nvGraphicFramePr>
        <p:xfrm>
          <a:off x="3987800" y="2197100"/>
          <a:ext cx="25908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Уравнение" r:id="rId6" imgW="1447172" imgH="304668" progId="Equation.3">
                  <p:embed/>
                </p:oleObj>
              </mc:Choice>
              <mc:Fallback>
                <p:oleObj name="Уравнение" r:id="rId6" imgW="1447172" imgH="304668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7800" y="2197100"/>
                        <a:ext cx="25908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538370" y="2912157"/>
            <a:ext cx="1095513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 yerda, n-qo`zg`aluvchan bo`g`inlar soni, R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—4-sinf kinematik juftlari soni, R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—5-sinf kinematik juftlari soni.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8370" y="3758247"/>
            <a:ext cx="1095513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120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Fazoviy mexanizmning bo`g`in va kinematik juft hosil qilgan nuqtalarini kinematik taxlil qilish bir necha usullarda bajariladi.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erkinlik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Somov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Malishev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formulasi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yo’rdamida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72963" y="4866243"/>
            <a:ext cx="430893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 = 6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5 P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- 4 P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3P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- 2P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P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38370" y="5311237"/>
            <a:ext cx="10955130" cy="1326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algn="ctr">
              <a:spcBef>
                <a:spcPts val="500"/>
              </a:spcBef>
              <a:spcAft>
                <a:spcPts val="1200"/>
              </a:spcAft>
            </a:pP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qo’zg’aluvchan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bo’g’inlar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" algn="just">
              <a:spcBef>
                <a:spcPts val="500"/>
              </a:spcBef>
              <a:spcAft>
                <a:spcPts val="120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I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sinf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juftlar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P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–II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sinf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juftlar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P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III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sinf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juftlar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P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IV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sinf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juftlar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P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V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sinf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juftlar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43349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7"/>
          <p:cNvSpPr>
            <a:spLocks noChangeArrowheads="1"/>
          </p:cNvSpPr>
          <p:nvPr/>
        </p:nvSpPr>
        <p:spPr bwMode="auto">
          <a:xfrm>
            <a:off x="685800" y="843944"/>
            <a:ext cx="10803835" cy="89255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maketda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fazoviy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qo’llanilgan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strukturaviy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chizilgan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3.2 -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kumimoji="0" lang="uz-Cyrl-UZ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kumimoji="0" lang="ru-RU" alt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685800" y="2130005"/>
            <a:ext cx="5257800" cy="2514600"/>
            <a:chOff x="2421" y="3114"/>
            <a:chExt cx="8280" cy="3960"/>
          </a:xfrm>
        </p:grpSpPr>
        <p:sp>
          <p:nvSpPr>
            <p:cNvPr id="6" name="Text Box 46"/>
            <p:cNvSpPr txBox="1">
              <a:spLocks noChangeArrowheads="1"/>
            </p:cNvSpPr>
            <p:nvPr/>
          </p:nvSpPr>
          <p:spPr bwMode="auto">
            <a:xfrm>
              <a:off x="7641" y="563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C</a:t>
              </a:r>
              <a:endParaRPr kumimoji="0" lang="en-US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" name="Text Box 45"/>
            <p:cNvSpPr txBox="1">
              <a:spLocks noChangeArrowheads="1"/>
            </p:cNvSpPr>
            <p:nvPr/>
          </p:nvSpPr>
          <p:spPr bwMode="auto">
            <a:xfrm>
              <a:off x="5841" y="311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B</a:t>
              </a:r>
              <a:endParaRPr kumimoji="0" lang="en-US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" name="Text Box 44"/>
            <p:cNvSpPr txBox="1">
              <a:spLocks noChangeArrowheads="1"/>
            </p:cNvSpPr>
            <p:nvPr/>
          </p:nvSpPr>
          <p:spPr bwMode="auto">
            <a:xfrm>
              <a:off x="3861" y="491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A</a:t>
              </a:r>
              <a:endParaRPr kumimoji="0" lang="en-US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9" name="Group 10"/>
            <p:cNvGrpSpPr>
              <a:grpSpLocks/>
            </p:cNvGrpSpPr>
            <p:nvPr/>
          </p:nvGrpSpPr>
          <p:grpSpPr bwMode="auto">
            <a:xfrm>
              <a:off x="3681" y="3651"/>
              <a:ext cx="6435" cy="3423"/>
              <a:chOff x="3681" y="3651"/>
              <a:chExt cx="6435" cy="3423"/>
            </a:xfrm>
          </p:grpSpPr>
          <p:sp>
            <p:nvSpPr>
              <p:cNvPr id="18" name="Line 43"/>
              <p:cNvSpPr>
                <a:spLocks noChangeShapeType="1"/>
              </p:cNvSpPr>
              <p:nvPr/>
            </p:nvSpPr>
            <p:spPr bwMode="auto">
              <a:xfrm>
                <a:off x="3681" y="6354"/>
                <a:ext cx="126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9" name="Line 42"/>
              <p:cNvSpPr>
                <a:spLocks noChangeShapeType="1"/>
              </p:cNvSpPr>
              <p:nvPr/>
            </p:nvSpPr>
            <p:spPr bwMode="auto">
              <a:xfrm flipH="1">
                <a:off x="368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" name="Line 41"/>
              <p:cNvSpPr>
                <a:spLocks noChangeShapeType="1"/>
              </p:cNvSpPr>
              <p:nvPr/>
            </p:nvSpPr>
            <p:spPr bwMode="auto">
              <a:xfrm flipH="1">
                <a:off x="389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1" name="Line 40"/>
              <p:cNvSpPr>
                <a:spLocks noChangeShapeType="1"/>
              </p:cNvSpPr>
              <p:nvPr/>
            </p:nvSpPr>
            <p:spPr bwMode="auto">
              <a:xfrm flipH="1">
                <a:off x="410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2" name="Line 39"/>
              <p:cNvSpPr>
                <a:spLocks noChangeShapeType="1"/>
              </p:cNvSpPr>
              <p:nvPr/>
            </p:nvSpPr>
            <p:spPr bwMode="auto">
              <a:xfrm flipH="1">
                <a:off x="431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3" name="Line 38"/>
              <p:cNvSpPr>
                <a:spLocks noChangeShapeType="1"/>
              </p:cNvSpPr>
              <p:nvPr/>
            </p:nvSpPr>
            <p:spPr bwMode="auto">
              <a:xfrm flipH="1">
                <a:off x="452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4" name="Line 37"/>
              <p:cNvSpPr>
                <a:spLocks noChangeShapeType="1"/>
              </p:cNvSpPr>
              <p:nvPr/>
            </p:nvSpPr>
            <p:spPr bwMode="auto">
              <a:xfrm flipH="1">
                <a:off x="473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5" name="Line 36"/>
              <p:cNvSpPr>
                <a:spLocks noChangeShapeType="1"/>
              </p:cNvSpPr>
              <p:nvPr/>
            </p:nvSpPr>
            <p:spPr bwMode="auto">
              <a:xfrm flipV="1">
                <a:off x="3681" y="6354"/>
                <a:ext cx="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6" name="Line 35"/>
              <p:cNvSpPr>
                <a:spLocks noChangeShapeType="1"/>
              </p:cNvSpPr>
              <p:nvPr/>
            </p:nvSpPr>
            <p:spPr bwMode="auto">
              <a:xfrm flipV="1">
                <a:off x="4941" y="6174"/>
                <a:ext cx="0" cy="54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7" name="Line 34"/>
              <p:cNvSpPr>
                <a:spLocks noChangeShapeType="1"/>
              </p:cNvSpPr>
              <p:nvPr/>
            </p:nvSpPr>
            <p:spPr bwMode="auto">
              <a:xfrm>
                <a:off x="5301" y="6354"/>
                <a:ext cx="126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" name="Line 33"/>
              <p:cNvSpPr>
                <a:spLocks noChangeShapeType="1"/>
              </p:cNvSpPr>
              <p:nvPr/>
            </p:nvSpPr>
            <p:spPr bwMode="auto">
              <a:xfrm flipH="1">
                <a:off x="530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9" name="Line 32"/>
              <p:cNvSpPr>
                <a:spLocks noChangeShapeType="1"/>
              </p:cNvSpPr>
              <p:nvPr/>
            </p:nvSpPr>
            <p:spPr bwMode="auto">
              <a:xfrm flipH="1">
                <a:off x="551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" name="Line 31"/>
              <p:cNvSpPr>
                <a:spLocks noChangeShapeType="1"/>
              </p:cNvSpPr>
              <p:nvPr/>
            </p:nvSpPr>
            <p:spPr bwMode="auto">
              <a:xfrm flipH="1">
                <a:off x="572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" name="Line 30"/>
              <p:cNvSpPr>
                <a:spLocks noChangeShapeType="1"/>
              </p:cNvSpPr>
              <p:nvPr/>
            </p:nvSpPr>
            <p:spPr bwMode="auto">
              <a:xfrm flipH="1">
                <a:off x="593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" name="Line 29"/>
              <p:cNvSpPr>
                <a:spLocks noChangeShapeType="1"/>
              </p:cNvSpPr>
              <p:nvPr/>
            </p:nvSpPr>
            <p:spPr bwMode="auto">
              <a:xfrm flipH="1">
                <a:off x="614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3" name="Line 28"/>
              <p:cNvSpPr>
                <a:spLocks noChangeShapeType="1"/>
              </p:cNvSpPr>
              <p:nvPr/>
            </p:nvSpPr>
            <p:spPr bwMode="auto">
              <a:xfrm flipH="1">
                <a:off x="6351" y="6354"/>
                <a:ext cx="21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4" name="Line 27"/>
              <p:cNvSpPr>
                <a:spLocks noChangeShapeType="1"/>
              </p:cNvSpPr>
              <p:nvPr/>
            </p:nvSpPr>
            <p:spPr bwMode="auto">
              <a:xfrm flipV="1">
                <a:off x="5301" y="6174"/>
                <a:ext cx="0" cy="54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5" name="Line 26"/>
              <p:cNvSpPr>
                <a:spLocks noChangeShapeType="1"/>
              </p:cNvSpPr>
              <p:nvPr/>
            </p:nvSpPr>
            <p:spPr bwMode="auto">
              <a:xfrm flipV="1">
                <a:off x="6561" y="6354"/>
                <a:ext cx="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6" name="Line 25"/>
              <p:cNvSpPr>
                <a:spLocks noChangeShapeType="1"/>
              </p:cNvSpPr>
              <p:nvPr/>
            </p:nvSpPr>
            <p:spPr bwMode="auto">
              <a:xfrm flipV="1">
                <a:off x="5121" y="5994"/>
                <a:ext cx="0" cy="108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7" name="Line 24"/>
              <p:cNvSpPr>
                <a:spLocks noChangeShapeType="1"/>
              </p:cNvSpPr>
              <p:nvPr/>
            </p:nvSpPr>
            <p:spPr bwMode="auto">
              <a:xfrm>
                <a:off x="3861" y="5994"/>
                <a:ext cx="252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8" name="Line 23"/>
              <p:cNvSpPr>
                <a:spLocks noChangeShapeType="1"/>
              </p:cNvSpPr>
              <p:nvPr/>
            </p:nvSpPr>
            <p:spPr bwMode="auto">
              <a:xfrm flipV="1">
                <a:off x="4401" y="5274"/>
                <a:ext cx="0" cy="72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9" name="Line 22"/>
              <p:cNvSpPr>
                <a:spLocks noChangeShapeType="1"/>
              </p:cNvSpPr>
              <p:nvPr/>
            </p:nvSpPr>
            <p:spPr bwMode="auto">
              <a:xfrm flipV="1">
                <a:off x="4401" y="3654"/>
                <a:ext cx="1620" cy="162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oval" w="lg" len="lg"/>
                <a:tailEnd type="oval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0" name="Line 21"/>
              <p:cNvSpPr>
                <a:spLocks noChangeShapeType="1"/>
              </p:cNvSpPr>
              <p:nvPr/>
            </p:nvSpPr>
            <p:spPr bwMode="auto">
              <a:xfrm>
                <a:off x="6021" y="3651"/>
                <a:ext cx="2160" cy="21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oval" w="lg" len="lg"/>
                <a:tailEnd type="oval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1" name="Line 20"/>
              <p:cNvSpPr>
                <a:spLocks noChangeShapeType="1"/>
              </p:cNvSpPr>
              <p:nvPr/>
            </p:nvSpPr>
            <p:spPr bwMode="auto">
              <a:xfrm flipV="1">
                <a:off x="8181" y="5094"/>
                <a:ext cx="720" cy="72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2" name="Line 19"/>
              <p:cNvSpPr>
                <a:spLocks noChangeShapeType="1"/>
              </p:cNvSpPr>
              <p:nvPr/>
            </p:nvSpPr>
            <p:spPr bwMode="auto">
              <a:xfrm flipH="1" flipV="1">
                <a:off x="8826" y="4989"/>
                <a:ext cx="180" cy="18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3" name="Line 18"/>
              <p:cNvSpPr>
                <a:spLocks noChangeShapeType="1"/>
              </p:cNvSpPr>
              <p:nvPr/>
            </p:nvSpPr>
            <p:spPr bwMode="auto">
              <a:xfrm>
                <a:off x="4941" y="7074"/>
                <a:ext cx="36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4" name="Line 17"/>
              <p:cNvSpPr>
                <a:spLocks noChangeShapeType="1"/>
              </p:cNvSpPr>
              <p:nvPr/>
            </p:nvSpPr>
            <p:spPr bwMode="auto">
              <a:xfrm flipV="1">
                <a:off x="8271" y="5109"/>
                <a:ext cx="36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5" name="Line 16"/>
              <p:cNvSpPr>
                <a:spLocks noChangeShapeType="1"/>
              </p:cNvSpPr>
              <p:nvPr/>
            </p:nvSpPr>
            <p:spPr bwMode="auto">
              <a:xfrm flipV="1">
                <a:off x="8541" y="5379"/>
                <a:ext cx="36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6" name="Line 15"/>
              <p:cNvSpPr>
                <a:spLocks noChangeShapeType="1"/>
              </p:cNvSpPr>
              <p:nvPr/>
            </p:nvSpPr>
            <p:spPr bwMode="auto">
              <a:xfrm>
                <a:off x="8721" y="5544"/>
                <a:ext cx="720" cy="63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7" name="Line 14"/>
              <p:cNvSpPr>
                <a:spLocks noChangeShapeType="1"/>
              </p:cNvSpPr>
              <p:nvPr/>
            </p:nvSpPr>
            <p:spPr bwMode="auto">
              <a:xfrm>
                <a:off x="9396" y="6129"/>
                <a:ext cx="54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8" name="Line 13"/>
              <p:cNvSpPr>
                <a:spLocks noChangeShapeType="1"/>
              </p:cNvSpPr>
              <p:nvPr/>
            </p:nvSpPr>
            <p:spPr bwMode="auto">
              <a:xfrm>
                <a:off x="9936" y="6129"/>
                <a:ext cx="180" cy="3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9" name="Line 12"/>
              <p:cNvSpPr>
                <a:spLocks noChangeShapeType="1"/>
              </p:cNvSpPr>
              <p:nvPr/>
            </p:nvSpPr>
            <p:spPr bwMode="auto">
              <a:xfrm>
                <a:off x="9396" y="6129"/>
                <a:ext cx="0" cy="54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0" name="Line 11"/>
              <p:cNvSpPr>
                <a:spLocks noChangeShapeType="1"/>
              </p:cNvSpPr>
              <p:nvPr/>
            </p:nvSpPr>
            <p:spPr bwMode="auto">
              <a:xfrm>
                <a:off x="9396" y="6669"/>
                <a:ext cx="360" cy="18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sp>
          <p:nvSpPr>
            <p:cNvPr id="10" name="Line 9"/>
            <p:cNvSpPr>
              <a:spLocks noChangeShapeType="1"/>
            </p:cNvSpPr>
            <p:nvPr/>
          </p:nvSpPr>
          <p:spPr bwMode="auto">
            <a:xfrm flipH="1">
              <a:off x="2781" y="5634"/>
              <a:ext cx="16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Line 8"/>
            <p:cNvSpPr>
              <a:spLocks noChangeShapeType="1"/>
            </p:cNvSpPr>
            <p:nvPr/>
          </p:nvSpPr>
          <p:spPr bwMode="auto">
            <a:xfrm flipH="1" flipV="1">
              <a:off x="4401" y="3474"/>
              <a:ext cx="540" cy="12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Line 7"/>
            <p:cNvSpPr>
              <a:spLocks noChangeShapeType="1"/>
            </p:cNvSpPr>
            <p:nvPr/>
          </p:nvSpPr>
          <p:spPr bwMode="auto">
            <a:xfrm flipH="1" flipV="1">
              <a:off x="7461" y="3654"/>
              <a:ext cx="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Line 6"/>
            <p:cNvSpPr>
              <a:spLocks noChangeShapeType="1"/>
            </p:cNvSpPr>
            <p:nvPr/>
          </p:nvSpPr>
          <p:spPr bwMode="auto">
            <a:xfrm flipV="1">
              <a:off x="9081" y="4914"/>
              <a:ext cx="1080" cy="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2421" y="527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1</a:t>
              </a:r>
              <a:endParaRPr kumimoji="0" lang="en-US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Text Box 4"/>
            <p:cNvSpPr txBox="1">
              <a:spLocks noChangeArrowheads="1"/>
            </p:cNvSpPr>
            <p:nvPr/>
          </p:nvSpPr>
          <p:spPr bwMode="auto">
            <a:xfrm>
              <a:off x="4041" y="311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2</a:t>
              </a:r>
              <a:endParaRPr kumimoji="0" lang="en-US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Text Box 3"/>
            <p:cNvSpPr txBox="1">
              <a:spLocks noChangeArrowheads="1"/>
            </p:cNvSpPr>
            <p:nvPr/>
          </p:nvSpPr>
          <p:spPr bwMode="auto">
            <a:xfrm>
              <a:off x="7281" y="311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3</a:t>
              </a:r>
              <a:endParaRPr kumimoji="0" lang="en-US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Text Box 2"/>
            <p:cNvSpPr txBox="1">
              <a:spLocks noChangeArrowheads="1"/>
            </p:cNvSpPr>
            <p:nvPr/>
          </p:nvSpPr>
          <p:spPr bwMode="auto">
            <a:xfrm>
              <a:off x="10161" y="4374"/>
              <a:ext cx="54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4</a:t>
              </a:r>
              <a:endParaRPr kumimoji="0" lang="en-US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51" name="Rectangle 55"/>
          <p:cNvSpPr>
            <a:spLocks noChangeArrowheads="1"/>
          </p:cNvSpPr>
          <p:nvPr/>
        </p:nvSpPr>
        <p:spPr bwMode="auto">
          <a:xfrm>
            <a:off x="1714500" y="5336333"/>
            <a:ext cx="1784463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3.2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—rasm</a:t>
            </a:r>
            <a:endParaRPr kumimoji="0" lang="uz-Cyrl-UZ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5965938" y="2358605"/>
            <a:ext cx="579426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lnSpc>
                <a:spcPct val="150000"/>
              </a:lnSpc>
              <a:spcAft>
                <a:spcPts val="1200"/>
              </a:spcAft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Chizilgan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120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n=4		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	P</a:t>
            </a:r>
            <a:r>
              <a:rPr lang="en-US" sz="22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=0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			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P</a:t>
            </a:r>
            <a:r>
              <a:rPr lang="en-US" sz="22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=0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120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				P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=0					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P</a:t>
            </a:r>
            <a:r>
              <a:rPr lang="en-US" sz="22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=4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120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W=6*4 – 5*4 – 0 = 4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1200"/>
              </a:spcAft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Demak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erkinlik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921884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42900" y="890301"/>
            <a:ext cx="11506200" cy="550920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zlik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en-US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zlanishlar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planini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tuzishda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en-US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ktor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en-US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nglamalardan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foydalanamiz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en-US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kislikda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kin</a:t>
            </a:r>
            <a:r>
              <a:rPr kumimoji="0" lang="en-US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matik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Assur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klassifikatsiyasidan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foydalanamiz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	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olganda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en-US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xanizmlar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bo’g’inlarning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en-US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harakatini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ko`rishimiz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quzg`almas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o`q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to`g`ri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ilgarlanma-qaytar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ikkalasi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en-US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parall</a:t>
            </a:r>
            <a:r>
              <a:rPr kumimoji="0" lang="en-US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harakatda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bo’g’inlarning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en-US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zligi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o`qidan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nuqtagacha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masofaga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proporsionaldir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bilishimiz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kerakki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bo’g’inlardagi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nuktalarda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burchakli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nuktalarda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turlicha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32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GB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ru-RU" altLang="ru-RU" sz="32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6903019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5000" y="832535"/>
            <a:ext cx="10820400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GB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GB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GB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ω </a:t>
            </a:r>
            <a:r>
              <a:rPr lang="en-GB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GB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tezlanish</a:t>
            </a:r>
            <a:r>
              <a:rPr lang="en-GB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ε </a:t>
            </a:r>
            <a:r>
              <a:rPr lang="en-GB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GB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en-GB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bo’g’inga</a:t>
            </a:r>
            <a:r>
              <a:rPr lang="en-GB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taalluqligini</a:t>
            </a:r>
            <a:r>
              <a:rPr lang="en-GB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bilamiz</a:t>
            </a:r>
            <a:r>
              <a:rPr lang="en-GB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68362" y="2077125"/>
            <a:ext cx="9779745" cy="3947435"/>
            <a:chOff x="1581" y="1678"/>
            <a:chExt cx="11372" cy="6426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380" b="29544"/>
            <a:stretch>
              <a:fillRect/>
            </a:stretch>
          </p:blipFill>
          <p:spPr bwMode="auto">
            <a:xfrm>
              <a:off x="3283" y="1678"/>
              <a:ext cx="8394" cy="4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1581" y="6424"/>
              <a:ext cx="11372" cy="168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Atrofida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aylanuvchi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  <a:r>
                <a:rPr kumimoji="0" lang="ru-RU" altLang="ru-RU" sz="2200" i="0" u="none" strike="noStrike" cap="none" normalizeH="0" baseline="-2500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о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А</a:t>
              </a:r>
              <a:r>
                <a:rPr kumimoji="0" lang="ru-RU" altLang="ru-RU" sz="220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b</a:t>
              </a:r>
              <a:r>
                <a:rPr kumimoji="0" lang="en-US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o’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r>
                <a:rPr kumimoji="0" lang="en-US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’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inidagi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ayrim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nu</a:t>
              </a:r>
              <a:r>
                <a:rPr kumimoji="0" lang="en-US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talarning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chizi</a:t>
              </a:r>
              <a:r>
                <a:rPr kumimoji="0" lang="en-US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li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tеzligi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  <a:r>
                <a:rPr kumimoji="0" lang="ru-RU" altLang="ru-RU" sz="2200" i="0" u="none" strike="noStrike" cap="none" normalizeH="0" baseline="-2500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о</a:t>
              </a:r>
              <a:r>
                <a:rPr kumimoji="0" lang="ru-RU" altLang="ru-RU" sz="220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  <a:r>
                <a:rPr kumimoji="0" lang="ru-RU" altLang="ru-RU" sz="220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t</a:t>
              </a:r>
              <a:r>
                <a:rPr kumimoji="0" lang="en-US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o’g</a:t>
              </a:r>
              <a:r>
                <a:rPr kumimoji="0" lang="en-US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’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ri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chizi</a:t>
              </a:r>
              <a:r>
                <a:rPr kumimoji="0" lang="en-US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onuni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o’</a:t>
              </a:r>
              <a:r>
                <a:rPr kumimoji="0" lang="ru-RU" altLang="ru-RU" sz="22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zgaradi</a:t>
              </a:r>
              <a:r>
                <a:rPr kumimoji="0" lang="ru-RU" altLang="ru-RU" sz="22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2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0394217"/>
              </p:ext>
            </p:extLst>
          </p:nvPr>
        </p:nvGraphicFramePr>
        <p:xfrm>
          <a:off x="1804461" y="6217724"/>
          <a:ext cx="719708" cy="4048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" name="Уравнение" r:id="rId5" imgW="545626" imgH="253780" progId="Equation.3">
                  <p:embed/>
                </p:oleObj>
              </mc:Choice>
              <mc:Fallback>
                <p:oleObj name="Уравнение" r:id="rId5" imgW="545626" imgH="2537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4461" y="6217724"/>
                        <a:ext cx="719708" cy="4048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561209"/>
              </p:ext>
            </p:extLst>
          </p:nvPr>
        </p:nvGraphicFramePr>
        <p:xfrm>
          <a:off x="3968285" y="6217724"/>
          <a:ext cx="848184" cy="475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Уравнение" r:id="rId7" imgW="380835" imgH="253890" progId="Equation.3">
                  <p:embed/>
                </p:oleObj>
              </mc:Choice>
              <mc:Fallback>
                <p:oleObj name="Уравнение" r:id="rId7" imgW="380835" imgH="25389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285" y="6217724"/>
                        <a:ext cx="848184" cy="4754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530087" y="6191648"/>
            <a:ext cx="1364973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uz-Cyrl-UZ" altLang="ru-RU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A1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*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uz-Cyrl-UZ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90103" y="6191647"/>
            <a:ext cx="1531323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kumimoji="0" lang="uz-Cyrl-UZ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uz-Cyrl-UZ" altLang="ru-RU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A2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= 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*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uz-Cyrl-UZ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235798" y="6191646"/>
            <a:ext cx="19678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va xakazo.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485018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36710" y="644178"/>
            <a:ext cx="11111949" cy="313932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tezliklar qo`zg`almas o`q atrofida aylanuvchi nuqta tezliklari bo`lganda ular absolyut tezliklar deb ataladi. Bu tezliklar</a:t>
            </a:r>
            <a:r>
              <a:rPr kumimoji="0" lang="uz-Cyrl-UZ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kumimoji="0" lang="uz-Cyrl-UZ" altLang="ru-RU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A4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kumimoji="0" lang="uz-Cyrl-UZ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uz-Cyrl-UZ" altLang="ru-RU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A3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kumimoji="0" lang="uz-Cyrl-UZ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uz-Cyrl-UZ" altLang="ru-RU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A2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kumimoji="0" lang="uz-Cyrl-UZ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uz-Cyrl-UZ" altLang="ru-RU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A1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tensizliklarga ega  bo`ladi.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Bo’g’inlarning burchak tezligi va tezlanishi uning uchun asosiy qabul etilgan aylanish nuqtasiga bog`liq emas.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 vektor kattalik bo`lib, uning ma'lum masshtabida, ya'ni tezlikning xaqiqiy kattaligini o`zidan bir necha marta kichik, katta yoki o`ziga teng vektor kesmalar bilan ifodalash mumkin. Agar tezlik masshtabi 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uz-Cyrl-UZ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 tezliklarni kesmalar bilan ifodalasak, u holda birinchi modifikatsiya Assur gruppasi uchun A va S nuqtalarning (sharnirlarning) tezliklari berilgan bo`lsa,  S nuqtaning tezlik kesmasi, grafik uzunligi quyidagicha topiladi</a:t>
            </a:r>
            <a:r>
              <a:rPr lang="uz-Cyrl-UZ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alt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3403004"/>
              </p:ext>
            </p:extLst>
          </p:nvPr>
        </p:nvGraphicFramePr>
        <p:xfrm>
          <a:off x="5857460" y="3065142"/>
          <a:ext cx="821636" cy="5600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4" name="Уравнение" r:id="rId4" imgW="215806" imgH="228501" progId="Equation.3">
                  <p:embed/>
                </p:oleObj>
              </mc:Choice>
              <mc:Fallback>
                <p:oleObj name="Уравнение" r:id="rId4" imgW="215806" imgH="22850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7460" y="3065142"/>
                        <a:ext cx="821636" cy="56000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352799" y="3994625"/>
            <a:ext cx="116619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RS= </a:t>
            </a:r>
            <a:endParaRPr kumimoji="0" lang="en-US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4626175"/>
              </p:ext>
            </p:extLst>
          </p:nvPr>
        </p:nvGraphicFramePr>
        <p:xfrm>
          <a:off x="4518991" y="3880374"/>
          <a:ext cx="1948070" cy="659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5" name="Уравнение" r:id="rId6" imgW="545760" imgH="431640" progId="Equation.3">
                  <p:embed/>
                </p:oleObj>
              </mc:Choice>
              <mc:Fallback>
                <p:oleObj name="Уравнение" r:id="rId6" imgW="545760" imgH="431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8991" y="3880374"/>
                        <a:ext cx="1948070" cy="6593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0134086"/>
              </p:ext>
            </p:extLst>
          </p:nvPr>
        </p:nvGraphicFramePr>
        <p:xfrm>
          <a:off x="4518991" y="4636638"/>
          <a:ext cx="490330" cy="3890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6" name="Уравнение" r:id="rId8" imgW="215806" imgH="228501" progId="Equation.3">
                  <p:embed/>
                </p:oleObj>
              </mc:Choice>
              <mc:Fallback>
                <p:oleObj name="Уравнение" r:id="rId8" imgW="215806" imgH="228501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8991" y="4636638"/>
                        <a:ext cx="490330" cy="38900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4904689"/>
              </p:ext>
            </p:extLst>
          </p:nvPr>
        </p:nvGraphicFramePr>
        <p:xfrm>
          <a:off x="2222500" y="5870097"/>
          <a:ext cx="2489199" cy="8863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7" name="Уравнение" r:id="rId9" imgW="876300" imgH="228600" progId="Equation.3">
                  <p:embed/>
                </p:oleObj>
              </mc:Choice>
              <mc:Fallback>
                <p:oleObj name="Уравнение" r:id="rId9" imgW="87630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2500" y="5870097"/>
                        <a:ext cx="2489199" cy="88630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332046"/>
              </p:ext>
            </p:extLst>
          </p:nvPr>
        </p:nvGraphicFramePr>
        <p:xfrm>
          <a:off x="5177870" y="5921935"/>
          <a:ext cx="2226229" cy="782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8" name="Уравнение" r:id="rId11" imgW="876300" imgH="241300" progId="Equation.3">
                  <p:embed/>
                </p:oleObj>
              </mc:Choice>
              <mc:Fallback>
                <p:oleObj name="Уравнение" r:id="rId11" imgW="876300" imgH="2413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7870" y="5921935"/>
                        <a:ext cx="2226229" cy="78262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406675" y="4571383"/>
            <a:ext cx="1124198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</a:t>
            </a:r>
            <a:r>
              <a:rPr kumimoji="0" lang="en-US" altLang="ru-RU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en-US" altLang="ru-RU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kesmalar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masshtabda</a:t>
            </a:r>
            <a:r>
              <a:rPr lang="en-US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nuqtalarning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tezliklarini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bildiradi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Bizga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sharnirning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planini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tuzishdan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noma'lum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ru-RU" sz="2200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tenglamalarni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tuzamiz</a:t>
            </a:r>
            <a:r>
              <a:rPr lang="en-US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72278" y="712396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244181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197100" y="2192315"/>
            <a:ext cx="6324600" cy="2971800"/>
            <a:chOff x="2661" y="10504"/>
            <a:chExt cx="5400" cy="4680"/>
          </a:xfrm>
        </p:grpSpPr>
        <p:grpSp>
          <p:nvGrpSpPr>
            <p:cNvPr id="4" name="Group 4"/>
            <p:cNvGrpSpPr>
              <a:grpSpLocks/>
            </p:cNvGrpSpPr>
            <p:nvPr/>
          </p:nvGrpSpPr>
          <p:grpSpPr bwMode="auto">
            <a:xfrm>
              <a:off x="2661" y="10504"/>
              <a:ext cx="5400" cy="3158"/>
              <a:chOff x="5301" y="783"/>
              <a:chExt cx="4440" cy="2281"/>
            </a:xfrm>
          </p:grpSpPr>
          <p:pic>
            <p:nvPicPr>
              <p:cNvPr id="6151" name="Picture 7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3550"/>
              <a:stretch>
                <a:fillRect/>
              </a:stretch>
            </p:blipFill>
            <p:spPr bwMode="auto">
              <a:xfrm rot="5278721">
                <a:off x="6423" y="-219"/>
                <a:ext cx="2280" cy="42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" name="Rectangle 6"/>
              <p:cNvSpPr>
                <a:spLocks noChangeArrowheads="1"/>
              </p:cNvSpPr>
              <p:nvPr/>
            </p:nvSpPr>
            <p:spPr bwMode="auto">
              <a:xfrm>
                <a:off x="5301" y="784"/>
                <a:ext cx="360" cy="144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FFFFFF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5301" y="784"/>
                <a:ext cx="4440" cy="22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2661" y="13624"/>
              <a:ext cx="5400" cy="15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ru-RU" sz="2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II </a:t>
              </a:r>
              <a:r>
                <a:rPr kumimoji="0" lang="en-GB" altLang="ru-RU" sz="22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sinf</a:t>
              </a:r>
              <a:r>
                <a:rPr kumimoji="0" lang="en-GB" altLang="ru-RU" sz="2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1 – tur </a:t>
              </a:r>
              <a:r>
                <a:rPr kumimoji="0" lang="en-GB" altLang="ru-RU" sz="22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gruppa</a:t>
              </a:r>
              <a:r>
                <a:rPr kumimoji="0" lang="en-GB" altLang="ru-RU" sz="2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(a) </a:t>
              </a:r>
              <a:r>
                <a:rPr kumimoji="0" lang="en-GB" altLang="ru-RU" sz="22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ning</a:t>
              </a:r>
              <a:endPara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ru-RU" sz="22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tеzliklar</a:t>
              </a:r>
              <a:r>
                <a:rPr kumimoji="0" lang="en-GB" altLang="ru-RU" sz="2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GB" altLang="ru-RU" sz="22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plani</a:t>
              </a:r>
              <a:r>
                <a:rPr kumimoji="0" lang="en-GB" altLang="ru-RU" sz="2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(b)</a:t>
              </a:r>
              <a:endPara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635000" y="987131"/>
            <a:ext cx="10960100" cy="64633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 tenglamalari geometrik usulda echib(</a:t>
            </a:r>
            <a:r>
              <a:rPr kumimoji="0" lang="uz-Cyrl-UZ" altLang="ru-RU" sz="3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uz-Cyrl-UZ" altLang="ru-RU" sz="35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uz-Cyrl-UZ" altLang="ru-RU" sz="3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ni topamiz.</a:t>
            </a:r>
            <a:endParaRPr kumimoji="0" lang="ru-RU" altLang="ru-RU" sz="3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5039028"/>
              </p:ext>
            </p:extLst>
          </p:nvPr>
        </p:nvGraphicFramePr>
        <p:xfrm>
          <a:off x="4305300" y="6143737"/>
          <a:ext cx="673100" cy="62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9" name="Уравнение" r:id="rId5" imgW="203040" imgH="228600" progId="Equation.3">
                  <p:embed/>
                </p:oleObj>
              </mc:Choice>
              <mc:Fallback>
                <p:oleObj name="Уравнение" r:id="rId5" imgW="203040" imgH="2286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6143737"/>
                        <a:ext cx="673100" cy="620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531656"/>
              </p:ext>
            </p:extLst>
          </p:nvPr>
        </p:nvGraphicFramePr>
        <p:xfrm>
          <a:off x="5359400" y="6144906"/>
          <a:ext cx="787400" cy="5238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0" name="Уравнение" r:id="rId7" imgW="241200" imgH="203040" progId="Equation.3">
                  <p:embed/>
                </p:oleObj>
              </mc:Choice>
              <mc:Fallback>
                <p:oleObj name="Уравнение" r:id="rId7" imgW="241200" imgH="20304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9400" y="6144906"/>
                        <a:ext cx="787400" cy="5238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254000" y="5138205"/>
            <a:ext cx="11341100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Ixtiyoriy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belgilab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planini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kutbi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deymiz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Tezlikni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xaqiqiy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uzunligini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masshtabiga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ko`paytirish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  <a:r>
              <a:rPr kumimoji="0" lang="en-US" altLang="ru-RU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en-US" altLang="ru-RU" sz="36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en-US" alt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     *</a:t>
            </a:r>
            <a:endParaRPr kumimoji="0" lang="en-US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76200" y="655000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· </a:t>
            </a:r>
            <a:endParaRPr kumimoji="0" lang="en-US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76200" y="675002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806365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8774535"/>
              </p:ext>
            </p:extLst>
          </p:nvPr>
        </p:nvGraphicFramePr>
        <p:xfrm>
          <a:off x="1958561" y="2546389"/>
          <a:ext cx="579541" cy="533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4" name="Уравнение" r:id="rId4" imgW="215806" imgH="228501" progId="Equation.3">
                  <p:embed/>
                </p:oleObj>
              </mc:Choice>
              <mc:Fallback>
                <p:oleObj name="Уравнение" r:id="rId4" imgW="215806" imgH="228501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8561" y="2546389"/>
                        <a:ext cx="579541" cy="5338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0654572"/>
              </p:ext>
            </p:extLst>
          </p:nvPr>
        </p:nvGraphicFramePr>
        <p:xfrm>
          <a:off x="1958561" y="2103757"/>
          <a:ext cx="580886" cy="6033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5" name="Уравнение" r:id="rId6" imgW="215806" imgH="228501" progId="Equation.3">
                  <p:embed/>
                </p:oleObj>
              </mc:Choice>
              <mc:Fallback>
                <p:oleObj name="Уравнение" r:id="rId6" imgW="215806" imgH="228501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8561" y="2103757"/>
                        <a:ext cx="580886" cy="60332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8046862"/>
              </p:ext>
            </p:extLst>
          </p:nvPr>
        </p:nvGraphicFramePr>
        <p:xfrm>
          <a:off x="1866313" y="1804382"/>
          <a:ext cx="765382" cy="583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6" name="Уравнение" r:id="rId7" imgW="215806" imgH="228501" progId="Equation.3">
                  <p:embed/>
                </p:oleObj>
              </mc:Choice>
              <mc:Fallback>
                <p:oleObj name="Уравнение" r:id="rId7" imgW="215806" imgH="228501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66313" y="1804382"/>
                        <a:ext cx="765382" cy="5838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9402146"/>
              </p:ext>
            </p:extLst>
          </p:nvPr>
        </p:nvGraphicFramePr>
        <p:xfrm>
          <a:off x="1421715" y="3033684"/>
          <a:ext cx="645623" cy="368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7" name="Уравнение" r:id="rId8" imgW="266353" imgH="215619" progId="Equation.3">
                  <p:embed/>
                </p:oleObj>
              </mc:Choice>
              <mc:Fallback>
                <p:oleObj name="Уравнение" r:id="rId8" imgW="266353" imgH="21561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1715" y="3033684"/>
                        <a:ext cx="645623" cy="3684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0476553"/>
              </p:ext>
            </p:extLst>
          </p:nvPr>
        </p:nvGraphicFramePr>
        <p:xfrm>
          <a:off x="2251627" y="3082542"/>
          <a:ext cx="687593" cy="3675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8" name="Уравнение" r:id="rId10" imgW="507780" imgH="215806" progId="Equation.3">
                  <p:embed/>
                </p:oleObj>
              </mc:Choice>
              <mc:Fallback>
                <p:oleObj name="Уравнение" r:id="rId10" imgW="507780" imgH="215806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1627" y="3082542"/>
                        <a:ext cx="687593" cy="36751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1558234"/>
              </p:ext>
            </p:extLst>
          </p:nvPr>
        </p:nvGraphicFramePr>
        <p:xfrm>
          <a:off x="1424315" y="3527352"/>
          <a:ext cx="1648031" cy="4492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9" name="Уравнение" r:id="rId12" imgW="939800" imgH="228600" progId="Equation.3">
                  <p:embed/>
                </p:oleObj>
              </mc:Choice>
              <mc:Fallback>
                <p:oleObj name="Уравнение" r:id="rId12" imgW="9398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4315" y="3527352"/>
                        <a:ext cx="1648031" cy="44927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32352" y="960660"/>
            <a:ext cx="11422387" cy="83099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3,2) AVS Assur 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gruppasining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zliklar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plani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yiladi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kumimoji="0" lang="en-GB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01073" y="1922613"/>
            <a:ext cx="11289037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alt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GB" altLang="ru-RU" sz="2200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GB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* R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GB" altLang="ru-RU" sz="2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V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2. </a:t>
            </a:r>
            <a:r>
              <a:rPr kumimoji="0" lang="en-US" alt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altLang="ru-RU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GB" altLang="ru-RU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       *</a:t>
            </a:r>
            <a:r>
              <a:rPr lang="en-US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altLang="ru-RU" sz="2200" baseline="-30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altLang="ru-RU" sz="2200" baseline="-30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GB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- 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nuqtaga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endParaRPr lang="ru-RU" alt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3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ru-RU" sz="22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ru-RU" sz="2200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VS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en-GB" alt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086679" y="2665583"/>
            <a:ext cx="861225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*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ru-RU" sz="22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nuqtaga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zligi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        </a:t>
            </a:r>
            <a:r>
              <a:rPr lang="en-US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             </a:t>
            </a:r>
            <a:endParaRPr kumimoji="0" lang="en-US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939220" y="3096470"/>
            <a:ext cx="686677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-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VS bo’g’inning oniy burchak tezligi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GB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1086679" y="3519981"/>
            <a:ext cx="723451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                            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bo’g’inning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zligi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GB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2352" y="4181756"/>
            <a:ext cx="11422387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GB" sz="2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GB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plani</a:t>
            </a:r>
            <a:r>
              <a:rPr lang="en-GB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planini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tuzishda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yetaklovchi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bo’g’inini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o`zgarmas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qilamiz</a:t>
            </a:r>
            <a:r>
              <a:rPr lang="en-GB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/ 30 =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const</a:t>
            </a:r>
            <a:endParaRPr lang="en-US" sz="2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hosilaga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tengdir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	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=d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=0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955891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0646001"/>
              </p:ext>
            </p:extLst>
          </p:nvPr>
        </p:nvGraphicFramePr>
        <p:xfrm>
          <a:off x="4183062" y="2107095"/>
          <a:ext cx="1066700" cy="57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9" name="Уравнение" r:id="rId4" imgW="431613" imgH="241195" progId="Equation.3">
                  <p:embed/>
                </p:oleObj>
              </mc:Choice>
              <mc:Fallback>
                <p:oleObj name="Уравнение" r:id="rId4" imgW="431613" imgH="241195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3062" y="2107095"/>
                        <a:ext cx="1066700" cy="576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7129973"/>
              </p:ext>
            </p:extLst>
          </p:nvPr>
        </p:nvGraphicFramePr>
        <p:xfrm>
          <a:off x="3744911" y="2702381"/>
          <a:ext cx="2427909" cy="443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0" name="Уравнение" r:id="rId6" imgW="1459866" imgH="241195" progId="Equation.3">
                  <p:embed/>
                </p:oleObj>
              </mc:Choice>
              <mc:Fallback>
                <p:oleObj name="Уравнение" r:id="rId6" imgW="1459866" imgH="241195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4911" y="2702381"/>
                        <a:ext cx="2427909" cy="44361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6041472"/>
              </p:ext>
            </p:extLst>
          </p:nvPr>
        </p:nvGraphicFramePr>
        <p:xfrm>
          <a:off x="2825265" y="4099511"/>
          <a:ext cx="4423674" cy="7905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1" name="Уравнение" r:id="rId8" imgW="2984500" imgH="469900" progId="Equation.3">
                  <p:embed/>
                </p:oleObj>
              </mc:Choice>
              <mc:Fallback>
                <p:oleObj name="Уравнение" r:id="rId8" imgW="2984500" imgH="4699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5265" y="4099511"/>
                        <a:ext cx="4423674" cy="7905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3827" y="1124803"/>
            <a:ext cx="11264482" cy="83099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bo`lmaganligi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tengentsial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bo`lmaydi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63827" y="2702381"/>
            <a:ext cx="1868556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endParaRPr kumimoji="0" lang="en-US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31868" y="3238033"/>
            <a:ext cx="11110775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Normal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markazlariga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yo`nalganligi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nazarga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olinsa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skalyar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8259311"/>
              </p:ext>
            </p:extLst>
          </p:nvPr>
        </p:nvGraphicFramePr>
        <p:xfrm>
          <a:off x="3138384" y="5028737"/>
          <a:ext cx="693838" cy="521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2" name="Уравнение" r:id="rId10" imgW="203112" imgH="228501" progId="Equation.3">
                  <p:embed/>
                </p:oleObj>
              </mc:Choice>
              <mc:Fallback>
                <p:oleObj name="Уравнение" r:id="rId10" imgW="203112" imgH="228501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8384" y="5028737"/>
                        <a:ext cx="693838" cy="5219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4315251"/>
              </p:ext>
            </p:extLst>
          </p:nvPr>
        </p:nvGraphicFramePr>
        <p:xfrm>
          <a:off x="4028661" y="5099822"/>
          <a:ext cx="1086677" cy="42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3" name="Уравнение" r:id="rId12" imgW="457200" imgH="241300" progId="Equation.3">
                  <p:embed/>
                </p:oleObj>
              </mc:Choice>
              <mc:Fallback>
                <p:oleObj name="Уравнение" r:id="rId12" imgW="457200" imgH="2413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8661" y="5099822"/>
                        <a:ext cx="1086677" cy="424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874449"/>
              </p:ext>
            </p:extLst>
          </p:nvPr>
        </p:nvGraphicFramePr>
        <p:xfrm>
          <a:off x="3138384" y="6121593"/>
          <a:ext cx="675267" cy="4791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4" name="Уравнение" r:id="rId14" imgW="203112" imgH="228501" progId="Equation.3">
                  <p:embed/>
                </p:oleObj>
              </mc:Choice>
              <mc:Fallback>
                <p:oleObj name="Уравнение" r:id="rId14" imgW="203112" imgH="228501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8384" y="6121593"/>
                        <a:ext cx="675267" cy="47915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431868" y="5109806"/>
            <a:ext cx="373006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Tezalanish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=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463827" y="582310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= </a:t>
            </a:r>
            <a:endParaRPr kumimoji="0" lang="en-US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463827" y="5119867"/>
            <a:ext cx="7882699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(m / s</a:t>
            </a:r>
            <a:r>
              <a:rPr kumimoji="0" lang="en-US" altLang="ru-RU" sz="2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erda                          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tezlanishlar planini qutbi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millimetr hisobidagi kesma uzunligi</a:t>
            </a:r>
          </a:p>
        </p:txBody>
      </p: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3587785" y="6222122"/>
            <a:ext cx="3323953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tezlanish masshtabi.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2789294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32791" y="1100481"/>
            <a:ext cx="10824818" cy="246221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Tezlanishlar plani ikki pavodkali ASSUR gruppasining birinchi modifikatsiyasidan boshlaymiz, ABC ikki pavodkali  gruppa berilgan bo`lsin, A va C nuqtalarining tezlanishlari bizga ma'lum.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72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kumimoji="0" lang="en-GB" altLang="ru-RU" sz="2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masshtabda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en-US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zlik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planini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tuzamiz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planidan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planini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tuzishda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foydalanamiz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72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Sharnirning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(B -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tezlanishini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GB" altLang="ru-RU" sz="2200" baseline="-300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GB" altLang="ru-RU" sz="2200" baseline="-300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tenglamalari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GB" altLang="ru-RU" sz="2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bog`laymiz</a:t>
            </a:r>
            <a:r>
              <a:rPr lang="en-GB" alt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alt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711572"/>
              </p:ext>
            </p:extLst>
          </p:nvPr>
        </p:nvGraphicFramePr>
        <p:xfrm>
          <a:off x="2380450" y="1676400"/>
          <a:ext cx="616749" cy="5441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7" name="Уравнение" r:id="rId4" imgW="215806" imgH="228501" progId="Equation.3">
                  <p:embed/>
                </p:oleObj>
              </mc:Choice>
              <mc:Fallback>
                <p:oleObj name="Уравнение" r:id="rId4" imgW="215806" imgH="22850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0450" y="1676400"/>
                        <a:ext cx="616749" cy="5441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6831755"/>
              </p:ext>
            </p:extLst>
          </p:nvPr>
        </p:nvGraphicFramePr>
        <p:xfrm>
          <a:off x="3390900" y="3776675"/>
          <a:ext cx="422910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8" name="Уравнение" r:id="rId6" imgW="1968500" imgH="228600" progId="Equation.3">
                  <p:embed/>
                </p:oleObj>
              </mc:Choice>
              <mc:Fallback>
                <p:oleObj name="Уравнение" r:id="rId6" imgW="196850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0900" y="3776675"/>
                        <a:ext cx="4229100" cy="50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7068628"/>
              </p:ext>
            </p:extLst>
          </p:nvPr>
        </p:nvGraphicFramePr>
        <p:xfrm>
          <a:off x="3390900" y="4492844"/>
          <a:ext cx="38766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9" name="Уравнение" r:id="rId8" imgW="1854200" imgH="241300" progId="Equation.3">
                  <p:embed/>
                </p:oleObj>
              </mc:Choice>
              <mc:Fallback>
                <p:oleObj name="Уравнение" r:id="rId8" imgW="1854200" imgH="241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0900" y="4492844"/>
                        <a:ext cx="3876675" cy="514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1568248" y="5306100"/>
            <a:ext cx="101792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Tenglamadagi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topamiz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82949" y="5389563"/>
            <a:ext cx="574676" cy="430887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25950" y="5386389"/>
            <a:ext cx="498475" cy="43406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90900" y="5900671"/>
            <a:ext cx="4937125" cy="52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70244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6949" y="907534"/>
            <a:ext cx="86703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36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Bularni</a:t>
            </a:r>
            <a:r>
              <a:rPr lang="en-GB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v</a:t>
            </a:r>
            <a:r>
              <a:rPr lang="en-US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36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ktor</a:t>
            </a:r>
            <a:r>
              <a:rPr lang="en-GB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en-US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36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smalar</a:t>
            </a:r>
            <a:r>
              <a:rPr lang="en-GB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6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6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ifodalaymiz</a:t>
            </a:r>
            <a:r>
              <a:rPr lang="en-GB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92100" y="1967340"/>
            <a:ext cx="361950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n</a:t>
            </a:r>
            <a:r>
              <a:rPr kumimoji="0" lang="en-US" altLang="ru-RU" sz="22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ru-RU" altLang="ru-RU" sz="22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GB" altLang="ru-RU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kumimoji="0" lang="ru-RU" altLang="ru-RU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GB" altLang="ru-RU" sz="2200" b="1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altLang="ru-RU" sz="22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kumimoji="0" lang="en-GB" altLang="ru-RU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kumimoji="0" lang="en-GB" altLang="ru-RU" sz="2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8799392"/>
              </p:ext>
            </p:extLst>
          </p:nvPr>
        </p:nvGraphicFramePr>
        <p:xfrm>
          <a:off x="2463800" y="1990667"/>
          <a:ext cx="762000" cy="4657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7" name="Уравнение" r:id="rId4" imgW="152280" imgH="164880" progId="Equation.3">
                  <p:embed/>
                </p:oleObj>
              </mc:Choice>
              <mc:Fallback>
                <p:oleObj name="Уравнение" r:id="rId4" imgW="152280" imgH="1648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3800" y="1990667"/>
                        <a:ext cx="762000" cy="4657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787650" y="2008114"/>
            <a:ext cx="224790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GB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(mm);               </a:t>
            </a:r>
            <a:endParaRPr kumimoji="0" lang="en-GB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6396296"/>
              </p:ext>
            </p:extLst>
          </p:nvPr>
        </p:nvGraphicFramePr>
        <p:xfrm>
          <a:off x="5834062" y="1804325"/>
          <a:ext cx="3068637" cy="83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8" name="Уравнение" r:id="rId6" imgW="1028520" imgH="457200" progId="Equation.3">
                  <p:embed/>
                </p:oleObj>
              </mc:Choice>
              <mc:Fallback>
                <p:oleObj name="Уравнение" r:id="rId6" imgW="1028520" imgH="457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4062" y="1804325"/>
                        <a:ext cx="3068637" cy="838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9430143"/>
              </p:ext>
            </p:extLst>
          </p:nvPr>
        </p:nvGraphicFramePr>
        <p:xfrm>
          <a:off x="7554210" y="3639586"/>
          <a:ext cx="700790" cy="4865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9" name="Уравнение" r:id="rId8" imgW="152268" imgH="164957" progId="Equation.3">
                  <p:embed/>
                </p:oleObj>
              </mc:Choice>
              <mc:Fallback>
                <p:oleObj name="Уравнение" r:id="rId8" imgW="152268" imgH="164957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4210" y="3639586"/>
                        <a:ext cx="700790" cy="4865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4145567"/>
              </p:ext>
            </p:extLst>
          </p:nvPr>
        </p:nvGraphicFramePr>
        <p:xfrm>
          <a:off x="6084197" y="3964845"/>
          <a:ext cx="689665" cy="423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0" name="Уравнение" r:id="rId10" imgW="152268" imgH="164957" progId="Equation.3">
                  <p:embed/>
                </p:oleObj>
              </mc:Choice>
              <mc:Fallback>
                <p:oleObj name="Уравнение" r:id="rId10" imgW="152268" imgH="164957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197" y="3964845"/>
                        <a:ext cx="689665" cy="4236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607948" y="2564462"/>
            <a:ext cx="10946124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Tenaglamaning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birinchisiga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binoan</a:t>
            </a:r>
            <a:r>
              <a:rPr kumimoji="0" lang="en-US" altLang="ru-RU" sz="2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altLang="ru-RU" sz="2200" b="1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ru-RU" altLang="ru-RU" sz="22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kumimoji="0" lang="en-US" altLang="ru-RU" sz="22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uchidan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parallel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2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altLang="ru-RU" sz="2200" b="1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GB" altLang="ru-RU" sz="22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kumimoji="0" lang="en-GB" altLang="ru-RU" sz="22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kumimoji="0" lang="en-GB" altLang="ru-RU" sz="2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kumimoji="0" lang="en-GB" altLang="ru-RU" sz="22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uchidan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paralel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yo`naltiramiz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altLang="ru-RU" sz="2200" b="1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ru-RU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kumimoji="0" lang="en-US" altLang="ru-RU" sz="2200" b="1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normal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kesmalarning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uchidan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kesmalarga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chiziqlar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o`tkazamiz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nuqtada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kesishadi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kumimoji="0" lang="en-US" altLang="ru-RU" sz="22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GB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kumimoji="0" lang="en-GB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ru-RU" sz="2200" b="1" i="1" baseline="-30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GB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masshtabda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tezlanishi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alt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ru-RU" sz="2200" b="1" i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altLang="ru-RU" sz="2200" b="1" i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altLang="ru-RU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GB" altLang="ru-RU" sz="2200" b="1" i="1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ru-RU" sz="2200" b="1" i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kesmalar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ru-RU" sz="2200" b="1" i="1" baseline="-30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GB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masshtabda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aylanishida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tangentsial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tezlanishlarining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kattaliklaridir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AB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BC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bo’g’inlari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tezlanishlariga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tengentsial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tezlanishlarni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radiuslariga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bo`lish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yo`li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GB" alt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alt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8071863"/>
              </p:ext>
            </p:extLst>
          </p:nvPr>
        </p:nvGraphicFramePr>
        <p:xfrm>
          <a:off x="5295900" y="5651288"/>
          <a:ext cx="705196" cy="4284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1" name="Уравнение" r:id="rId12" imgW="152280" imgH="164880" progId="Equation.3">
                  <p:embed/>
                </p:oleObj>
              </mc:Choice>
              <mc:Fallback>
                <p:oleObj name="Уравнение" r:id="rId12" imgW="152280" imgH="16488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5900" y="5651288"/>
                        <a:ext cx="705196" cy="4284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7120387"/>
              </p:ext>
            </p:extLst>
          </p:nvPr>
        </p:nvGraphicFramePr>
        <p:xfrm>
          <a:off x="5257800" y="5966841"/>
          <a:ext cx="482600" cy="408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2" name="Уравнение" r:id="rId14" imgW="152268" imgH="164957" progId="Equation.3">
                  <p:embed/>
                </p:oleObj>
              </mc:Choice>
              <mc:Fallback>
                <p:oleObj name="Уравнение" r:id="rId14" imgW="152268" imgH="164957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5966841"/>
                        <a:ext cx="482600" cy="4089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20"/>
          <p:cNvSpPr>
            <a:spLocks noChangeArrowheads="1"/>
          </p:cNvSpPr>
          <p:nvPr/>
        </p:nvSpPr>
        <p:spPr bwMode="auto">
          <a:xfrm>
            <a:off x="1179001" y="5582120"/>
            <a:ext cx="6189379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kumimoji="0" lang="ru-RU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kumimoji="0" lang="en-US" altLang="ru-RU" sz="2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kumimoji="0" lang="en-US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0" lang="ru-RU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200" b="1" i="0" u="none" strike="noStrike" cap="none" normalizeH="0" baseline="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altLang="ru-RU" sz="2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kumimoji="0" lang="en-US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/ L</a:t>
            </a:r>
            <a:r>
              <a:rPr kumimoji="0" lang="en-US" altLang="ru-RU" sz="2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kumimoji="0" lang="en-US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     </a:t>
            </a:r>
            <a:r>
              <a:rPr lang="en-US" altLang="ru-RU" sz="2200" b="1" i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alt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ru-RU" sz="2200" b="1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ru-RU" sz="22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alt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/ L</a:t>
            </a:r>
            <a:r>
              <a:rPr lang="en-US" altLang="ru-RU" sz="22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altLang="ru-RU" sz="2200" b="1" baseline="-30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en-US" alt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altLang="ru-RU" sz="22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en-US" alt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altLang="ru-RU" sz="2200" b="1" baseline="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ru-RU" sz="2200" b="1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vs</a:t>
            </a:r>
            <a:r>
              <a:rPr lang="en-US" alt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en-US" alt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ru-RU" sz="2200" b="1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vs</a:t>
            </a:r>
            <a:r>
              <a:rPr lang="en-US" alt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kumimoji="0" lang="en-US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kumimoji="0" lang="en-US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22"/>
          <p:cNvSpPr>
            <a:spLocks noChangeArrowheads="1"/>
          </p:cNvSpPr>
          <p:nvPr/>
        </p:nvSpPr>
        <p:spPr bwMode="auto">
          <a:xfrm>
            <a:off x="5257800" y="5916184"/>
            <a:ext cx="188436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kumimoji="0" lang="en-US" altLang="ru-RU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altLang="ru-RU" sz="2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VS</a:t>
            </a:r>
            <a:r>
              <a:rPr kumimoji="0" lang="en-US" alt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/ L</a:t>
            </a:r>
            <a:r>
              <a:rPr kumimoji="0" lang="en-US" altLang="ru-RU" sz="2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VS</a:t>
            </a:r>
            <a:endParaRPr kumimoji="0" lang="en-US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283819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749300" y="997635"/>
            <a:ext cx="1043940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uz-Cyrl-UZ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Tezlanishlarning 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xaqiqiy  qiymatlari quyidagicha topiladi: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520700" y="2203137"/>
            <a:ext cx="10414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uz-Cyrl-UZ" altLang="ru-RU" sz="3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kumimoji="0" lang="en-US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z-Cyrl-UZ" altLang="ru-RU" sz="3200" b="1" i="1" baseline="-30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uz-Cyrl-UZ" alt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· </a:t>
            </a:r>
            <a:r>
              <a:rPr lang="ru-RU" alt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lang="uz-Cyrl-UZ" altLang="ru-RU" sz="3200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uz-Cyrl-UZ" alt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B  nuqtaning absolyut tezlanishi</a:t>
            </a:r>
            <a:r>
              <a:rPr lang="uz-Cyrl-UZ" alt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alt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2104284"/>
              </p:ext>
            </p:extLst>
          </p:nvPr>
        </p:nvGraphicFramePr>
        <p:xfrm>
          <a:off x="1644650" y="2269267"/>
          <a:ext cx="8128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4" name="Уравнение" r:id="rId4" imgW="152280" imgH="164880" progId="Equation.3">
                  <p:embed/>
                </p:oleObj>
              </mc:Choice>
              <mc:Fallback>
                <p:oleObj name="Уравнение" r:id="rId4" imgW="152280" imgH="16488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4650" y="2269267"/>
                        <a:ext cx="812800" cy="584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7"/>
          <p:cNvSpPr>
            <a:spLocks noChangeArrowheads="1"/>
          </p:cNvSpPr>
          <p:nvPr/>
        </p:nvSpPr>
        <p:spPr bwMode="auto">
          <a:xfrm>
            <a:off x="1009650" y="2929066"/>
            <a:ext cx="12700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uz-Cyrl-UZ" altLang="ru-RU" sz="30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uz-Cyrl-UZ" altLang="ru-RU" sz="3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endParaRPr kumimoji="0" lang="uz-Cyrl-UZ" alt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0650621"/>
              </p:ext>
            </p:extLst>
          </p:nvPr>
        </p:nvGraphicFramePr>
        <p:xfrm>
          <a:off x="1879600" y="3044651"/>
          <a:ext cx="914400" cy="5795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5" name="Уравнение" r:id="rId6" imgW="152268" imgH="164957" progId="Equation.3">
                  <p:embed/>
                </p:oleObj>
              </mc:Choice>
              <mc:Fallback>
                <p:oleObj name="Уравнение" r:id="rId6" imgW="152268" imgH="164957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9600" y="3044651"/>
                        <a:ext cx="914400" cy="5795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36800" y="2977165"/>
            <a:ext cx="168275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3000" b="1" i="1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uz-Cyrl-UZ" altLang="ru-RU" sz="3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· </a:t>
            </a:r>
            <a:r>
              <a:rPr kumimoji="0" lang="uz-Cyrl-UZ" altLang="ru-RU" sz="30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uz-Cyrl-UZ" altLang="ru-RU" sz="3000" b="0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endParaRPr kumimoji="0" lang="uz-Cyrl-UZ" altLang="ru-RU" sz="3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251200" y="3003202"/>
            <a:ext cx="480772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nuqtaning normal </a:t>
            </a:r>
            <a:r>
              <a:rPr lang="uz-Cyrl-UZ" sz="3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tezlanishi</a:t>
            </a:r>
            <a:r>
              <a:rPr lang="en-US" sz="3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000" dirty="0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009650" y="3674248"/>
            <a:ext cx="106045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uz-Cyrl-UZ" altLang="ru-RU" sz="30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uz-Cyrl-UZ" altLang="ru-RU" sz="3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kumimoji="0" lang="uz-Cyrl-UZ" alt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1" name="Объект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6424973"/>
              </p:ext>
            </p:extLst>
          </p:nvPr>
        </p:nvGraphicFramePr>
        <p:xfrm>
          <a:off x="1879600" y="3720416"/>
          <a:ext cx="622300" cy="5100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6" name="Уравнение" r:id="rId8" imgW="152268" imgH="164957" progId="Equation.3">
                  <p:embed/>
                </p:oleObj>
              </mc:Choice>
              <mc:Fallback>
                <p:oleObj name="Уравнение" r:id="rId8" imgW="152268" imgH="164957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9600" y="3720416"/>
                        <a:ext cx="622300" cy="5100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2206625" y="3646748"/>
            <a:ext cx="19431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3000" b="1" i="1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uz-Cyrl-UZ" altLang="ru-RU" sz="3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· t</a:t>
            </a:r>
            <a:r>
              <a:rPr kumimoji="0" lang="uz-Cyrl-UZ" altLang="ru-RU" sz="3000" b="0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endParaRPr kumimoji="0" lang="uz-Cyrl-UZ" altLang="ru-RU" sz="3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147554" y="3736296"/>
            <a:ext cx="58352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B nuqtaning tangentsial </a:t>
            </a:r>
            <a:r>
              <a:rPr lang="uz-Cyrl-UZ" sz="3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tezlanishi</a:t>
            </a:r>
            <a:r>
              <a:rPr lang="en-US" sz="3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000" dirty="0"/>
          </a:p>
        </p:txBody>
      </p:sp>
      <p:graphicFrame>
        <p:nvGraphicFramePr>
          <p:cNvPr id="34" name="Объект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956647"/>
              </p:ext>
            </p:extLst>
          </p:nvPr>
        </p:nvGraphicFramePr>
        <p:xfrm>
          <a:off x="1816100" y="4391930"/>
          <a:ext cx="685800" cy="553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7" name="Уравнение" r:id="rId9" imgW="152268" imgH="164957" progId="Equation.3">
                  <p:embed/>
                </p:oleObj>
              </mc:Choice>
              <mc:Fallback>
                <p:oleObj name="Уравнение" r:id="rId9" imgW="152268" imgH="164957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6100" y="4391930"/>
                        <a:ext cx="685800" cy="5532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Объект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3739684"/>
              </p:ext>
            </p:extLst>
          </p:nvPr>
        </p:nvGraphicFramePr>
        <p:xfrm>
          <a:off x="2533650" y="4415697"/>
          <a:ext cx="895350" cy="5213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" name="Уравнение" r:id="rId10" imgW="203024" imgH="215713" progId="Equation.3">
                  <p:embed/>
                </p:oleObj>
              </mc:Choice>
              <mc:Fallback>
                <p:oleObj name="Уравнение" r:id="rId10" imgW="203024" imgH="215713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3650" y="4415697"/>
                        <a:ext cx="895350" cy="5213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Rectangle 34"/>
          <p:cNvSpPr>
            <a:spLocks noChangeArrowheads="1"/>
          </p:cNvSpPr>
          <p:nvPr/>
        </p:nvSpPr>
        <p:spPr bwMode="auto">
          <a:xfrm>
            <a:off x="1009650" y="4266527"/>
            <a:ext cx="12700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3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uz-Cyrl-UZ" altLang="ru-RU" sz="3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endParaRPr kumimoji="0" lang="uz-Cyrl-UZ" alt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5"/>
          <p:cNvSpPr>
            <a:spLocks noChangeArrowheads="1"/>
          </p:cNvSpPr>
          <p:nvPr/>
        </p:nvSpPr>
        <p:spPr bwMode="auto">
          <a:xfrm>
            <a:off x="2159000" y="4326149"/>
            <a:ext cx="669925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30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· </a:t>
            </a:r>
            <a:endParaRPr kumimoji="0" lang="uz-Cyrl-UZ" alt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2981324" y="4415697"/>
            <a:ext cx="921067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nuqtaning A nuqta atrofida aylanishidagi to`la nisbiy tezlanishi.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40" name="Объект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6687737"/>
              </p:ext>
            </p:extLst>
          </p:nvPr>
        </p:nvGraphicFramePr>
        <p:xfrm>
          <a:off x="1746250" y="5076356"/>
          <a:ext cx="412750" cy="4637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9" name="Уравнение" r:id="rId12" imgW="152268" imgH="164957" progId="Equation.3">
                  <p:embed/>
                </p:oleObj>
              </mc:Choice>
              <mc:Fallback>
                <p:oleObj name="Уравнение" r:id="rId12" imgW="152268" imgH="164957" progId="Equation.3">
                  <p:embed/>
                  <p:pic>
                    <p:nvPicPr>
                      <p:cNvPr id="0" name="Object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0" y="5076356"/>
                        <a:ext cx="412750" cy="46378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3553567"/>
              </p:ext>
            </p:extLst>
          </p:nvPr>
        </p:nvGraphicFramePr>
        <p:xfrm>
          <a:off x="2403475" y="5081976"/>
          <a:ext cx="546100" cy="4766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0" name="Уравнение" r:id="rId13" imgW="190335" imgH="215713" progId="Equation.3">
                  <p:embed/>
                </p:oleObj>
              </mc:Choice>
              <mc:Fallback>
                <p:oleObj name="Уравнение" r:id="rId13" imgW="190335" imgH="215713" progId="Equation.3">
                  <p:embed/>
                  <p:pic>
                    <p:nvPicPr>
                      <p:cNvPr id="0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3475" y="5081976"/>
                        <a:ext cx="546100" cy="4766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Rectangle 39"/>
          <p:cNvSpPr>
            <a:spLocks noChangeArrowheads="1"/>
          </p:cNvSpPr>
          <p:nvPr/>
        </p:nvSpPr>
        <p:spPr bwMode="auto">
          <a:xfrm>
            <a:off x="1009650" y="4937015"/>
            <a:ext cx="132715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uz-Cyrl-UZ" altLang="ru-RU" sz="3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VS</a:t>
            </a: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kumimoji="0" lang="uz-Cyrl-UZ" alt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0"/>
          <p:cNvSpPr>
            <a:spLocks noChangeArrowheads="1"/>
          </p:cNvSpPr>
          <p:nvPr/>
        </p:nvSpPr>
        <p:spPr bwMode="auto">
          <a:xfrm>
            <a:off x="1997075" y="5009525"/>
            <a:ext cx="1241425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3000" b="1" i="1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uz-Cyrl-UZ" altLang="ru-RU" sz="3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· </a:t>
            </a:r>
            <a:endParaRPr kumimoji="0" lang="uz-Cyrl-UZ" altLang="ru-RU" sz="3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2762249" y="5095098"/>
            <a:ext cx="918209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z-Cyrl-UZ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uz-Cyrl-UZ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nuqtaning C nuqta atrofidagi aylanishidagi to`la nisbiy tezlanish. </a:t>
            </a:r>
            <a:endParaRPr lang="ru-RU" sz="2600" dirty="0"/>
          </a:p>
        </p:txBody>
      </p:sp>
      <p:sp>
        <p:nvSpPr>
          <p:cNvPr id="45" name="Rectangle 42"/>
          <p:cNvSpPr>
            <a:spLocks noChangeArrowheads="1"/>
          </p:cNvSpPr>
          <p:nvPr/>
        </p:nvSpPr>
        <p:spPr bwMode="auto">
          <a:xfrm>
            <a:off x="984250" y="5649195"/>
            <a:ext cx="10668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uz-Cyrl-UZ" altLang="ru-RU" sz="30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uz-Cyrl-UZ" altLang="ru-RU" sz="3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kumimoji="0" lang="uz-Cyrl-UZ" altLang="ru-RU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kumimoji="0" lang="uz-Cyrl-UZ" alt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6" name="Объект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1985474"/>
              </p:ext>
            </p:extLst>
          </p:nvPr>
        </p:nvGraphicFramePr>
        <p:xfrm>
          <a:off x="1778000" y="5781614"/>
          <a:ext cx="660400" cy="4877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1" name="Уравнение" r:id="rId15" imgW="152268" imgH="164957" progId="Equation.3">
                  <p:embed/>
                </p:oleObj>
              </mc:Choice>
              <mc:Fallback>
                <p:oleObj name="Уравнение" r:id="rId15" imgW="152268" imgH="164957" progId="Equation.3">
                  <p:embed/>
                  <p:pic>
                    <p:nvPicPr>
                      <p:cNvPr id="0" name="Object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8000" y="5781614"/>
                        <a:ext cx="660400" cy="4877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43"/>
          <p:cNvSpPr>
            <a:spLocks noChangeArrowheads="1"/>
          </p:cNvSpPr>
          <p:nvPr/>
        </p:nvSpPr>
        <p:spPr bwMode="auto">
          <a:xfrm>
            <a:off x="2070100" y="5661083"/>
            <a:ext cx="107745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3000" b="1" i="1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uz-Cyrl-UZ" altLang="ru-RU" sz="3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· t</a:t>
            </a:r>
            <a:r>
              <a:rPr kumimoji="0" lang="uz-Cyrl-UZ" altLang="ru-RU" sz="3000" b="0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kumimoji="0" lang="ru-RU" altLang="ru-RU" sz="3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2949575" y="5745624"/>
            <a:ext cx="8398453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B nuqtaning </a:t>
            </a:r>
            <a:r>
              <a:rPr lang="en-US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uz-Cyrl-UZ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atrofida aylanishdagi tangensial tezlanishi.</a:t>
            </a: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1326923618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lum bright="-36000" contrast="6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36"/>
          <a:stretch>
            <a:fillRect/>
          </a:stretch>
        </p:blipFill>
        <p:spPr bwMode="auto">
          <a:xfrm>
            <a:off x="342900" y="614363"/>
            <a:ext cx="11430000" cy="520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2900" y="5934670"/>
            <a:ext cx="115951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4.2 – </a:t>
            </a:r>
            <a:r>
              <a:rPr lang="en-GB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a – </a:t>
            </a:r>
            <a:r>
              <a:rPr lang="en-GB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bo’g’inli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Assur </a:t>
            </a:r>
            <a:r>
              <a:rPr lang="en-GB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guruppasining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– </a:t>
            </a:r>
            <a:r>
              <a:rPr lang="en-GB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modifikatsiyasi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(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GB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); b – 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zliklar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plani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zlanishlar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plani</a:t>
            </a:r>
            <a:r>
              <a:rPr lang="en-GB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173759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2747" y="1163048"/>
            <a:ext cx="10274853" cy="5509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analizida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xolatlar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bo’g’inlari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nuqtalarining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chiziqli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ko`chishi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tezlanishlari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bo’g’inlarining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burchagi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tezlanishlari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bo’g’inlarga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olinmaydi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yetaklovchi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etaklanuvchi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bo’g’inlardan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ma'lum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yetaklovchi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bo’g’indagi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qonuniga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bog`liq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Mexanizmlardagi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qarshiligini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o`rganish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kinematikasini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masalasidir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6295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596900" y="1993900"/>
            <a:ext cx="10449338" cy="4272723"/>
            <a:chOff x="1701" y="1031"/>
            <a:chExt cx="9960" cy="6217"/>
          </a:xfrm>
        </p:grpSpPr>
        <p:sp>
          <p:nvSpPr>
            <p:cNvPr id="3" name="Text Box 18"/>
            <p:cNvSpPr txBox="1">
              <a:spLocks noChangeArrowheads="1"/>
            </p:cNvSpPr>
            <p:nvPr/>
          </p:nvSpPr>
          <p:spPr bwMode="auto">
            <a:xfrm>
              <a:off x="2901" y="1031"/>
              <a:ext cx="6600" cy="681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dirty="0" err="1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Kinеmatik</a:t>
              </a:r>
              <a:r>
                <a:rPr kumimoji="0" lang="ru-RU" altLang="ru-RU" sz="1600" b="1" i="0" u="none" strike="noStrike" normalizeH="0" baseline="0" dirty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kumimoji="0" lang="ru-RU" altLang="ru-RU" sz="1600" b="1" i="0" u="none" strike="noStrike" normalizeH="0" baseline="0" dirty="0" err="1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analiz</a:t>
              </a:r>
              <a:r>
                <a:rPr kumimoji="0" lang="ru-RU" altLang="ru-RU" sz="1600" b="1" i="0" u="none" strike="noStrike" normalizeH="0" baseline="0" dirty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kumimoji="0" lang="ru-RU" altLang="ru-RU" sz="1600" b="1" i="0" u="none" strike="noStrike" normalizeH="0" baseline="0" dirty="0" err="1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usullari</a:t>
              </a:r>
              <a:endParaRPr kumimoji="0" lang="ru-RU" altLang="ru-RU" sz="1100" b="1" i="0" u="none" strike="noStrike" normalizeH="0" baseline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1" i="0" u="none" strike="noStrike" normalizeH="0" baseline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4" name="Text Box 17"/>
            <p:cNvSpPr txBox="1">
              <a:spLocks noChangeArrowheads="1"/>
            </p:cNvSpPr>
            <p:nvPr/>
          </p:nvSpPr>
          <p:spPr bwMode="auto">
            <a:xfrm>
              <a:off x="1701" y="2256"/>
              <a:ext cx="2760" cy="545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Analitik usul</a:t>
              </a:r>
              <a:endParaRPr kumimoji="0" lang="ru-RU" altLang="ru-RU" sz="11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5" name="Text Box 16"/>
            <p:cNvSpPr txBox="1">
              <a:spLocks noChangeArrowheads="1"/>
            </p:cNvSpPr>
            <p:nvPr/>
          </p:nvSpPr>
          <p:spPr bwMode="auto">
            <a:xfrm>
              <a:off x="4941" y="2256"/>
              <a:ext cx="2520" cy="545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Grafik usul</a:t>
              </a:r>
              <a:endParaRPr kumimoji="0" lang="ru-RU" altLang="ru-RU" sz="11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6" name="Text Box 15"/>
            <p:cNvSpPr txBox="1">
              <a:spLocks noChangeArrowheads="1"/>
            </p:cNvSpPr>
            <p:nvPr/>
          </p:nvSpPr>
          <p:spPr bwMode="auto">
            <a:xfrm>
              <a:off x="8061" y="2292"/>
              <a:ext cx="3600" cy="544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Grafoanalitik usul</a:t>
              </a:r>
              <a:endParaRPr kumimoji="0" lang="ru-RU" altLang="ru-RU" sz="11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1701" y="3254"/>
              <a:ext cx="2760" cy="114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dirty="0" err="1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Yopik</a:t>
              </a:r>
              <a:r>
                <a:rPr kumimoji="0" lang="ru-RU" altLang="ru-RU" sz="1600" b="1" i="0" u="none" strike="noStrike" normalizeH="0" baseline="0" dirty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kumimoji="0" lang="ru-RU" altLang="ru-RU" sz="1600" b="1" i="0" u="none" strike="noStrike" normalizeH="0" baseline="0" dirty="0" err="1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vеktorli</a:t>
              </a:r>
              <a:r>
                <a:rPr kumimoji="0" lang="ru-RU" altLang="ru-RU" sz="1600" b="1" i="0" u="none" strike="noStrike" normalizeH="0" baseline="0" dirty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kumimoji="0" lang="ru-RU" altLang="ru-RU" sz="1600" b="1" i="0" u="none" strike="noStrike" normalizeH="0" baseline="0" dirty="0" err="1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konturlar</a:t>
              </a:r>
              <a:r>
                <a:rPr kumimoji="0" lang="ru-RU" altLang="ru-RU" sz="1600" b="1" i="0" u="none" strike="noStrike" normalizeH="0" baseline="0" dirty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kumimoji="0" lang="ru-RU" altLang="ru-RU" sz="1600" b="1" i="0" u="none" strike="noStrike" normalizeH="0" baseline="0" dirty="0" err="1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usuli</a:t>
              </a:r>
              <a:endParaRPr kumimoji="0" lang="ru-RU" altLang="ru-RU" sz="1100" b="1" i="0" u="none" strike="noStrike" normalizeH="0" baseline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1" i="0" u="none" strike="noStrike" normalizeH="0" baseline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8" name="Text Box 13"/>
            <p:cNvSpPr txBox="1">
              <a:spLocks noChangeArrowheads="1"/>
            </p:cNvSpPr>
            <p:nvPr/>
          </p:nvSpPr>
          <p:spPr bwMode="auto">
            <a:xfrm>
              <a:off x="1701" y="4865"/>
              <a:ext cx="2760" cy="1362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Tugri burchakli koordinatalar usuli</a:t>
              </a:r>
              <a:endParaRPr kumimoji="0" lang="ru-RU" altLang="ru-RU" sz="11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1701" y="6613"/>
              <a:ext cx="3240" cy="635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normalizeH="0" baseline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Trigonomеtrik usul</a:t>
              </a:r>
              <a:endParaRPr kumimoji="0" lang="ru-RU" altLang="ru-RU" sz="11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10" name="Line 11"/>
            <p:cNvSpPr>
              <a:spLocks noChangeShapeType="1"/>
            </p:cNvSpPr>
            <p:nvPr/>
          </p:nvSpPr>
          <p:spPr bwMode="auto">
            <a:xfrm>
              <a:off x="6141" y="1712"/>
              <a:ext cx="0" cy="544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3501" y="1712"/>
              <a:ext cx="0" cy="544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12" name="Line 9"/>
            <p:cNvSpPr>
              <a:spLocks noChangeShapeType="1"/>
            </p:cNvSpPr>
            <p:nvPr/>
          </p:nvSpPr>
          <p:spPr bwMode="auto">
            <a:xfrm>
              <a:off x="8901" y="1712"/>
              <a:ext cx="0" cy="544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13" name="Line 8"/>
            <p:cNvSpPr>
              <a:spLocks noChangeShapeType="1"/>
            </p:cNvSpPr>
            <p:nvPr/>
          </p:nvSpPr>
          <p:spPr bwMode="auto">
            <a:xfrm>
              <a:off x="3021" y="2823"/>
              <a:ext cx="0" cy="408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14" name="Line 7"/>
            <p:cNvSpPr>
              <a:spLocks noChangeShapeType="1"/>
            </p:cNvSpPr>
            <p:nvPr/>
          </p:nvSpPr>
          <p:spPr bwMode="auto">
            <a:xfrm>
              <a:off x="3021" y="4411"/>
              <a:ext cx="0" cy="409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15" name="Line 6"/>
            <p:cNvSpPr>
              <a:spLocks noChangeShapeType="1"/>
            </p:cNvSpPr>
            <p:nvPr/>
          </p:nvSpPr>
          <p:spPr bwMode="auto">
            <a:xfrm>
              <a:off x="3021" y="6204"/>
              <a:ext cx="0" cy="409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4881" y="3185"/>
              <a:ext cx="2760" cy="114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600" b="1" i="0" u="none" strike="noStrike" normalizeH="0" baseline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Diagrammalar usuli</a:t>
              </a:r>
              <a:endParaRPr kumimoji="0" lang="en-US" altLang="ru-RU" sz="11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ru-RU" sz="18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17" name="Line 4"/>
            <p:cNvSpPr>
              <a:spLocks noChangeShapeType="1"/>
            </p:cNvSpPr>
            <p:nvPr/>
          </p:nvSpPr>
          <p:spPr bwMode="auto">
            <a:xfrm>
              <a:off x="6201" y="2754"/>
              <a:ext cx="0" cy="408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8361" y="3294"/>
              <a:ext cx="2760" cy="114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600" b="1" i="0" u="none" strike="noStrike" normalizeH="0" baseline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</a:rPr>
                <a:t>Planlar usuli</a:t>
              </a:r>
              <a:endParaRPr kumimoji="0" lang="en-US" altLang="ru-RU" sz="11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ru-RU" sz="1800" b="1" i="0" u="none" strike="noStrike" normalizeH="0" baseline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19" name="Line 2"/>
            <p:cNvSpPr>
              <a:spLocks noChangeShapeType="1"/>
            </p:cNvSpPr>
            <p:nvPr/>
          </p:nvSpPr>
          <p:spPr bwMode="auto">
            <a:xfrm>
              <a:off x="9681" y="2863"/>
              <a:ext cx="0" cy="408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154063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0200" y="851957"/>
            <a:ext cx="114819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uz-Cyrl-UZ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Tekislikda harakat qiluvchi ko`p bo’g’inli mexanizmlarda harakat 3 xil bo`ladi</a:t>
            </a:r>
            <a:r>
              <a:rPr lang="uz-Cyrl-UZ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980710333"/>
              </p:ext>
            </p:extLst>
          </p:nvPr>
        </p:nvGraphicFramePr>
        <p:xfrm>
          <a:off x="912605" y="1570384"/>
          <a:ext cx="10630038" cy="528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50260741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5314" y="1925218"/>
            <a:ext cx="5072477" cy="2633059"/>
          </a:xfrm>
          <a:prstGeom prst="rect">
            <a:avLst/>
          </a:prstGeom>
        </p:spPr>
      </p:pic>
      <p:sp>
        <p:nvSpPr>
          <p:cNvPr id="7" name="Rectangle 16"/>
          <p:cNvSpPr>
            <a:spLocks noChangeArrowheads="1"/>
          </p:cNvSpPr>
          <p:nvPr/>
        </p:nvSpPr>
        <p:spPr bwMode="auto">
          <a:xfrm>
            <a:off x="711544" y="1785518"/>
            <a:ext cx="7023652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5.1.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To’rt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xanizm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1 -   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Qo’zg’almas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bugin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2 -   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Krivoship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3 -   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Shatun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4 -   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Koromislo</a:t>
            </a:r>
            <a:endParaRPr kumimoji="0" lang="en-US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0"/>
          <p:cNvSpPr>
            <a:spLocks noChangeArrowheads="1"/>
          </p:cNvSpPr>
          <p:nvPr/>
        </p:nvSpPr>
        <p:spPr bwMode="auto">
          <a:xfrm>
            <a:off x="564113" y="4463174"/>
            <a:ext cx="1086367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olganda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absalyut</a:t>
            </a:r>
            <a:r>
              <a:rPr kumimoji="0" lang="en-US" alt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kumimoji="0" lang="en-US" alt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aslida</a:t>
            </a:r>
            <a:r>
              <a:rPr kumimoji="0" lang="en-US" alt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en-US" alt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kumimoji="0" lang="en-US" alt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kumimoji="0" lang="en-US" alt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nisbiydir</a:t>
            </a:r>
            <a:r>
              <a:rPr kumimoji="0" lang="en-US" alt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sharnirli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mexanizmni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ko`rib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chiqamiz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bo’g’inlar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nomlari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O</a:t>
            </a:r>
            <a:r>
              <a:rPr kumimoji="0" lang="en-US" altLang="ru-RU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-qo`zg’almas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(O) O</a:t>
            </a:r>
            <a:r>
              <a:rPr kumimoji="0" lang="en-US" altLang="ru-RU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A-krivoship (2), AB-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shatun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(3) O</a:t>
            </a:r>
            <a:r>
              <a:rPr kumimoji="0" lang="en-US" altLang="ru-RU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B-koromislo(4).</a:t>
            </a:r>
            <a:endParaRPr kumimoji="0" lang="en-US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644082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44500" y="601824"/>
            <a:ext cx="11442700" cy="3647152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5851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851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851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851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851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851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851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851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851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51525" algn="l"/>
              </a:tabLst>
            </a:pP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Krivoshipni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kumimoji="0" lang="en-US" altLang="ru-RU" sz="21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nuqtada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yotadi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kumimoji="0" lang="en-US" altLang="ru-RU" sz="21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belgilaymiz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deymiz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Shunga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o`xshash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4-bo’g’inli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kumimoji="0" lang="en-US" altLang="ru-RU" sz="21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kumimoji="0" lang="en-US" altLang="ru-RU" sz="21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41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belgilaymiz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altLang="ru-RU" sz="2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51525" algn="l"/>
              </a:tabLst>
            </a:pP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erda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2-chi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4-chi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bo’g’inlar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qo`zg’almas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harakatlanmoqda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3-chi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bo’g’inning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2-chi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bo’g’inga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nuqtada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harakatdagi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(R</a:t>
            </a:r>
            <a:r>
              <a:rPr kumimoji="0" lang="en-US" altLang="ru-RU" sz="21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32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4-chi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koromisloning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3-chi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shatunga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nuqtada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kumimoji="0" lang="en-US" altLang="ru-RU" sz="21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43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belgilaymiz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mexanika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kursidan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AB-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bo’g’inning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kumimoji="0" lang="en-US" altLang="ru-RU" sz="21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markazini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qilamiz</a:t>
            </a:r>
            <a:r>
              <a:rPr kumimoji="0" lang="en-US" altLang="ru-RU" sz="2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bo’g’inlarining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qo`zg`almasdir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nisbiysi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xolatiga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o`zgaradi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ko`rsatilgan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AB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bo’g’inning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en-US" sz="21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aylanishidagi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7"/>
          <p:cNvSpPr>
            <a:spLocks noChangeArrowheads="1"/>
          </p:cNvSpPr>
          <p:nvPr/>
        </p:nvSpPr>
        <p:spPr bwMode="auto">
          <a:xfrm>
            <a:off x="355600" y="4949281"/>
            <a:ext cx="994410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 </a:t>
            </a:r>
            <a:r>
              <a:rPr kumimoji="0" lang="en-GB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bo’g’inning</a:t>
            </a:r>
            <a:r>
              <a:rPr kumimoji="0" lang="en-GB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ixtiyoriy</a:t>
            </a:r>
            <a:r>
              <a:rPr kumimoji="0" lang="en-GB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kumimoji="0" lang="en-GB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nuqtasidagi</a:t>
            </a:r>
            <a:r>
              <a:rPr kumimoji="0" lang="en-GB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kumimoji="0" lang="en-GB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sz="2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kumimoji="0" lang="en-GB" altLang="ru-RU" sz="28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kumimoji="0" lang="en-US" altLang="ru-RU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· </a:t>
            </a:r>
            <a:endParaRPr kumimoji="0" lang="en-US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1166339"/>
              </p:ext>
            </p:extLst>
          </p:nvPr>
        </p:nvGraphicFramePr>
        <p:xfrm>
          <a:off x="6364288" y="5293193"/>
          <a:ext cx="1306512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3" name="Уравнение" r:id="rId4" imgW="660240" imgH="253800" progId="Equation.3">
                  <p:embed/>
                </p:oleObj>
              </mc:Choice>
              <mc:Fallback>
                <p:oleObj name="Уравнение" r:id="rId4" imgW="660240" imgH="253800" progId="Equation.3">
                  <p:embed/>
                  <p:pic>
                    <p:nvPicPr>
                      <p:cNvPr id="31" name="Объект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4288" y="5293193"/>
                        <a:ext cx="1306512" cy="4333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7874000" y="5324868"/>
            <a:ext cx="20193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GB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GB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1336724"/>
              </p:ext>
            </p:extLst>
          </p:nvPr>
        </p:nvGraphicFramePr>
        <p:xfrm>
          <a:off x="762000" y="6342646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" name="Уравнение" r:id="rId6" imgW="114151" imgH="215619" progId="Equation.3">
                  <p:embed/>
                </p:oleObj>
              </mc:Choice>
              <mc:Fallback>
                <p:oleObj name="Уравнение" r:id="rId6" imgW="114151" imgH="215619" progId="Equation.3">
                  <p:embed/>
                  <p:pic>
                    <p:nvPicPr>
                      <p:cNvPr id="33" name="Объект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6342646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3023533"/>
              </p:ext>
            </p:extLst>
          </p:nvPr>
        </p:nvGraphicFramePr>
        <p:xfrm>
          <a:off x="1841500" y="5913992"/>
          <a:ext cx="571500" cy="4286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5" name="Уравнение" r:id="rId8" imgW="291973" imgH="253890" progId="Equation.3">
                  <p:embed/>
                </p:oleObj>
              </mc:Choice>
              <mc:Fallback>
                <p:oleObj name="Уравнение" r:id="rId8" imgW="291973" imgH="253890" progId="Equation.3">
                  <p:embed/>
                  <p:pic>
                    <p:nvPicPr>
                      <p:cNvPr id="34" name="Объект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1500" y="5913992"/>
                        <a:ext cx="571500" cy="4286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31"/>
          <p:cNvSpPr>
            <a:spLocks noChangeArrowheads="1"/>
          </p:cNvSpPr>
          <p:nvPr/>
        </p:nvSpPr>
        <p:spPr bwMode="auto">
          <a:xfrm>
            <a:off x="762000" y="5913991"/>
            <a:ext cx="10795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GB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erda</a:t>
            </a:r>
            <a:r>
              <a:rPr kumimoji="0" lang="en-GB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kumimoji="0" lang="en-GB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32"/>
          <p:cNvSpPr>
            <a:spLocks noChangeArrowheads="1"/>
          </p:cNvSpPr>
          <p:nvPr/>
        </p:nvSpPr>
        <p:spPr bwMode="auto">
          <a:xfrm>
            <a:off x="762000" y="656172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33"/>
          <p:cNvSpPr>
            <a:spLocks noChangeArrowheads="1"/>
          </p:cNvSpPr>
          <p:nvPr/>
        </p:nvSpPr>
        <p:spPr bwMode="auto">
          <a:xfrm>
            <a:off x="2413000" y="5913275"/>
            <a:ext cx="6705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P</a:t>
            </a:r>
            <a:r>
              <a:rPr kumimoji="0" lang="en-GB" altLang="ru-RU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kumimoji="0" lang="en-GB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oniy</a:t>
            </a:r>
            <a:r>
              <a:rPr kumimoji="0" lang="en-GB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GB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markazidan</a:t>
            </a:r>
            <a:r>
              <a:rPr kumimoji="0" lang="en-GB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kumimoji="0" lang="en-GB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nuqtagacha</a:t>
            </a:r>
            <a:r>
              <a:rPr kumimoji="0" lang="en-GB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kumimoji="0" lang="en-GB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kumimoji="0" lang="en-GB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GB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87800" y="4325357"/>
            <a:ext cx="3238500" cy="671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26972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39700" y="38100"/>
            <a:ext cx="11887200" cy="2785378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bo’g’inlarini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kattalashtirib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kichaytirib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5.2 da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aksial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krivoshipli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shatunli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mexanizmni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ko`rib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chiqsak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bo’g’inlarini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o`lchovlari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endParaRPr kumimoji="0" lang="ru-RU" alt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en-US" altLang="ru-RU" sz="25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95 mm = 0,095 m—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krivoshipning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xaqiqiy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endParaRPr kumimoji="0" lang="ru-RU" alt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en-US" altLang="ru-RU" sz="25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0,340 m—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shatunning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xaqiqiy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endParaRPr kumimoji="0" lang="ru-RU" alt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ru-RU" altLang="ru-RU" sz="25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altLang="ru-RU" sz="25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=100 mm = 0,1m—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shatun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og’irlik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lum bright="-30000" contrast="48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95"/>
          <a:stretch>
            <a:fillRect/>
          </a:stretch>
        </p:blipFill>
        <p:spPr bwMode="auto">
          <a:xfrm>
            <a:off x="1003300" y="3200400"/>
            <a:ext cx="9905999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77145" y="2781107"/>
            <a:ext cx="57583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.2 –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Krivoshipli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shatunli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mеxanizm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026450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6810" y="799236"/>
            <a:ext cx="109786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Mexanizm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bo’g’inlarini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uzunlik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masshtabi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en-US" sz="2400" b="1" baseline="-250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shakldagidek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chizamiz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en-US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Uzunlik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masshtabi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US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6212" y="1784359"/>
            <a:ext cx="2433638" cy="1284953"/>
          </a:xfrm>
          <a:prstGeom prst="rect">
            <a:avLst/>
          </a:prstGeom>
        </p:spPr>
      </p:pic>
      <p:sp>
        <p:nvSpPr>
          <p:cNvPr id="4" name="Rectangle 25"/>
          <p:cNvSpPr>
            <a:spLocks noChangeArrowheads="1"/>
          </p:cNvSpPr>
          <p:nvPr/>
        </p:nvSpPr>
        <p:spPr bwMode="auto">
          <a:xfrm>
            <a:off x="676510" y="2932201"/>
            <a:ext cx="1097867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erda AB – shatunning grafik  uzunligini , (buni shu kesma chiziladigan qog`oz o`lchamiga qarab tanlaymiz). Bizda AB = 68mm., u xolda</a:t>
            </a:r>
            <a:endParaRPr kumimoji="0" lang="en-US" altLang="ru-RU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6212" y="3794213"/>
            <a:ext cx="3686175" cy="619125"/>
          </a:xfrm>
          <a:prstGeom prst="rect">
            <a:avLst/>
          </a:prstGeom>
        </p:spPr>
      </p:pic>
      <p:sp>
        <p:nvSpPr>
          <p:cNvPr id="6" name="Rectangle 26"/>
          <p:cNvSpPr>
            <a:spLocks noChangeArrowheads="1"/>
          </p:cNvSpPr>
          <p:nvPr/>
        </p:nvSpPr>
        <p:spPr bwMode="auto">
          <a:xfrm>
            <a:off x="676510" y="4752924"/>
            <a:ext cx="1097867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 AB kesmaning xar 1mm uzunligiga 5 mm xaqiqiy uzunlik bor deb tushunamiz. Shunga ko`ra krivoshipning grafik uzunligi, ya'ni qog`ozga chiziladigan uzunligi quyidagicha bo`ladi.</a:t>
            </a:r>
            <a:endParaRPr kumimoji="0" lang="en-US" altLang="ru-RU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1975" y="5800396"/>
            <a:ext cx="2609850" cy="67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389886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44500" y="939077"/>
            <a:ext cx="11322050" cy="1631216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boshlang`ich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nol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vaziyati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kumimoji="0" lang="de-DE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 = OA + AB = 19</a:t>
            </a:r>
            <a:r>
              <a:rPr kumimoji="0" lang="en-US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de-DE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+ 68 </a:t>
            </a:r>
            <a:r>
              <a:rPr kumimoji="0" lang="en-US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kumimoji="0" lang="de-DE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0,087</a:t>
            </a:r>
            <a:r>
              <a:rPr kumimoji="0" lang="en-US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kumimoji="0" lang="de-DE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Demak mexanizm krivoshipning aylanish markazi (0) dan o`ng tamonga L 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0" lang="uz-Cyrl-UZ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87mm uzunlikdagi radius bilan  yoy chizib XX o`qi bilan kesishuv nuktasida 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uz-Cyrl-UZ" altLang="ru-RU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uz-Cyrl-UZ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nu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kumimoji="0" lang="uz-Cyrl-UZ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tani belgilaymiz va boshlan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uz-Cyrl-UZ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`ich OA</a:t>
            </a:r>
            <a:r>
              <a:rPr kumimoji="0" lang="uz-Cyrl-UZ" altLang="ru-RU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uz-Cyrl-UZ" altLang="ru-RU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kumimoji="0" lang="uz-Cyrl-UZ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(nol) vaziyat topiladi. Qolgan nu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kumimoji="0" lang="uz-Cyrl-UZ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talarni shunga o`xshash qilib belgilaymiz.</a:t>
            </a:r>
            <a:endParaRPr kumimoji="0" lang="uz-Cyrl-UZ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3336" y="3082665"/>
            <a:ext cx="2478088" cy="54329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98550" y="3720548"/>
            <a:ext cx="1066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istalgan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rejasidir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4112" y="4286304"/>
            <a:ext cx="2489201" cy="1151473"/>
          </a:xfrm>
          <a:prstGeom prst="rect">
            <a:avLst/>
          </a:prstGeom>
        </p:spPr>
      </p:pic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1306790" y="5437777"/>
            <a:ext cx="87249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l"/>
              </a:tabLst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v –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xaqiqiy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m/s da;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9935253"/>
              </p:ext>
            </p:extLst>
          </p:nvPr>
        </p:nvGraphicFramePr>
        <p:xfrm>
          <a:off x="937180" y="5921464"/>
          <a:ext cx="73922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7" name="Уравнение" r:id="rId6" imgW="114120" imgH="215640" progId="Equation.3">
                  <p:embed/>
                </p:oleObj>
              </mc:Choice>
              <mc:Fallback>
                <p:oleObj name="Уравнение" r:id="rId6" imgW="114120" imgH="215640" progId="Equation.3">
                  <p:embed/>
                  <p:pic>
                    <p:nvPicPr>
                      <p:cNvPr id="16" name="Объект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7180" y="5921464"/>
                        <a:ext cx="73922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1349930" y="5953154"/>
            <a:ext cx="87249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vektorining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chizmadagi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ifodasi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mm da .</a:t>
            </a:r>
            <a:endParaRPr kumimoji="0" lang="en-US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976277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666263"/>
            <a:ext cx="10947400" cy="14465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Qurilishni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yengillashtirish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istalganicha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olmasdan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krivoship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nuqtasining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chizmadagi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ifodasini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sxemasidagi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krivoship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olinsa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(3.2)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012" y="1389538"/>
            <a:ext cx="714375" cy="3180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6074" y="2228076"/>
            <a:ext cx="1914525" cy="95563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13782" y="3260010"/>
            <a:ext cx="68507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(3.1)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xisobga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qilamiz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74" y="3705640"/>
            <a:ext cx="1914525" cy="65722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74700" y="4439163"/>
            <a:ext cx="10998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nuqtasining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chizmadagi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radius-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joylashuv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ifodasiga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krivoship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rejasini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quramiz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(5.3-rasm).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krivoship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yo’nalishiga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o’tqazamiz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088806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1200" y="819835"/>
            <a:ext cx="10706100" cy="470898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aytilganidek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sxemasidagi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krivoship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uzunligiga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perpendikulyar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o’tamiz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krivoshipga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bo’lmasdan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tegishlidir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krivoshipdagi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V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tekislikda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ko’chirma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ilgarilanma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tenglamani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250" y="1339691"/>
            <a:ext cx="1225550" cy="33848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6862" y="5524500"/>
            <a:ext cx="3309938" cy="123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8476407" y="5957942"/>
            <a:ext cx="11689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(3.5)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643309541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47700" y="767140"/>
            <a:ext cx="11150600" cy="586314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shatunga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polzunga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xildir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Polzun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yo’naltiruvchi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ilgarilanma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harakatlanadi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chizig’i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gorizontal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yo’nalgan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qutb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p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gorizontal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o’tqazamiz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V</a:t>
            </a:r>
            <a:r>
              <a:rPr lang="en-US" sz="25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CB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shatunga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perpendikulyar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harakatda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(3.5)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tenglamaga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qo’shishni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bajarib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rejasidagi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nuqtadan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shatunga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perpendikulyar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o’tqazamiz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chiziqni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uchrashish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nuqtasida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qaralayotgan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        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           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rejasida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o’xshashlik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teoremasidan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foydalanamiz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zvenodagi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nuqtalarning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vektorlaridan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figura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zvenolaridan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figuraga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o’xshash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kesmalari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proportsionaldir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C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BC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shatunning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rejasida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BC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nuqtalarning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 S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078386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1000" y="546100"/>
            <a:ext cx="11404600" cy="60939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Ko’rilgan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rejasi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mexanizmga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nuqtalarning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yo’nalishi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yo’nalishidan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ko’rinib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mm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larda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masshtabiga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ko’paytirib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polzunning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3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 algn="just">
              <a:spcAft>
                <a:spcPts val="0"/>
              </a:spcAft>
            </a:pP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sz="30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SHatunning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topamiz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tekislikda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atrofidagi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rejasi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shatun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5212" y="2895600"/>
            <a:ext cx="3203575" cy="10747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945882497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0700" y="572344"/>
            <a:ext cx="10960100" cy="509370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636270" algn="l"/>
              </a:tabLst>
            </a:pP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diagrammalar</a:t>
            </a:r>
            <a:r>
              <a:rPr lang="en-US" sz="2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diagrammalari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trayektoriyalar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qilayotgan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quriladi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Oraliq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diagrammalari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qilayotgan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quriladi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,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Ko’chish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diagrammalari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trayektoriyalarning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kesimlarni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ulash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yo’li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quriladi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(5.4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2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Ilgarilanma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qiladigan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oraliq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diagramasini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ko’ramiz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ulash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boshidan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qi;ayotgan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nuqtagacha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masofaning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o’zgarishini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grafik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bog’lanish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qilamiz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chetdagi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en-US" sz="25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holatdan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S</a:t>
            </a:r>
            <a:r>
              <a:rPr lang="en-US" sz="25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B0B1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S</a:t>
            </a:r>
            <a:r>
              <a:rPr lang="en-US" sz="25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B0B2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h.k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kesmalar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uzunliklari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chizmadagi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ularga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kesmalar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: B</a:t>
            </a:r>
            <a:r>
              <a:rPr lang="en-US" sz="25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25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B</a:t>
            </a:r>
            <a:r>
              <a:rPr lang="en-US" sz="25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25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h.k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Diagrammani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qurishga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o’tamiz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1). 0S, 0t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o’zaro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perpendicular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sistemada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absisa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o’qini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6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bo’lakga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bo’lamiz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masshtabi</a:t>
            </a:r>
            <a:endParaRPr lang="ru-RU" sz="2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6300" y="5422900"/>
            <a:ext cx="5524499" cy="121206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205521630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95300" y="687989"/>
            <a:ext cx="11201400" cy="3554819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erda</a:t>
            </a:r>
            <a:endParaRPr kumimoji="0" lang="ru-RU" alt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–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krivoshipning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sikil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 –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krivoshipning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vaqtiga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absisa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o’qi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(240 mm).</a:t>
            </a:r>
            <a:endParaRPr kumimoji="0" lang="ru-RU" alt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2).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Absisa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o’qining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bo’linish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nuqtalaridan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ordinatalar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chiqaramiz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kumimoji="0" lang="en-US" altLang="ru-RU" sz="25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B0Bi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masofalarini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qo’yib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chiqamiz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kalta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o’zgartiramiz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a)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Oldindan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grafikning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ordinatalarini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5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qilamiz</a:t>
            </a:r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kumimoji="0" lang="en-US" alt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             =110</a:t>
            </a:r>
            <a:r>
              <a:rPr lang="en-US" sz="2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s/mm</a:t>
            </a:r>
            <a:endParaRPr kumimoji="0" lang="en-US" alt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7171874"/>
              </p:ext>
            </p:extLst>
          </p:nvPr>
        </p:nvGraphicFramePr>
        <p:xfrm>
          <a:off x="1235759" y="3598116"/>
          <a:ext cx="1035050" cy="44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name="Уравнение" r:id="rId4" imgW="291960" imgH="253800" progId="Equation.3">
                  <p:embed/>
                </p:oleObj>
              </mc:Choice>
              <mc:Fallback>
                <p:oleObj name="Уравнение" r:id="rId4" imgW="291960" imgH="253800" progId="Equation.3">
                  <p:embed/>
                  <p:pic>
                    <p:nvPicPr>
                      <p:cNvPr id="8" name="Объект 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35759" y="3598116"/>
                        <a:ext cx="1035050" cy="442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55430" y="4130881"/>
            <a:ext cx="539602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b)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Diagramma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masshtabini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hisoblaymiz</a:t>
            </a:r>
            <a:endParaRPr lang="ru-RU" sz="25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9959" y="4654312"/>
            <a:ext cx="4381500" cy="9243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430" y="5667375"/>
            <a:ext cx="480329" cy="49147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20941" y="5599652"/>
            <a:ext cx="5394425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5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2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oraliqning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haqiqy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5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endParaRPr lang="ru-RU" sz="25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05687" y="5181600"/>
            <a:ext cx="3833813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914682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800" y="1024403"/>
            <a:ext cx="1066800" cy="7112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46300" y="1110375"/>
            <a:ext cx="98171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en-US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1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1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1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sz="21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1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21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ordinate </a:t>
            </a:r>
            <a:r>
              <a:rPr lang="en-US" sz="21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1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1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Diagramma</a:t>
            </a:r>
            <a:r>
              <a:rPr lang="en-US" sz="21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1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ordinatalarining</a:t>
            </a:r>
            <a:r>
              <a:rPr lang="en-US" sz="21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1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qiymatlari</a:t>
            </a:r>
            <a:r>
              <a:rPr lang="en-US" sz="21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1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2600" y="1922092"/>
            <a:ext cx="4991100" cy="25781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39800" y="4655834"/>
            <a:ext cx="987962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grafikning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optimal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o’lchamlarni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taminlash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kattalashtirib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kichiklashtirib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qo’yish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mumkun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8659530"/>
              </p:ext>
            </p:extLst>
          </p:nvPr>
        </p:nvGraphicFramePr>
        <p:xfrm>
          <a:off x="8013700" y="4688533"/>
          <a:ext cx="635000" cy="4398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2" name="Уравнение" r:id="rId6" imgW="279360" imgH="228600" progId="Equation.3">
                  <p:embed/>
                </p:oleObj>
              </mc:Choice>
              <mc:Fallback>
                <p:oleObj name="Уравнение" r:id="rId6" imgW="279360" imgH="228600" progId="Equation.3">
                  <p:embed/>
                  <p:pic>
                    <p:nvPicPr>
                      <p:cNvPr id="9" name="Объект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013700" y="4688533"/>
                        <a:ext cx="635000" cy="4398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5935544"/>
              </p:ext>
            </p:extLst>
          </p:nvPr>
        </p:nvGraphicFramePr>
        <p:xfrm>
          <a:off x="9238764" y="4688533"/>
          <a:ext cx="495300" cy="461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3" name="Уравнение" r:id="rId8" imgW="215640" imgH="228600" progId="Equation.3">
                  <p:embed/>
                </p:oleObj>
              </mc:Choice>
              <mc:Fallback>
                <p:oleObj name="Уравнение" r:id="rId8" imgW="215640" imgH="228600" progId="Equation.3">
                  <p:embed/>
                  <p:pic>
                    <p:nvPicPr>
                      <p:cNvPr id="10" name="Объект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238764" y="4688533"/>
                        <a:ext cx="495300" cy="461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0354860"/>
              </p:ext>
            </p:extLst>
          </p:nvPr>
        </p:nvGraphicFramePr>
        <p:xfrm>
          <a:off x="4979988" y="5814654"/>
          <a:ext cx="1497012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4" name="Уравнение" r:id="rId10" imgW="736560" imgH="228600" progId="Equation.3">
                  <p:embed/>
                </p:oleObj>
              </mc:Choice>
              <mc:Fallback>
                <p:oleObj name="Уравнение" r:id="rId10" imgW="736560" imgH="228600" progId="Equation.3">
                  <p:embed/>
                  <p:pic>
                    <p:nvPicPr>
                      <p:cNvPr id="11" name="Объект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979988" y="5814654"/>
                        <a:ext cx="1497012" cy="5826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5461907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4325682"/>
              </p:ext>
            </p:extLst>
          </p:nvPr>
        </p:nvGraphicFramePr>
        <p:xfrm>
          <a:off x="504825" y="575629"/>
          <a:ext cx="10121900" cy="610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r:id="rId4" imgW="9086850" imgH="4648200" progId="AutoCAD.Drawing.17">
                  <p:embed/>
                </p:oleObj>
              </mc:Choice>
              <mc:Fallback>
                <p:oleObj r:id="rId4" imgW="9086850" imgH="4648200" progId="AutoCAD.Drawing.17">
                  <p:embed/>
                  <p:pic>
                    <p:nvPicPr>
                      <p:cNvPr id="3" name="Объект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8666" r="32408" b="6207"/>
                      <a:stretch>
                        <a:fillRect/>
                      </a:stretch>
                    </p:blipFill>
                    <p:spPr bwMode="auto">
                      <a:xfrm>
                        <a:off x="504825" y="575629"/>
                        <a:ext cx="10121900" cy="6105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757701" y="6548897"/>
            <a:ext cx="161614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indent="342900" algn="ctr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5.4-rasm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9456" y="0"/>
            <a:ext cx="7571190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endParaRPr lang="ru-RU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67266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0932" y="766465"/>
            <a:ext cx="9989591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Bizning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qurilmalarimizda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diagramasining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ordinatasi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089227"/>
              </p:ext>
            </p:extLst>
          </p:nvPr>
        </p:nvGraphicFramePr>
        <p:xfrm>
          <a:off x="8867688" y="1890158"/>
          <a:ext cx="2279650" cy="68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Уравнение" r:id="rId4" imgW="901440" imgH="228600" progId="Equation.3">
                  <p:embed/>
                </p:oleObj>
              </mc:Choice>
              <mc:Fallback>
                <p:oleObj name="Уравнение" r:id="rId4" imgW="901440" imgH="228600" progId="Equation.3">
                  <p:embed/>
                  <p:pic>
                    <p:nvPicPr>
                      <p:cNvPr id="3" name="Объект 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867688" y="1890158"/>
                        <a:ext cx="2279650" cy="6842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2766" y="1934757"/>
            <a:ext cx="9877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endParaRPr lang="ru-RU" sz="2400" dirty="0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6840225"/>
              </p:ext>
            </p:extLst>
          </p:nvPr>
        </p:nvGraphicFramePr>
        <p:xfrm>
          <a:off x="1888091" y="1890158"/>
          <a:ext cx="1155700" cy="7672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9" name="Уравнение" r:id="rId6" imgW="711000" imgH="444240" progId="Equation.3">
                  <p:embed/>
                </p:oleObj>
              </mc:Choice>
              <mc:Fallback>
                <p:oleObj name="Уравнение" r:id="rId6" imgW="711000" imgH="444240" progId="Equation.3">
                  <p:embed/>
                  <p:pic>
                    <p:nvPicPr>
                      <p:cNvPr id="5" name="Объект 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888091" y="1890158"/>
                        <a:ext cx="1155700" cy="7672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309109" y="2015094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(3)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37919" y="1894146"/>
            <a:ext cx="39549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42900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(3)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(2)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qo’yib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topamiz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6801915"/>
              </p:ext>
            </p:extLst>
          </p:nvPr>
        </p:nvGraphicFramePr>
        <p:xfrm>
          <a:off x="745485" y="2814232"/>
          <a:ext cx="5105400" cy="1090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0" name="Уравнение" r:id="rId8" imgW="2717640" imgH="444240" progId="Equation.3">
                  <p:embed/>
                </p:oleObj>
              </mc:Choice>
              <mc:Fallback>
                <p:oleObj name="Уравнение" r:id="rId8" imgW="2717640" imgH="444240" progId="Equation.3">
                  <p:embed/>
                  <p:pic>
                    <p:nvPicPr>
                      <p:cNvPr id="8" name="Объект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45485" y="2814232"/>
                        <a:ext cx="5105400" cy="10907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-119379" y="4638878"/>
            <a:ext cx="14109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42900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7534543"/>
              </p:ext>
            </p:extLst>
          </p:nvPr>
        </p:nvGraphicFramePr>
        <p:xfrm>
          <a:off x="1139185" y="4368800"/>
          <a:ext cx="49403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1" name="Уравнение" r:id="rId10" imgW="2603160" imgH="444240" progId="Equation.3">
                  <p:embed/>
                </p:oleObj>
              </mc:Choice>
              <mc:Fallback>
                <p:oleObj name="Уравнение" r:id="rId10" imgW="2603160" imgH="444240" progId="Equation.3">
                  <p:embed/>
                  <p:pic>
                    <p:nvPicPr>
                      <p:cNvPr id="11" name="Объект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139185" y="4368800"/>
                        <a:ext cx="49403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3726769"/>
              </p:ext>
            </p:extLst>
          </p:nvPr>
        </p:nvGraphicFramePr>
        <p:xfrm>
          <a:off x="6079485" y="4471949"/>
          <a:ext cx="857250" cy="693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name="Уравнение" r:id="rId12" imgW="419040" imgH="419040" progId="Equation.3">
                  <p:embed/>
                </p:oleObj>
              </mc:Choice>
              <mc:Fallback>
                <p:oleObj name="Уравнение" r:id="rId12" imgW="419040" imgH="419040" progId="Equation.3">
                  <p:embed/>
                  <p:pic>
                    <p:nvPicPr>
                      <p:cNvPr id="12" name="Объект 1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079485" y="4471949"/>
                        <a:ext cx="857250" cy="693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83442" y="2634215"/>
            <a:ext cx="4735836" cy="367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933458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800" y="1028680"/>
            <a:ext cx="11341100" cy="53245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Cyrl-UZ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SAVOLLAR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Absolyut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zlik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zlik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planida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masshtab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tanlanadi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zlanishlar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plani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qutbi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zlik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plani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quriladi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lanishlar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plani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quriladi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Absolyut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tezlanish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lanishlar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planida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masshtab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GB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8.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deganda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nimani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tushinasiz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uz-Cyrl-UZ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Mexanizm kinematikasi nimani o`rgatadi?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uz-Cyrl-UZ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Mexanizm qanday bo`g`inlardan tashkil topgan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11</a:t>
            </a:r>
            <a:r>
              <a:rPr lang="uz-Cyrl-UZ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Tekislikda harakatlanuvchi ko`p bo’g’inli mexanizmlar harakati necha xil bo`ladi?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uz-Cyrl-UZ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Mexanizmlar kinematikasini o`rganishni necha xil usullari bor?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13.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xolatlar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plani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14.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Analitik kinematika qanday usul?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Uzunlik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masshtabi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formula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tezlanishlari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qanyday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22574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Дивиденд">
  <a:themeElements>
    <a:clrScheme name="Дивиденд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Дивиденд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TM03457464[[fn=Дивиденд]]</Template>
  <TotalTime>739</TotalTime>
  <Words>2455</Words>
  <Application>Microsoft Office PowerPoint</Application>
  <PresentationFormat>Широкоэкранный</PresentationFormat>
  <Paragraphs>241</Paragraphs>
  <Slides>32</Slides>
  <Notes>32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42" baseType="lpstr">
      <vt:lpstr>Arial</vt:lpstr>
      <vt:lpstr>Calibri</vt:lpstr>
      <vt:lpstr>Corbel</vt:lpstr>
      <vt:lpstr>Gill Sans MT</vt:lpstr>
      <vt:lpstr>Symbol</vt:lpstr>
      <vt:lpstr>Times New Roman</vt:lpstr>
      <vt:lpstr>Wingdings 2</vt:lpstr>
      <vt:lpstr>Дивиденд</vt:lpstr>
      <vt:lpstr>Уравнение</vt:lpstr>
      <vt:lpstr>AutoCAD.Drawing.17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Abdulloh</dc:creator>
  <cp:lastModifiedBy>User</cp:lastModifiedBy>
  <cp:revision>88</cp:revision>
  <dcterms:created xsi:type="dcterms:W3CDTF">2018-01-17T20:24:24Z</dcterms:created>
  <dcterms:modified xsi:type="dcterms:W3CDTF">2018-05-29T09:18:33Z</dcterms:modified>
</cp:coreProperties>
</file>