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0" r:id="rId1"/>
  </p:sldMasterIdLst>
  <p:notesMasterIdLst>
    <p:notesMasterId r:id="rId30"/>
  </p:notesMasterIdLst>
  <p:sldIdLst>
    <p:sldId id="256" r:id="rId2"/>
    <p:sldId id="257" r:id="rId3"/>
    <p:sldId id="258" r:id="rId4"/>
    <p:sldId id="279" r:id="rId5"/>
    <p:sldId id="259" r:id="rId6"/>
    <p:sldId id="260" r:id="rId7"/>
    <p:sldId id="28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81" r:id="rId27"/>
    <p:sldId id="282" r:id="rId28"/>
    <p:sldId id="283"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Пользователь" initials="П" lastIdx="1" clrIdx="0">
    <p:extLst>
      <p:ext uri="{19B8F6BF-5375-455C-9EA6-DF929625EA0E}">
        <p15:presenceInfo xmlns:p15="http://schemas.microsoft.com/office/powerpoint/2012/main" userId="Пользователь"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292" autoAdjust="0"/>
    <p:restoredTop sz="94364" autoAdjust="0"/>
  </p:normalViewPr>
  <p:slideViewPr>
    <p:cSldViewPr snapToGrid="0">
      <p:cViewPr varScale="1">
        <p:scale>
          <a:sx n="73" d="100"/>
          <a:sy n="73" d="100"/>
        </p:scale>
        <p:origin x="810" y="54"/>
      </p:cViewPr>
      <p:guideLst/>
    </p:cSldViewPr>
  </p:slideViewPr>
  <p:outlineViewPr>
    <p:cViewPr>
      <p:scale>
        <a:sx n="33" d="100"/>
        <a:sy n="33" d="100"/>
      </p:scale>
      <p:origin x="0" y="-1209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6DE7F58-A787-45B0-928D-1FCC53515D48}" type="doc">
      <dgm:prSet loTypeId="urn:microsoft.com/office/officeart/2005/8/layout/vProcess5" loCatId="process" qsTypeId="urn:microsoft.com/office/officeart/2005/8/quickstyle/3d3" qsCatId="3D" csTypeId="urn:microsoft.com/office/officeart/2005/8/colors/colorful2" csCatId="colorful" phldr="1"/>
      <dgm:spPr/>
      <dgm:t>
        <a:bodyPr/>
        <a:lstStyle/>
        <a:p>
          <a:endParaRPr lang="ru-RU"/>
        </a:p>
      </dgm:t>
    </dgm:pt>
    <dgm:pt modelId="{6F71FDF6-B66A-4384-8F04-3B272CAAD7DA}">
      <dgm:prSet/>
      <dgm:spPr/>
      <dgm:t>
        <a:bodyPr/>
        <a:lstStyle/>
        <a:p>
          <a:pPr rtl="0"/>
          <a:r>
            <a:rPr lang="en-US" dirty="0" smtClean="0"/>
            <a:t>REJA:</a:t>
          </a:r>
          <a:endParaRPr lang="ru-RU" dirty="0"/>
        </a:p>
      </dgm:t>
    </dgm:pt>
    <dgm:pt modelId="{DC384A72-9CD9-4757-B2B2-4E1E71CCC478}" type="parTrans" cxnId="{FB116E2E-EEB7-42F1-BE12-1E50BBB42FCF}">
      <dgm:prSet/>
      <dgm:spPr/>
      <dgm:t>
        <a:bodyPr/>
        <a:lstStyle/>
        <a:p>
          <a:endParaRPr lang="ru-RU"/>
        </a:p>
      </dgm:t>
    </dgm:pt>
    <dgm:pt modelId="{DF14B563-9F26-4930-B5C1-8DB95B23409C}" type="sibTrans" cxnId="{FB116E2E-EEB7-42F1-BE12-1E50BBB42FCF}">
      <dgm:prSet/>
      <dgm:spPr/>
      <dgm:t>
        <a:bodyPr/>
        <a:lstStyle/>
        <a:p>
          <a:endParaRPr lang="ru-RU"/>
        </a:p>
      </dgm:t>
    </dgm:pt>
    <dgm:pt modelId="{CDA20022-8AE6-43F9-850F-10281A8833BC}">
      <dgm:prSet/>
      <dgm:spPr/>
      <dgm:t>
        <a:bodyPr/>
        <a:lstStyle/>
        <a:p>
          <a:pPr rtl="0"/>
          <a:r>
            <a:rPr lang="en-US" dirty="0" smtClean="0"/>
            <a:t>1.</a:t>
          </a:r>
          <a:r>
            <a:rPr lang="uz-Cyrl-UZ" dirty="0" smtClean="0"/>
            <a:t>Balka tayanchl</a:t>
          </a:r>
          <a:r>
            <a:rPr lang="en-US" dirty="0" err="1" smtClean="0"/>
            <a:t>arining</a:t>
          </a:r>
          <a:r>
            <a:rPr lang="en-US" dirty="0" smtClean="0"/>
            <a:t> </a:t>
          </a:r>
          <a:r>
            <a:rPr lang="en-US" dirty="0" err="1" smtClean="0"/>
            <a:t>turlari</a:t>
          </a:r>
          <a:endParaRPr lang="ru-RU" dirty="0"/>
        </a:p>
      </dgm:t>
    </dgm:pt>
    <dgm:pt modelId="{40241A19-4817-47F5-A7CE-29A462EFE5FC}" type="parTrans" cxnId="{7B7B42E7-DF9C-4E09-8E1E-F58391DC9EEC}">
      <dgm:prSet/>
      <dgm:spPr/>
      <dgm:t>
        <a:bodyPr/>
        <a:lstStyle/>
        <a:p>
          <a:endParaRPr lang="ru-RU"/>
        </a:p>
      </dgm:t>
    </dgm:pt>
    <dgm:pt modelId="{8E953C28-9B99-4CE6-B1C2-4E5ADDAAC665}" type="sibTrans" cxnId="{7B7B42E7-DF9C-4E09-8E1E-F58391DC9EEC}">
      <dgm:prSet/>
      <dgm:spPr/>
      <dgm:t>
        <a:bodyPr/>
        <a:lstStyle/>
        <a:p>
          <a:endParaRPr lang="ru-RU"/>
        </a:p>
      </dgm:t>
    </dgm:pt>
    <dgm:pt modelId="{A085DEFC-91C6-48AC-A315-9ABEBFA3AE53}">
      <dgm:prSet/>
      <dgm:spPr/>
      <dgm:t>
        <a:bodyPr/>
        <a:lstStyle/>
        <a:p>
          <a:pPr rtl="0"/>
          <a:r>
            <a:rPr lang="en-US" dirty="0" smtClean="0"/>
            <a:t>2. </a:t>
          </a:r>
          <a:r>
            <a:rPr lang="en-US" dirty="0" err="1" smtClean="0"/>
            <a:t>Statik</a:t>
          </a:r>
          <a:r>
            <a:rPr lang="en-US" dirty="0" smtClean="0"/>
            <a:t> </a:t>
          </a:r>
          <a:r>
            <a:rPr lang="en-US" dirty="0" err="1" smtClean="0"/>
            <a:t>aniq</a:t>
          </a:r>
          <a:r>
            <a:rPr lang="en-US" dirty="0" smtClean="0"/>
            <a:t> </a:t>
          </a:r>
          <a:r>
            <a:rPr lang="en-US" dirty="0" err="1" smtClean="0"/>
            <a:t>va</a:t>
          </a:r>
          <a:r>
            <a:rPr lang="en-US" dirty="0" smtClean="0"/>
            <a:t> </a:t>
          </a:r>
          <a:r>
            <a:rPr lang="en-US" dirty="0" err="1" smtClean="0"/>
            <a:t>statik</a:t>
          </a:r>
          <a:r>
            <a:rPr lang="en-US" dirty="0" smtClean="0"/>
            <a:t> </a:t>
          </a:r>
          <a:r>
            <a:rPr lang="en-US" dirty="0" err="1" smtClean="0"/>
            <a:t>aniqmas</a:t>
          </a:r>
          <a:r>
            <a:rPr lang="en-US" dirty="0" smtClean="0"/>
            <a:t> </a:t>
          </a:r>
          <a:r>
            <a:rPr lang="en-US" dirty="0" err="1" smtClean="0"/>
            <a:t>masalalar</a:t>
          </a:r>
          <a:r>
            <a:rPr lang="en-US" dirty="0" smtClean="0"/>
            <a:t>.</a:t>
          </a:r>
          <a:endParaRPr lang="ru-RU" dirty="0"/>
        </a:p>
      </dgm:t>
    </dgm:pt>
    <dgm:pt modelId="{23425C7B-E00A-43B9-BEF8-6E6D811A2D18}" type="parTrans" cxnId="{89F3DEEA-C8CD-4DE9-9812-D4E3DD25745B}">
      <dgm:prSet/>
      <dgm:spPr/>
      <dgm:t>
        <a:bodyPr/>
        <a:lstStyle/>
        <a:p>
          <a:endParaRPr lang="ru-RU"/>
        </a:p>
      </dgm:t>
    </dgm:pt>
    <dgm:pt modelId="{53324797-3C9F-49B8-9825-90FD931B2BCF}" type="sibTrans" cxnId="{89F3DEEA-C8CD-4DE9-9812-D4E3DD25745B}">
      <dgm:prSet/>
      <dgm:spPr/>
      <dgm:t>
        <a:bodyPr/>
        <a:lstStyle/>
        <a:p>
          <a:endParaRPr lang="ru-RU"/>
        </a:p>
      </dgm:t>
    </dgm:pt>
    <dgm:pt modelId="{6AEB2B3D-FF3C-4ED6-9E69-C5265D183AC8}">
      <dgm:prSet/>
      <dgm:spPr/>
      <dgm:t>
        <a:bodyPr/>
        <a:lstStyle/>
        <a:p>
          <a:pPr rtl="0"/>
          <a:r>
            <a:rPr lang="en-US" dirty="0" smtClean="0"/>
            <a:t>3.Kesuvchi </a:t>
          </a:r>
          <a:r>
            <a:rPr lang="en-US" dirty="0" err="1" smtClean="0"/>
            <a:t>kuch</a:t>
          </a:r>
          <a:r>
            <a:rPr lang="en-US" dirty="0" smtClean="0"/>
            <a:t>. </a:t>
          </a:r>
          <a:r>
            <a:rPr lang="en-US" dirty="0" err="1" smtClean="0"/>
            <a:t>Eguvchi</a:t>
          </a:r>
          <a:r>
            <a:rPr lang="en-US" dirty="0" smtClean="0"/>
            <a:t> moment</a:t>
          </a:r>
          <a:r>
            <a:rPr lang="uz-Cyrl-UZ" dirty="0" smtClean="0"/>
            <a:t>.</a:t>
          </a:r>
          <a:r>
            <a:rPr lang="en-US" dirty="0" smtClean="0"/>
            <a:t> </a:t>
          </a:r>
          <a:r>
            <a:rPr lang="en-US" dirty="0" err="1" smtClean="0"/>
            <a:t>Ishora</a:t>
          </a:r>
          <a:r>
            <a:rPr lang="en-US" dirty="0" smtClean="0"/>
            <a:t> </a:t>
          </a:r>
          <a:r>
            <a:rPr lang="en-US" dirty="0" err="1" smtClean="0"/>
            <a:t>qoidalari</a:t>
          </a:r>
          <a:r>
            <a:rPr lang="en-US" dirty="0" smtClean="0"/>
            <a:t> </a:t>
          </a:r>
          <a:endParaRPr lang="ru-RU" dirty="0"/>
        </a:p>
      </dgm:t>
    </dgm:pt>
    <dgm:pt modelId="{E9816D41-2742-4000-8083-4561AC32FC63}" type="parTrans" cxnId="{726C77BA-F5BE-4DA3-9FC5-9CA846B24444}">
      <dgm:prSet/>
      <dgm:spPr/>
      <dgm:t>
        <a:bodyPr/>
        <a:lstStyle/>
        <a:p>
          <a:endParaRPr lang="ru-RU"/>
        </a:p>
      </dgm:t>
    </dgm:pt>
    <dgm:pt modelId="{F00C7281-054C-42D8-A8C7-76249382C972}" type="sibTrans" cxnId="{726C77BA-F5BE-4DA3-9FC5-9CA846B24444}">
      <dgm:prSet/>
      <dgm:spPr/>
      <dgm:t>
        <a:bodyPr/>
        <a:lstStyle/>
        <a:p>
          <a:endParaRPr lang="ru-RU"/>
        </a:p>
      </dgm:t>
    </dgm:pt>
    <dgm:pt modelId="{1563348D-70B2-4DEF-B6F9-FFCB243E9B91}">
      <dgm:prSet/>
      <dgm:spPr/>
      <dgm:t>
        <a:bodyPr/>
        <a:lstStyle/>
        <a:p>
          <a:pPr rtl="0"/>
          <a:r>
            <a:rPr lang="en-US" dirty="0" smtClean="0"/>
            <a:t>4</a:t>
          </a:r>
          <a:r>
            <a:rPr lang="uz-Cyrl-UZ" dirty="0" smtClean="0"/>
            <a:t>.Eguvchi moment , kesuvchi kuch  va yoyilgan kuch intensivligi orasidagi  differentsial bog’lanishlar.</a:t>
          </a:r>
          <a:endParaRPr lang="ru-RU" dirty="0"/>
        </a:p>
      </dgm:t>
    </dgm:pt>
    <dgm:pt modelId="{33F694D9-B75C-43D9-9299-25C89F15C75B}" type="parTrans" cxnId="{5B588417-E2BC-401B-9E3C-38A9B7D665EB}">
      <dgm:prSet/>
      <dgm:spPr/>
      <dgm:t>
        <a:bodyPr/>
        <a:lstStyle/>
        <a:p>
          <a:endParaRPr lang="ru-RU"/>
        </a:p>
      </dgm:t>
    </dgm:pt>
    <dgm:pt modelId="{8927AE99-75C9-482F-B536-C6DE7A1F4010}" type="sibTrans" cxnId="{5B588417-E2BC-401B-9E3C-38A9B7D665EB}">
      <dgm:prSet/>
      <dgm:spPr/>
      <dgm:t>
        <a:bodyPr/>
        <a:lstStyle/>
        <a:p>
          <a:endParaRPr lang="ru-RU"/>
        </a:p>
      </dgm:t>
    </dgm:pt>
    <dgm:pt modelId="{72261CF0-0830-4A4E-AF09-0259C07065E5}" type="pres">
      <dgm:prSet presAssocID="{C6DE7F58-A787-45B0-928D-1FCC53515D48}" presName="outerComposite" presStyleCnt="0">
        <dgm:presLayoutVars>
          <dgm:chMax val="5"/>
          <dgm:dir/>
          <dgm:resizeHandles val="exact"/>
        </dgm:presLayoutVars>
      </dgm:prSet>
      <dgm:spPr/>
      <dgm:t>
        <a:bodyPr/>
        <a:lstStyle/>
        <a:p>
          <a:endParaRPr lang="ru-RU"/>
        </a:p>
      </dgm:t>
    </dgm:pt>
    <dgm:pt modelId="{9C28717A-ABEC-4E98-9EF8-71F981080E02}" type="pres">
      <dgm:prSet presAssocID="{C6DE7F58-A787-45B0-928D-1FCC53515D48}" presName="dummyMaxCanvas" presStyleCnt="0">
        <dgm:presLayoutVars/>
      </dgm:prSet>
      <dgm:spPr/>
    </dgm:pt>
    <dgm:pt modelId="{6D44872F-5F95-42D6-81FF-442CF3910B83}" type="pres">
      <dgm:prSet presAssocID="{C6DE7F58-A787-45B0-928D-1FCC53515D48}" presName="FiveNodes_1" presStyleLbl="node1" presStyleIdx="0" presStyleCnt="5">
        <dgm:presLayoutVars>
          <dgm:bulletEnabled val="1"/>
        </dgm:presLayoutVars>
      </dgm:prSet>
      <dgm:spPr/>
      <dgm:t>
        <a:bodyPr/>
        <a:lstStyle/>
        <a:p>
          <a:endParaRPr lang="ru-RU"/>
        </a:p>
      </dgm:t>
    </dgm:pt>
    <dgm:pt modelId="{7F75184B-E861-40E6-94C6-CB8ADFD613D1}" type="pres">
      <dgm:prSet presAssocID="{C6DE7F58-A787-45B0-928D-1FCC53515D48}" presName="FiveNodes_2" presStyleLbl="node1" presStyleIdx="1" presStyleCnt="5">
        <dgm:presLayoutVars>
          <dgm:bulletEnabled val="1"/>
        </dgm:presLayoutVars>
      </dgm:prSet>
      <dgm:spPr/>
      <dgm:t>
        <a:bodyPr/>
        <a:lstStyle/>
        <a:p>
          <a:endParaRPr lang="ru-RU"/>
        </a:p>
      </dgm:t>
    </dgm:pt>
    <dgm:pt modelId="{15F1C313-347E-4E04-9411-80FFFF6243F7}" type="pres">
      <dgm:prSet presAssocID="{C6DE7F58-A787-45B0-928D-1FCC53515D48}" presName="FiveNodes_3" presStyleLbl="node1" presStyleIdx="2" presStyleCnt="5">
        <dgm:presLayoutVars>
          <dgm:bulletEnabled val="1"/>
        </dgm:presLayoutVars>
      </dgm:prSet>
      <dgm:spPr/>
      <dgm:t>
        <a:bodyPr/>
        <a:lstStyle/>
        <a:p>
          <a:endParaRPr lang="ru-RU"/>
        </a:p>
      </dgm:t>
    </dgm:pt>
    <dgm:pt modelId="{239A1ED5-4363-4691-8831-453173FDACB7}" type="pres">
      <dgm:prSet presAssocID="{C6DE7F58-A787-45B0-928D-1FCC53515D48}" presName="FiveNodes_4" presStyleLbl="node1" presStyleIdx="3" presStyleCnt="5">
        <dgm:presLayoutVars>
          <dgm:bulletEnabled val="1"/>
        </dgm:presLayoutVars>
      </dgm:prSet>
      <dgm:spPr/>
      <dgm:t>
        <a:bodyPr/>
        <a:lstStyle/>
        <a:p>
          <a:endParaRPr lang="ru-RU"/>
        </a:p>
      </dgm:t>
    </dgm:pt>
    <dgm:pt modelId="{56F5FE48-772E-416C-9749-B760C6B0476E}" type="pres">
      <dgm:prSet presAssocID="{C6DE7F58-A787-45B0-928D-1FCC53515D48}" presName="FiveNodes_5" presStyleLbl="node1" presStyleIdx="4" presStyleCnt="5">
        <dgm:presLayoutVars>
          <dgm:bulletEnabled val="1"/>
        </dgm:presLayoutVars>
      </dgm:prSet>
      <dgm:spPr/>
      <dgm:t>
        <a:bodyPr/>
        <a:lstStyle/>
        <a:p>
          <a:endParaRPr lang="ru-RU"/>
        </a:p>
      </dgm:t>
    </dgm:pt>
    <dgm:pt modelId="{E7EBB8CD-93DA-4CAA-9E93-FD8DACD73A85}" type="pres">
      <dgm:prSet presAssocID="{C6DE7F58-A787-45B0-928D-1FCC53515D48}" presName="FiveConn_1-2" presStyleLbl="fgAccFollowNode1" presStyleIdx="0" presStyleCnt="4">
        <dgm:presLayoutVars>
          <dgm:bulletEnabled val="1"/>
        </dgm:presLayoutVars>
      </dgm:prSet>
      <dgm:spPr/>
      <dgm:t>
        <a:bodyPr/>
        <a:lstStyle/>
        <a:p>
          <a:endParaRPr lang="ru-RU"/>
        </a:p>
      </dgm:t>
    </dgm:pt>
    <dgm:pt modelId="{8249D966-79C5-4D52-B1B9-0F10CA36D32B}" type="pres">
      <dgm:prSet presAssocID="{C6DE7F58-A787-45B0-928D-1FCC53515D48}" presName="FiveConn_2-3" presStyleLbl="fgAccFollowNode1" presStyleIdx="1" presStyleCnt="4">
        <dgm:presLayoutVars>
          <dgm:bulletEnabled val="1"/>
        </dgm:presLayoutVars>
      </dgm:prSet>
      <dgm:spPr/>
      <dgm:t>
        <a:bodyPr/>
        <a:lstStyle/>
        <a:p>
          <a:endParaRPr lang="ru-RU"/>
        </a:p>
      </dgm:t>
    </dgm:pt>
    <dgm:pt modelId="{37C05FC7-8EAF-4011-BB3D-351DE0BE2B74}" type="pres">
      <dgm:prSet presAssocID="{C6DE7F58-A787-45B0-928D-1FCC53515D48}" presName="FiveConn_3-4" presStyleLbl="fgAccFollowNode1" presStyleIdx="2" presStyleCnt="4">
        <dgm:presLayoutVars>
          <dgm:bulletEnabled val="1"/>
        </dgm:presLayoutVars>
      </dgm:prSet>
      <dgm:spPr/>
      <dgm:t>
        <a:bodyPr/>
        <a:lstStyle/>
        <a:p>
          <a:endParaRPr lang="ru-RU"/>
        </a:p>
      </dgm:t>
    </dgm:pt>
    <dgm:pt modelId="{2000D244-E248-4EC2-910C-0F70DDD7D708}" type="pres">
      <dgm:prSet presAssocID="{C6DE7F58-A787-45B0-928D-1FCC53515D48}" presName="FiveConn_4-5" presStyleLbl="fgAccFollowNode1" presStyleIdx="3" presStyleCnt="4">
        <dgm:presLayoutVars>
          <dgm:bulletEnabled val="1"/>
        </dgm:presLayoutVars>
      </dgm:prSet>
      <dgm:spPr/>
      <dgm:t>
        <a:bodyPr/>
        <a:lstStyle/>
        <a:p>
          <a:endParaRPr lang="ru-RU"/>
        </a:p>
      </dgm:t>
    </dgm:pt>
    <dgm:pt modelId="{734B64A1-E555-4ED7-986A-F750179E4E29}" type="pres">
      <dgm:prSet presAssocID="{C6DE7F58-A787-45B0-928D-1FCC53515D48}" presName="FiveNodes_1_text" presStyleLbl="node1" presStyleIdx="4" presStyleCnt="5">
        <dgm:presLayoutVars>
          <dgm:bulletEnabled val="1"/>
        </dgm:presLayoutVars>
      </dgm:prSet>
      <dgm:spPr/>
      <dgm:t>
        <a:bodyPr/>
        <a:lstStyle/>
        <a:p>
          <a:endParaRPr lang="ru-RU"/>
        </a:p>
      </dgm:t>
    </dgm:pt>
    <dgm:pt modelId="{069DE315-074A-465A-8680-57DD3F4BCDC0}" type="pres">
      <dgm:prSet presAssocID="{C6DE7F58-A787-45B0-928D-1FCC53515D48}" presName="FiveNodes_2_text" presStyleLbl="node1" presStyleIdx="4" presStyleCnt="5">
        <dgm:presLayoutVars>
          <dgm:bulletEnabled val="1"/>
        </dgm:presLayoutVars>
      </dgm:prSet>
      <dgm:spPr/>
      <dgm:t>
        <a:bodyPr/>
        <a:lstStyle/>
        <a:p>
          <a:endParaRPr lang="ru-RU"/>
        </a:p>
      </dgm:t>
    </dgm:pt>
    <dgm:pt modelId="{F329D6D1-BE0B-4F39-8A1F-62520F11E6A7}" type="pres">
      <dgm:prSet presAssocID="{C6DE7F58-A787-45B0-928D-1FCC53515D48}" presName="FiveNodes_3_text" presStyleLbl="node1" presStyleIdx="4" presStyleCnt="5">
        <dgm:presLayoutVars>
          <dgm:bulletEnabled val="1"/>
        </dgm:presLayoutVars>
      </dgm:prSet>
      <dgm:spPr/>
      <dgm:t>
        <a:bodyPr/>
        <a:lstStyle/>
        <a:p>
          <a:endParaRPr lang="ru-RU"/>
        </a:p>
      </dgm:t>
    </dgm:pt>
    <dgm:pt modelId="{2BFBC0AE-F1DF-42CA-BF13-AE6D3EF0AFB4}" type="pres">
      <dgm:prSet presAssocID="{C6DE7F58-A787-45B0-928D-1FCC53515D48}" presName="FiveNodes_4_text" presStyleLbl="node1" presStyleIdx="4" presStyleCnt="5">
        <dgm:presLayoutVars>
          <dgm:bulletEnabled val="1"/>
        </dgm:presLayoutVars>
      </dgm:prSet>
      <dgm:spPr/>
      <dgm:t>
        <a:bodyPr/>
        <a:lstStyle/>
        <a:p>
          <a:endParaRPr lang="ru-RU"/>
        </a:p>
      </dgm:t>
    </dgm:pt>
    <dgm:pt modelId="{EACEE7CB-5652-4ED1-A90A-FCF0BAAEFABD}" type="pres">
      <dgm:prSet presAssocID="{C6DE7F58-A787-45B0-928D-1FCC53515D48}" presName="FiveNodes_5_text" presStyleLbl="node1" presStyleIdx="4" presStyleCnt="5">
        <dgm:presLayoutVars>
          <dgm:bulletEnabled val="1"/>
        </dgm:presLayoutVars>
      </dgm:prSet>
      <dgm:spPr/>
      <dgm:t>
        <a:bodyPr/>
        <a:lstStyle/>
        <a:p>
          <a:endParaRPr lang="ru-RU"/>
        </a:p>
      </dgm:t>
    </dgm:pt>
  </dgm:ptLst>
  <dgm:cxnLst>
    <dgm:cxn modelId="{D58ECB75-82CF-45A6-9EE3-8D0001C9B46A}" type="presOf" srcId="{C6DE7F58-A787-45B0-928D-1FCC53515D48}" destId="{72261CF0-0830-4A4E-AF09-0259C07065E5}" srcOrd="0" destOrd="0" presId="urn:microsoft.com/office/officeart/2005/8/layout/vProcess5"/>
    <dgm:cxn modelId="{789643C6-3FD1-49FA-AB64-F32B1D0FA6AC}" type="presOf" srcId="{6AEB2B3D-FF3C-4ED6-9E69-C5265D183AC8}" destId="{239A1ED5-4363-4691-8831-453173FDACB7}" srcOrd="0" destOrd="0" presId="urn:microsoft.com/office/officeart/2005/8/layout/vProcess5"/>
    <dgm:cxn modelId="{BB58CB0B-A27D-4169-A4AB-1EE8A47AC6E0}" type="presOf" srcId="{1563348D-70B2-4DEF-B6F9-FFCB243E9B91}" destId="{EACEE7CB-5652-4ED1-A90A-FCF0BAAEFABD}" srcOrd="1" destOrd="0" presId="urn:microsoft.com/office/officeart/2005/8/layout/vProcess5"/>
    <dgm:cxn modelId="{6A077B0F-2DFB-4971-B316-22EACA974739}" type="presOf" srcId="{DF14B563-9F26-4930-B5C1-8DB95B23409C}" destId="{E7EBB8CD-93DA-4CAA-9E93-FD8DACD73A85}" srcOrd="0" destOrd="0" presId="urn:microsoft.com/office/officeart/2005/8/layout/vProcess5"/>
    <dgm:cxn modelId="{AB52023F-A48F-42D5-AF87-951C4C8F8F83}" type="presOf" srcId="{6AEB2B3D-FF3C-4ED6-9E69-C5265D183AC8}" destId="{2BFBC0AE-F1DF-42CA-BF13-AE6D3EF0AFB4}" srcOrd="1" destOrd="0" presId="urn:microsoft.com/office/officeart/2005/8/layout/vProcess5"/>
    <dgm:cxn modelId="{18074A3F-F516-4F41-B7B0-A71B576DCF26}" type="presOf" srcId="{A085DEFC-91C6-48AC-A315-9ABEBFA3AE53}" destId="{15F1C313-347E-4E04-9411-80FFFF6243F7}" srcOrd="0" destOrd="0" presId="urn:microsoft.com/office/officeart/2005/8/layout/vProcess5"/>
    <dgm:cxn modelId="{7B7B42E7-DF9C-4E09-8E1E-F58391DC9EEC}" srcId="{C6DE7F58-A787-45B0-928D-1FCC53515D48}" destId="{CDA20022-8AE6-43F9-850F-10281A8833BC}" srcOrd="1" destOrd="0" parTransId="{40241A19-4817-47F5-A7CE-29A462EFE5FC}" sibTransId="{8E953C28-9B99-4CE6-B1C2-4E5ADDAAC665}"/>
    <dgm:cxn modelId="{52B5015C-77A8-4DFA-90EF-A72C80F44216}" type="presOf" srcId="{8E953C28-9B99-4CE6-B1C2-4E5ADDAAC665}" destId="{8249D966-79C5-4D52-B1B9-0F10CA36D32B}" srcOrd="0" destOrd="0" presId="urn:microsoft.com/office/officeart/2005/8/layout/vProcess5"/>
    <dgm:cxn modelId="{726C77BA-F5BE-4DA3-9FC5-9CA846B24444}" srcId="{C6DE7F58-A787-45B0-928D-1FCC53515D48}" destId="{6AEB2B3D-FF3C-4ED6-9E69-C5265D183AC8}" srcOrd="3" destOrd="0" parTransId="{E9816D41-2742-4000-8083-4561AC32FC63}" sibTransId="{F00C7281-054C-42D8-A8C7-76249382C972}"/>
    <dgm:cxn modelId="{2FED56AE-2785-4DD8-8653-F4D1D9682DE8}" type="presOf" srcId="{A085DEFC-91C6-48AC-A315-9ABEBFA3AE53}" destId="{F329D6D1-BE0B-4F39-8A1F-62520F11E6A7}" srcOrd="1" destOrd="0" presId="urn:microsoft.com/office/officeart/2005/8/layout/vProcess5"/>
    <dgm:cxn modelId="{AC1A5C3E-3BB3-454E-BCCA-76704906E91C}" type="presOf" srcId="{F00C7281-054C-42D8-A8C7-76249382C972}" destId="{2000D244-E248-4EC2-910C-0F70DDD7D708}" srcOrd="0" destOrd="0" presId="urn:microsoft.com/office/officeart/2005/8/layout/vProcess5"/>
    <dgm:cxn modelId="{8BB5F297-CC6A-4211-AE3C-A596D0360711}" type="presOf" srcId="{CDA20022-8AE6-43F9-850F-10281A8833BC}" destId="{7F75184B-E861-40E6-94C6-CB8ADFD613D1}" srcOrd="0" destOrd="0" presId="urn:microsoft.com/office/officeart/2005/8/layout/vProcess5"/>
    <dgm:cxn modelId="{89F3DEEA-C8CD-4DE9-9812-D4E3DD25745B}" srcId="{C6DE7F58-A787-45B0-928D-1FCC53515D48}" destId="{A085DEFC-91C6-48AC-A315-9ABEBFA3AE53}" srcOrd="2" destOrd="0" parTransId="{23425C7B-E00A-43B9-BEF8-6E6D811A2D18}" sibTransId="{53324797-3C9F-49B8-9825-90FD931B2BCF}"/>
    <dgm:cxn modelId="{12027F95-5D20-4F4A-9B03-3D5DB5D42156}" type="presOf" srcId="{6F71FDF6-B66A-4384-8F04-3B272CAAD7DA}" destId="{6D44872F-5F95-42D6-81FF-442CF3910B83}" srcOrd="0" destOrd="0" presId="urn:microsoft.com/office/officeart/2005/8/layout/vProcess5"/>
    <dgm:cxn modelId="{FB116E2E-EEB7-42F1-BE12-1E50BBB42FCF}" srcId="{C6DE7F58-A787-45B0-928D-1FCC53515D48}" destId="{6F71FDF6-B66A-4384-8F04-3B272CAAD7DA}" srcOrd="0" destOrd="0" parTransId="{DC384A72-9CD9-4757-B2B2-4E1E71CCC478}" sibTransId="{DF14B563-9F26-4930-B5C1-8DB95B23409C}"/>
    <dgm:cxn modelId="{E38A8845-87E5-4EC9-942A-972CFD17CE6D}" type="presOf" srcId="{1563348D-70B2-4DEF-B6F9-FFCB243E9B91}" destId="{56F5FE48-772E-416C-9749-B760C6B0476E}" srcOrd="0" destOrd="0" presId="urn:microsoft.com/office/officeart/2005/8/layout/vProcess5"/>
    <dgm:cxn modelId="{168F03E8-444A-4175-9CBF-04CF0A6A2EA9}" type="presOf" srcId="{CDA20022-8AE6-43F9-850F-10281A8833BC}" destId="{069DE315-074A-465A-8680-57DD3F4BCDC0}" srcOrd="1" destOrd="0" presId="urn:microsoft.com/office/officeart/2005/8/layout/vProcess5"/>
    <dgm:cxn modelId="{5B588417-E2BC-401B-9E3C-38A9B7D665EB}" srcId="{C6DE7F58-A787-45B0-928D-1FCC53515D48}" destId="{1563348D-70B2-4DEF-B6F9-FFCB243E9B91}" srcOrd="4" destOrd="0" parTransId="{33F694D9-B75C-43D9-9299-25C89F15C75B}" sibTransId="{8927AE99-75C9-482F-B536-C6DE7A1F4010}"/>
    <dgm:cxn modelId="{4C7FAC12-CE63-4A72-A645-CBAD5AB5B8B1}" type="presOf" srcId="{53324797-3C9F-49B8-9825-90FD931B2BCF}" destId="{37C05FC7-8EAF-4011-BB3D-351DE0BE2B74}" srcOrd="0" destOrd="0" presId="urn:microsoft.com/office/officeart/2005/8/layout/vProcess5"/>
    <dgm:cxn modelId="{C72B7753-22A7-4878-8573-1A1D9C40339F}" type="presOf" srcId="{6F71FDF6-B66A-4384-8F04-3B272CAAD7DA}" destId="{734B64A1-E555-4ED7-986A-F750179E4E29}" srcOrd="1" destOrd="0" presId="urn:microsoft.com/office/officeart/2005/8/layout/vProcess5"/>
    <dgm:cxn modelId="{0A5D6439-F07E-4DF8-AF4C-8F16D5406B8A}" type="presParOf" srcId="{72261CF0-0830-4A4E-AF09-0259C07065E5}" destId="{9C28717A-ABEC-4E98-9EF8-71F981080E02}" srcOrd="0" destOrd="0" presId="urn:microsoft.com/office/officeart/2005/8/layout/vProcess5"/>
    <dgm:cxn modelId="{40B37846-F153-403E-9324-06F3B8402F36}" type="presParOf" srcId="{72261CF0-0830-4A4E-AF09-0259C07065E5}" destId="{6D44872F-5F95-42D6-81FF-442CF3910B83}" srcOrd="1" destOrd="0" presId="urn:microsoft.com/office/officeart/2005/8/layout/vProcess5"/>
    <dgm:cxn modelId="{B6A877BA-656B-4760-971B-87BCEDE286C9}" type="presParOf" srcId="{72261CF0-0830-4A4E-AF09-0259C07065E5}" destId="{7F75184B-E861-40E6-94C6-CB8ADFD613D1}" srcOrd="2" destOrd="0" presId="urn:microsoft.com/office/officeart/2005/8/layout/vProcess5"/>
    <dgm:cxn modelId="{EAAD2118-0133-4093-9A92-3533C28F6240}" type="presParOf" srcId="{72261CF0-0830-4A4E-AF09-0259C07065E5}" destId="{15F1C313-347E-4E04-9411-80FFFF6243F7}" srcOrd="3" destOrd="0" presId="urn:microsoft.com/office/officeart/2005/8/layout/vProcess5"/>
    <dgm:cxn modelId="{F36B180D-F67E-44CB-8130-5EAE38FADBA9}" type="presParOf" srcId="{72261CF0-0830-4A4E-AF09-0259C07065E5}" destId="{239A1ED5-4363-4691-8831-453173FDACB7}" srcOrd="4" destOrd="0" presId="urn:microsoft.com/office/officeart/2005/8/layout/vProcess5"/>
    <dgm:cxn modelId="{BAD89292-EC68-44BA-B189-C9BC23A8BB47}" type="presParOf" srcId="{72261CF0-0830-4A4E-AF09-0259C07065E5}" destId="{56F5FE48-772E-416C-9749-B760C6B0476E}" srcOrd="5" destOrd="0" presId="urn:microsoft.com/office/officeart/2005/8/layout/vProcess5"/>
    <dgm:cxn modelId="{366BA0CA-FFC0-44EF-922B-2B55F5CF0086}" type="presParOf" srcId="{72261CF0-0830-4A4E-AF09-0259C07065E5}" destId="{E7EBB8CD-93DA-4CAA-9E93-FD8DACD73A85}" srcOrd="6" destOrd="0" presId="urn:microsoft.com/office/officeart/2005/8/layout/vProcess5"/>
    <dgm:cxn modelId="{5911DF7F-86C8-44E5-BD81-828949A7D47D}" type="presParOf" srcId="{72261CF0-0830-4A4E-AF09-0259C07065E5}" destId="{8249D966-79C5-4D52-B1B9-0F10CA36D32B}" srcOrd="7" destOrd="0" presId="urn:microsoft.com/office/officeart/2005/8/layout/vProcess5"/>
    <dgm:cxn modelId="{D81133D3-4336-4645-A025-44B0F351F18B}" type="presParOf" srcId="{72261CF0-0830-4A4E-AF09-0259C07065E5}" destId="{37C05FC7-8EAF-4011-BB3D-351DE0BE2B74}" srcOrd="8" destOrd="0" presId="urn:microsoft.com/office/officeart/2005/8/layout/vProcess5"/>
    <dgm:cxn modelId="{F9574187-A94E-4003-89CC-2352665B5649}" type="presParOf" srcId="{72261CF0-0830-4A4E-AF09-0259C07065E5}" destId="{2000D244-E248-4EC2-910C-0F70DDD7D708}" srcOrd="9" destOrd="0" presId="urn:microsoft.com/office/officeart/2005/8/layout/vProcess5"/>
    <dgm:cxn modelId="{FCC68625-EA74-4F05-A74B-28095CBD3A8C}" type="presParOf" srcId="{72261CF0-0830-4A4E-AF09-0259C07065E5}" destId="{734B64A1-E555-4ED7-986A-F750179E4E29}" srcOrd="10" destOrd="0" presId="urn:microsoft.com/office/officeart/2005/8/layout/vProcess5"/>
    <dgm:cxn modelId="{3F3EF023-E7FB-4035-9464-EDA9E03CEFD7}" type="presParOf" srcId="{72261CF0-0830-4A4E-AF09-0259C07065E5}" destId="{069DE315-074A-465A-8680-57DD3F4BCDC0}" srcOrd="11" destOrd="0" presId="urn:microsoft.com/office/officeart/2005/8/layout/vProcess5"/>
    <dgm:cxn modelId="{6CE00448-CD59-4363-9E65-9AC791FA6B36}" type="presParOf" srcId="{72261CF0-0830-4A4E-AF09-0259C07065E5}" destId="{F329D6D1-BE0B-4F39-8A1F-62520F11E6A7}" srcOrd="12" destOrd="0" presId="urn:microsoft.com/office/officeart/2005/8/layout/vProcess5"/>
    <dgm:cxn modelId="{40212ECA-F65C-4B8F-8DCE-E36A797431CD}" type="presParOf" srcId="{72261CF0-0830-4A4E-AF09-0259C07065E5}" destId="{2BFBC0AE-F1DF-42CA-BF13-AE6D3EF0AFB4}" srcOrd="13" destOrd="0" presId="urn:microsoft.com/office/officeart/2005/8/layout/vProcess5"/>
    <dgm:cxn modelId="{8B139C15-9A4D-4C3A-A52D-5315EDB0F581}" type="presParOf" srcId="{72261CF0-0830-4A4E-AF09-0259C07065E5}" destId="{EACEE7CB-5652-4ED1-A90A-FCF0BAAEFABD}"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6B12BD7-CABE-4406-AA44-B1B3C95895B4}" type="doc">
      <dgm:prSet loTypeId="urn:microsoft.com/office/officeart/2005/8/layout/vList2" loCatId="list" qsTypeId="urn:microsoft.com/office/officeart/2005/8/quickstyle/3d3" qsCatId="3D" csTypeId="urn:microsoft.com/office/officeart/2005/8/colors/colorful4" csCatId="colorful"/>
      <dgm:spPr/>
      <dgm:t>
        <a:bodyPr/>
        <a:lstStyle/>
        <a:p>
          <a:endParaRPr lang="ru-RU"/>
        </a:p>
      </dgm:t>
    </dgm:pt>
    <dgm:pt modelId="{A34B72D3-EDB1-4B40-B456-2EDDAD0AA9FE}">
      <dgm:prSet custT="1"/>
      <dgm:spPr/>
      <dgm:t>
        <a:bodyPr/>
        <a:lstStyle/>
        <a:p>
          <a:pPr rtl="0"/>
          <a:r>
            <a:rPr lang="en-US" sz="2400" b="1"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K</a:t>
          </a:r>
          <a:r>
            <a:rPr lang="uz-Cyrl-UZ" sz="2400" b="1"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uch tekisligi</a:t>
          </a:r>
          <a:r>
            <a:rPr lang="en-US" sz="2400" b="1"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 deb</a:t>
          </a:r>
          <a:r>
            <a:rPr lang="uz-Cyrl-UZ" sz="2400" b="1"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 To’sinning egilishi og’irliklari ta’sir qiladigan tekislikda yuz beradi; </a:t>
          </a:r>
          <a:r>
            <a:rPr lang="en-US" sz="2400" b="1" cap="none" spc="0" dirty="0" err="1"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shu</a:t>
          </a:r>
          <a:r>
            <a:rPr lang="uz-Cyrl-UZ" sz="2400" b="1"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 tekislik </a:t>
          </a:r>
          <a:r>
            <a:rPr lang="en-US" sz="2400" b="1" cap="none" spc="0" dirty="0" err="1"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aytiladi</a:t>
          </a:r>
          <a:r>
            <a:rPr lang="uz-Cyrl-UZ" sz="2400" b="1"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 </a:t>
          </a:r>
          <a:endParaRPr lang="ru-RU" sz="2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dgm:t>
    </dgm:pt>
    <dgm:pt modelId="{43794985-19D3-453F-8CBE-676668E5EC11}" type="parTrans" cxnId="{9F813644-5E30-4931-9679-F5A35D7C630A}">
      <dgm:prSet/>
      <dgm:spPr/>
      <dgm:t>
        <a:bodyPr/>
        <a:lstStyle/>
        <a:p>
          <a:endParaRPr lang="ru-RU"/>
        </a:p>
      </dgm:t>
    </dgm:pt>
    <dgm:pt modelId="{0B240D0B-47C2-4EB6-895C-CC1A3B007D48}" type="sibTrans" cxnId="{9F813644-5E30-4931-9679-F5A35D7C630A}">
      <dgm:prSet/>
      <dgm:spPr/>
      <dgm:t>
        <a:bodyPr/>
        <a:lstStyle/>
        <a:p>
          <a:endParaRPr lang="ru-RU"/>
        </a:p>
      </dgm:t>
    </dgm:pt>
    <dgm:pt modelId="{02B57CE1-CEBD-4F41-9F2B-DE2AAED2AD2B}">
      <dgm:prSet/>
      <dgm:spPr/>
      <dgm:t>
        <a:bodyPr/>
        <a:lstStyle/>
        <a:p>
          <a:pPr rtl="0"/>
          <a:r>
            <a:rPr lang="en-US"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T</a:t>
          </a:r>
          <a:r>
            <a:rPr lang="uz-Cyrl-UZ"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ekis egilish </a:t>
          </a:r>
          <a:r>
            <a:rPr lang="en-US"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deb - </a:t>
          </a:r>
          <a:r>
            <a:rPr lang="uz-Cyrl-UZ"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Agar barcha tashqi yuklar (tayanch reaktsiya bilan birga) to’sinning bo’ylama  o’qidan o’tuvchi  bitta tekislikda yotsa va bu tekislik  simmetriya tekisliklari  bilan ustma-ust tushsa, uholda egilish ham simmetriya tekislikda hosil bo’lsa , bunday egilish tekis egilish deyiladi.</a:t>
          </a:r>
          <a:endParaRPr lang="ru-RU"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dgm:t>
    </dgm:pt>
    <dgm:pt modelId="{A86417D3-5AC2-4624-A4D6-906398D1CA03}" type="parTrans" cxnId="{3BD6B177-AE40-4C80-98A6-4437C0609F16}">
      <dgm:prSet/>
      <dgm:spPr/>
      <dgm:t>
        <a:bodyPr/>
        <a:lstStyle/>
        <a:p>
          <a:endParaRPr lang="ru-RU"/>
        </a:p>
      </dgm:t>
    </dgm:pt>
    <dgm:pt modelId="{A938525A-C5BC-4A08-BE9E-F8A55E39C8C1}" type="sibTrans" cxnId="{3BD6B177-AE40-4C80-98A6-4437C0609F16}">
      <dgm:prSet/>
      <dgm:spPr/>
      <dgm:t>
        <a:bodyPr/>
        <a:lstStyle/>
        <a:p>
          <a:endParaRPr lang="ru-RU"/>
        </a:p>
      </dgm:t>
    </dgm:pt>
    <dgm:pt modelId="{30449F61-ACEB-412F-9E79-EDB030926831}">
      <dgm:prSet/>
      <dgm:spPr/>
      <dgm:t>
        <a:bodyPr/>
        <a:lstStyle/>
        <a:p>
          <a:pPr rtl="0"/>
          <a:r>
            <a:rPr lang="en-US" b="1" cap="none" spc="50" dirty="0" smtClean="0">
              <a:ln w="9525" cmpd="sng">
                <a:solidFill>
                  <a:schemeClr val="accent1"/>
                </a:solidFill>
                <a:prstDash val="solid"/>
              </a:ln>
              <a:solidFill>
                <a:srgbClr val="70AD47">
                  <a:tint val="1000"/>
                </a:srgbClr>
              </a:solidFill>
              <a:effectLst>
                <a:glow rad="38100">
                  <a:schemeClr val="accent1">
                    <a:alpha val="40000"/>
                  </a:schemeClr>
                </a:glow>
              </a:effectLst>
            </a:rPr>
            <a:t>Q</a:t>
          </a:r>
          <a:r>
            <a:rPr lang="uz-Cyrl-UZ" b="1" cap="none" spc="50" dirty="0" smtClean="0">
              <a:ln w="9525" cmpd="sng">
                <a:solidFill>
                  <a:schemeClr val="accent1"/>
                </a:solidFill>
                <a:prstDash val="solid"/>
              </a:ln>
              <a:solidFill>
                <a:srgbClr val="70AD47">
                  <a:tint val="1000"/>
                </a:srgbClr>
              </a:solidFill>
              <a:effectLst>
                <a:glow rad="38100">
                  <a:schemeClr val="accent1">
                    <a:alpha val="40000"/>
                  </a:schemeClr>
                </a:glow>
              </a:effectLst>
            </a:rPr>
            <a:t>iyshiq  egilish </a:t>
          </a:r>
          <a:r>
            <a:rPr lang="en-US" b="1" cap="none" spc="50" dirty="0" smtClean="0">
              <a:ln w="9525" cmpd="sng">
                <a:solidFill>
                  <a:schemeClr val="accent1"/>
                </a:solidFill>
                <a:prstDash val="solid"/>
              </a:ln>
              <a:solidFill>
                <a:srgbClr val="70AD47">
                  <a:tint val="1000"/>
                </a:srgbClr>
              </a:solidFill>
              <a:effectLst>
                <a:glow rad="38100">
                  <a:schemeClr val="accent1">
                    <a:alpha val="40000"/>
                  </a:schemeClr>
                </a:glow>
              </a:effectLst>
            </a:rPr>
            <a:t>deb - </a:t>
          </a:r>
          <a:r>
            <a:rPr lang="uz-Cyrl-UZ" b="1" cap="none" spc="50" dirty="0" smtClean="0">
              <a:ln w="9525" cmpd="sng">
                <a:solidFill>
                  <a:schemeClr val="accent1"/>
                </a:solidFill>
                <a:prstDash val="solid"/>
              </a:ln>
              <a:solidFill>
                <a:srgbClr val="70AD47">
                  <a:tint val="1000"/>
                </a:srgbClr>
              </a:solidFill>
              <a:effectLst>
                <a:glow rad="38100">
                  <a:schemeClr val="accent1">
                    <a:alpha val="40000"/>
                  </a:schemeClr>
                </a:glow>
              </a:effectLst>
            </a:rPr>
            <a:t>To’singa kuyilgan yuklar uning simmetriya tekisligida yotmasa, bunday egilish</a:t>
          </a:r>
          <a:r>
            <a:rPr lang="en-US" b="1" cap="none" spc="50" dirty="0" err="1" smtClean="0">
              <a:ln w="9525" cmpd="sng">
                <a:solidFill>
                  <a:schemeClr val="accent1"/>
                </a:solidFill>
                <a:prstDash val="solid"/>
              </a:ln>
              <a:solidFill>
                <a:srgbClr val="70AD47">
                  <a:tint val="1000"/>
                </a:srgbClr>
              </a:solidFill>
              <a:effectLst>
                <a:glow rad="38100">
                  <a:schemeClr val="accent1">
                    <a:alpha val="40000"/>
                  </a:schemeClr>
                </a:glow>
              </a:effectLst>
            </a:rPr>
            <a:t>ga</a:t>
          </a:r>
          <a:r>
            <a:rPr lang="uz-Cyrl-UZ" b="1" cap="none" spc="50" dirty="0" smtClean="0">
              <a:ln w="9525" cmpd="sng">
                <a:solidFill>
                  <a:schemeClr val="accent1"/>
                </a:solidFill>
                <a:prstDash val="solid"/>
              </a:ln>
              <a:solidFill>
                <a:srgbClr val="70AD47">
                  <a:tint val="1000"/>
                </a:srgbClr>
              </a:solidFill>
              <a:effectLst>
                <a:glow rad="38100">
                  <a:schemeClr val="accent1">
                    <a:alpha val="40000"/>
                  </a:schemeClr>
                </a:glow>
              </a:effectLst>
            </a:rPr>
            <a:t>  </a:t>
          </a:r>
          <a:r>
            <a:rPr lang="uz-Cyrl-UZ" b="1" u="sng" cap="none" spc="50" dirty="0" smtClean="0">
              <a:ln w="9525" cmpd="sng">
                <a:solidFill>
                  <a:schemeClr val="accent1"/>
                </a:solidFill>
                <a:prstDash val="solid"/>
              </a:ln>
              <a:solidFill>
                <a:srgbClr val="70AD47">
                  <a:tint val="1000"/>
                </a:srgbClr>
              </a:solidFill>
              <a:effectLst>
                <a:glow rad="38100">
                  <a:schemeClr val="accent1">
                    <a:alpha val="40000"/>
                  </a:schemeClr>
                </a:glow>
              </a:effectLst>
            </a:rPr>
            <a:t>qiyshiq  egilish</a:t>
          </a:r>
          <a:r>
            <a:rPr lang="uz-Cyrl-UZ" b="1" cap="none" spc="50" dirty="0" smtClean="0">
              <a:ln w="9525" cmpd="sng">
                <a:solidFill>
                  <a:schemeClr val="accent1"/>
                </a:solidFill>
                <a:prstDash val="solid"/>
              </a:ln>
              <a:solidFill>
                <a:srgbClr val="70AD47">
                  <a:tint val="1000"/>
                </a:srgbClr>
              </a:solidFill>
              <a:effectLst>
                <a:glow rad="38100">
                  <a:schemeClr val="accent1">
                    <a:alpha val="40000"/>
                  </a:schemeClr>
                </a:glow>
              </a:effectLst>
            </a:rPr>
            <a:t> deyiladi.  </a:t>
          </a:r>
          <a:endParaRPr lang="ru-RU" b="1" cap="none" spc="50" dirty="0">
            <a:ln w="9525" cmpd="sng">
              <a:solidFill>
                <a:schemeClr val="accent1"/>
              </a:solidFill>
              <a:prstDash val="solid"/>
            </a:ln>
            <a:solidFill>
              <a:srgbClr val="70AD47">
                <a:tint val="1000"/>
              </a:srgbClr>
            </a:solidFill>
            <a:effectLst>
              <a:glow rad="38100">
                <a:schemeClr val="accent1">
                  <a:alpha val="40000"/>
                </a:schemeClr>
              </a:glow>
            </a:effectLst>
          </a:endParaRPr>
        </a:p>
      </dgm:t>
    </dgm:pt>
    <dgm:pt modelId="{164AB627-BFCC-4ADF-9035-D6E575454FF7}" type="parTrans" cxnId="{D5FC3D48-5A93-4BDB-91EF-FF0A4F30AF61}">
      <dgm:prSet/>
      <dgm:spPr/>
      <dgm:t>
        <a:bodyPr/>
        <a:lstStyle/>
        <a:p>
          <a:endParaRPr lang="ru-RU"/>
        </a:p>
      </dgm:t>
    </dgm:pt>
    <dgm:pt modelId="{BE63E4EC-2D5C-482E-8D26-5B08AC51A716}" type="sibTrans" cxnId="{D5FC3D48-5A93-4BDB-91EF-FF0A4F30AF61}">
      <dgm:prSet/>
      <dgm:spPr/>
      <dgm:t>
        <a:bodyPr/>
        <a:lstStyle/>
        <a:p>
          <a:endParaRPr lang="ru-RU"/>
        </a:p>
      </dgm:t>
    </dgm:pt>
    <dgm:pt modelId="{36022E18-12E9-4B63-B411-D1524C4641B3}">
      <dgm:prSet/>
      <dgm:spPr/>
      <dgm:t>
        <a:bodyPr/>
        <a:lstStyle/>
        <a:p>
          <a:pPr rtl="0"/>
          <a:r>
            <a:rPr lang="en-US" b="1" cap="none" spc="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S</a:t>
          </a:r>
          <a:r>
            <a:rPr lang="uz-Cyrl-UZ" b="1" cap="none" spc="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of egilish </a:t>
          </a:r>
          <a:r>
            <a:rPr lang="en-US" b="1" cap="none" spc="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deb - </a:t>
          </a:r>
          <a:r>
            <a:rPr lang="uz-Cyrl-UZ" b="1" cap="none" spc="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Agar kesimlarda  faqat bir ichki zo’riqish –eguvchi moment vujudga kelgan holdagi egilish</a:t>
          </a:r>
          <a:r>
            <a:rPr lang="en-US" b="1" cap="none" spc="0" dirty="0" err="1"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iga</a:t>
          </a:r>
          <a:r>
            <a:rPr lang="en-US" b="1" cap="none" spc="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 </a:t>
          </a:r>
          <a:r>
            <a:rPr lang="en-US" b="1" cap="none" spc="0" dirty="0" err="1"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aytiladi</a:t>
          </a:r>
          <a:r>
            <a:rPr lang="uz-Cyrl-UZ" b="1" cap="none" spc="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.Bunda ko’ndalang kuch nolga teng bo’ladi.</a:t>
          </a:r>
          <a:endParaRPr lang="ru-RU"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dgm:t>
    </dgm:pt>
    <dgm:pt modelId="{3E827478-23C8-47D0-9E66-7177B72F45A0}" type="parTrans" cxnId="{587099BC-7748-421F-919D-B83F75ADF27D}">
      <dgm:prSet/>
      <dgm:spPr/>
      <dgm:t>
        <a:bodyPr/>
        <a:lstStyle/>
        <a:p>
          <a:endParaRPr lang="ru-RU"/>
        </a:p>
      </dgm:t>
    </dgm:pt>
    <dgm:pt modelId="{FCDA5D96-FBF7-462E-8D86-B9FD8DC95E24}" type="sibTrans" cxnId="{587099BC-7748-421F-919D-B83F75ADF27D}">
      <dgm:prSet/>
      <dgm:spPr/>
      <dgm:t>
        <a:bodyPr/>
        <a:lstStyle/>
        <a:p>
          <a:endParaRPr lang="ru-RU"/>
        </a:p>
      </dgm:t>
    </dgm:pt>
    <dgm:pt modelId="{C70A192E-26B7-45A5-AEE6-85E77442766F}" type="pres">
      <dgm:prSet presAssocID="{F6B12BD7-CABE-4406-AA44-B1B3C95895B4}" presName="linear" presStyleCnt="0">
        <dgm:presLayoutVars>
          <dgm:animLvl val="lvl"/>
          <dgm:resizeHandles val="exact"/>
        </dgm:presLayoutVars>
      </dgm:prSet>
      <dgm:spPr/>
      <dgm:t>
        <a:bodyPr/>
        <a:lstStyle/>
        <a:p>
          <a:endParaRPr lang="ru-RU"/>
        </a:p>
      </dgm:t>
    </dgm:pt>
    <dgm:pt modelId="{FB848A2B-1B8D-4FFB-85D1-6920561BEB49}" type="pres">
      <dgm:prSet presAssocID="{A34B72D3-EDB1-4B40-B456-2EDDAD0AA9FE}" presName="parentText" presStyleLbl="node1" presStyleIdx="0" presStyleCnt="4">
        <dgm:presLayoutVars>
          <dgm:chMax val="0"/>
          <dgm:bulletEnabled val="1"/>
        </dgm:presLayoutVars>
      </dgm:prSet>
      <dgm:spPr/>
      <dgm:t>
        <a:bodyPr/>
        <a:lstStyle/>
        <a:p>
          <a:endParaRPr lang="ru-RU"/>
        </a:p>
      </dgm:t>
    </dgm:pt>
    <dgm:pt modelId="{2E665026-4C9C-4802-9B1D-B85191EFDF1E}" type="pres">
      <dgm:prSet presAssocID="{0B240D0B-47C2-4EB6-895C-CC1A3B007D48}" presName="spacer" presStyleCnt="0"/>
      <dgm:spPr/>
    </dgm:pt>
    <dgm:pt modelId="{3AF2AFEE-23AB-4E24-95BA-ECF46CFC8A54}" type="pres">
      <dgm:prSet presAssocID="{02B57CE1-CEBD-4F41-9F2B-DE2AAED2AD2B}" presName="parentText" presStyleLbl="node1" presStyleIdx="1" presStyleCnt="4">
        <dgm:presLayoutVars>
          <dgm:chMax val="0"/>
          <dgm:bulletEnabled val="1"/>
        </dgm:presLayoutVars>
      </dgm:prSet>
      <dgm:spPr/>
      <dgm:t>
        <a:bodyPr/>
        <a:lstStyle/>
        <a:p>
          <a:endParaRPr lang="ru-RU"/>
        </a:p>
      </dgm:t>
    </dgm:pt>
    <dgm:pt modelId="{9A0B69C2-7C91-4541-91EB-AAD9032E1C31}" type="pres">
      <dgm:prSet presAssocID="{A938525A-C5BC-4A08-BE9E-F8A55E39C8C1}" presName="spacer" presStyleCnt="0"/>
      <dgm:spPr/>
    </dgm:pt>
    <dgm:pt modelId="{6DEE76FD-5DEA-4A39-96E8-713A4942E1FD}" type="pres">
      <dgm:prSet presAssocID="{30449F61-ACEB-412F-9E79-EDB030926831}" presName="parentText" presStyleLbl="node1" presStyleIdx="2" presStyleCnt="4">
        <dgm:presLayoutVars>
          <dgm:chMax val="0"/>
          <dgm:bulletEnabled val="1"/>
        </dgm:presLayoutVars>
      </dgm:prSet>
      <dgm:spPr/>
      <dgm:t>
        <a:bodyPr/>
        <a:lstStyle/>
        <a:p>
          <a:endParaRPr lang="ru-RU"/>
        </a:p>
      </dgm:t>
    </dgm:pt>
    <dgm:pt modelId="{7BBCFC84-2510-438E-A291-0A4B1D402D58}" type="pres">
      <dgm:prSet presAssocID="{BE63E4EC-2D5C-482E-8D26-5B08AC51A716}" presName="spacer" presStyleCnt="0"/>
      <dgm:spPr/>
    </dgm:pt>
    <dgm:pt modelId="{259C48D3-86B0-4FC9-932F-37339C4E3314}" type="pres">
      <dgm:prSet presAssocID="{36022E18-12E9-4B63-B411-D1524C4641B3}" presName="parentText" presStyleLbl="node1" presStyleIdx="3" presStyleCnt="4">
        <dgm:presLayoutVars>
          <dgm:chMax val="0"/>
          <dgm:bulletEnabled val="1"/>
        </dgm:presLayoutVars>
      </dgm:prSet>
      <dgm:spPr/>
      <dgm:t>
        <a:bodyPr/>
        <a:lstStyle/>
        <a:p>
          <a:endParaRPr lang="ru-RU"/>
        </a:p>
      </dgm:t>
    </dgm:pt>
  </dgm:ptLst>
  <dgm:cxnLst>
    <dgm:cxn modelId="{6A6452AB-1917-4ECF-9C7A-C3B95A847838}" type="presOf" srcId="{30449F61-ACEB-412F-9E79-EDB030926831}" destId="{6DEE76FD-5DEA-4A39-96E8-713A4942E1FD}" srcOrd="0" destOrd="0" presId="urn:microsoft.com/office/officeart/2005/8/layout/vList2"/>
    <dgm:cxn modelId="{D5FC3D48-5A93-4BDB-91EF-FF0A4F30AF61}" srcId="{F6B12BD7-CABE-4406-AA44-B1B3C95895B4}" destId="{30449F61-ACEB-412F-9E79-EDB030926831}" srcOrd="2" destOrd="0" parTransId="{164AB627-BFCC-4ADF-9035-D6E575454FF7}" sibTransId="{BE63E4EC-2D5C-482E-8D26-5B08AC51A716}"/>
    <dgm:cxn modelId="{587099BC-7748-421F-919D-B83F75ADF27D}" srcId="{F6B12BD7-CABE-4406-AA44-B1B3C95895B4}" destId="{36022E18-12E9-4B63-B411-D1524C4641B3}" srcOrd="3" destOrd="0" parTransId="{3E827478-23C8-47D0-9E66-7177B72F45A0}" sibTransId="{FCDA5D96-FBF7-462E-8D86-B9FD8DC95E24}"/>
    <dgm:cxn modelId="{FDDCB877-139E-47EE-9D71-25680CB12446}" type="presOf" srcId="{A34B72D3-EDB1-4B40-B456-2EDDAD0AA9FE}" destId="{FB848A2B-1B8D-4FFB-85D1-6920561BEB49}" srcOrd="0" destOrd="0" presId="urn:microsoft.com/office/officeart/2005/8/layout/vList2"/>
    <dgm:cxn modelId="{DCEAE66D-0736-4A1A-8606-781E8908D72A}" type="presOf" srcId="{36022E18-12E9-4B63-B411-D1524C4641B3}" destId="{259C48D3-86B0-4FC9-932F-37339C4E3314}" srcOrd="0" destOrd="0" presId="urn:microsoft.com/office/officeart/2005/8/layout/vList2"/>
    <dgm:cxn modelId="{618A3CB5-4A4E-4669-8B5A-B24A67F3F9A4}" type="presOf" srcId="{F6B12BD7-CABE-4406-AA44-B1B3C95895B4}" destId="{C70A192E-26B7-45A5-AEE6-85E77442766F}" srcOrd="0" destOrd="0" presId="urn:microsoft.com/office/officeart/2005/8/layout/vList2"/>
    <dgm:cxn modelId="{3BD6B177-AE40-4C80-98A6-4437C0609F16}" srcId="{F6B12BD7-CABE-4406-AA44-B1B3C95895B4}" destId="{02B57CE1-CEBD-4F41-9F2B-DE2AAED2AD2B}" srcOrd="1" destOrd="0" parTransId="{A86417D3-5AC2-4624-A4D6-906398D1CA03}" sibTransId="{A938525A-C5BC-4A08-BE9E-F8A55E39C8C1}"/>
    <dgm:cxn modelId="{7340FCE1-88A7-463B-A893-E503AE49C650}" type="presOf" srcId="{02B57CE1-CEBD-4F41-9F2B-DE2AAED2AD2B}" destId="{3AF2AFEE-23AB-4E24-95BA-ECF46CFC8A54}" srcOrd="0" destOrd="0" presId="urn:microsoft.com/office/officeart/2005/8/layout/vList2"/>
    <dgm:cxn modelId="{9F813644-5E30-4931-9679-F5A35D7C630A}" srcId="{F6B12BD7-CABE-4406-AA44-B1B3C95895B4}" destId="{A34B72D3-EDB1-4B40-B456-2EDDAD0AA9FE}" srcOrd="0" destOrd="0" parTransId="{43794985-19D3-453F-8CBE-676668E5EC11}" sibTransId="{0B240D0B-47C2-4EB6-895C-CC1A3B007D48}"/>
    <dgm:cxn modelId="{651104BD-D060-4FB3-B3AC-C0DB3490E4AE}" type="presParOf" srcId="{C70A192E-26B7-45A5-AEE6-85E77442766F}" destId="{FB848A2B-1B8D-4FFB-85D1-6920561BEB49}" srcOrd="0" destOrd="0" presId="urn:microsoft.com/office/officeart/2005/8/layout/vList2"/>
    <dgm:cxn modelId="{53305694-C94B-43C9-AEC5-D8B9B7CF10E7}" type="presParOf" srcId="{C70A192E-26B7-45A5-AEE6-85E77442766F}" destId="{2E665026-4C9C-4802-9B1D-B85191EFDF1E}" srcOrd="1" destOrd="0" presId="urn:microsoft.com/office/officeart/2005/8/layout/vList2"/>
    <dgm:cxn modelId="{3AFD2FB9-4358-49E6-AC10-677E8F4952AC}" type="presParOf" srcId="{C70A192E-26B7-45A5-AEE6-85E77442766F}" destId="{3AF2AFEE-23AB-4E24-95BA-ECF46CFC8A54}" srcOrd="2" destOrd="0" presId="urn:microsoft.com/office/officeart/2005/8/layout/vList2"/>
    <dgm:cxn modelId="{75E1BD2F-3FCB-436D-8A96-D74755163834}" type="presParOf" srcId="{C70A192E-26B7-45A5-AEE6-85E77442766F}" destId="{9A0B69C2-7C91-4541-91EB-AAD9032E1C31}" srcOrd="3" destOrd="0" presId="urn:microsoft.com/office/officeart/2005/8/layout/vList2"/>
    <dgm:cxn modelId="{108F354B-10FA-442E-8C87-7125AE7F8293}" type="presParOf" srcId="{C70A192E-26B7-45A5-AEE6-85E77442766F}" destId="{6DEE76FD-5DEA-4A39-96E8-713A4942E1FD}" srcOrd="4" destOrd="0" presId="urn:microsoft.com/office/officeart/2005/8/layout/vList2"/>
    <dgm:cxn modelId="{200739FE-77B4-4A0C-95A9-276B22ABDD16}" type="presParOf" srcId="{C70A192E-26B7-45A5-AEE6-85E77442766F}" destId="{7BBCFC84-2510-438E-A291-0A4B1D402D58}" srcOrd="5" destOrd="0" presId="urn:microsoft.com/office/officeart/2005/8/layout/vList2"/>
    <dgm:cxn modelId="{7A49848E-3BC3-4A8F-BEE2-796530D66D2F}" type="presParOf" srcId="{C70A192E-26B7-45A5-AEE6-85E77442766F}" destId="{259C48D3-86B0-4FC9-932F-37339C4E3314}"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44872F-5F95-42D6-81FF-442CF3910B83}">
      <dsp:nvSpPr>
        <dsp:cNvPr id="0" name=""/>
        <dsp:cNvSpPr/>
      </dsp:nvSpPr>
      <dsp:spPr>
        <a:xfrm>
          <a:off x="0" y="0"/>
          <a:ext cx="7033924" cy="861816"/>
        </a:xfrm>
        <a:prstGeom prst="roundRect">
          <a:avLst>
            <a:gd name="adj" fmla="val 10000"/>
          </a:avLst>
        </a:prstGeom>
        <a:solidFill>
          <a:schemeClr val="accent2">
            <a:hueOff val="0"/>
            <a:satOff val="0"/>
            <a:lumOff val="0"/>
            <a:alphaOff val="0"/>
          </a:schemeClr>
        </a:solidFill>
        <a:ln>
          <a:noFill/>
        </a:ln>
        <a:effectLst>
          <a:outerShdw blurRad="38100" dist="25400" dir="2700000" algn="br" rotWithShape="0">
            <a:srgbClr val="000000">
              <a:alpha val="6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rtl="0">
            <a:lnSpc>
              <a:spcPct val="90000"/>
            </a:lnSpc>
            <a:spcBef>
              <a:spcPct val="0"/>
            </a:spcBef>
            <a:spcAft>
              <a:spcPct val="35000"/>
            </a:spcAft>
          </a:pPr>
          <a:r>
            <a:rPr lang="en-US" sz="2100" kern="1200" dirty="0" smtClean="0"/>
            <a:t>REJA:</a:t>
          </a:r>
          <a:endParaRPr lang="ru-RU" sz="2100" kern="1200" dirty="0"/>
        </a:p>
      </dsp:txBody>
      <dsp:txXfrm>
        <a:off x="25242" y="25242"/>
        <a:ext cx="6003124" cy="811332"/>
      </dsp:txXfrm>
    </dsp:sp>
    <dsp:sp modelId="{7F75184B-E861-40E6-94C6-CB8ADFD613D1}">
      <dsp:nvSpPr>
        <dsp:cNvPr id="0" name=""/>
        <dsp:cNvSpPr/>
      </dsp:nvSpPr>
      <dsp:spPr>
        <a:xfrm>
          <a:off x="525260" y="981513"/>
          <a:ext cx="7033924" cy="861816"/>
        </a:xfrm>
        <a:prstGeom prst="roundRect">
          <a:avLst>
            <a:gd name="adj" fmla="val 10000"/>
          </a:avLst>
        </a:prstGeom>
        <a:solidFill>
          <a:schemeClr val="accent2">
            <a:hueOff val="298900"/>
            <a:satOff val="184"/>
            <a:lumOff val="2402"/>
            <a:alphaOff val="0"/>
          </a:schemeClr>
        </a:solidFill>
        <a:ln>
          <a:noFill/>
        </a:ln>
        <a:effectLst>
          <a:outerShdw blurRad="38100" dist="25400" dir="2700000" algn="br" rotWithShape="0">
            <a:srgbClr val="000000">
              <a:alpha val="6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rtl="0">
            <a:lnSpc>
              <a:spcPct val="90000"/>
            </a:lnSpc>
            <a:spcBef>
              <a:spcPct val="0"/>
            </a:spcBef>
            <a:spcAft>
              <a:spcPct val="35000"/>
            </a:spcAft>
          </a:pPr>
          <a:r>
            <a:rPr lang="en-US" sz="2100" kern="1200" dirty="0" smtClean="0"/>
            <a:t>1.</a:t>
          </a:r>
          <a:r>
            <a:rPr lang="uz-Cyrl-UZ" sz="2100" kern="1200" dirty="0" smtClean="0"/>
            <a:t>Balka tayanchl</a:t>
          </a:r>
          <a:r>
            <a:rPr lang="en-US" sz="2100" kern="1200" dirty="0" err="1" smtClean="0"/>
            <a:t>arining</a:t>
          </a:r>
          <a:r>
            <a:rPr lang="en-US" sz="2100" kern="1200" dirty="0" smtClean="0"/>
            <a:t> </a:t>
          </a:r>
          <a:r>
            <a:rPr lang="en-US" sz="2100" kern="1200" dirty="0" err="1" smtClean="0"/>
            <a:t>turlari</a:t>
          </a:r>
          <a:endParaRPr lang="ru-RU" sz="2100" kern="1200" dirty="0"/>
        </a:p>
      </dsp:txBody>
      <dsp:txXfrm>
        <a:off x="550502" y="1006755"/>
        <a:ext cx="5897999" cy="811332"/>
      </dsp:txXfrm>
    </dsp:sp>
    <dsp:sp modelId="{15F1C313-347E-4E04-9411-80FFFF6243F7}">
      <dsp:nvSpPr>
        <dsp:cNvPr id="0" name=""/>
        <dsp:cNvSpPr/>
      </dsp:nvSpPr>
      <dsp:spPr>
        <a:xfrm>
          <a:off x="1050521" y="1963026"/>
          <a:ext cx="7033924" cy="861816"/>
        </a:xfrm>
        <a:prstGeom prst="roundRect">
          <a:avLst>
            <a:gd name="adj" fmla="val 10000"/>
          </a:avLst>
        </a:prstGeom>
        <a:solidFill>
          <a:schemeClr val="accent2">
            <a:hueOff val="597799"/>
            <a:satOff val="368"/>
            <a:lumOff val="4804"/>
            <a:alphaOff val="0"/>
          </a:schemeClr>
        </a:solidFill>
        <a:ln>
          <a:noFill/>
        </a:ln>
        <a:effectLst>
          <a:outerShdw blurRad="38100" dist="25400" dir="2700000" algn="br" rotWithShape="0">
            <a:srgbClr val="000000">
              <a:alpha val="6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rtl="0">
            <a:lnSpc>
              <a:spcPct val="90000"/>
            </a:lnSpc>
            <a:spcBef>
              <a:spcPct val="0"/>
            </a:spcBef>
            <a:spcAft>
              <a:spcPct val="35000"/>
            </a:spcAft>
          </a:pPr>
          <a:r>
            <a:rPr lang="en-US" sz="2100" kern="1200" dirty="0" smtClean="0"/>
            <a:t>2. </a:t>
          </a:r>
          <a:r>
            <a:rPr lang="en-US" sz="2100" kern="1200" dirty="0" err="1" smtClean="0"/>
            <a:t>Statik</a:t>
          </a:r>
          <a:r>
            <a:rPr lang="en-US" sz="2100" kern="1200" dirty="0" smtClean="0"/>
            <a:t> </a:t>
          </a:r>
          <a:r>
            <a:rPr lang="en-US" sz="2100" kern="1200" dirty="0" err="1" smtClean="0"/>
            <a:t>aniq</a:t>
          </a:r>
          <a:r>
            <a:rPr lang="en-US" sz="2100" kern="1200" dirty="0" smtClean="0"/>
            <a:t> </a:t>
          </a:r>
          <a:r>
            <a:rPr lang="en-US" sz="2100" kern="1200" dirty="0" err="1" smtClean="0"/>
            <a:t>va</a:t>
          </a:r>
          <a:r>
            <a:rPr lang="en-US" sz="2100" kern="1200" dirty="0" smtClean="0"/>
            <a:t> </a:t>
          </a:r>
          <a:r>
            <a:rPr lang="en-US" sz="2100" kern="1200" dirty="0" err="1" smtClean="0"/>
            <a:t>statik</a:t>
          </a:r>
          <a:r>
            <a:rPr lang="en-US" sz="2100" kern="1200" dirty="0" smtClean="0"/>
            <a:t> </a:t>
          </a:r>
          <a:r>
            <a:rPr lang="en-US" sz="2100" kern="1200" dirty="0" err="1" smtClean="0"/>
            <a:t>aniqmas</a:t>
          </a:r>
          <a:r>
            <a:rPr lang="en-US" sz="2100" kern="1200" dirty="0" smtClean="0"/>
            <a:t> </a:t>
          </a:r>
          <a:r>
            <a:rPr lang="en-US" sz="2100" kern="1200" dirty="0" err="1" smtClean="0"/>
            <a:t>masalalar</a:t>
          </a:r>
          <a:r>
            <a:rPr lang="en-US" sz="2100" kern="1200" dirty="0" smtClean="0"/>
            <a:t>.</a:t>
          </a:r>
          <a:endParaRPr lang="ru-RU" sz="2100" kern="1200" dirty="0"/>
        </a:p>
      </dsp:txBody>
      <dsp:txXfrm>
        <a:off x="1075763" y="1988268"/>
        <a:ext cx="5897999" cy="811332"/>
      </dsp:txXfrm>
    </dsp:sp>
    <dsp:sp modelId="{239A1ED5-4363-4691-8831-453173FDACB7}">
      <dsp:nvSpPr>
        <dsp:cNvPr id="0" name=""/>
        <dsp:cNvSpPr/>
      </dsp:nvSpPr>
      <dsp:spPr>
        <a:xfrm>
          <a:off x="1575781" y="2944540"/>
          <a:ext cx="7033924" cy="861816"/>
        </a:xfrm>
        <a:prstGeom prst="roundRect">
          <a:avLst>
            <a:gd name="adj" fmla="val 10000"/>
          </a:avLst>
        </a:prstGeom>
        <a:solidFill>
          <a:schemeClr val="accent2">
            <a:hueOff val="896699"/>
            <a:satOff val="551"/>
            <a:lumOff val="7206"/>
            <a:alphaOff val="0"/>
          </a:schemeClr>
        </a:solidFill>
        <a:ln>
          <a:noFill/>
        </a:ln>
        <a:effectLst>
          <a:outerShdw blurRad="38100" dist="25400" dir="2700000" algn="br" rotWithShape="0">
            <a:srgbClr val="000000">
              <a:alpha val="6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rtl="0">
            <a:lnSpc>
              <a:spcPct val="90000"/>
            </a:lnSpc>
            <a:spcBef>
              <a:spcPct val="0"/>
            </a:spcBef>
            <a:spcAft>
              <a:spcPct val="35000"/>
            </a:spcAft>
          </a:pPr>
          <a:r>
            <a:rPr lang="en-US" sz="2100" kern="1200" dirty="0" smtClean="0"/>
            <a:t>3.Kesuvchi </a:t>
          </a:r>
          <a:r>
            <a:rPr lang="en-US" sz="2100" kern="1200" dirty="0" err="1" smtClean="0"/>
            <a:t>kuch</a:t>
          </a:r>
          <a:r>
            <a:rPr lang="en-US" sz="2100" kern="1200" dirty="0" smtClean="0"/>
            <a:t>. </a:t>
          </a:r>
          <a:r>
            <a:rPr lang="en-US" sz="2100" kern="1200" dirty="0" err="1" smtClean="0"/>
            <a:t>Eguvchi</a:t>
          </a:r>
          <a:r>
            <a:rPr lang="en-US" sz="2100" kern="1200" dirty="0" smtClean="0"/>
            <a:t> moment</a:t>
          </a:r>
          <a:r>
            <a:rPr lang="uz-Cyrl-UZ" sz="2100" kern="1200" dirty="0" smtClean="0"/>
            <a:t>.</a:t>
          </a:r>
          <a:r>
            <a:rPr lang="en-US" sz="2100" kern="1200" dirty="0" smtClean="0"/>
            <a:t> </a:t>
          </a:r>
          <a:r>
            <a:rPr lang="en-US" sz="2100" kern="1200" dirty="0" err="1" smtClean="0"/>
            <a:t>Ishora</a:t>
          </a:r>
          <a:r>
            <a:rPr lang="en-US" sz="2100" kern="1200" dirty="0" smtClean="0"/>
            <a:t> </a:t>
          </a:r>
          <a:r>
            <a:rPr lang="en-US" sz="2100" kern="1200" dirty="0" err="1" smtClean="0"/>
            <a:t>qoidalari</a:t>
          </a:r>
          <a:r>
            <a:rPr lang="en-US" sz="2100" kern="1200" dirty="0" smtClean="0"/>
            <a:t> </a:t>
          </a:r>
          <a:endParaRPr lang="ru-RU" sz="2100" kern="1200" dirty="0"/>
        </a:p>
      </dsp:txBody>
      <dsp:txXfrm>
        <a:off x="1601023" y="2969782"/>
        <a:ext cx="5897999" cy="811332"/>
      </dsp:txXfrm>
    </dsp:sp>
    <dsp:sp modelId="{56F5FE48-772E-416C-9749-B760C6B0476E}">
      <dsp:nvSpPr>
        <dsp:cNvPr id="0" name=""/>
        <dsp:cNvSpPr/>
      </dsp:nvSpPr>
      <dsp:spPr>
        <a:xfrm>
          <a:off x="2101042" y="3926053"/>
          <a:ext cx="7033924" cy="861816"/>
        </a:xfrm>
        <a:prstGeom prst="roundRect">
          <a:avLst>
            <a:gd name="adj" fmla="val 10000"/>
          </a:avLst>
        </a:prstGeom>
        <a:solidFill>
          <a:schemeClr val="accent2">
            <a:hueOff val="1195599"/>
            <a:satOff val="735"/>
            <a:lumOff val="9608"/>
            <a:alphaOff val="0"/>
          </a:schemeClr>
        </a:solidFill>
        <a:ln>
          <a:noFill/>
        </a:ln>
        <a:effectLst>
          <a:outerShdw blurRad="38100" dist="25400" dir="2700000" algn="br" rotWithShape="0">
            <a:srgbClr val="000000">
              <a:alpha val="6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rtl="0">
            <a:lnSpc>
              <a:spcPct val="90000"/>
            </a:lnSpc>
            <a:spcBef>
              <a:spcPct val="0"/>
            </a:spcBef>
            <a:spcAft>
              <a:spcPct val="35000"/>
            </a:spcAft>
          </a:pPr>
          <a:r>
            <a:rPr lang="en-US" sz="2100" kern="1200" dirty="0" smtClean="0"/>
            <a:t>4</a:t>
          </a:r>
          <a:r>
            <a:rPr lang="uz-Cyrl-UZ" sz="2100" kern="1200" dirty="0" smtClean="0"/>
            <a:t>.Eguvchi moment , kesuvchi kuch  va yoyilgan kuch intensivligi orasidagi  differentsial bog’lanishlar.</a:t>
          </a:r>
          <a:endParaRPr lang="ru-RU" sz="2100" kern="1200" dirty="0"/>
        </a:p>
      </dsp:txBody>
      <dsp:txXfrm>
        <a:off x="2126284" y="3951295"/>
        <a:ext cx="5897999" cy="811332"/>
      </dsp:txXfrm>
    </dsp:sp>
    <dsp:sp modelId="{E7EBB8CD-93DA-4CAA-9E93-FD8DACD73A85}">
      <dsp:nvSpPr>
        <dsp:cNvPr id="0" name=""/>
        <dsp:cNvSpPr/>
      </dsp:nvSpPr>
      <dsp:spPr>
        <a:xfrm>
          <a:off x="6473743" y="629604"/>
          <a:ext cx="560180" cy="560180"/>
        </a:xfrm>
        <a:prstGeom prst="downArrow">
          <a:avLst>
            <a:gd name="adj1" fmla="val 55000"/>
            <a:gd name="adj2" fmla="val 45000"/>
          </a:avLst>
        </a:prstGeom>
        <a:solidFill>
          <a:schemeClr val="accent2">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endParaRPr lang="ru-RU" sz="2500" kern="1200"/>
        </a:p>
      </dsp:txBody>
      <dsp:txXfrm>
        <a:off x="6599784" y="629604"/>
        <a:ext cx="308099" cy="421535"/>
      </dsp:txXfrm>
    </dsp:sp>
    <dsp:sp modelId="{8249D966-79C5-4D52-B1B9-0F10CA36D32B}">
      <dsp:nvSpPr>
        <dsp:cNvPr id="0" name=""/>
        <dsp:cNvSpPr/>
      </dsp:nvSpPr>
      <dsp:spPr>
        <a:xfrm>
          <a:off x="6999004" y="1611118"/>
          <a:ext cx="560180" cy="560180"/>
        </a:xfrm>
        <a:prstGeom prst="downArrow">
          <a:avLst>
            <a:gd name="adj1" fmla="val 55000"/>
            <a:gd name="adj2" fmla="val 45000"/>
          </a:avLst>
        </a:prstGeom>
        <a:solidFill>
          <a:schemeClr val="accent2">
            <a:tint val="40000"/>
            <a:alpha val="90000"/>
            <a:hueOff val="529424"/>
            <a:satOff val="1594"/>
            <a:lumOff val="462"/>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endParaRPr lang="ru-RU" sz="2500" kern="1200"/>
        </a:p>
      </dsp:txBody>
      <dsp:txXfrm>
        <a:off x="7125045" y="1611118"/>
        <a:ext cx="308099" cy="421535"/>
      </dsp:txXfrm>
    </dsp:sp>
    <dsp:sp modelId="{37C05FC7-8EAF-4011-BB3D-351DE0BE2B74}">
      <dsp:nvSpPr>
        <dsp:cNvPr id="0" name=""/>
        <dsp:cNvSpPr/>
      </dsp:nvSpPr>
      <dsp:spPr>
        <a:xfrm>
          <a:off x="7524265" y="2578267"/>
          <a:ext cx="560180" cy="560180"/>
        </a:xfrm>
        <a:prstGeom prst="downArrow">
          <a:avLst>
            <a:gd name="adj1" fmla="val 55000"/>
            <a:gd name="adj2" fmla="val 45000"/>
          </a:avLst>
        </a:prstGeom>
        <a:solidFill>
          <a:schemeClr val="accent2">
            <a:tint val="40000"/>
            <a:alpha val="90000"/>
            <a:hueOff val="1058847"/>
            <a:satOff val="3189"/>
            <a:lumOff val="925"/>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endParaRPr lang="ru-RU" sz="2500" kern="1200"/>
        </a:p>
      </dsp:txBody>
      <dsp:txXfrm>
        <a:off x="7650306" y="2578267"/>
        <a:ext cx="308099" cy="421535"/>
      </dsp:txXfrm>
    </dsp:sp>
    <dsp:sp modelId="{2000D244-E248-4EC2-910C-0F70DDD7D708}">
      <dsp:nvSpPr>
        <dsp:cNvPr id="0" name=""/>
        <dsp:cNvSpPr/>
      </dsp:nvSpPr>
      <dsp:spPr>
        <a:xfrm>
          <a:off x="8049525" y="3569357"/>
          <a:ext cx="560180" cy="560180"/>
        </a:xfrm>
        <a:prstGeom prst="downArrow">
          <a:avLst>
            <a:gd name="adj1" fmla="val 55000"/>
            <a:gd name="adj2" fmla="val 45000"/>
          </a:avLst>
        </a:prstGeom>
        <a:solidFill>
          <a:schemeClr val="accent2">
            <a:tint val="40000"/>
            <a:alpha val="90000"/>
            <a:hueOff val="1588271"/>
            <a:satOff val="4783"/>
            <a:lumOff val="1387"/>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endParaRPr lang="ru-RU" sz="2500" kern="1200"/>
        </a:p>
      </dsp:txBody>
      <dsp:txXfrm>
        <a:off x="8175566" y="3569357"/>
        <a:ext cx="308099" cy="42153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848A2B-1B8D-4FFB-85D1-6920561BEB49}">
      <dsp:nvSpPr>
        <dsp:cNvPr id="0" name=""/>
        <dsp:cNvSpPr/>
      </dsp:nvSpPr>
      <dsp:spPr>
        <a:xfrm>
          <a:off x="0" y="3850"/>
          <a:ext cx="9685361" cy="1409118"/>
        </a:xfrm>
        <a:prstGeom prst="roundRect">
          <a:avLst/>
        </a:prstGeom>
        <a:solidFill>
          <a:schemeClr val="accent4">
            <a:hueOff val="0"/>
            <a:satOff val="0"/>
            <a:lumOff val="0"/>
            <a:alphaOff val="0"/>
          </a:schemeClr>
        </a:solidFill>
        <a:ln>
          <a:noFill/>
        </a:ln>
        <a:effectLst>
          <a:outerShdw blurRad="38100" dist="25400" dir="2700000" algn="br" rotWithShape="0">
            <a:srgbClr val="000000">
              <a:alpha val="6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b="1" kern="1200"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K</a:t>
          </a:r>
          <a:r>
            <a:rPr lang="uz-Cyrl-UZ" sz="2400" b="1" kern="1200"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uch tekisligi</a:t>
          </a:r>
          <a:r>
            <a:rPr lang="en-US" sz="2400" b="1" kern="1200"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 deb</a:t>
          </a:r>
          <a:r>
            <a:rPr lang="uz-Cyrl-UZ" sz="2400" b="1" kern="1200"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 To’sinning egilishi og’irliklari ta’sir qiladigan tekislikda yuz beradi; </a:t>
          </a:r>
          <a:r>
            <a:rPr lang="en-US" sz="2400" b="1" kern="1200" cap="none" spc="0" dirty="0" err="1"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shu</a:t>
          </a:r>
          <a:r>
            <a:rPr lang="uz-Cyrl-UZ" sz="2400" b="1" kern="1200"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 tekislik </a:t>
          </a:r>
          <a:r>
            <a:rPr lang="en-US" sz="2400" b="1" kern="1200" cap="none" spc="0" dirty="0" err="1"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aytiladi</a:t>
          </a:r>
          <a:r>
            <a:rPr lang="uz-Cyrl-UZ" sz="2400" b="1" kern="1200"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 </a:t>
          </a:r>
          <a:endParaRPr lang="ru-RU" sz="2400" b="1" kern="1200"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dsp:txBody>
      <dsp:txXfrm>
        <a:off x="68787" y="72637"/>
        <a:ext cx="9547787" cy="1271544"/>
      </dsp:txXfrm>
    </dsp:sp>
    <dsp:sp modelId="{3AF2AFEE-23AB-4E24-95BA-ECF46CFC8A54}">
      <dsp:nvSpPr>
        <dsp:cNvPr id="0" name=""/>
        <dsp:cNvSpPr/>
      </dsp:nvSpPr>
      <dsp:spPr>
        <a:xfrm>
          <a:off x="0" y="1470569"/>
          <a:ext cx="9685361" cy="1409118"/>
        </a:xfrm>
        <a:prstGeom prst="roundRect">
          <a:avLst/>
        </a:prstGeom>
        <a:solidFill>
          <a:schemeClr val="accent4">
            <a:hueOff val="-779029"/>
            <a:satOff val="5735"/>
            <a:lumOff val="-6405"/>
            <a:alphaOff val="0"/>
          </a:schemeClr>
        </a:solidFill>
        <a:ln>
          <a:noFill/>
        </a:ln>
        <a:effectLst>
          <a:outerShdw blurRad="38100" dist="25400" dir="2700000" algn="br" rotWithShape="0">
            <a:srgbClr val="000000">
              <a:alpha val="6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n-US" sz="2000" b="1" kern="1200"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T</a:t>
          </a:r>
          <a:r>
            <a:rPr lang="uz-Cyrl-UZ" sz="2000" b="1" kern="1200"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ekis egilish </a:t>
          </a:r>
          <a:r>
            <a:rPr lang="en-US" sz="2000" b="1" kern="1200"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deb - </a:t>
          </a:r>
          <a:r>
            <a:rPr lang="uz-Cyrl-UZ" sz="2000" b="1" kern="1200"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Agar barcha tashqi yuklar (tayanch reaktsiya bilan birga) to’sinning bo’ylama  o’qidan o’tuvchi  bitta tekislikda yotsa va bu tekislik  simmetriya tekisliklari  bilan ustma-ust tushsa, uholda egilish ham simmetriya tekislikda hosil bo’lsa , bunday egilish tekis egilish deyiladi.</a:t>
          </a:r>
          <a:endParaRPr lang="ru-RU" sz="2000" b="1" kern="1200"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dsp:txBody>
      <dsp:txXfrm>
        <a:off x="68787" y="1539356"/>
        <a:ext cx="9547787" cy="1271544"/>
      </dsp:txXfrm>
    </dsp:sp>
    <dsp:sp modelId="{6DEE76FD-5DEA-4A39-96E8-713A4942E1FD}">
      <dsp:nvSpPr>
        <dsp:cNvPr id="0" name=""/>
        <dsp:cNvSpPr/>
      </dsp:nvSpPr>
      <dsp:spPr>
        <a:xfrm>
          <a:off x="0" y="2937288"/>
          <a:ext cx="9685361" cy="1409118"/>
        </a:xfrm>
        <a:prstGeom prst="roundRect">
          <a:avLst/>
        </a:prstGeom>
        <a:solidFill>
          <a:schemeClr val="accent4">
            <a:hueOff val="-1558058"/>
            <a:satOff val="11470"/>
            <a:lumOff val="-12811"/>
            <a:alphaOff val="0"/>
          </a:schemeClr>
        </a:solidFill>
        <a:ln>
          <a:noFill/>
        </a:ln>
        <a:effectLst>
          <a:outerShdw blurRad="38100" dist="25400" dir="2700000" algn="br" rotWithShape="0">
            <a:srgbClr val="000000">
              <a:alpha val="6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n-US" sz="2000" b="1" kern="1200" cap="none" spc="50" dirty="0" smtClean="0">
              <a:ln w="9525" cmpd="sng">
                <a:solidFill>
                  <a:schemeClr val="accent1"/>
                </a:solidFill>
                <a:prstDash val="solid"/>
              </a:ln>
              <a:solidFill>
                <a:srgbClr val="70AD47">
                  <a:tint val="1000"/>
                </a:srgbClr>
              </a:solidFill>
              <a:effectLst>
                <a:glow rad="38100">
                  <a:schemeClr val="accent1">
                    <a:alpha val="40000"/>
                  </a:schemeClr>
                </a:glow>
              </a:effectLst>
            </a:rPr>
            <a:t>Q</a:t>
          </a:r>
          <a:r>
            <a:rPr lang="uz-Cyrl-UZ" sz="2000" b="1" kern="1200" cap="none" spc="50" dirty="0" smtClean="0">
              <a:ln w="9525" cmpd="sng">
                <a:solidFill>
                  <a:schemeClr val="accent1"/>
                </a:solidFill>
                <a:prstDash val="solid"/>
              </a:ln>
              <a:solidFill>
                <a:srgbClr val="70AD47">
                  <a:tint val="1000"/>
                </a:srgbClr>
              </a:solidFill>
              <a:effectLst>
                <a:glow rad="38100">
                  <a:schemeClr val="accent1">
                    <a:alpha val="40000"/>
                  </a:schemeClr>
                </a:glow>
              </a:effectLst>
            </a:rPr>
            <a:t>iyshiq  egilish </a:t>
          </a:r>
          <a:r>
            <a:rPr lang="en-US" sz="2000" b="1" kern="1200" cap="none" spc="50" dirty="0" smtClean="0">
              <a:ln w="9525" cmpd="sng">
                <a:solidFill>
                  <a:schemeClr val="accent1"/>
                </a:solidFill>
                <a:prstDash val="solid"/>
              </a:ln>
              <a:solidFill>
                <a:srgbClr val="70AD47">
                  <a:tint val="1000"/>
                </a:srgbClr>
              </a:solidFill>
              <a:effectLst>
                <a:glow rad="38100">
                  <a:schemeClr val="accent1">
                    <a:alpha val="40000"/>
                  </a:schemeClr>
                </a:glow>
              </a:effectLst>
            </a:rPr>
            <a:t>deb - </a:t>
          </a:r>
          <a:r>
            <a:rPr lang="uz-Cyrl-UZ" sz="2000" b="1" kern="1200" cap="none" spc="50" dirty="0" smtClean="0">
              <a:ln w="9525" cmpd="sng">
                <a:solidFill>
                  <a:schemeClr val="accent1"/>
                </a:solidFill>
                <a:prstDash val="solid"/>
              </a:ln>
              <a:solidFill>
                <a:srgbClr val="70AD47">
                  <a:tint val="1000"/>
                </a:srgbClr>
              </a:solidFill>
              <a:effectLst>
                <a:glow rad="38100">
                  <a:schemeClr val="accent1">
                    <a:alpha val="40000"/>
                  </a:schemeClr>
                </a:glow>
              </a:effectLst>
            </a:rPr>
            <a:t>To’singa kuyilgan yuklar uning simmetriya tekisligida yotmasa, bunday egilish</a:t>
          </a:r>
          <a:r>
            <a:rPr lang="en-US" sz="2000" b="1" kern="1200" cap="none" spc="50" dirty="0" err="1" smtClean="0">
              <a:ln w="9525" cmpd="sng">
                <a:solidFill>
                  <a:schemeClr val="accent1"/>
                </a:solidFill>
                <a:prstDash val="solid"/>
              </a:ln>
              <a:solidFill>
                <a:srgbClr val="70AD47">
                  <a:tint val="1000"/>
                </a:srgbClr>
              </a:solidFill>
              <a:effectLst>
                <a:glow rad="38100">
                  <a:schemeClr val="accent1">
                    <a:alpha val="40000"/>
                  </a:schemeClr>
                </a:glow>
              </a:effectLst>
            </a:rPr>
            <a:t>ga</a:t>
          </a:r>
          <a:r>
            <a:rPr lang="uz-Cyrl-UZ" sz="2000" b="1" kern="1200" cap="none" spc="50" dirty="0" smtClean="0">
              <a:ln w="9525" cmpd="sng">
                <a:solidFill>
                  <a:schemeClr val="accent1"/>
                </a:solidFill>
                <a:prstDash val="solid"/>
              </a:ln>
              <a:solidFill>
                <a:srgbClr val="70AD47">
                  <a:tint val="1000"/>
                </a:srgbClr>
              </a:solidFill>
              <a:effectLst>
                <a:glow rad="38100">
                  <a:schemeClr val="accent1">
                    <a:alpha val="40000"/>
                  </a:schemeClr>
                </a:glow>
              </a:effectLst>
            </a:rPr>
            <a:t>  </a:t>
          </a:r>
          <a:r>
            <a:rPr lang="uz-Cyrl-UZ" sz="2000" b="1" u="sng" kern="1200" cap="none" spc="50" dirty="0" smtClean="0">
              <a:ln w="9525" cmpd="sng">
                <a:solidFill>
                  <a:schemeClr val="accent1"/>
                </a:solidFill>
                <a:prstDash val="solid"/>
              </a:ln>
              <a:solidFill>
                <a:srgbClr val="70AD47">
                  <a:tint val="1000"/>
                </a:srgbClr>
              </a:solidFill>
              <a:effectLst>
                <a:glow rad="38100">
                  <a:schemeClr val="accent1">
                    <a:alpha val="40000"/>
                  </a:schemeClr>
                </a:glow>
              </a:effectLst>
            </a:rPr>
            <a:t>qiyshiq  egilish</a:t>
          </a:r>
          <a:r>
            <a:rPr lang="uz-Cyrl-UZ" sz="2000" b="1" kern="1200" cap="none" spc="50" dirty="0" smtClean="0">
              <a:ln w="9525" cmpd="sng">
                <a:solidFill>
                  <a:schemeClr val="accent1"/>
                </a:solidFill>
                <a:prstDash val="solid"/>
              </a:ln>
              <a:solidFill>
                <a:srgbClr val="70AD47">
                  <a:tint val="1000"/>
                </a:srgbClr>
              </a:solidFill>
              <a:effectLst>
                <a:glow rad="38100">
                  <a:schemeClr val="accent1">
                    <a:alpha val="40000"/>
                  </a:schemeClr>
                </a:glow>
              </a:effectLst>
            </a:rPr>
            <a:t> deyiladi.  </a:t>
          </a:r>
          <a:endParaRPr lang="ru-RU" sz="2000" b="1" kern="1200" cap="none" spc="50" dirty="0">
            <a:ln w="9525" cmpd="sng">
              <a:solidFill>
                <a:schemeClr val="accent1"/>
              </a:solidFill>
              <a:prstDash val="solid"/>
            </a:ln>
            <a:solidFill>
              <a:srgbClr val="70AD47">
                <a:tint val="1000"/>
              </a:srgbClr>
            </a:solidFill>
            <a:effectLst>
              <a:glow rad="38100">
                <a:schemeClr val="accent1">
                  <a:alpha val="40000"/>
                </a:schemeClr>
              </a:glow>
            </a:effectLst>
          </a:endParaRPr>
        </a:p>
      </dsp:txBody>
      <dsp:txXfrm>
        <a:off x="68787" y="3006075"/>
        <a:ext cx="9547787" cy="1271544"/>
      </dsp:txXfrm>
    </dsp:sp>
    <dsp:sp modelId="{259C48D3-86B0-4FC9-932F-37339C4E3314}">
      <dsp:nvSpPr>
        <dsp:cNvPr id="0" name=""/>
        <dsp:cNvSpPr/>
      </dsp:nvSpPr>
      <dsp:spPr>
        <a:xfrm>
          <a:off x="0" y="4404007"/>
          <a:ext cx="9685361" cy="1409118"/>
        </a:xfrm>
        <a:prstGeom prst="roundRect">
          <a:avLst/>
        </a:prstGeom>
        <a:solidFill>
          <a:schemeClr val="accent4">
            <a:hueOff val="-2337087"/>
            <a:satOff val="17205"/>
            <a:lumOff val="-19216"/>
            <a:alphaOff val="0"/>
          </a:schemeClr>
        </a:solidFill>
        <a:ln>
          <a:noFill/>
        </a:ln>
        <a:effectLst>
          <a:outerShdw blurRad="38100" dist="25400" dir="2700000" algn="br" rotWithShape="0">
            <a:srgbClr val="000000">
              <a:alpha val="6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n-US" sz="2000" b="1" kern="1200" cap="none" spc="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S</a:t>
          </a:r>
          <a:r>
            <a:rPr lang="uz-Cyrl-UZ" sz="2000" b="1" kern="1200" cap="none" spc="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of egilish </a:t>
          </a:r>
          <a:r>
            <a:rPr lang="en-US" sz="2000" b="1" kern="1200" cap="none" spc="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deb - </a:t>
          </a:r>
          <a:r>
            <a:rPr lang="uz-Cyrl-UZ" sz="2000" b="1" kern="1200" cap="none" spc="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Agar kesimlarda  faqat bir ichki zo’riqish –eguvchi moment vujudga kelgan holdagi egilish</a:t>
          </a:r>
          <a:r>
            <a:rPr lang="en-US" sz="2000" b="1" kern="1200" cap="none" spc="0" dirty="0" err="1"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iga</a:t>
          </a:r>
          <a:r>
            <a:rPr lang="en-US" sz="2000" b="1" kern="1200" cap="none" spc="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 </a:t>
          </a:r>
          <a:r>
            <a:rPr lang="en-US" sz="2000" b="1" kern="1200" cap="none" spc="0" dirty="0" err="1"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aytiladi</a:t>
          </a:r>
          <a:r>
            <a:rPr lang="uz-Cyrl-UZ" sz="2000" b="1" kern="1200" cap="none" spc="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.Bunda ko’ndalang kuch nolga teng bo’ladi.</a:t>
          </a:r>
          <a:endParaRPr lang="ru-RU" sz="2000" b="1" kern="1200"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dsp:txBody>
      <dsp:txXfrm>
        <a:off x="68787" y="4472794"/>
        <a:ext cx="9547787" cy="1271544"/>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2.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image" Target="../media/image18.wmf"/><Relationship Id="rId1" Type="http://schemas.openxmlformats.org/officeDocument/2006/relationships/image" Target="../media/image17.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21.wmf"/><Relationship Id="rId1" Type="http://schemas.openxmlformats.org/officeDocument/2006/relationships/image" Target="../media/image20.w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23.wmf"/><Relationship Id="rId1" Type="http://schemas.openxmlformats.org/officeDocument/2006/relationships/image" Target="../media/image22.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2.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24.wmf"/></Relationships>
</file>

<file path=ppt/drawings/_rels/vmlDrawing10.vml.rels><?xml version="1.0" encoding="UTF-8" standalone="yes"?>
<Relationships xmlns="http://schemas.openxmlformats.org/package/2006/relationships"><Relationship Id="rId2" Type="http://schemas.openxmlformats.org/officeDocument/2006/relationships/image" Target="../media/image26.wmf"/><Relationship Id="rId1" Type="http://schemas.openxmlformats.org/officeDocument/2006/relationships/image" Target="../media/image25.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6B1633-B761-4406-9CF0-7931AC2765A3}" type="datetimeFigureOut">
              <a:rPr lang="ru-RU" smtClean="0"/>
              <a:t>07.04.2018</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ADFCFE-B950-4DE1-9813-D9F98EFBDE91}" type="slidenum">
              <a:rPr lang="ru-RU" smtClean="0"/>
              <a:t>‹#›</a:t>
            </a:fld>
            <a:endParaRPr lang="ru-RU"/>
          </a:p>
        </p:txBody>
      </p:sp>
    </p:spTree>
    <p:extLst>
      <p:ext uri="{BB962C8B-B14F-4D97-AF65-F5344CB8AC3E}">
        <p14:creationId xmlns:p14="http://schemas.microsoft.com/office/powerpoint/2010/main" val="10347427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a:t>
            </a:fld>
            <a:endParaRPr lang="ru-RU"/>
          </a:p>
        </p:txBody>
      </p:sp>
    </p:spTree>
    <p:extLst>
      <p:ext uri="{BB962C8B-B14F-4D97-AF65-F5344CB8AC3E}">
        <p14:creationId xmlns:p14="http://schemas.microsoft.com/office/powerpoint/2010/main" val="30637589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a:t>
            </a:fld>
            <a:endParaRPr lang="ru-RU"/>
          </a:p>
        </p:txBody>
      </p:sp>
    </p:spTree>
    <p:extLst>
      <p:ext uri="{BB962C8B-B14F-4D97-AF65-F5344CB8AC3E}">
        <p14:creationId xmlns:p14="http://schemas.microsoft.com/office/powerpoint/2010/main" val="27219181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3</a:t>
            </a:fld>
            <a:endParaRPr lang="ru-RU"/>
          </a:p>
        </p:txBody>
      </p:sp>
    </p:spTree>
    <p:extLst>
      <p:ext uri="{BB962C8B-B14F-4D97-AF65-F5344CB8AC3E}">
        <p14:creationId xmlns:p14="http://schemas.microsoft.com/office/powerpoint/2010/main" val="26267620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4</a:t>
            </a:fld>
            <a:endParaRPr lang="ru-RU"/>
          </a:p>
        </p:txBody>
      </p:sp>
    </p:spTree>
    <p:extLst>
      <p:ext uri="{BB962C8B-B14F-4D97-AF65-F5344CB8AC3E}">
        <p14:creationId xmlns:p14="http://schemas.microsoft.com/office/powerpoint/2010/main" val="38212546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5</a:t>
            </a:fld>
            <a:endParaRPr lang="ru-RU"/>
          </a:p>
        </p:txBody>
      </p:sp>
    </p:spTree>
    <p:extLst>
      <p:ext uri="{BB962C8B-B14F-4D97-AF65-F5344CB8AC3E}">
        <p14:creationId xmlns:p14="http://schemas.microsoft.com/office/powerpoint/2010/main" val="13120810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6</a:t>
            </a:fld>
            <a:endParaRPr lang="ru-RU"/>
          </a:p>
        </p:txBody>
      </p:sp>
    </p:spTree>
    <p:extLst>
      <p:ext uri="{BB962C8B-B14F-4D97-AF65-F5344CB8AC3E}">
        <p14:creationId xmlns:p14="http://schemas.microsoft.com/office/powerpoint/2010/main" val="30439687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7</a:t>
            </a:fld>
            <a:endParaRPr lang="ru-RU"/>
          </a:p>
        </p:txBody>
      </p:sp>
    </p:spTree>
    <p:extLst>
      <p:ext uri="{BB962C8B-B14F-4D97-AF65-F5344CB8AC3E}">
        <p14:creationId xmlns:p14="http://schemas.microsoft.com/office/powerpoint/2010/main" val="6082101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8</a:t>
            </a:fld>
            <a:endParaRPr lang="ru-RU"/>
          </a:p>
        </p:txBody>
      </p:sp>
    </p:spTree>
    <p:extLst>
      <p:ext uri="{BB962C8B-B14F-4D97-AF65-F5344CB8AC3E}">
        <p14:creationId xmlns:p14="http://schemas.microsoft.com/office/powerpoint/2010/main" val="39949034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9</a:t>
            </a:fld>
            <a:endParaRPr lang="ru-RU"/>
          </a:p>
        </p:txBody>
      </p:sp>
    </p:spTree>
    <p:extLst>
      <p:ext uri="{BB962C8B-B14F-4D97-AF65-F5344CB8AC3E}">
        <p14:creationId xmlns:p14="http://schemas.microsoft.com/office/powerpoint/2010/main" val="35912766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10</a:t>
            </a:fld>
            <a:endParaRPr lang="ru-RU"/>
          </a:p>
        </p:txBody>
      </p:sp>
    </p:spTree>
    <p:extLst>
      <p:ext uri="{BB962C8B-B14F-4D97-AF65-F5344CB8AC3E}">
        <p14:creationId xmlns:p14="http://schemas.microsoft.com/office/powerpoint/2010/main" val="28539956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11</a:t>
            </a:fld>
            <a:endParaRPr lang="ru-RU"/>
          </a:p>
        </p:txBody>
      </p:sp>
    </p:spTree>
    <p:extLst>
      <p:ext uri="{BB962C8B-B14F-4D97-AF65-F5344CB8AC3E}">
        <p14:creationId xmlns:p14="http://schemas.microsoft.com/office/powerpoint/2010/main" val="15425186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12</a:t>
            </a:fld>
            <a:endParaRPr lang="ru-RU"/>
          </a:p>
        </p:txBody>
      </p:sp>
    </p:spTree>
    <p:extLst>
      <p:ext uri="{BB962C8B-B14F-4D97-AF65-F5344CB8AC3E}">
        <p14:creationId xmlns:p14="http://schemas.microsoft.com/office/powerpoint/2010/main" val="12816651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13</a:t>
            </a:fld>
            <a:endParaRPr lang="ru-RU"/>
          </a:p>
        </p:txBody>
      </p:sp>
    </p:spTree>
    <p:extLst>
      <p:ext uri="{BB962C8B-B14F-4D97-AF65-F5344CB8AC3E}">
        <p14:creationId xmlns:p14="http://schemas.microsoft.com/office/powerpoint/2010/main" val="41251354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14</a:t>
            </a:fld>
            <a:endParaRPr lang="ru-RU"/>
          </a:p>
        </p:txBody>
      </p:sp>
    </p:spTree>
    <p:extLst>
      <p:ext uri="{BB962C8B-B14F-4D97-AF65-F5344CB8AC3E}">
        <p14:creationId xmlns:p14="http://schemas.microsoft.com/office/powerpoint/2010/main" val="1270367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15</a:t>
            </a:fld>
            <a:endParaRPr lang="ru-RU"/>
          </a:p>
        </p:txBody>
      </p:sp>
    </p:spTree>
    <p:extLst>
      <p:ext uri="{BB962C8B-B14F-4D97-AF65-F5344CB8AC3E}">
        <p14:creationId xmlns:p14="http://schemas.microsoft.com/office/powerpoint/2010/main" val="2944830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16</a:t>
            </a:fld>
            <a:endParaRPr lang="ru-RU"/>
          </a:p>
        </p:txBody>
      </p:sp>
    </p:spTree>
    <p:extLst>
      <p:ext uri="{BB962C8B-B14F-4D97-AF65-F5344CB8AC3E}">
        <p14:creationId xmlns:p14="http://schemas.microsoft.com/office/powerpoint/2010/main" val="32184668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17</a:t>
            </a:fld>
            <a:endParaRPr lang="ru-RU"/>
          </a:p>
        </p:txBody>
      </p:sp>
    </p:spTree>
    <p:extLst>
      <p:ext uri="{BB962C8B-B14F-4D97-AF65-F5344CB8AC3E}">
        <p14:creationId xmlns:p14="http://schemas.microsoft.com/office/powerpoint/2010/main" val="39840165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18</a:t>
            </a:fld>
            <a:endParaRPr lang="ru-RU"/>
          </a:p>
        </p:txBody>
      </p:sp>
    </p:spTree>
    <p:extLst>
      <p:ext uri="{BB962C8B-B14F-4D97-AF65-F5344CB8AC3E}">
        <p14:creationId xmlns:p14="http://schemas.microsoft.com/office/powerpoint/2010/main" val="22420117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19</a:t>
            </a:fld>
            <a:endParaRPr lang="ru-RU"/>
          </a:p>
        </p:txBody>
      </p:sp>
    </p:spTree>
    <p:extLst>
      <p:ext uri="{BB962C8B-B14F-4D97-AF65-F5344CB8AC3E}">
        <p14:creationId xmlns:p14="http://schemas.microsoft.com/office/powerpoint/2010/main" val="41707494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20</a:t>
            </a:fld>
            <a:endParaRPr lang="ru-RU"/>
          </a:p>
        </p:txBody>
      </p:sp>
    </p:spTree>
    <p:extLst>
      <p:ext uri="{BB962C8B-B14F-4D97-AF65-F5344CB8AC3E}">
        <p14:creationId xmlns:p14="http://schemas.microsoft.com/office/powerpoint/2010/main" val="34390323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21</a:t>
            </a:fld>
            <a:endParaRPr lang="ru-RU"/>
          </a:p>
        </p:txBody>
      </p:sp>
    </p:spTree>
    <p:extLst>
      <p:ext uri="{BB962C8B-B14F-4D97-AF65-F5344CB8AC3E}">
        <p14:creationId xmlns:p14="http://schemas.microsoft.com/office/powerpoint/2010/main" val="37289703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22</a:t>
            </a:fld>
            <a:endParaRPr lang="ru-RU"/>
          </a:p>
        </p:txBody>
      </p:sp>
    </p:spTree>
    <p:extLst>
      <p:ext uri="{BB962C8B-B14F-4D97-AF65-F5344CB8AC3E}">
        <p14:creationId xmlns:p14="http://schemas.microsoft.com/office/powerpoint/2010/main" val="36325037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23</a:t>
            </a:fld>
            <a:endParaRPr lang="ru-RU"/>
          </a:p>
        </p:txBody>
      </p:sp>
    </p:spTree>
    <p:extLst>
      <p:ext uri="{BB962C8B-B14F-4D97-AF65-F5344CB8AC3E}">
        <p14:creationId xmlns:p14="http://schemas.microsoft.com/office/powerpoint/2010/main" val="36507437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24</a:t>
            </a:fld>
            <a:endParaRPr lang="ru-RU"/>
          </a:p>
        </p:txBody>
      </p:sp>
    </p:spTree>
    <p:extLst>
      <p:ext uri="{BB962C8B-B14F-4D97-AF65-F5344CB8AC3E}">
        <p14:creationId xmlns:p14="http://schemas.microsoft.com/office/powerpoint/2010/main" val="40081133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25</a:t>
            </a:fld>
            <a:endParaRPr lang="ru-RU"/>
          </a:p>
        </p:txBody>
      </p:sp>
    </p:spTree>
    <p:extLst>
      <p:ext uri="{BB962C8B-B14F-4D97-AF65-F5344CB8AC3E}">
        <p14:creationId xmlns:p14="http://schemas.microsoft.com/office/powerpoint/2010/main" val="324866075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26</a:t>
            </a:fld>
            <a:endParaRPr lang="ru-RU"/>
          </a:p>
        </p:txBody>
      </p:sp>
    </p:spTree>
    <p:extLst>
      <p:ext uri="{BB962C8B-B14F-4D97-AF65-F5344CB8AC3E}">
        <p14:creationId xmlns:p14="http://schemas.microsoft.com/office/powerpoint/2010/main" val="270547172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27</a:t>
            </a:fld>
            <a:endParaRPr lang="ru-RU"/>
          </a:p>
        </p:txBody>
      </p:sp>
    </p:spTree>
    <p:extLst>
      <p:ext uri="{BB962C8B-B14F-4D97-AF65-F5344CB8AC3E}">
        <p14:creationId xmlns:p14="http://schemas.microsoft.com/office/powerpoint/2010/main" val="83058998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28</a:t>
            </a:fld>
            <a:endParaRPr lang="ru-RU"/>
          </a:p>
        </p:txBody>
      </p:sp>
    </p:spTree>
    <p:extLst>
      <p:ext uri="{BB962C8B-B14F-4D97-AF65-F5344CB8AC3E}">
        <p14:creationId xmlns:p14="http://schemas.microsoft.com/office/powerpoint/2010/main" val="28072659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A0AC5B0-C5BA-4FDB-A277-DE77CA8C54F8}" type="datetimeFigureOut">
              <a:rPr lang="en-US" smtClean="0"/>
              <a:t>4/7/2018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22261495"/>
      </p:ext>
    </p:extLst>
  </p:cSld>
  <p:clrMapOvr>
    <a:masterClrMapping/>
  </p:clrMapOvr>
  <p:transition spd="slow">
    <p:wip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A0AC5B0-C5BA-4FDB-A277-DE77CA8C54F8}" type="datetimeFigureOut">
              <a:rPr lang="en-US" smtClean="0"/>
              <a:t>4/7/2018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2765320424"/>
      </p:ext>
    </p:extLst>
  </p:cSld>
  <p:clrMapOvr>
    <a:masterClrMapping/>
  </p:clrMapOvr>
  <p:transition spd="slow">
    <p:wip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A0AC5B0-C5BA-4FDB-A277-DE77CA8C54F8}" type="datetimeFigureOut">
              <a:rPr lang="en-US" smtClean="0"/>
              <a:t>4/7/2018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4783711"/>
      </p:ext>
    </p:extLst>
  </p:cSld>
  <p:clrMapOvr>
    <a:masterClrMapping/>
  </p:clrMapOvr>
  <p:transition spd="slow">
    <p:wip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0A0AC5B0-C5BA-4FDB-A277-DE77CA8C54F8}" type="datetimeFigureOut">
              <a:rPr lang="en-US" smtClean="0"/>
              <a:t>4/7/2018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769919591"/>
      </p:ext>
    </p:extLst>
  </p:cSld>
  <p:clrMapOvr>
    <a:masterClrMapping/>
  </p:clrMapOvr>
  <p:transition spd="slow">
    <p:wipe/>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097280" y="2582334"/>
            <a:ext cx="4937760" cy="3378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217920" y="2582334"/>
            <a:ext cx="4937760" cy="3378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A0AC5B0-C5BA-4FDB-A277-DE77CA8C54F8}" type="datetimeFigureOut">
              <a:rPr lang="en-US" smtClean="0"/>
              <a:t>4/7/2018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83922871"/>
      </p:ext>
    </p:extLst>
  </p:cSld>
  <p:clrMapOvr>
    <a:masterClrMapping/>
  </p:clrMapOvr>
  <p:transition spd="slow">
    <p:wipe/>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A0AC5B0-C5BA-4FDB-A277-DE77CA8C54F8}" type="datetimeFigureOut">
              <a:rPr lang="en-US" smtClean="0"/>
              <a:t>4/7/2018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2858622972"/>
      </p:ext>
    </p:extLst>
  </p:cSld>
  <p:clrMapOvr>
    <a:masterClrMapping/>
  </p:clrMapOvr>
  <p:transition spd="slow">
    <p:wipe/>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0A0AC5B0-C5BA-4FDB-A277-DE77CA8C54F8}" type="datetimeFigureOut">
              <a:rPr lang="en-US" smtClean="0"/>
              <a:t>4/7/2018</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2462371839"/>
      </p:ext>
    </p:extLst>
  </p:cSld>
  <p:clrMapOvr>
    <a:masterClrMapping/>
  </p:clrMapOvr>
  <p:transition spd="slow">
    <p:wip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0A0AC5B0-C5BA-4FDB-A277-DE77CA8C54F8}" type="datetimeFigureOut">
              <a:rPr lang="en-US" smtClean="0"/>
              <a:t>4/7/2018</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401C433-4C22-4F85-8F5B-993ED809BEFC}" type="slidenum">
              <a:rPr lang="en-US" smtClean="0"/>
              <a:t>‹#›</a:t>
            </a:fld>
            <a:endParaRPr lang="en-US"/>
          </a:p>
        </p:txBody>
      </p:sp>
    </p:spTree>
    <p:extLst>
      <p:ext uri="{BB962C8B-B14F-4D97-AF65-F5344CB8AC3E}">
        <p14:creationId xmlns:p14="http://schemas.microsoft.com/office/powerpoint/2010/main" val="4000506750"/>
      </p:ext>
    </p:extLst>
  </p:cSld>
  <p:clrMapOvr>
    <a:masterClrMapping/>
  </p:clrMapOvr>
  <p:transition spd="slow">
    <p:wipe/>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A0AC5B0-C5BA-4FDB-A277-DE77CA8C54F8}" type="datetimeFigureOut">
              <a:rPr lang="en-US" smtClean="0"/>
              <a:t>4/7/2018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2585142346"/>
      </p:ext>
    </p:extLst>
  </p:cSld>
  <p:clrMapOvr>
    <a:masterClrMapping/>
  </p:clrMapOvr>
  <p:transition spd="slow">
    <p:wipe/>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A0AC5B0-C5BA-4FDB-A277-DE77CA8C54F8}" type="datetimeFigureOut">
              <a:rPr lang="en-US" smtClean="0"/>
              <a:t>4/7/2018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27068750"/>
      </p:ext>
    </p:extLst>
  </p:cSld>
  <p:clrMapOvr>
    <a:masterClrMapping/>
  </p:clrMapOvr>
  <p:transition spd="slow">
    <p:wipe/>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A0AC5B0-C5BA-4FDB-A277-DE77CA8C54F8}" type="datetimeFigureOut">
              <a:rPr lang="en-US" smtClean="0"/>
              <a:t>4/7/2018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3363942510"/>
      </p:ext>
    </p:extLst>
  </p:cSld>
  <p:clrMapOvr>
    <a:masterClrMapping/>
  </p:clrMapOvr>
  <p:transition spd="slow">
    <p:wip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0A0AC5B0-C5BA-4FDB-A277-DE77CA8C54F8}" type="datetimeFigureOut">
              <a:rPr lang="en-US" smtClean="0"/>
              <a:t>4/7/2018</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3401C433-4C22-4F85-8F5B-993ED809BEFC}"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7286243"/>
      </p:ext>
    </p:extLst>
  </p:cSld>
  <p:clrMap bg1="lt1" tx1="dk1" bg2="lt2" tx2="dk2" accent1="accent1" accent2="accent2" accent3="accent3" accent4="accent4" accent5="accent5" accent6="accent6" hlink="hlink" folHlink="folHlink"/>
  <p:sldLayoutIdLst>
    <p:sldLayoutId id="2147483811" r:id="rId1"/>
    <p:sldLayoutId id="2147483812" r:id="rId2"/>
    <p:sldLayoutId id="2147483813" r:id="rId3"/>
    <p:sldLayoutId id="2147483814" r:id="rId4"/>
    <p:sldLayoutId id="2147483815" r:id="rId5"/>
    <p:sldLayoutId id="2147483816" r:id="rId6"/>
    <p:sldLayoutId id="2147483817" r:id="rId7"/>
    <p:sldLayoutId id="2147483818" r:id="rId8"/>
    <p:sldLayoutId id="2147483819" r:id="rId9"/>
    <p:sldLayoutId id="2147483820" r:id="rId10"/>
    <p:sldLayoutId id="2147483821" r:id="rId11"/>
  </p:sldLayoutIdLst>
  <p:transition spd="slow">
    <p:wipe/>
  </p:transition>
  <p:timing>
    <p:tnLst>
      <p:par>
        <p:cTn id="1" dur="indefinite" restart="never" nodeType="tmRoot"/>
      </p:par>
    </p:tnLst>
  </p:timing>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vmlDrawing" Target="../drawings/vmlDrawing1.vml"/><Relationship Id="rId5" Type="http://schemas.openxmlformats.org/officeDocument/2006/relationships/image" Target="../media/image2.wmf"/><Relationship Id="rId4" Type="http://schemas.openxmlformats.org/officeDocument/2006/relationships/oleObject" Target="../embeddings/oleObject1.bin"/></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vmlDrawing" Target="../drawings/vmlDrawing2.vml"/><Relationship Id="rId5" Type="http://schemas.openxmlformats.org/officeDocument/2006/relationships/image" Target="../media/image6.wmf"/><Relationship Id="rId4" Type="http://schemas.openxmlformats.org/officeDocument/2006/relationships/oleObject" Target="../embeddings/oleObject2.bin"/></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7" Type="http://schemas.openxmlformats.org/officeDocument/2006/relationships/image" Target="../media/image11.png"/><Relationship Id="rId2" Type="http://schemas.openxmlformats.org/officeDocument/2006/relationships/slideLayout" Target="../slideLayouts/slideLayout1.xml"/><Relationship Id="rId1" Type="http://schemas.openxmlformats.org/officeDocument/2006/relationships/vmlDrawing" Target="../drawings/vmlDrawing3.vml"/><Relationship Id="rId6" Type="http://schemas.openxmlformats.org/officeDocument/2006/relationships/image" Target="../media/image10.png"/><Relationship Id="rId5" Type="http://schemas.openxmlformats.org/officeDocument/2006/relationships/image" Target="../media/image9.wmf"/><Relationship Id="rId4" Type="http://schemas.openxmlformats.org/officeDocument/2006/relationships/oleObject" Target="../embeddings/oleObject3.bin"/></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vmlDrawing" Target="../drawings/vmlDrawing4.vml"/><Relationship Id="rId5" Type="http://schemas.openxmlformats.org/officeDocument/2006/relationships/image" Target="../media/image12.wmf"/><Relationship Id="rId4" Type="http://schemas.openxmlformats.org/officeDocument/2006/relationships/oleObject" Target="../embeddings/oleObject4.bin"/></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8" Type="http://schemas.openxmlformats.org/officeDocument/2006/relationships/oleObject" Target="../embeddings/oleObject7.bin"/><Relationship Id="rId3" Type="http://schemas.openxmlformats.org/officeDocument/2006/relationships/notesSlide" Target="../notesSlides/notesSlide18.xml"/><Relationship Id="rId7" Type="http://schemas.openxmlformats.org/officeDocument/2006/relationships/image" Target="../media/image18.wmf"/><Relationship Id="rId2" Type="http://schemas.openxmlformats.org/officeDocument/2006/relationships/slideLayout" Target="../slideLayouts/slideLayout1.xml"/><Relationship Id="rId1" Type="http://schemas.openxmlformats.org/officeDocument/2006/relationships/vmlDrawing" Target="../drawings/vmlDrawing5.vml"/><Relationship Id="rId6" Type="http://schemas.openxmlformats.org/officeDocument/2006/relationships/oleObject" Target="../embeddings/oleObject6.bin"/><Relationship Id="rId5" Type="http://schemas.openxmlformats.org/officeDocument/2006/relationships/image" Target="../media/image17.wmf"/><Relationship Id="rId4" Type="http://schemas.openxmlformats.org/officeDocument/2006/relationships/oleObject" Target="../embeddings/oleObject5.bin"/><Relationship Id="rId9" Type="http://schemas.openxmlformats.org/officeDocument/2006/relationships/image" Target="../media/image19.wmf"/></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7" Type="http://schemas.openxmlformats.org/officeDocument/2006/relationships/image" Target="../media/image21.wmf"/><Relationship Id="rId2" Type="http://schemas.openxmlformats.org/officeDocument/2006/relationships/slideLayout" Target="../slideLayouts/slideLayout1.xml"/><Relationship Id="rId1" Type="http://schemas.openxmlformats.org/officeDocument/2006/relationships/vmlDrawing" Target="../drawings/vmlDrawing6.vml"/><Relationship Id="rId6" Type="http://schemas.openxmlformats.org/officeDocument/2006/relationships/oleObject" Target="../embeddings/oleObject9.bin"/><Relationship Id="rId5" Type="http://schemas.openxmlformats.org/officeDocument/2006/relationships/image" Target="../media/image20.wmf"/><Relationship Id="rId4" Type="http://schemas.openxmlformats.org/officeDocument/2006/relationships/oleObject" Target="../embeddings/oleObject8.bin"/></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7" Type="http://schemas.openxmlformats.org/officeDocument/2006/relationships/image" Target="../media/image23.wmf"/><Relationship Id="rId2" Type="http://schemas.openxmlformats.org/officeDocument/2006/relationships/slideLayout" Target="../slideLayouts/slideLayout1.xml"/><Relationship Id="rId1" Type="http://schemas.openxmlformats.org/officeDocument/2006/relationships/vmlDrawing" Target="../drawings/vmlDrawing7.vml"/><Relationship Id="rId6" Type="http://schemas.openxmlformats.org/officeDocument/2006/relationships/oleObject" Target="../embeddings/oleObject11.bin"/><Relationship Id="rId5" Type="http://schemas.openxmlformats.org/officeDocument/2006/relationships/image" Target="../media/image22.wmf"/><Relationship Id="rId4" Type="http://schemas.openxmlformats.org/officeDocument/2006/relationships/oleObject" Target="../embeddings/oleObject10.bin"/></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vmlDrawing" Target="../drawings/vmlDrawing8.vml"/><Relationship Id="rId5" Type="http://schemas.openxmlformats.org/officeDocument/2006/relationships/image" Target="../media/image22.wmf"/><Relationship Id="rId4" Type="http://schemas.openxmlformats.org/officeDocument/2006/relationships/oleObject" Target="../embeddings/oleObject12.bin"/></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xml"/><Relationship Id="rId1" Type="http://schemas.openxmlformats.org/officeDocument/2006/relationships/vmlDrawing" Target="../drawings/vmlDrawing9.vml"/><Relationship Id="rId5" Type="http://schemas.openxmlformats.org/officeDocument/2006/relationships/image" Target="../media/image24.wmf"/><Relationship Id="rId4" Type="http://schemas.openxmlformats.org/officeDocument/2006/relationships/oleObject" Target="../embeddings/oleObject13.bin"/></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7" Type="http://schemas.openxmlformats.org/officeDocument/2006/relationships/image" Target="../media/image26.wmf"/><Relationship Id="rId2" Type="http://schemas.openxmlformats.org/officeDocument/2006/relationships/slideLayout" Target="../slideLayouts/slideLayout1.xml"/><Relationship Id="rId1" Type="http://schemas.openxmlformats.org/officeDocument/2006/relationships/vmlDrawing" Target="../drawings/vmlDrawing10.vml"/><Relationship Id="rId6" Type="http://schemas.openxmlformats.org/officeDocument/2006/relationships/oleObject" Target="../embeddings/oleObject15.bin"/><Relationship Id="rId5" Type="http://schemas.openxmlformats.org/officeDocument/2006/relationships/image" Target="../media/image25.wmf"/><Relationship Id="rId4" Type="http://schemas.openxmlformats.org/officeDocument/2006/relationships/oleObject" Target="../embeddings/oleObject14.bin"/></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val="518271545"/>
              </p:ext>
            </p:extLst>
          </p:nvPr>
        </p:nvGraphicFramePr>
        <p:xfrm>
          <a:off x="766678" y="1059851"/>
          <a:ext cx="9134967" cy="47878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Прямоугольник 4"/>
          <p:cNvSpPr/>
          <p:nvPr/>
        </p:nvSpPr>
        <p:spPr>
          <a:xfrm>
            <a:off x="190197" y="0"/>
            <a:ext cx="10287928" cy="95410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en-US" sz="2800" dirty="0" err="1" smtClean="0"/>
              <a:t>Mavzu</a:t>
            </a:r>
            <a:r>
              <a:rPr lang="en-US" sz="2800" dirty="0" smtClean="0"/>
              <a:t>:</a:t>
            </a:r>
            <a:r>
              <a:rPr lang="ru-RU" sz="2800" dirty="0" err="1" smtClean="0"/>
              <a:t>Egilish</a:t>
            </a:r>
            <a:r>
              <a:rPr lang="ru-RU" sz="2800" dirty="0"/>
              <a:t>.  </a:t>
            </a:r>
            <a:r>
              <a:rPr lang="ru-RU" sz="2800" dirty="0" err="1"/>
              <a:t>O‘zаkning</a:t>
            </a:r>
            <a:r>
              <a:rPr lang="ru-RU" sz="2800" dirty="0"/>
              <a:t> </a:t>
            </a:r>
            <a:r>
              <a:rPr lang="ru-RU" sz="2800" dirty="0" err="1"/>
              <a:t>ko‘ndаlаng</a:t>
            </a:r>
            <a:r>
              <a:rPr lang="ru-RU" sz="2800" dirty="0"/>
              <a:t> </a:t>
            </a:r>
            <a:r>
              <a:rPr lang="ru-RU" sz="2800" dirty="0" err="1"/>
              <a:t>kеsim</a:t>
            </a:r>
            <a:r>
              <a:rPr lang="ru-RU" sz="2800" dirty="0"/>
              <a:t> </a:t>
            </a:r>
            <a:r>
              <a:rPr lang="ru-RU" sz="2800" dirty="0" err="1"/>
              <a:t>yuzаsidаgi</a:t>
            </a:r>
            <a:r>
              <a:rPr lang="ru-RU" sz="2800" dirty="0"/>
              <a:t> </a:t>
            </a:r>
            <a:r>
              <a:rPr lang="ru-RU" sz="2800" dirty="0" err="1"/>
              <a:t>ichki</a:t>
            </a:r>
            <a:r>
              <a:rPr lang="ru-RU" sz="2800" dirty="0"/>
              <a:t> </a:t>
            </a:r>
            <a:r>
              <a:rPr lang="ru-RU" sz="2800" dirty="0" err="1"/>
              <a:t>kuch</a:t>
            </a:r>
            <a:r>
              <a:rPr lang="ru-RU" sz="2800" dirty="0"/>
              <a:t> </a:t>
            </a:r>
            <a:r>
              <a:rPr lang="ru-RU" sz="2800" dirty="0" err="1"/>
              <a:t>fаktоrlаri</a:t>
            </a:r>
            <a:r>
              <a:rPr lang="ru-RU" sz="2800" dirty="0"/>
              <a:t>.  </a:t>
            </a:r>
            <a:r>
              <a:rPr lang="ru-RU" sz="2800" dirty="0" err="1"/>
              <a:t>Sоf</a:t>
            </a:r>
            <a:r>
              <a:rPr lang="ru-RU" sz="2800" dirty="0"/>
              <a:t> </a:t>
            </a:r>
            <a:r>
              <a:rPr lang="ru-RU" sz="2800" dirty="0" err="1"/>
              <a:t>egilish</a:t>
            </a:r>
            <a:r>
              <a:rPr lang="ru-RU" sz="2800" dirty="0"/>
              <a:t>.</a:t>
            </a:r>
          </a:p>
        </p:txBody>
      </p:sp>
    </p:spTree>
    <p:extLst>
      <p:ext uri="{BB962C8B-B14F-4D97-AF65-F5344CB8AC3E}">
        <p14:creationId xmlns:p14="http://schemas.microsoft.com/office/powerpoint/2010/main" val="34857643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45743" y="297430"/>
            <a:ext cx="10790830" cy="5693866"/>
          </a:xfrm>
          <a:prstGeom prst="rect">
            <a:avLst/>
          </a:prstGeom>
        </p:spPr>
        <p:txBody>
          <a:bodyPr wrap="square">
            <a:spAutoFit/>
          </a:bodyPr>
          <a:lstStyle/>
          <a:p>
            <a:pPr indent="449580" algn="just">
              <a:spcAft>
                <a:spcPts val="0"/>
              </a:spcAft>
            </a:pPr>
            <a:r>
              <a:rPr lang="uz-Cyrl-UZ" sz="28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Ko’pincha amaliyotlarda  ko’priklarning ramalari, imoratlarning ayrim qismlari, vagonning o’qlari vahokazolar egilish deformatsiyasiga uchraydi.</a:t>
            </a:r>
            <a:endParaRPr lang="ru-RU"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a:p>
            <a:pPr algn="just">
              <a:spcAft>
                <a:spcPts val="0"/>
              </a:spcAft>
            </a:pPr>
            <a:r>
              <a:rPr lang="en-US" sz="2800" b="1"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E</a:t>
            </a:r>
            <a:r>
              <a:rPr lang="uz-Cyrl-UZ" sz="2800" b="1" dirty="0"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gilish</a:t>
            </a:r>
            <a:r>
              <a:rPr lang="en-US" sz="2800" b="1" dirty="0"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800" b="1" dirty="0" err="1"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deganda</a:t>
            </a:r>
            <a:r>
              <a:rPr lang="en-US" sz="2800" dirty="0"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uz-Cyrl-UZ" sz="2800" dirty="0"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uz-Cyrl-UZ" sz="28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bo’ylama o’qqa perpendikulyar yuklar yoki shu o’q orqali o’tuvchi kuchlar jufti ta’sirida g’o’lachaning deformatsiyalanishiga aytiladi.</a:t>
            </a:r>
            <a:endParaRPr lang="ru-RU"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a:p>
            <a:pPr algn="just">
              <a:spcAft>
                <a:spcPts val="0"/>
              </a:spcAft>
            </a:pPr>
            <a:r>
              <a:rPr lang="en-US" sz="2800" b="1" dirty="0" err="1"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Egilish</a:t>
            </a:r>
            <a:r>
              <a:rPr lang="en-US" sz="2800" b="1" dirty="0"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deb</a:t>
            </a:r>
            <a:r>
              <a:rPr lang="en-US" sz="2800" dirty="0"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 </a:t>
            </a:r>
            <a:r>
              <a:rPr lang="uz-Cyrl-UZ" sz="2800" dirty="0"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Bunday </a:t>
            </a:r>
            <a:r>
              <a:rPr lang="uz-Cyrl-UZ" sz="28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kuchlar ta’sirida g’o’laning to’g’ri chiziqli geometrik o’qi egri chiziqqa aylanadi, sterjenning bunday </a:t>
            </a:r>
            <a:r>
              <a:rPr lang="uz-Cyrl-UZ" sz="2800" dirty="0"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deformatsiyasi</a:t>
            </a:r>
            <a:r>
              <a:rPr lang="en-US" sz="2800" dirty="0" err="1"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ga</a:t>
            </a:r>
            <a:r>
              <a:rPr lang="en-US" sz="2800" dirty="0"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800" dirty="0" err="1"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aytiladi</a:t>
            </a:r>
            <a:endParaRPr lang="ru-RU"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a:p>
            <a:pPr indent="449580" algn="just">
              <a:spcAft>
                <a:spcPts val="0"/>
              </a:spcAft>
            </a:pPr>
            <a:r>
              <a:rPr lang="uz-Cyrl-UZ" sz="28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Materiallar qarshiligi fanida “</a:t>
            </a:r>
            <a:r>
              <a:rPr lang="uz-Cyrl-UZ" sz="2800" b="1"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to’sin</a:t>
            </a:r>
            <a:r>
              <a:rPr lang="uz-Cyrl-UZ" sz="28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”so’zi juda keng ma’noni anglatadi. Masalan: turli xil val, o’q, bolt va tishli g’ildirakning tishlari va boshqlar mustaxkamlik, bikrlik va ustivorlikka oid loyihalash –hisoblash jarayonlarida to’sin deb qaraladi.</a:t>
            </a:r>
            <a:endParaRPr lang="ru-RU"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9502381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59624" y="2276408"/>
            <a:ext cx="9985612" cy="954107"/>
          </a:xfrm>
          <a:prstGeom prst="rect">
            <a:avLst/>
          </a:prstGeom>
        </p:spPr>
        <p:txBody>
          <a:bodyPr wrap="square">
            <a:spAutoFit/>
          </a:bodyPr>
          <a:lstStyle/>
          <a:p>
            <a:r>
              <a:rPr lang="uz-Cyrl-UZ" sz="2800" b="1" dirty="0" smtClean="0">
                <a:ln w="0"/>
                <a:latin typeface="Times New Roman" panose="02020603050405020304" pitchFamily="18" charset="0"/>
                <a:ea typeface="Times New Roman" panose="02020603050405020304" pitchFamily="18" charset="0"/>
              </a:rPr>
              <a:t>To’sin </a:t>
            </a:r>
            <a:r>
              <a:rPr lang="uz-Cyrl-UZ" sz="2800" b="1" dirty="0">
                <a:ln w="0"/>
                <a:latin typeface="Times New Roman" panose="02020603050405020304" pitchFamily="18" charset="0"/>
                <a:ea typeface="Times New Roman" panose="02020603050405020304" pitchFamily="18" charset="0"/>
              </a:rPr>
              <a:t>(balka</a:t>
            </a:r>
            <a:r>
              <a:rPr lang="uz-Cyrl-UZ" sz="2800" b="1" dirty="0" smtClean="0">
                <a:ln w="0"/>
                <a:latin typeface="Times New Roman" panose="02020603050405020304" pitchFamily="18" charset="0"/>
                <a:ea typeface="Times New Roman" panose="02020603050405020304" pitchFamily="18" charset="0"/>
              </a:rPr>
              <a:t>)</a:t>
            </a:r>
            <a:r>
              <a:rPr lang="en-US" sz="2800" b="1" dirty="0" smtClean="0">
                <a:ln w="0"/>
                <a:latin typeface="Times New Roman" panose="02020603050405020304" pitchFamily="18" charset="0"/>
                <a:ea typeface="Times New Roman" panose="02020603050405020304" pitchFamily="18" charset="0"/>
              </a:rPr>
              <a:t> deb - </a:t>
            </a:r>
            <a:r>
              <a:rPr lang="uz-Cyrl-UZ" sz="2800" b="1" dirty="0" smtClean="0">
                <a:ln w="0"/>
                <a:latin typeface="Times New Roman" panose="02020603050405020304" pitchFamily="18" charset="0"/>
                <a:ea typeface="Times New Roman" panose="02020603050405020304" pitchFamily="18" charset="0"/>
              </a:rPr>
              <a:t> </a:t>
            </a:r>
            <a:r>
              <a:rPr lang="uz-Cyrl-UZ" sz="2800" dirty="0"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Ikki </a:t>
            </a:r>
            <a:r>
              <a:rPr lang="uz-Cyrl-UZ" sz="28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uchi tayanchlarda yotadigan va egilishga qarshilik ko’rsatuvchi </a:t>
            </a:r>
            <a:r>
              <a:rPr lang="uz-Cyrl-UZ" sz="2800" dirty="0"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g’o’lalar(brus) ataladi</a:t>
            </a:r>
            <a:endParaRPr lang="ru-RU" sz="2800" dirty="0">
              <a:ln w="0"/>
              <a:effectLst>
                <a:outerShdw blurRad="38100" dist="19050" dir="2700000" algn="tl" rotWithShape="0">
                  <a:schemeClr val="dk1">
                    <a:alpha val="40000"/>
                  </a:schemeClr>
                </a:outerShdw>
              </a:effectLst>
            </a:endParaRPr>
          </a:p>
        </p:txBody>
      </p:sp>
      <p:pic>
        <p:nvPicPr>
          <p:cNvPr id="3" name="Рисунок 2"/>
          <p:cNvPicPr/>
          <p:nvPr/>
        </p:nvPicPr>
        <p:blipFill>
          <a:blip r:embed="rId3"/>
          <a:srcRect/>
          <a:stretch>
            <a:fillRect/>
          </a:stretch>
        </p:blipFill>
        <p:spPr bwMode="auto">
          <a:xfrm>
            <a:off x="1162595" y="3396962"/>
            <a:ext cx="9980022" cy="272951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Прямоугольник 4"/>
          <p:cNvSpPr/>
          <p:nvPr/>
        </p:nvSpPr>
        <p:spPr>
          <a:xfrm>
            <a:off x="559624" y="294080"/>
            <a:ext cx="9985612" cy="1815882"/>
          </a:xfrm>
          <a:prstGeom prst="rect">
            <a:avLst/>
          </a:prstGeom>
        </p:spPr>
        <p:txBody>
          <a:bodyPr wrap="square">
            <a:spAutoFit/>
          </a:bodyPr>
          <a:lstStyle/>
          <a:p>
            <a:pPr indent="449580" algn="just">
              <a:spcAft>
                <a:spcPts val="0"/>
              </a:spcAft>
            </a:pPr>
            <a:r>
              <a:rPr lang="uz-Cyrl-UZ" sz="28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Materiallar qarshiligi fanida “</a:t>
            </a:r>
            <a:r>
              <a:rPr lang="uz-Cyrl-UZ" sz="2800" b="1"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to’sin</a:t>
            </a:r>
            <a:r>
              <a:rPr lang="uz-Cyrl-UZ" sz="28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”so’zi juda keng ma’noni anglatadi. Masalan: turli xil val, o’q, bolt va tishli g’ildirakning tishlari va boshqlar mustaxkamlik, bikrlik va ustivorlikka oid loyihalash –hisoblash jarayonlarida to’sin deb qaraladi.</a:t>
            </a:r>
            <a:endParaRPr lang="ru-RU" sz="24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976585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59674" y="1096745"/>
            <a:ext cx="11345092" cy="3311189"/>
          </a:xfrm>
        </p:spPr>
        <p:txBody>
          <a:bodyPr>
            <a:noAutofit/>
          </a:bodyPr>
          <a:lstStyle/>
          <a:p>
            <a:pPr marL="0" indent="0">
              <a:buNone/>
            </a:pPr>
            <a:r>
              <a:rPr lang="uz-Cyrl-UZ" sz="440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To’singa tashqi og’irliklar va tayanchlarning reaktsiyalari  ta’sir etadi.Bular ta’sirida to’sin egiladi va o’qi qiyshayadi.Egilishda to’sinning ko’ndalang kesimlarida eguvchi momentlar M va ko’ndalang kuchlar  vujudga keladi. Shuning uchun kesimning har bir nuqtasida normal va urunma kuchlanishlar ta’sir qiladi</a:t>
            </a:r>
            <a:r>
              <a:rPr lang="en-US" sz="440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a:t>
            </a:r>
            <a:endParaRPr lang="ru-RU" sz="440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a:p>
            <a:endParaRPr lang="ru-RU" sz="440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423280714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4035661147"/>
              </p:ext>
            </p:extLst>
          </p:nvPr>
        </p:nvGraphicFramePr>
        <p:xfrm>
          <a:off x="823414" y="417227"/>
          <a:ext cx="9685361" cy="581697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6568721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00723" y="311900"/>
            <a:ext cx="10668001" cy="4247317"/>
          </a:xfrm>
          <a:prstGeom prst="rect">
            <a:avLst/>
          </a:prstGeom>
        </p:spPr>
        <p:txBody>
          <a:bodyPr wrap="square">
            <a:spAutoFit/>
          </a:bodyPr>
          <a:lstStyle/>
          <a:p>
            <a:pPr>
              <a:spcAft>
                <a:spcPts val="0"/>
              </a:spcAft>
            </a:pPr>
            <a:r>
              <a:rPr lang="en-US" sz="3000" b="1" dirty="0" smtClean="0">
                <a:ln w="0"/>
                <a:latin typeface="Times New Roman" panose="02020603050405020304" pitchFamily="18" charset="0"/>
                <a:ea typeface="Times New Roman" panose="02020603050405020304" pitchFamily="18" charset="0"/>
              </a:rPr>
              <a:t>K</a:t>
            </a:r>
            <a:r>
              <a:rPr lang="uz-Cyrl-UZ" sz="3000" b="1" dirty="0" smtClean="0">
                <a:ln w="0"/>
                <a:latin typeface="Times New Roman" panose="02020603050405020304" pitchFamily="18" charset="0"/>
                <a:ea typeface="Times New Roman" panose="02020603050405020304" pitchFamily="18" charset="0"/>
              </a:rPr>
              <a:t>o’ndalang egilish</a:t>
            </a:r>
            <a:r>
              <a:rPr lang="en-US" sz="3000" b="1" dirty="0" smtClean="0">
                <a:ln w="0"/>
                <a:latin typeface="Times New Roman" panose="02020603050405020304" pitchFamily="18" charset="0"/>
                <a:ea typeface="Times New Roman" panose="02020603050405020304" pitchFamily="18" charset="0"/>
              </a:rPr>
              <a:t> deb </a:t>
            </a:r>
            <a:r>
              <a:rPr lang="en-US" sz="3000" dirty="0" smtClean="0">
                <a:ln w="0"/>
                <a:latin typeface="Times New Roman" panose="02020603050405020304" pitchFamily="18" charset="0"/>
                <a:ea typeface="Times New Roman" panose="02020603050405020304" pitchFamily="18" charset="0"/>
              </a:rPr>
              <a:t>- </a:t>
            </a:r>
            <a:r>
              <a:rPr lang="uz-Cyrl-UZ" sz="3000" dirty="0" smtClean="0">
                <a:ln w="0"/>
                <a:latin typeface="Times New Roman" panose="02020603050405020304" pitchFamily="18" charset="0"/>
                <a:ea typeface="Times New Roman" panose="02020603050405020304" pitchFamily="18" charset="0"/>
              </a:rPr>
              <a:t> </a:t>
            </a:r>
            <a:r>
              <a:rPr lang="uz-Cyrl-UZ" sz="3000" dirty="0"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Agar  kesimda eguvchi moment  tashqari a ko’ndalang kuch   mavjud bo’lsa </a:t>
            </a:r>
            <a:r>
              <a:rPr lang="en-US" sz="3000" dirty="0"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b</a:t>
            </a:r>
            <a:r>
              <a:rPr lang="uz-Cyrl-UZ" sz="3000" dirty="0"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unday egilish   </a:t>
            </a:r>
            <a:r>
              <a:rPr lang="uz-Cyrl-UZ" sz="3000" b="1" dirty="0" smtClean="0">
                <a:ln w="0"/>
                <a:latin typeface="Times New Roman" panose="02020603050405020304" pitchFamily="18" charset="0"/>
                <a:ea typeface="Times New Roman" panose="02020603050405020304" pitchFamily="18" charset="0"/>
              </a:rPr>
              <a:t>ko’ndalang egilish </a:t>
            </a:r>
            <a:r>
              <a:rPr lang="uz-Cyrl-UZ" sz="3000" dirty="0"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deyiladi. </a:t>
            </a:r>
            <a:endParaRPr lang="ru-RU" sz="3000" dirty="0"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a:p>
            <a:pPr indent="449580" algn="just">
              <a:spcAft>
                <a:spcPts val="0"/>
              </a:spcAft>
            </a:pPr>
            <a:r>
              <a:rPr lang="uz-Cyrl-UZ" sz="3000" dirty="0"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To’sinning ko’ndalang kesimlaridagi  ichki zo’riqishlarni kesimlarda paydo bo’luvchi kuchlanishlar muvozanatlaydi. Bu degani eguvchi momentni normal kuchlanish, kesuvchi kuchni esa  urunma kuchlanish muvozanatlaydi.Demak, normal kuchlanish faqat eguvchi momentga , urunma kuchlanish esa kesuvchi kuchga bog’liq ekan.</a:t>
            </a:r>
            <a:endParaRPr lang="ru-RU" sz="30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p:txBody>
      </p:sp>
      <p:graphicFrame>
        <p:nvGraphicFramePr>
          <p:cNvPr id="3" name="Объект 2"/>
          <p:cNvGraphicFramePr>
            <a:graphicFrameLocks noChangeAspect="1"/>
          </p:cNvGraphicFramePr>
          <p:nvPr>
            <p:extLst>
              <p:ext uri="{D42A27DB-BD31-4B8C-83A1-F6EECF244321}">
                <p14:modId xmlns:p14="http://schemas.microsoft.com/office/powerpoint/2010/main" val="334564424"/>
              </p:ext>
            </p:extLst>
          </p:nvPr>
        </p:nvGraphicFramePr>
        <p:xfrm>
          <a:off x="3847019" y="4559217"/>
          <a:ext cx="2801976" cy="1358537"/>
        </p:xfrm>
        <a:graphic>
          <a:graphicData uri="http://schemas.openxmlformats.org/presentationml/2006/ole">
            <mc:AlternateContent xmlns:mc="http://schemas.openxmlformats.org/markup-compatibility/2006">
              <mc:Choice xmlns:v="urn:schemas-microsoft-com:vml" Requires="v">
                <p:oleObj spid="_x0000_s1041" name="Уравнение" r:id="rId4" imgW="685800" imgH="431800" progId="Equation.3">
                  <p:embed/>
                </p:oleObj>
              </mc:Choice>
              <mc:Fallback>
                <p:oleObj name="Уравнение" r:id="rId4" imgW="685800" imgH="431800" progId="Equation.3">
                  <p:embed/>
                  <p:pic>
                    <p:nvPicPr>
                      <p:cNvPr id="4" name="Объект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47019" y="4559217"/>
                        <a:ext cx="2801976" cy="1358537"/>
                      </a:xfrm>
                      <a:prstGeom prst="rect">
                        <a:avLst/>
                      </a:prstGeom>
                      <a:noFill/>
                    </p:spPr>
                  </p:pic>
                </p:oleObj>
              </mc:Fallback>
            </mc:AlternateContent>
          </a:graphicData>
        </a:graphic>
      </p:graphicFrame>
    </p:spTree>
    <p:extLst>
      <p:ext uri="{BB962C8B-B14F-4D97-AF65-F5344CB8AC3E}">
        <p14:creationId xmlns:p14="http://schemas.microsoft.com/office/powerpoint/2010/main" val="150343353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96389" y="117565"/>
            <a:ext cx="10780061" cy="4577752"/>
          </a:xfrm>
        </p:spPr>
        <p:txBody>
          <a:bodyPr>
            <a:noAutofit/>
          </a:bodyPr>
          <a:lstStyle/>
          <a:p>
            <a:pPr indent="0" algn="just">
              <a:buNone/>
            </a:pPr>
            <a:r>
              <a:rPr lang="uz-Cyrl-UZ" sz="4000" cap="none" dirty="0" smtClean="0">
                <a:ln w="0"/>
                <a:effectLst>
                  <a:glow rad="63500">
                    <a:schemeClr val="accent2">
                      <a:satMod val="175000"/>
                      <a:alpha val="40000"/>
                    </a:schemeClr>
                  </a:glow>
                  <a:outerShdw blurRad="38100" dist="19050" dir="2700000" algn="tl" rotWithShape="0">
                    <a:schemeClr val="dk1">
                      <a:alpha val="40000"/>
                    </a:schemeClr>
                  </a:outerShdw>
                  <a:reflection blurRad="6350" stA="55000" endA="300" endPos="45500" dir="5400000" sy="-100000" algn="bl" rotWithShape="0"/>
                </a:effectLst>
                <a:latin typeface="Times New Roman" panose="02020603050405020304" pitchFamily="18" charset="0"/>
                <a:ea typeface="Times New Roman" panose="02020603050405020304" pitchFamily="18" charset="0"/>
                <a:cs typeface="Times New Roman" panose="02020603050405020304" pitchFamily="18" charset="0"/>
              </a:rPr>
              <a:t>To’sinlarda  o’q orqali o’tuvchi kuchlar kesimida </a:t>
            </a:r>
            <a:r>
              <a:rPr lang="uz-Cyrl-UZ" sz="4000" cap="none" dirty="0" smtClean="0">
                <a:ln w="0"/>
                <a:effectLst>
                  <a:glow rad="63500">
                    <a:schemeClr val="accent2">
                      <a:satMod val="175000"/>
                      <a:alpha val="40000"/>
                    </a:schemeClr>
                  </a:glow>
                  <a:outerShdw blurRad="38100" dist="19050" dir="2700000" algn="tl" rotWithShape="0">
                    <a:schemeClr val="dk1">
                      <a:alpha val="40000"/>
                    </a:schemeClr>
                  </a:outerShdw>
                  <a:reflection blurRad="6350" stA="55000" endA="300" endPos="45500" dir="5400000" sy="-100000" algn="bl" rotWithShape="0"/>
                </a:effectLst>
                <a:latin typeface="Times New Roman" panose="02020603050405020304" pitchFamily="18" charset="0"/>
                <a:ea typeface="Times New Roman" panose="02020603050405020304" pitchFamily="18" charset="0"/>
                <a:cs typeface="Times New Roman" panose="02020603050405020304" pitchFamily="18" charset="0"/>
              </a:rPr>
              <a:t>hosil</a:t>
            </a:r>
            <a:r>
              <a:rPr lang="en-US" sz="4000" dirty="0">
                <a:ln w="0"/>
                <a:effectLst>
                  <a:glow rad="63500">
                    <a:schemeClr val="accent2">
                      <a:satMod val="175000"/>
                      <a:alpha val="40000"/>
                    </a:schemeClr>
                  </a:glow>
                  <a:outerShdw blurRad="38100" dist="19050" dir="2700000" algn="tl" rotWithShape="0">
                    <a:schemeClr val="dk1">
                      <a:alpha val="40000"/>
                    </a:schemeClr>
                  </a:outerShdw>
                  <a:reflection blurRad="6350" stA="55000" endA="300" endPos="45500" dir="5400000" sy="-100000" algn="bl" rotWithShape="0"/>
                </a:effectLst>
                <a:latin typeface="Times New Roman" panose="02020603050405020304" pitchFamily="18" charset="0"/>
                <a:ea typeface="Times New Roman" panose="02020603050405020304" pitchFamily="18" charset="0"/>
                <a:cs typeface="Times New Roman" panose="02020603050405020304" pitchFamily="18" charset="0"/>
              </a:rPr>
              <a:t> </a:t>
            </a:r>
            <a:r>
              <a:rPr lang="uz-Cyrl-UZ" sz="4000" cap="none" dirty="0" smtClean="0">
                <a:ln w="0"/>
                <a:effectLst>
                  <a:glow rad="63500">
                    <a:schemeClr val="accent2">
                      <a:satMod val="175000"/>
                      <a:alpha val="40000"/>
                    </a:schemeClr>
                  </a:glow>
                  <a:outerShdw blurRad="38100" dist="19050" dir="2700000" algn="tl" rotWithShape="0">
                    <a:schemeClr val="dk1">
                      <a:alpha val="40000"/>
                    </a:schemeClr>
                  </a:outerShdw>
                  <a:reflection blurRad="6350" stA="55000" endA="300" endPos="45500" dir="5400000" sy="-100000" algn="bl" rotWithShape="0"/>
                </a:effectLst>
                <a:latin typeface="Times New Roman" panose="02020603050405020304" pitchFamily="18" charset="0"/>
                <a:ea typeface="Times New Roman" panose="02020603050405020304" pitchFamily="18" charset="0"/>
                <a:cs typeface="Times New Roman" panose="02020603050405020304" pitchFamily="18" charset="0"/>
              </a:rPr>
              <a:t>bo’ladigan </a:t>
            </a:r>
            <a:r>
              <a:rPr lang="uz-Cyrl-UZ" sz="4000" cap="none" dirty="0" smtClean="0">
                <a:ln w="0"/>
                <a:effectLst>
                  <a:glow rad="63500">
                    <a:schemeClr val="accent2">
                      <a:satMod val="175000"/>
                      <a:alpha val="40000"/>
                    </a:schemeClr>
                  </a:glow>
                  <a:outerShdw blurRad="38100" dist="19050" dir="2700000" algn="tl" rotWithShape="0">
                    <a:schemeClr val="dk1">
                      <a:alpha val="40000"/>
                    </a:schemeClr>
                  </a:outerShdw>
                  <a:reflection blurRad="6350" stA="55000" endA="300" endPos="45500" dir="5400000" sy="-100000" algn="bl" rotWithShape="0"/>
                </a:effectLst>
                <a:latin typeface="Times New Roman" panose="02020603050405020304" pitchFamily="18" charset="0"/>
                <a:ea typeface="Times New Roman" panose="02020603050405020304" pitchFamily="18" charset="0"/>
                <a:cs typeface="Times New Roman" panose="02020603050405020304" pitchFamily="18" charset="0"/>
              </a:rPr>
              <a:t>zo’riqish kuchlarini aniqlash uchun kesish usulidan foydalaniladi. </a:t>
            </a:r>
            <a:endParaRPr lang="ru-RU" sz="4000" cap="none" dirty="0" smtClean="0">
              <a:ln w="0"/>
              <a:effectLst>
                <a:glow rad="63500">
                  <a:schemeClr val="accent2">
                    <a:satMod val="175000"/>
                    <a:alpha val="40000"/>
                  </a:schemeClr>
                </a:glow>
                <a:outerShdw blurRad="38100" dist="19050" dir="2700000" algn="tl" rotWithShape="0">
                  <a:schemeClr val="dk1">
                    <a:alpha val="40000"/>
                  </a:schemeClr>
                </a:outerShdw>
                <a:reflection blurRad="6350" stA="55000" endA="300" endPos="45500" dir="5400000" sy="-100000" algn="bl" rotWithShape="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buNone/>
            </a:pPr>
            <a:r>
              <a:rPr lang="uz-Cyrl-UZ" sz="4000" cap="none" dirty="0" smtClean="0">
                <a:ln w="0"/>
                <a:effectLst>
                  <a:glow rad="63500">
                    <a:schemeClr val="accent2">
                      <a:satMod val="175000"/>
                      <a:alpha val="40000"/>
                    </a:schemeClr>
                  </a:glow>
                  <a:outerShdw blurRad="38100" dist="19050" dir="2700000" algn="tl" rotWithShape="0">
                    <a:schemeClr val="dk1">
                      <a:alpha val="40000"/>
                    </a:schemeClr>
                  </a:outerShdw>
                  <a:reflection blurRad="6350" stA="55000" endA="300" endPos="45500" dir="5400000" sy="-100000" algn="bl" rotWithShape="0"/>
                </a:effectLst>
                <a:latin typeface="Times New Roman" panose="02020603050405020304" pitchFamily="18" charset="0"/>
                <a:ea typeface="Times New Roman" panose="02020603050405020304" pitchFamily="18" charset="0"/>
                <a:cs typeface="Times New Roman" panose="02020603050405020304" pitchFamily="18" charset="0"/>
              </a:rPr>
              <a:t>To’singa kuyilgan tashqi kuchlardan tashqari, tayanchlarning ham to’singa ta’siri tashqi kuchlar qatoriga kiradi. Shuning uchun to’sinlarning hisoblashni tayanch reaktsiyalarini aniqlashdan boshlanadi.   </a:t>
            </a:r>
            <a:endParaRPr lang="ru-RU" sz="4000" cap="none" dirty="0" smtClean="0">
              <a:ln w="0"/>
              <a:effectLst>
                <a:glow rad="63500">
                  <a:schemeClr val="accent2">
                    <a:satMod val="175000"/>
                    <a:alpha val="40000"/>
                  </a:schemeClr>
                </a:glow>
                <a:outerShdw blurRad="38100" dist="19050" dir="2700000" algn="tl" rotWithShape="0">
                  <a:schemeClr val="dk1">
                    <a:alpha val="40000"/>
                  </a:schemeClr>
                </a:outerShdw>
                <a:reflection blurRad="6350" stA="55000" endA="300" endPos="45500" dir="5400000" sy="-100000" algn="bl" rotWithShape="0"/>
              </a:effectLst>
              <a:latin typeface="Times New Roman" panose="02020603050405020304" pitchFamily="18" charset="0"/>
              <a:cs typeface="Times New Roman" panose="02020603050405020304" pitchFamily="18" charset="0"/>
            </a:endParaRPr>
          </a:p>
          <a:p>
            <a:endParaRPr lang="ru-RU" sz="4000" cap="none"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539509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82351" y="230777"/>
            <a:ext cx="10112991" cy="2785378"/>
          </a:xfrm>
          <a:prstGeom prst="rect">
            <a:avLst/>
          </a:prstGeom>
        </p:spPr>
        <p:txBody>
          <a:bodyPr wrap="square">
            <a:spAutoFit/>
          </a:bodyPr>
          <a:lstStyle/>
          <a:p>
            <a:pPr algn="ctr">
              <a:spcAft>
                <a:spcPts val="0"/>
              </a:spcAft>
            </a:pPr>
            <a:r>
              <a:rPr lang="en-US" sz="2500" b="1" u="sng"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2.</a:t>
            </a:r>
            <a:r>
              <a:rPr lang="uz-Cyrl-UZ" sz="2500" b="1" u="sng"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Tayanch .To’sin tayanchlarining turlari</a:t>
            </a:r>
            <a:endParaRPr lang="ru-RU" sz="2500" b="1"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a:p>
            <a:pPr algn="ctr">
              <a:spcAft>
                <a:spcPts val="0"/>
              </a:spcAft>
            </a:pPr>
            <a:r>
              <a:rPr lang="uz-Cyrl-UZ"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endParaRPr lang="ru-RU"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a:p>
            <a:pPr indent="449580" algn="just">
              <a:spcAft>
                <a:spcPts val="0"/>
              </a:spcAft>
            </a:pPr>
            <a:r>
              <a:rPr lang="uz-Cyrl-UZ"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Tekislikda joylashgan to’sinlarga oid tayanchlar uch xil bo’ladi. Tayanchlarning  turlarini  batafsil o’rganib chikamiz. </a:t>
            </a:r>
            <a:endParaRPr lang="ru-RU"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a:p>
            <a:pPr algn="just">
              <a:spcAft>
                <a:spcPts val="0"/>
              </a:spcAft>
            </a:pPr>
            <a:r>
              <a:rPr lang="uz-Cyrl-UZ"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uz-Cyrl-UZ" sz="2500" b="1" u="sng"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1.SHarnirli qo’zg’aluvchan tayanch;</a:t>
            </a:r>
            <a:endParaRPr lang="ru-RU" sz="2500" b="1"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a:p>
            <a:pPr algn="just">
              <a:spcAft>
                <a:spcPts val="0"/>
              </a:spcAft>
              <a:tabLst>
                <a:tab pos="4800600" algn="l"/>
              </a:tabLst>
            </a:pPr>
            <a:r>
              <a:rPr lang="uz-Cyrl-UZ"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Bu tayanch asosan balkaning tayanchdagi uchini vertikal ko’chishiga qarshilik kiladi va shu yo’nalishda reaktsiya hosil bo’ladi.</a:t>
            </a:r>
            <a:endParaRPr lang="ru-RU"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p:txBody>
      </p:sp>
      <p:pic>
        <p:nvPicPr>
          <p:cNvPr id="3" name="Рисунок 2"/>
          <p:cNvPicPr/>
          <p:nvPr/>
        </p:nvPicPr>
        <p:blipFill>
          <a:blip r:embed="rId3"/>
          <a:srcRect/>
          <a:stretch>
            <a:fillRect/>
          </a:stretch>
        </p:blipFill>
        <p:spPr bwMode="auto">
          <a:xfrm>
            <a:off x="966651" y="3304903"/>
            <a:ext cx="10580915" cy="28215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54548161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09433" y="629524"/>
            <a:ext cx="10617958" cy="2062103"/>
          </a:xfrm>
          <a:prstGeom prst="rect">
            <a:avLst/>
          </a:prstGeom>
        </p:spPr>
        <p:txBody>
          <a:bodyPr wrap="square">
            <a:spAutoFit/>
          </a:bodyPr>
          <a:lstStyle/>
          <a:p>
            <a:pPr marL="53340" algn="just">
              <a:spcAft>
                <a:spcPts val="0"/>
              </a:spcAft>
            </a:pPr>
            <a:r>
              <a:rPr lang="uz-Cyrl-UZ" sz="3200" b="1" u="sng" dirty="0">
                <a:ln w="0"/>
                <a:effectLst>
                  <a:outerShdw blurRad="38100" dist="19050" dir="2700000" algn="tl" rotWithShape="0">
                    <a:schemeClr val="dk1">
                      <a:alpha val="40000"/>
                    </a:schemeClr>
                  </a:outerShdw>
                  <a:reflection blurRad="6350" stA="55000" endA="300" endPos="45500" dir="5400000" sy="-100000" algn="bl" rotWithShape="0"/>
                </a:effectLst>
                <a:latin typeface="Times New Roman" panose="02020603050405020304" pitchFamily="18" charset="0"/>
                <a:ea typeface="Times New Roman" panose="02020603050405020304" pitchFamily="18" charset="0"/>
              </a:rPr>
              <a:t>2.Qo’zg’almas sharnirli tayanch;</a:t>
            </a:r>
            <a:endParaRPr lang="ru-RU" sz="2800" b="1" dirty="0">
              <a:ln w="0"/>
              <a:effectLst>
                <a:outerShdw blurRad="38100" dist="19050" dir="2700000" algn="tl" rotWithShape="0">
                  <a:schemeClr val="dk1">
                    <a:alpha val="40000"/>
                  </a:schemeClr>
                </a:outerShdw>
                <a:reflection blurRad="6350" stA="55000" endA="300" endPos="45500" dir="5400000" sy="-100000" algn="bl" rotWithShape="0"/>
              </a:effectLst>
              <a:latin typeface="Times New Roman" panose="02020603050405020304" pitchFamily="18" charset="0"/>
              <a:ea typeface="Times New Roman" panose="02020603050405020304" pitchFamily="18" charset="0"/>
            </a:endParaRPr>
          </a:p>
          <a:p>
            <a:pPr marL="53340" algn="just">
              <a:spcAft>
                <a:spcPts val="0"/>
              </a:spcAft>
            </a:pPr>
            <a:r>
              <a:rPr lang="uz-Cyrl-UZ" sz="3200" dirty="0">
                <a:ln w="0"/>
                <a:effectLst>
                  <a:glow rad="63500">
                    <a:schemeClr val="accent1">
                      <a:satMod val="175000"/>
                      <a:alpha val="40000"/>
                    </a:schemeClr>
                  </a:glow>
                  <a:outerShdw blurRad="38100" dist="19050" dir="2700000" algn="tl" rotWithShape="0">
                    <a:schemeClr val="dk1">
                      <a:alpha val="40000"/>
                    </a:schemeClr>
                  </a:outerShdw>
                  <a:reflection blurRad="6350" stA="60000" endA="900" endPos="58000" dir="5400000" sy="-100000" algn="bl" rotWithShape="0"/>
                </a:effectLst>
                <a:latin typeface="Times New Roman" panose="02020603050405020304" pitchFamily="18" charset="0"/>
                <a:ea typeface="Times New Roman" panose="02020603050405020304" pitchFamily="18" charset="0"/>
              </a:rPr>
              <a:t>Bu tayanchdagi to’sin uchi chiziqli yo’nalishlarda ko’cha olmaydi, shu sababli ikki yo’nalishda reaktsiya kuchlari paydo bo’ladi</a:t>
            </a:r>
            <a:r>
              <a:rPr lang="uz-Cyrl-UZ" sz="3200" dirty="0" smtClean="0">
                <a:ln w="0"/>
                <a:effectLst>
                  <a:glow rad="63500">
                    <a:schemeClr val="accent1">
                      <a:satMod val="175000"/>
                      <a:alpha val="40000"/>
                    </a:schemeClr>
                  </a:glow>
                  <a:outerShdw blurRad="38100" dist="19050" dir="2700000" algn="tl" rotWithShape="0">
                    <a:schemeClr val="dk1">
                      <a:alpha val="40000"/>
                    </a:schemeClr>
                  </a:outerShdw>
                  <a:reflection blurRad="6350" stA="60000" endA="900" endPos="58000" dir="5400000" sy="-100000" algn="bl" rotWithShape="0"/>
                </a:effectLst>
                <a:latin typeface="Times New Roman" panose="02020603050405020304" pitchFamily="18" charset="0"/>
                <a:ea typeface="Times New Roman" panose="02020603050405020304" pitchFamily="18" charset="0"/>
              </a:rPr>
              <a:t>.</a:t>
            </a:r>
            <a:endParaRPr lang="ru-RU" sz="2800" dirty="0">
              <a:ln w="0"/>
              <a:effectLst>
                <a:glow rad="63500">
                  <a:schemeClr val="accent1">
                    <a:satMod val="175000"/>
                    <a:alpha val="40000"/>
                  </a:schemeClr>
                </a:glow>
                <a:outerShdw blurRad="38100" dist="19050" dir="2700000" algn="tl" rotWithShape="0">
                  <a:schemeClr val="dk1">
                    <a:alpha val="40000"/>
                  </a:schemeClr>
                </a:outerShdw>
                <a:reflection blurRad="6350" stA="60000" endA="900" endPos="58000" dir="5400000" sy="-100000" algn="bl" rotWithShape="0"/>
              </a:effectLst>
              <a:latin typeface="Times New Roman" panose="02020603050405020304" pitchFamily="18" charset="0"/>
              <a:ea typeface="Times New Roman" panose="02020603050405020304" pitchFamily="18" charset="0"/>
            </a:endParaRPr>
          </a:p>
        </p:txBody>
      </p:sp>
      <p:pic>
        <p:nvPicPr>
          <p:cNvPr id="3" name="Рисунок 2"/>
          <p:cNvPicPr/>
          <p:nvPr/>
        </p:nvPicPr>
        <p:blipFill>
          <a:blip r:embed="rId3"/>
          <a:srcRect/>
          <a:stretch>
            <a:fillRect/>
          </a:stretch>
        </p:blipFill>
        <p:spPr bwMode="auto">
          <a:xfrm>
            <a:off x="1097280" y="2961564"/>
            <a:ext cx="10215153" cy="2797791"/>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29859858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82880" y="431868"/>
            <a:ext cx="11194869" cy="2062103"/>
          </a:xfrm>
          <a:prstGeom prst="rect">
            <a:avLst/>
          </a:prstGeom>
        </p:spPr>
        <p:txBody>
          <a:bodyPr wrap="square">
            <a:spAutoFit/>
          </a:bodyPr>
          <a:lstStyle/>
          <a:p>
            <a:pPr lvl="0" indent="449263" eaLnBrk="0" fontAlgn="base" hangingPunct="0">
              <a:spcBef>
                <a:spcPct val="0"/>
              </a:spcBef>
              <a:spcAft>
                <a:spcPct val="0"/>
              </a:spcAft>
            </a:pPr>
            <a:r>
              <a:rPr lang="uz-Cyrl-UZ" sz="3200" b="1" u="sng"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3.Qistirib maxkamlangan tayanch.</a:t>
            </a:r>
            <a:endParaRPr lang="ru-RU" sz="2400" b="1"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a:p>
            <a:pPr lvl="0" indent="449263" eaLnBrk="0" fontAlgn="base" hangingPunct="0">
              <a:spcBef>
                <a:spcPct val="0"/>
              </a:spcBef>
              <a:spcAft>
                <a:spcPct val="0"/>
              </a:spcAft>
            </a:pPr>
            <a:r>
              <a:rPr lang="uz-Cyrl-UZ" sz="3200" b="1" dirty="0" smtClean="0">
                <a:ln w="9525">
                  <a:solidFill>
                    <a:schemeClr val="bg1"/>
                  </a:solidFill>
                  <a:prstDash val="solid"/>
                </a:ln>
                <a:effectLst>
                  <a:glow rad="101600">
                    <a:schemeClr val="accent3">
                      <a:satMod val="175000"/>
                      <a:alpha val="40000"/>
                    </a:schemeClr>
                  </a:glow>
                  <a:outerShdw blurRad="12700" dist="38100" dir="2700000" algn="tl" rotWithShape="0">
                    <a:schemeClr val="bg1">
                      <a:lumMod val="5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Bu tayanchdagi to’sin uchining chiziqli va burchakli  ko’chishlari cheklanadi hamda uchta tayanch reaktsiya kuchlari vujudga keladi.</a:t>
            </a:r>
            <a:endParaRPr lang="ru-RU" sz="2400" b="1" dirty="0">
              <a:ln w="9525">
                <a:solidFill>
                  <a:schemeClr val="bg1"/>
                </a:solidFill>
                <a:prstDash val="solid"/>
              </a:ln>
              <a:effectLst>
                <a:glow rad="101600">
                  <a:schemeClr val="accent3">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endParaRPr>
          </a:p>
        </p:txBody>
      </p:sp>
      <p:pic>
        <p:nvPicPr>
          <p:cNvPr id="3" name="Рисунок 170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3406" y="2899953"/>
            <a:ext cx="10254343" cy="3213463"/>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a:extLst/>
        </p:spPr>
      </p:pic>
    </p:spTree>
    <p:extLst>
      <p:ext uri="{BB962C8B-B14F-4D97-AF65-F5344CB8AC3E}">
        <p14:creationId xmlns:p14="http://schemas.microsoft.com/office/powerpoint/2010/main" val="4251074261"/>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04716" y="608295"/>
            <a:ext cx="10249468" cy="1077218"/>
          </a:xfrm>
          <a:prstGeom prst="rect">
            <a:avLst/>
          </a:prstGeom>
        </p:spPr>
        <p:txBody>
          <a:bodyPr wrap="square">
            <a:spAutoFit/>
          </a:bodyPr>
          <a:lstStyle/>
          <a:p>
            <a:pPr indent="449580">
              <a:spcAft>
                <a:spcPts val="0"/>
              </a:spcAft>
            </a:pPr>
            <a:r>
              <a:rPr lang="uz-Cyrl-UZ" sz="3200" dirty="0">
                <a:ln w="0"/>
                <a:effectLst>
                  <a:glow rad="63500">
                    <a:schemeClr val="accent3">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Tayanch reaktsiya kuchlarini aniqlash uchun statikaning tekislikdagi muvozanatlik shartlaridan foydalaniladi.</a:t>
            </a:r>
            <a:endParaRPr lang="ru-RU" sz="2800" dirty="0">
              <a:ln w="0"/>
              <a:effectLst>
                <a:glow rad="63500">
                  <a:schemeClr val="accent3">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p:txBody>
      </p:sp>
      <p:graphicFrame>
        <p:nvGraphicFramePr>
          <p:cNvPr id="3" name="Объект 2"/>
          <p:cNvGraphicFramePr>
            <a:graphicFrameLocks noChangeAspect="1"/>
          </p:cNvGraphicFramePr>
          <p:nvPr>
            <p:extLst>
              <p:ext uri="{D42A27DB-BD31-4B8C-83A1-F6EECF244321}">
                <p14:modId xmlns:p14="http://schemas.microsoft.com/office/powerpoint/2010/main" val="4274340516"/>
              </p:ext>
            </p:extLst>
          </p:nvPr>
        </p:nvGraphicFramePr>
        <p:xfrm>
          <a:off x="3111690" y="2224586"/>
          <a:ext cx="4735773" cy="1276214"/>
        </p:xfrm>
        <a:graphic>
          <a:graphicData uri="http://schemas.openxmlformats.org/presentationml/2006/ole">
            <mc:AlternateContent xmlns:mc="http://schemas.openxmlformats.org/markup-compatibility/2006">
              <mc:Choice xmlns:v="urn:schemas-microsoft-com:vml" Requires="v">
                <p:oleObj spid="_x0000_s2065" name="Уравнение" r:id="rId4" imgW="1752600" imgH="685800" progId="Equation.3">
                  <p:embed/>
                </p:oleObj>
              </mc:Choice>
              <mc:Fallback>
                <p:oleObj name="Уравнение" r:id="rId4" imgW="1752600" imgH="685800" progId="Equation.3">
                  <p:embed/>
                  <p:pic>
                    <p:nvPicPr>
                      <p:cNvPr id="6" name="Объект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11690" y="2224586"/>
                        <a:ext cx="4735773" cy="1276214"/>
                      </a:xfrm>
                      <a:prstGeom prst="rect">
                        <a:avLst/>
                      </a:prstGeom>
                      <a:noFill/>
                    </p:spPr>
                  </p:pic>
                </p:oleObj>
              </mc:Fallback>
            </mc:AlternateContent>
          </a:graphicData>
        </a:graphic>
      </p:graphicFrame>
      <p:sp>
        <p:nvSpPr>
          <p:cNvPr id="4" name="Прямоугольник 3"/>
          <p:cNvSpPr/>
          <p:nvPr/>
        </p:nvSpPr>
        <p:spPr>
          <a:xfrm>
            <a:off x="852569" y="4366444"/>
            <a:ext cx="10372164" cy="1200329"/>
          </a:xfrm>
          <a:prstGeom prst="rect">
            <a:avLst/>
          </a:prstGeom>
        </p:spPr>
        <p:txBody>
          <a:bodyPr wrap="square">
            <a:spAutoFit/>
          </a:bodyPr>
          <a:lstStyle/>
          <a:p>
            <a:pPr>
              <a:spcAft>
                <a:spcPts val="600"/>
              </a:spcAft>
            </a:pPr>
            <a:r>
              <a:rPr lang="uz-Cyrl-UZ" sz="3600" dirty="0">
                <a:ln w="0"/>
                <a:effectLst>
                  <a:glow rad="63500">
                    <a:schemeClr val="accent3">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bu shartlardan ikkitasi noma’lumlarni topish uchun uchinchisi esa </a:t>
            </a:r>
            <a:r>
              <a:rPr lang="en-US" sz="3600" dirty="0" err="1" smtClean="0">
                <a:ln w="0"/>
                <a:effectLst>
                  <a:glow rad="63500">
                    <a:schemeClr val="accent3">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tekshirish</a:t>
            </a:r>
            <a:r>
              <a:rPr lang="en-US" sz="3600" dirty="0" smtClean="0">
                <a:ln w="0"/>
                <a:effectLst>
                  <a:glow rad="63500">
                    <a:schemeClr val="accent3">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uz-Cyrl-UZ" sz="3600" dirty="0" smtClean="0">
                <a:ln w="0"/>
                <a:effectLst>
                  <a:glow rad="63500">
                    <a:schemeClr val="accent3">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uchun </a:t>
            </a:r>
            <a:r>
              <a:rPr lang="uz-Cyrl-UZ" sz="3600" dirty="0">
                <a:ln w="0"/>
                <a:effectLst>
                  <a:glow rad="63500">
                    <a:schemeClr val="accent3">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qo’llaniladi. </a:t>
            </a:r>
            <a:endParaRPr lang="ru-RU" sz="1600" dirty="0">
              <a:ln w="0"/>
              <a:effectLst>
                <a:glow rad="63500">
                  <a:schemeClr val="accent3">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916278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65761" y="42731"/>
            <a:ext cx="10842171" cy="3200876"/>
          </a:xfrm>
          <a:prstGeom prst="rect">
            <a:avLst/>
          </a:prstGeom>
        </p:spPr>
        <p:txBody>
          <a:bodyPr wrap="square">
            <a:spAutoFit/>
          </a:bodyPr>
          <a:lstStyle/>
          <a:p>
            <a:pPr algn="ctr">
              <a:spcAft>
                <a:spcPts val="600"/>
              </a:spcAft>
            </a:pP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3.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Statik</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aniq</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va</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statik</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aniqmas</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masalalar</a:t>
            </a:r>
            <a:endParaRPr lang="ru-RU"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a:p>
            <a:pPr>
              <a:spcAft>
                <a:spcPts val="600"/>
              </a:spcAft>
            </a:pP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Materiallar</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uz-Cyrl-UZ"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q</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arshiligi</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kursida</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k</a:t>
            </a:r>
            <a:r>
              <a:rPr lang="uz-Cyrl-UZ"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o’</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riladigan</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masalalar</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statik</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ani</a:t>
            </a:r>
            <a:r>
              <a:rPr lang="uz-Cyrl-UZ"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q</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va</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statik</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ani</a:t>
            </a:r>
            <a:r>
              <a:rPr lang="uz-Cyrl-UZ"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q</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mas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masalalarga</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b</a:t>
            </a:r>
            <a:r>
              <a:rPr lang="uz-Cyrl-UZ"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o’</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linadi</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endParaRPr lang="en-US" sz="3200" dirty="0"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a:p>
            <a:pPr>
              <a:spcAft>
                <a:spcPts val="600"/>
              </a:spcAft>
            </a:pPr>
            <a:r>
              <a:rPr lang="en-US" sz="3200" b="1" dirty="0" err="1"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Statik</a:t>
            </a:r>
            <a:r>
              <a:rPr lang="en-US" sz="3200" b="1" dirty="0"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3200" b="1" dirty="0" err="1"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aniq</a:t>
            </a:r>
            <a:r>
              <a:rPr lang="en-US" sz="3200" b="1" dirty="0"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3200" b="1" dirty="0" err="1"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to’sinlar</a:t>
            </a:r>
            <a:r>
              <a:rPr lang="en-US" sz="3200" b="1" dirty="0"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deb </a:t>
            </a:r>
            <a:r>
              <a:rPr lang="en-US" sz="3200" dirty="0"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Agar </a:t>
            </a:r>
            <a:r>
              <a:rPr lang="uz-Cyrl-UZ"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t</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o’sinning</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tayanch</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reaktsiyalari</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fa</a:t>
            </a:r>
            <a:r>
              <a:rPr lang="uz-Cyrl-UZ"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q</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statika</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tenglamalari</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yordamida</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ani</a:t>
            </a:r>
            <a:r>
              <a:rPr lang="uz-Cyrl-UZ"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q</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lansa</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bunday</a:t>
            </a:r>
            <a:r>
              <a:rPr lang="uz-Cyrl-UZ"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t</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o’sinlar</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3200" dirty="0" err="1">
                <a:ln w="0"/>
                <a:latin typeface="Times New Roman" panose="02020603050405020304" pitchFamily="18" charset="0"/>
                <a:ea typeface="Times New Roman" panose="02020603050405020304" pitchFamily="18" charset="0"/>
              </a:rPr>
              <a:t>statik</a:t>
            </a:r>
            <a:r>
              <a:rPr lang="en-US" sz="3200" dirty="0">
                <a:ln w="0"/>
                <a:latin typeface="Times New Roman" panose="02020603050405020304" pitchFamily="18" charset="0"/>
                <a:ea typeface="Times New Roman" panose="02020603050405020304" pitchFamily="18" charset="0"/>
              </a:rPr>
              <a:t> </a:t>
            </a:r>
            <a:r>
              <a:rPr lang="en-US" sz="3200" dirty="0" err="1">
                <a:ln w="0"/>
                <a:latin typeface="Times New Roman" panose="02020603050405020304" pitchFamily="18" charset="0"/>
                <a:ea typeface="Times New Roman" panose="02020603050405020304" pitchFamily="18" charset="0"/>
              </a:rPr>
              <a:t>aniq</a:t>
            </a:r>
            <a:r>
              <a:rPr lang="en-US" sz="3200" dirty="0">
                <a:ln w="0"/>
                <a:latin typeface="Times New Roman" panose="02020603050405020304" pitchFamily="18" charset="0"/>
                <a:ea typeface="Times New Roman" panose="02020603050405020304" pitchFamily="18" charset="0"/>
              </a:rPr>
              <a:t> </a:t>
            </a:r>
            <a:r>
              <a:rPr lang="uz-Cyrl-UZ" sz="3200" dirty="0">
                <a:ln w="0"/>
                <a:latin typeface="Times New Roman" panose="02020603050405020304" pitchFamily="18" charset="0"/>
                <a:ea typeface="Times New Roman" panose="02020603050405020304" pitchFamily="18" charset="0"/>
              </a:rPr>
              <a:t>t</a:t>
            </a:r>
            <a:r>
              <a:rPr lang="en-US" sz="3200" dirty="0" err="1">
                <a:ln w="0"/>
                <a:latin typeface="Times New Roman" panose="02020603050405020304" pitchFamily="18" charset="0"/>
                <a:ea typeface="Times New Roman" panose="02020603050405020304" pitchFamily="18" charset="0"/>
              </a:rPr>
              <a:t>o’sinlar</a:t>
            </a:r>
            <a:r>
              <a:rPr lang="en-US" sz="3200" dirty="0">
                <a:ln w="0"/>
                <a:latin typeface="Times New Roman" panose="02020603050405020304" pitchFamily="18" charset="0"/>
                <a:ea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deyiladi</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endParaRPr lang="ru-RU"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p:txBody>
      </p:sp>
      <p:pic>
        <p:nvPicPr>
          <p:cNvPr id="3" name="Рисунок 2"/>
          <p:cNvPicPr/>
          <p:nvPr/>
        </p:nvPicPr>
        <p:blipFill>
          <a:blip r:embed="rId3"/>
          <a:srcRect/>
          <a:stretch>
            <a:fillRect/>
          </a:stretch>
        </p:blipFill>
        <p:spPr bwMode="auto">
          <a:xfrm>
            <a:off x="1188720" y="3387298"/>
            <a:ext cx="10019212" cy="266162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29762880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48194" y="285796"/>
            <a:ext cx="10541726" cy="3046988"/>
          </a:xfrm>
          <a:prstGeom prst="rect">
            <a:avLst/>
          </a:prstGeom>
        </p:spPr>
        <p:txBody>
          <a:bodyPr wrap="square">
            <a:spAutoFit/>
          </a:bodyPr>
          <a:lstStyle/>
          <a:p>
            <a:pPr indent="457200" algn="just">
              <a:spcAft>
                <a:spcPts val="0"/>
              </a:spcAft>
            </a:pPr>
            <a:r>
              <a:rPr lang="en-US" sz="3200" b="1" u="sng" dirty="0"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S</a:t>
            </a:r>
            <a:r>
              <a:rPr lang="uz-Cyrl-UZ" sz="3200" b="1" u="sng" dirty="0"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tatik </a:t>
            </a:r>
            <a:r>
              <a:rPr lang="uz-Cyrl-UZ" sz="3200" b="1" u="sng"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aniqmas </a:t>
            </a:r>
            <a:r>
              <a:rPr lang="uz-Cyrl-UZ" sz="3200" b="1" u="sng" dirty="0"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to’sinlar</a:t>
            </a:r>
            <a:r>
              <a:rPr lang="en-US" sz="3200" b="1" u="sng" dirty="0"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deb</a:t>
            </a:r>
            <a:r>
              <a:rPr lang="en-US" sz="3200" u="sng" dirty="0"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uz-Cyrl-UZ" sz="3200" u="sng" dirty="0"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uz-Cyrl-UZ" sz="3200" dirty="0"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Agar </a:t>
            </a:r>
            <a:r>
              <a:rPr lang="uz-Cyrl-UZ"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nomalum reaktsiyalar soni, shu to’sin uchun tuzilgan statika tenglamalari sonidan ortib ketsa, u xolda, to’sinlar </a:t>
            </a:r>
            <a:r>
              <a:rPr lang="uz-Cyrl-UZ" sz="3200" b="1" dirty="0">
                <a:ln w="0"/>
                <a:latin typeface="Times New Roman" panose="02020603050405020304" pitchFamily="18" charset="0"/>
                <a:ea typeface="Times New Roman" panose="02020603050405020304" pitchFamily="18" charset="0"/>
              </a:rPr>
              <a:t>statik aniqmas to’sinlar</a:t>
            </a:r>
            <a:r>
              <a:rPr lang="uz-Cyrl-UZ"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deyiladi.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Bunday</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uz-Cyrl-UZ"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t</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o’sinlarning</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reaktsiyalarini</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ani</a:t>
            </a:r>
            <a:r>
              <a:rPr lang="uz-Cyrl-UZ"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q</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lash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uchun</a:t>
            </a:r>
            <a:r>
              <a:rPr lang="uz-Cyrl-UZ"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qo’</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shimcha</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tenglamalar</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deformatsiya</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tenglamalari</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tuzish</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lozim</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b</a:t>
            </a:r>
            <a:r>
              <a:rPr lang="uz-Cyrl-UZ"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o’</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ladi</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a:t>
            </a:r>
            <a:endParaRPr lang="ru-RU" sz="28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p:txBody>
      </p:sp>
      <p:pic>
        <p:nvPicPr>
          <p:cNvPr id="3" name="Рисунок 2"/>
          <p:cNvPicPr/>
          <p:nvPr/>
        </p:nvPicPr>
        <p:blipFill>
          <a:blip r:embed="rId3"/>
          <a:srcRect/>
          <a:stretch>
            <a:fillRect/>
          </a:stretch>
        </p:blipFill>
        <p:spPr bwMode="auto">
          <a:xfrm>
            <a:off x="1084217" y="3441480"/>
            <a:ext cx="10175966" cy="2894006"/>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1004875177"/>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4602" y="45280"/>
            <a:ext cx="11400909" cy="2246769"/>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lvl="0" indent="449263" eaLnBrk="0" fontAlgn="base" hangingPunct="0">
              <a:spcBef>
                <a:spcPct val="0"/>
              </a:spcBef>
              <a:spcAft>
                <a:spcPct val="0"/>
              </a:spcAft>
            </a:pPr>
            <a:r>
              <a:rPr lang="en-US" sz="2800"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4.Kesuvchi </a:t>
            </a:r>
            <a:r>
              <a:rPr lang="en-US" sz="2800" dirty="0" err="1">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kuch</a:t>
            </a:r>
            <a:r>
              <a:rPr lang="en-US" sz="2800"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Eguvchi</a:t>
            </a:r>
            <a:r>
              <a:rPr lang="en-US" sz="2800"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moment</a:t>
            </a:r>
            <a:r>
              <a:rPr lang="uz-Cyrl-UZ" sz="2800"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800"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Ishora</a:t>
            </a:r>
            <a:r>
              <a:rPr lang="en-US" sz="2800"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qoidalari</a:t>
            </a:r>
            <a:endParaRPr lang="ru-RU" sz="2800"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a:p>
            <a:pPr lvl="0" indent="449263" eaLnBrk="0" fontAlgn="base" hangingPunct="0">
              <a:spcBef>
                <a:spcPct val="0"/>
              </a:spcBef>
              <a:spcAft>
                <a:spcPct val="0"/>
              </a:spcAft>
            </a:pPr>
            <a:r>
              <a:rPr lang="uz-Cyrl-UZ" sz="2800"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Kesuvchi kuchni Q ishora qoidasi </a:t>
            </a:r>
            <a:endParaRPr lang="ru-RU" sz="2800"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a:p>
            <a:pPr lvl="0" indent="449263" eaLnBrk="0" fontAlgn="base" hangingPunct="0">
              <a:spcBef>
                <a:spcPct val="0"/>
              </a:spcBef>
              <a:spcAft>
                <a:spcPct val="0"/>
              </a:spcAft>
            </a:pPr>
            <a:r>
              <a:rPr lang="uz-Cyrl-UZ" sz="2800"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To’sin ko’ndalang keisimda hosil bo’ladigan kesuvchi kuch koldiriladigan qismga  ta’sir qiluvchi barcha kuchlardan vertikal o’qqa tushirilgan proekstiyalarning algebraik yig’indisiga teng, ya’ni </a:t>
            </a:r>
            <a:endParaRPr lang="uz-Cyrl-UZ" sz="2800"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graphicFrame>
        <p:nvGraphicFramePr>
          <p:cNvPr id="3" name="Объект 2"/>
          <p:cNvGraphicFramePr>
            <a:graphicFrameLocks noChangeAspect="1"/>
          </p:cNvGraphicFramePr>
          <p:nvPr>
            <p:extLst>
              <p:ext uri="{D42A27DB-BD31-4B8C-83A1-F6EECF244321}">
                <p14:modId xmlns:p14="http://schemas.microsoft.com/office/powerpoint/2010/main" val="399669284"/>
              </p:ext>
            </p:extLst>
          </p:nvPr>
        </p:nvGraphicFramePr>
        <p:xfrm>
          <a:off x="4346238" y="2155371"/>
          <a:ext cx="2355008" cy="829176"/>
        </p:xfrm>
        <a:graphic>
          <a:graphicData uri="http://schemas.openxmlformats.org/presentationml/2006/ole">
            <mc:AlternateContent xmlns:mc="http://schemas.openxmlformats.org/markup-compatibility/2006">
              <mc:Choice xmlns:v="urn:schemas-microsoft-com:vml" Requires="v">
                <p:oleObj spid="_x0000_s3091" name="Уравнение" r:id="rId4" imgW="787400" imgH="457200" progId="Equation.3">
                  <p:embed/>
                </p:oleObj>
              </mc:Choice>
              <mc:Fallback>
                <p:oleObj name="Уравнение" r:id="rId4" imgW="787400" imgH="457200" progId="Equation.3">
                  <p:embed/>
                  <p:pic>
                    <p:nvPicPr>
                      <p:cNvPr id="3" name="Объект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46238" y="2155371"/>
                        <a:ext cx="2355008" cy="829176"/>
                      </a:xfrm>
                      <a:prstGeom prst="rect">
                        <a:avLst/>
                      </a:prstGeom>
                      <a:noFill/>
                    </p:spPr>
                  </p:pic>
                </p:oleObj>
              </mc:Fallback>
            </mc:AlternateContent>
          </a:graphicData>
        </a:graphic>
      </p:graphicFrame>
      <p:sp>
        <p:nvSpPr>
          <p:cNvPr id="4" name="Прямоугольник 3"/>
          <p:cNvSpPr/>
          <p:nvPr/>
        </p:nvSpPr>
        <p:spPr>
          <a:xfrm>
            <a:off x="153470" y="2984547"/>
            <a:ext cx="10864764" cy="1815882"/>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lvl="0" indent="449263" eaLnBrk="0" fontAlgn="base" hangingPunct="0">
              <a:spcBef>
                <a:spcPct val="0"/>
              </a:spcBef>
              <a:spcAft>
                <a:spcPct val="0"/>
              </a:spcAft>
            </a:pPr>
            <a:r>
              <a:rPr lang="uz-Cyrl-UZ" sz="2800"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Agar qoldirilgan qismga ta’sir qilayotgan tashqi kuch shu qismni tekshirilayotgan kesimga nisbatan soat strelkasi yo’nalishiga mos yo’nalishda aylantirishga harakat qilsa kesuvchi kuchning ishorasi musbat, aks holda manfiy qabul qilinadi.</a:t>
            </a:r>
            <a:endParaRPr lang="uz-Cyrl-UZ" sz="2800"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pic>
        <p:nvPicPr>
          <p:cNvPr id="5" name="Рисунок 170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27463" y="4963886"/>
            <a:ext cx="3801291" cy="16459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6" name="Рисунок 171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71800" y="4963886"/>
            <a:ext cx="4764977" cy="16459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561718698"/>
      </p:ext>
    </p:extLst>
  </p:cSld>
  <p:clrMapOvr>
    <a:masterClrMapping/>
  </p:clrMapOvr>
  <p:transition spd="slow">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18615" y="357389"/>
            <a:ext cx="10375808" cy="2246769"/>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lvl="0" indent="449263" algn="just" eaLnBrk="0" fontAlgn="base" hangingPunct="0">
              <a:spcBef>
                <a:spcPct val="0"/>
              </a:spcBef>
              <a:spcAft>
                <a:spcPct val="0"/>
              </a:spcAft>
            </a:pPr>
            <a:r>
              <a:rPr lang="uz-Cyrl-UZ" sz="2800" b="1" dirty="0">
                <a:ln w="22225">
                  <a:solidFill>
                    <a:schemeClr val="accent2"/>
                  </a:solidFill>
                  <a:prstDash val="solid"/>
                </a:ln>
                <a:solidFill>
                  <a:schemeClr val="accent2">
                    <a:lumMod val="40000"/>
                    <a:lumOff val="60000"/>
                  </a:schemeClr>
                </a:solidFill>
                <a:latin typeface="Times New Roman" panose="02020603050405020304" pitchFamily="18" charset="0"/>
                <a:ea typeface="Times New Roman" panose="02020603050405020304" pitchFamily="18" charset="0"/>
                <a:cs typeface="Times New Roman" panose="02020603050405020304" pitchFamily="18" charset="0"/>
              </a:rPr>
              <a:t>Eguvchi moment M ishora qoidasi</a:t>
            </a:r>
            <a:endParaRPr lang="ru-RU" sz="28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endParaRPr>
          </a:p>
          <a:p>
            <a:pPr lvl="0" indent="449263" algn="just" eaLnBrk="0" fontAlgn="base" hangingPunct="0">
              <a:spcBef>
                <a:spcPct val="0"/>
              </a:spcBef>
              <a:spcAft>
                <a:spcPct val="0"/>
              </a:spcAft>
            </a:pPr>
            <a:r>
              <a:rPr lang="uz-Cyrl-UZ" sz="2800" b="1" dirty="0">
                <a:ln w="22225">
                  <a:solidFill>
                    <a:schemeClr val="accent2"/>
                  </a:solidFill>
                  <a:prstDash val="solid"/>
                </a:ln>
                <a:solidFill>
                  <a:schemeClr val="accent2">
                    <a:lumMod val="40000"/>
                    <a:lumOff val="60000"/>
                  </a:schemeClr>
                </a:solidFill>
                <a:latin typeface="Times New Roman" panose="02020603050405020304" pitchFamily="18" charset="0"/>
                <a:ea typeface="Times New Roman" panose="02020603050405020304" pitchFamily="18" charset="0"/>
                <a:cs typeface="Times New Roman" panose="02020603050405020304" pitchFamily="18" charset="0"/>
              </a:rPr>
              <a:t>To’sin  ko’ndalang kesimida hosil bo’ladigan eguvchi moment qoldirilgan qismga ta’sir qiladigan barcha kuchlardan kesim markaziga nisbatan olingan momentlarning algebraik yig’indisiga teng, ya’ni </a:t>
            </a:r>
            <a:endParaRPr lang="uz-Cyrl-UZ" sz="28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endParaRPr>
          </a:p>
        </p:txBody>
      </p:sp>
      <p:graphicFrame>
        <p:nvGraphicFramePr>
          <p:cNvPr id="3" name="Объект 2"/>
          <p:cNvGraphicFramePr>
            <a:graphicFrameLocks noChangeAspect="1"/>
          </p:cNvGraphicFramePr>
          <p:nvPr>
            <p:extLst>
              <p:ext uri="{D42A27DB-BD31-4B8C-83A1-F6EECF244321}">
                <p14:modId xmlns:p14="http://schemas.microsoft.com/office/powerpoint/2010/main" val="91848817"/>
              </p:ext>
            </p:extLst>
          </p:nvPr>
        </p:nvGraphicFramePr>
        <p:xfrm>
          <a:off x="3985146" y="2351314"/>
          <a:ext cx="2306471" cy="1347230"/>
        </p:xfrm>
        <a:graphic>
          <a:graphicData uri="http://schemas.openxmlformats.org/presentationml/2006/ole">
            <mc:AlternateContent xmlns:mc="http://schemas.openxmlformats.org/markup-compatibility/2006">
              <mc:Choice xmlns:v="urn:schemas-microsoft-com:vml" Requires="v">
                <p:oleObj spid="_x0000_s4116" name="Уравнение" r:id="rId4" imgW="939600" imgH="457200" progId="Equation.3">
                  <p:embed/>
                </p:oleObj>
              </mc:Choice>
              <mc:Fallback>
                <p:oleObj name="Уравнение" r:id="rId4" imgW="939600" imgH="457200" progId="Equation.3">
                  <p:embed/>
                  <p:pic>
                    <p:nvPicPr>
                      <p:cNvPr id="11" name="Объект 10"/>
                      <p:cNvPicPr>
                        <a:picLocks noChangeAspect="1" noChangeArrowheads="1"/>
                      </p:cNvPicPr>
                      <p:nvPr/>
                    </p:nvPicPr>
                    <p:blipFill>
                      <a:blip r:embed="rId5"/>
                      <a:srcRect/>
                      <a:stretch>
                        <a:fillRect/>
                      </a:stretch>
                    </p:blipFill>
                    <p:spPr bwMode="auto">
                      <a:xfrm>
                        <a:off x="3985146" y="2351314"/>
                        <a:ext cx="2306471" cy="1347230"/>
                      </a:xfrm>
                      <a:prstGeom prst="rect">
                        <a:avLst/>
                      </a:prstGeom>
                      <a:noFill/>
                    </p:spPr>
                  </p:pic>
                </p:oleObj>
              </mc:Fallback>
            </mc:AlternateContent>
          </a:graphicData>
        </a:graphic>
      </p:graphicFrame>
      <p:sp>
        <p:nvSpPr>
          <p:cNvPr id="4" name="Прямоугольник 3"/>
          <p:cNvSpPr/>
          <p:nvPr/>
        </p:nvSpPr>
        <p:spPr>
          <a:xfrm>
            <a:off x="518616" y="3820533"/>
            <a:ext cx="10506436" cy="2246769"/>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lvl="0" indent="449263" eaLnBrk="0" fontAlgn="base" hangingPunct="0">
              <a:spcBef>
                <a:spcPct val="0"/>
              </a:spcBef>
              <a:spcAft>
                <a:spcPct val="0"/>
              </a:spcAft>
            </a:pPr>
            <a:r>
              <a:rPr lang="uz-Cyrl-UZ" sz="2800" b="1" dirty="0">
                <a:ln w="22225">
                  <a:solidFill>
                    <a:schemeClr val="accent2"/>
                  </a:solidFill>
                  <a:prstDash val="solid"/>
                </a:ln>
                <a:solidFill>
                  <a:schemeClr val="accent2">
                    <a:lumMod val="40000"/>
                    <a:lumOff val="60000"/>
                  </a:schemeClr>
                </a:solidFill>
                <a:latin typeface="Times New Roman" panose="02020603050405020304" pitchFamily="18" charset="0"/>
                <a:ea typeface="Times New Roman" panose="02020603050405020304" pitchFamily="18" charset="0"/>
                <a:cs typeface="Times New Roman" panose="02020603050405020304" pitchFamily="18" charset="0"/>
              </a:rPr>
              <a:t>Agar </a:t>
            </a:r>
            <a:r>
              <a:rPr lang="en-US" sz="2800" b="1" dirty="0" smtClean="0">
                <a:ln w="22225">
                  <a:solidFill>
                    <a:schemeClr val="accent2"/>
                  </a:solidFill>
                  <a:prstDash val="solid"/>
                </a:ln>
                <a:solidFill>
                  <a:schemeClr val="accent2">
                    <a:lumMod val="40000"/>
                    <a:lumOff val="60000"/>
                  </a:schemeClr>
                </a:solidFill>
                <a:latin typeface="Times New Roman" panose="02020603050405020304" pitchFamily="18" charset="0"/>
                <a:ea typeface="Times New Roman" panose="02020603050405020304" pitchFamily="18" charset="0"/>
                <a:cs typeface="Times New Roman" panose="02020603050405020304" pitchFamily="18" charset="0"/>
              </a:rPr>
              <a:t>q</a:t>
            </a:r>
            <a:r>
              <a:rPr lang="uz-Cyrl-UZ" sz="2800" b="1" dirty="0" smtClean="0">
                <a:ln w="22225">
                  <a:solidFill>
                    <a:schemeClr val="accent2"/>
                  </a:solidFill>
                  <a:prstDash val="solid"/>
                </a:ln>
                <a:solidFill>
                  <a:schemeClr val="accent2">
                    <a:lumMod val="40000"/>
                    <a:lumOff val="60000"/>
                  </a:schemeClr>
                </a:solidFill>
                <a:latin typeface="Times New Roman" panose="02020603050405020304" pitchFamily="18" charset="0"/>
                <a:ea typeface="Times New Roman" panose="02020603050405020304" pitchFamily="18" charset="0"/>
                <a:cs typeface="Times New Roman" panose="02020603050405020304" pitchFamily="18" charset="0"/>
              </a:rPr>
              <a:t>oldirilgan </a:t>
            </a:r>
            <a:r>
              <a:rPr lang="uz-Cyrl-UZ" sz="2800" b="1" dirty="0">
                <a:ln w="22225">
                  <a:solidFill>
                    <a:schemeClr val="accent2"/>
                  </a:solidFill>
                  <a:prstDash val="solid"/>
                </a:ln>
                <a:solidFill>
                  <a:schemeClr val="accent2">
                    <a:lumMod val="40000"/>
                    <a:lumOff val="60000"/>
                  </a:schemeClr>
                </a:solidFill>
                <a:latin typeface="Times New Roman" panose="02020603050405020304" pitchFamily="18" charset="0"/>
                <a:ea typeface="Times New Roman" panose="02020603050405020304" pitchFamily="18" charset="0"/>
                <a:cs typeface="Times New Roman" panose="02020603050405020304" pitchFamily="18" charset="0"/>
              </a:rPr>
              <a:t>qismga ta’sir kilayotgan tashqi kuch  tekshirilayotgan  kesimga  nisbatan  to’sinning pastki tolalarini (qatlamlarini)  cho’zib yuqori qatlamlarini siqishga harakat qilsa eguvchi momentning ishorasi musbat, aks holda manfiy qabul qilinadi. </a:t>
            </a:r>
            <a:r>
              <a:rPr lang="uz-Cyrl-UZ" sz="2800" dirty="0">
                <a:ln w="0"/>
                <a:effectLst>
                  <a:glow rad="63500">
                    <a:schemeClr val="accent6">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dirty="0">
              <a:ln w="0"/>
              <a:effectLst>
                <a:glow rad="63500">
                  <a:schemeClr val="accent6">
                    <a:satMod val="175000"/>
                    <a:alpha val="40000"/>
                  </a:schemeClr>
                </a:glow>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7840728"/>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7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9794" y="498143"/>
            <a:ext cx="2541494" cy="186623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3" name="Рисунок 17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60359" y="498143"/>
            <a:ext cx="3208875" cy="186623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4" name="Прямоугольник 3"/>
          <p:cNvSpPr/>
          <p:nvPr/>
        </p:nvSpPr>
        <p:spPr>
          <a:xfrm>
            <a:off x="600507" y="2895248"/>
            <a:ext cx="9519703" cy="3046988"/>
          </a:xfrm>
          <a:prstGeom prst="rect">
            <a:avLst/>
          </a:prstGeom>
        </p:spPr>
        <p:txBody>
          <a:bodyPr wrap="square">
            <a:spAutoFit/>
          </a:bodyPr>
          <a:lstStyle/>
          <a:p>
            <a:pPr algn="just">
              <a:spcAft>
                <a:spcPts val="0"/>
              </a:spcAft>
            </a:pPr>
            <a:r>
              <a:rPr lang="uz-Cyrl-UZ" sz="3200" dirty="0">
                <a:ln w="0"/>
                <a:effectLst>
                  <a:glow rad="101600">
                    <a:schemeClr val="tx2">
                      <a:lumMod val="40000"/>
                      <a:lumOff val="60000"/>
                      <a:alpha val="6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Ikki tayanchli to’sinlarda epyuralarni qurishdan avvalgi tayanch reaktsiya kuchlari aniqlab olinadi. </a:t>
            </a:r>
            <a:endParaRPr lang="ru-RU" sz="3200" dirty="0">
              <a:ln w="0"/>
              <a:effectLst>
                <a:glow rad="101600">
                  <a:schemeClr val="tx2">
                    <a:lumMod val="40000"/>
                    <a:lumOff val="60000"/>
                    <a:alpha val="6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a:p>
            <a:pPr algn="just">
              <a:spcAft>
                <a:spcPts val="0"/>
              </a:spcAft>
            </a:pPr>
            <a:r>
              <a:rPr lang="uz-Cyrl-UZ" sz="3200" dirty="0">
                <a:ln w="0"/>
                <a:effectLst>
                  <a:glow rad="101600">
                    <a:schemeClr val="tx2">
                      <a:lumMod val="40000"/>
                      <a:lumOff val="60000"/>
                      <a:alpha val="6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Agar to’sin bir necha harakterli oraliqlardan iborat bo’lsa har bir oraliq uchun Qu va Mx ifodalari aloxida-aloxida yozib olinadi va shu ifodalar yordamida epyuralar quriladi.</a:t>
            </a:r>
            <a:endParaRPr lang="ru-RU" sz="3200" dirty="0">
              <a:ln w="0"/>
              <a:effectLst>
                <a:glow rad="101600">
                  <a:schemeClr val="tx2">
                    <a:lumMod val="40000"/>
                    <a:lumOff val="60000"/>
                    <a:alpha val="6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335366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6754" y="419279"/>
            <a:ext cx="10920547" cy="2308324"/>
          </a:xfrm>
          <a:prstGeom prst="rect">
            <a:avLst/>
          </a:prstGeom>
        </p:spPr>
        <p:txBody>
          <a:bodyPr wrap="square">
            <a:spAutoFit/>
          </a:bodyPr>
          <a:lstStyle/>
          <a:p>
            <a:pPr algn="ctr">
              <a:spcAft>
                <a:spcPts val="0"/>
              </a:spcAft>
            </a:pPr>
            <a:r>
              <a:rPr lang="uz-Cyrl-UZ" sz="2400" dirty="0">
                <a:ln w="0"/>
                <a:effectLst>
                  <a:glow rad="63500">
                    <a:srgbClr val="FFFF00">
                      <a:alpha val="40000"/>
                    </a:srgb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5.Eguvchi moment , kesuvchi kuch  va yoyilgan kuch intensivligi orasidagi  differentsial bog’lanishlar</a:t>
            </a:r>
            <a:r>
              <a:rPr lang="uz-Cyrl-UZ" sz="2400" dirty="0" smtClean="0">
                <a:ln w="0"/>
                <a:effectLst>
                  <a:glow rad="63500">
                    <a:srgbClr val="FFFF00">
                      <a:alpha val="40000"/>
                    </a:srgb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a:t>
            </a:r>
            <a:endParaRPr lang="ru-RU" sz="2400" dirty="0">
              <a:ln w="0"/>
              <a:effectLst>
                <a:glow rad="63500">
                  <a:srgbClr val="FFFF00">
                    <a:alpha val="40000"/>
                  </a:srgb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a:p>
            <a:pPr indent="457200" algn="just">
              <a:spcAft>
                <a:spcPts val="0"/>
              </a:spcAft>
            </a:pPr>
            <a:r>
              <a:rPr lang="uz-Cyrl-UZ" sz="2400" dirty="0">
                <a:ln w="0"/>
                <a:effectLst>
                  <a:glow rad="63500">
                    <a:srgbClr val="FFFF00">
                      <a:alpha val="40000"/>
                    </a:srgb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Eguvchi moment  M bilan  kesuvchi Q kuch orasidagi  matematik  bog’lanishni kurib kamiz. Ixtiyoriy  yuklangan to’sin  berilgan bo’lsin (1- shakl,a).   Uning yoyilgan kuch qo’yilgan  uchastkasidan , ya’ni chap tayanchidan  x xamda x + dx masofadagi  kesimlar  yordamida dx uzunlikdagi  bir elementini ajratamiz (1- shakl, b) </a:t>
            </a:r>
            <a:endParaRPr lang="ru-RU" sz="2400" dirty="0">
              <a:ln w="0"/>
              <a:effectLst>
                <a:glow rad="63500">
                  <a:srgbClr val="FFFF00">
                    <a:alpha val="40000"/>
                  </a:srgb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p:txBody>
      </p:sp>
      <p:pic>
        <p:nvPicPr>
          <p:cNvPr id="3" name="Рисунок 2"/>
          <p:cNvPicPr/>
          <p:nvPr/>
        </p:nvPicPr>
        <p:blipFill>
          <a:blip r:embed="rId3"/>
          <a:srcRect/>
          <a:stretch>
            <a:fillRect/>
          </a:stretch>
        </p:blipFill>
        <p:spPr bwMode="auto">
          <a:xfrm>
            <a:off x="6244043" y="3175825"/>
            <a:ext cx="5408026" cy="284683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Рисунок 3"/>
          <p:cNvPicPr/>
          <p:nvPr/>
        </p:nvPicPr>
        <p:blipFill>
          <a:blip r:embed="rId4"/>
          <a:srcRect/>
          <a:stretch>
            <a:fillRect/>
          </a:stretch>
        </p:blipFill>
        <p:spPr bwMode="auto">
          <a:xfrm>
            <a:off x="1045794" y="3175826"/>
            <a:ext cx="4440606" cy="181418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Прямоугольник 4"/>
          <p:cNvSpPr/>
          <p:nvPr/>
        </p:nvSpPr>
        <p:spPr>
          <a:xfrm>
            <a:off x="1045794" y="5376326"/>
            <a:ext cx="3959417" cy="646331"/>
          </a:xfrm>
          <a:prstGeom prst="rect">
            <a:avLst/>
          </a:prstGeom>
        </p:spPr>
        <p:txBody>
          <a:bodyPr wrap="none">
            <a:spAutoFit/>
          </a:bodyPr>
          <a:lstStyle/>
          <a:p>
            <a:pPr>
              <a:spcAft>
                <a:spcPts val="0"/>
              </a:spcAft>
            </a:pPr>
            <a:r>
              <a:rPr lang="uz-Cyrl-UZ" sz="3600" dirty="0">
                <a:solidFill>
                  <a:schemeClr val="bg1"/>
                </a:solidFill>
                <a:latin typeface="Times New Roman" panose="02020603050405020304" pitchFamily="18" charset="0"/>
                <a:ea typeface="Times New Roman" panose="02020603050405020304" pitchFamily="18" charset="0"/>
              </a:rPr>
              <a:t>Differentsial bog’liq</a:t>
            </a:r>
            <a:endParaRPr lang="ru-RU" sz="3200" dirty="0">
              <a:solidFill>
                <a:schemeClr val="bg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28307088"/>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19784" y="233746"/>
            <a:ext cx="10096785" cy="2677656"/>
          </a:xfrm>
          <a:prstGeom prst="rect">
            <a:avLst/>
          </a:prstGeom>
        </p:spPr>
        <p:txBody>
          <a:bodyPr wrap="square">
            <a:spAutoFit/>
          </a:bodyPr>
          <a:lstStyle/>
          <a:p>
            <a:pPr marR="27305" indent="457200" algn="just">
              <a:spcAft>
                <a:spcPts val="0"/>
              </a:spcAft>
            </a:pPr>
            <a:r>
              <a:rPr lang="uz-Cyrl-UZ"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Times New Roman" panose="02020603050405020304" pitchFamily="18" charset="0"/>
                <a:ea typeface="Times New Roman" panose="02020603050405020304" pitchFamily="18" charset="0"/>
              </a:rPr>
              <a:t>Ajratilgan dx element  uzunligi cheksiz kichik bo’lganligi uchun yoyilgan yukni  tekis  taqsimlangan   deb qarash mumkin. Kesilgan element-ning chap ko’ndalang kesimiga to’sinning tashlab yuborilgan qism ta’sirini  Q kuch va M</a:t>
            </a:r>
            <a:r>
              <a:rPr lang="uz-Cyrl-UZ" sz="2400" b="1" baseline="-2500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Times New Roman" panose="02020603050405020304" pitchFamily="18" charset="0"/>
                <a:ea typeface="Times New Roman" panose="02020603050405020304" pitchFamily="18" charset="0"/>
              </a:rPr>
              <a:t>x</a:t>
            </a:r>
            <a:r>
              <a:rPr lang="uz-Cyrl-UZ"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Times New Roman" panose="02020603050405020304" pitchFamily="18" charset="0"/>
                <a:ea typeface="Times New Roman" panose="02020603050405020304" pitchFamily="18" charset="0"/>
              </a:rPr>
              <a:t> moment bilan belgilaymiz. Elementning o’ng tomonidagi ko’ndalang kesimida M</a:t>
            </a:r>
            <a:r>
              <a:rPr lang="uz-Cyrl-UZ" sz="2400" b="1" baseline="-2500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Times New Roman" panose="02020603050405020304" pitchFamily="18" charset="0"/>
                <a:ea typeface="Times New Roman" panose="02020603050405020304" pitchFamily="18" charset="0"/>
              </a:rPr>
              <a:t>x</a:t>
            </a:r>
            <a:r>
              <a:rPr lang="uz-Cyrl-UZ"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Times New Roman" panose="02020603050405020304" pitchFamily="18" charset="0"/>
                <a:ea typeface="Times New Roman" panose="02020603050405020304" pitchFamily="18" charset="0"/>
              </a:rPr>
              <a:t>+dM</a:t>
            </a:r>
            <a:r>
              <a:rPr lang="uz-Cyrl-UZ" sz="2400" b="1" baseline="-2500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Times New Roman" panose="02020603050405020304" pitchFamily="18" charset="0"/>
                <a:ea typeface="Times New Roman" panose="02020603050405020304" pitchFamily="18" charset="0"/>
              </a:rPr>
              <a:t>x</a:t>
            </a:r>
            <a:r>
              <a:rPr lang="uz-Cyrl-UZ"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Times New Roman" panose="02020603050405020304" pitchFamily="18" charset="0"/>
                <a:ea typeface="Times New Roman" panose="02020603050405020304" pitchFamily="18" charset="0"/>
              </a:rPr>
              <a:t> va Q</a:t>
            </a:r>
            <a:r>
              <a:rPr lang="uz-Cyrl-UZ" sz="2400" b="1" baseline="-2500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Times New Roman" panose="02020603050405020304" pitchFamily="18" charset="0"/>
                <a:ea typeface="Times New Roman" panose="02020603050405020304" pitchFamily="18" charset="0"/>
              </a:rPr>
              <a:t>x</a:t>
            </a:r>
            <a:r>
              <a:rPr lang="uz-Cyrl-UZ"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Times New Roman" panose="02020603050405020304" pitchFamily="18" charset="0"/>
                <a:ea typeface="Times New Roman" panose="02020603050405020304" pitchFamily="18" charset="0"/>
              </a:rPr>
              <a:t>+dQ</a:t>
            </a:r>
            <a:r>
              <a:rPr lang="uz-Cyrl-UZ" sz="2400" b="1" baseline="-2500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Times New Roman" panose="02020603050405020304" pitchFamily="18" charset="0"/>
                <a:ea typeface="Times New Roman" panose="02020603050405020304" pitchFamily="18" charset="0"/>
              </a:rPr>
              <a:t>x</a:t>
            </a:r>
            <a:r>
              <a:rPr lang="uz-Cyrl-UZ"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Times New Roman" panose="02020603050405020304" pitchFamily="18" charset="0"/>
                <a:ea typeface="Times New Roman" panose="02020603050405020304" pitchFamily="18" charset="0"/>
              </a:rPr>
              <a:t> zo’riqish kuchlari ta’sir qiladi. Ajratilgan element o’ziga qo’yilgan hamma kuchlar ta’sirida  muvozanatda turadi   (1-shakl,b) ya’ni</a:t>
            </a:r>
            <a:endParaRPr lang="ru-RU" sz="20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Times New Roman" panose="02020603050405020304" pitchFamily="18" charset="0"/>
              <a:ea typeface="Times New Roman" panose="02020603050405020304" pitchFamily="18" charset="0"/>
            </a:endParaRPr>
          </a:p>
        </p:txBody>
      </p:sp>
      <p:graphicFrame>
        <p:nvGraphicFramePr>
          <p:cNvPr id="3" name="Объект 2"/>
          <p:cNvGraphicFramePr>
            <a:graphicFrameLocks noChangeAspect="1"/>
          </p:cNvGraphicFramePr>
          <p:nvPr>
            <p:extLst>
              <p:ext uri="{D42A27DB-BD31-4B8C-83A1-F6EECF244321}">
                <p14:modId xmlns:p14="http://schemas.microsoft.com/office/powerpoint/2010/main" val="2932012005"/>
              </p:ext>
            </p:extLst>
          </p:nvPr>
        </p:nvGraphicFramePr>
        <p:xfrm>
          <a:off x="2468880" y="2846063"/>
          <a:ext cx="5968946" cy="670422"/>
        </p:xfrm>
        <a:graphic>
          <a:graphicData uri="http://schemas.openxmlformats.org/presentationml/2006/ole">
            <mc:AlternateContent xmlns:mc="http://schemas.openxmlformats.org/markup-compatibility/2006">
              <mc:Choice xmlns:v="urn:schemas-microsoft-com:vml" Requires="v">
                <p:oleObj spid="_x0000_s5170" name="Уравнение" r:id="rId4" imgW="2311400" imgH="228600" progId="Equation.3">
                  <p:embed/>
                </p:oleObj>
              </mc:Choice>
              <mc:Fallback>
                <p:oleObj name="Уравнение" r:id="rId4" imgW="2311400" imgH="228600" progId="Equation.3">
                  <p:embed/>
                  <p:pic>
                    <p:nvPicPr>
                      <p:cNvPr id="8" name="Объект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68880" y="2846063"/>
                        <a:ext cx="5968946" cy="670422"/>
                      </a:xfrm>
                      <a:prstGeom prst="rect">
                        <a:avLst/>
                      </a:prstGeom>
                      <a:noFill/>
                      <a:extLst/>
                    </p:spPr>
                  </p:pic>
                </p:oleObj>
              </mc:Fallback>
            </mc:AlternateContent>
          </a:graphicData>
        </a:graphic>
      </p:graphicFrame>
      <p:sp>
        <p:nvSpPr>
          <p:cNvPr id="4" name="Rectangle 4"/>
          <p:cNvSpPr>
            <a:spLocks noChangeArrowheads="1"/>
          </p:cNvSpPr>
          <p:nvPr/>
        </p:nvSpPr>
        <p:spPr bwMode="auto">
          <a:xfrm>
            <a:off x="4665365" y="3542763"/>
            <a:ext cx="90281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i="0" u="none" strike="noStrike" normalizeH="0" baseline="0" dirty="0" err="1" smtClean="0">
                <a:ln w="0"/>
                <a:effectLst>
                  <a:outerShdw blurRad="38100" dist="19050" dir="2700000" algn="tl" rotWithShape="0">
                    <a:schemeClr val="dk1">
                      <a:alpha val="40000"/>
                    </a:schemeClr>
                  </a:outerShdw>
                </a:effectLst>
                <a:latin typeface="Arial" panose="020B0604020202020204" pitchFamily="34" charset="0"/>
                <a:ea typeface="Times New Roman" panose="02020603050405020304" pitchFamily="18" charset="0"/>
              </a:rPr>
              <a:t>yoki</a:t>
            </a:r>
            <a:r>
              <a:rPr kumimoji="0" lang="en-US" sz="2400" i="0" u="none" strike="noStrike" normalizeH="0" baseline="0" dirty="0" smtClean="0">
                <a:ln w="0"/>
                <a:effectLst>
                  <a:outerShdw blurRad="38100" dist="19050" dir="2700000" algn="tl" rotWithShape="0">
                    <a:schemeClr val="dk1">
                      <a:alpha val="40000"/>
                    </a:schemeClr>
                  </a:outerShdw>
                </a:effectLst>
                <a:latin typeface="Arial" panose="020B0604020202020204" pitchFamily="34" charset="0"/>
                <a:ea typeface="Times New Roman" panose="02020603050405020304" pitchFamily="18" charset="0"/>
              </a:rPr>
              <a:t>  </a:t>
            </a:r>
            <a:endParaRPr kumimoji="0" lang="en-US" sz="3200" i="0" u="none" strike="noStrike" normalizeH="0" baseline="0" dirty="0" smtClean="0">
              <a:ln w="0"/>
              <a:effectLst>
                <a:outerShdw blurRad="38100" dist="19050" dir="2700000" algn="tl" rotWithShape="0">
                  <a:schemeClr val="dk1">
                    <a:alpha val="40000"/>
                  </a:schemeClr>
                </a:outerShdw>
              </a:effectLst>
              <a:latin typeface="Arial" panose="020B0604020202020204" pitchFamily="34" charset="0"/>
            </a:endParaRPr>
          </a:p>
        </p:txBody>
      </p:sp>
      <p:graphicFrame>
        <p:nvGraphicFramePr>
          <p:cNvPr id="5" name="Объект 4"/>
          <p:cNvGraphicFramePr>
            <a:graphicFrameLocks noChangeAspect="1"/>
          </p:cNvGraphicFramePr>
          <p:nvPr>
            <p:extLst>
              <p:ext uri="{D42A27DB-BD31-4B8C-83A1-F6EECF244321}">
                <p14:modId xmlns:p14="http://schemas.microsoft.com/office/powerpoint/2010/main" val="2430891910"/>
              </p:ext>
            </p:extLst>
          </p:nvPr>
        </p:nvGraphicFramePr>
        <p:xfrm>
          <a:off x="3444889" y="3924797"/>
          <a:ext cx="3048995" cy="594059"/>
        </p:xfrm>
        <a:graphic>
          <a:graphicData uri="http://schemas.openxmlformats.org/presentationml/2006/ole">
            <mc:AlternateContent xmlns:mc="http://schemas.openxmlformats.org/markup-compatibility/2006">
              <mc:Choice xmlns:v="urn:schemas-microsoft-com:vml" Requires="v">
                <p:oleObj spid="_x0000_s5171" name="Уравнение" r:id="rId6" imgW="787320" imgH="228600" progId="Equation.3">
                  <p:embed/>
                </p:oleObj>
              </mc:Choice>
              <mc:Fallback>
                <p:oleObj name="Уравнение" r:id="rId6" imgW="787320" imgH="228600" progId="Equation.3">
                  <p:embed/>
                  <p:pic>
                    <p:nvPicPr>
                      <p:cNvPr id="10" name="Объект 9"/>
                      <p:cNvPicPr>
                        <a:picLocks noChangeAspect="1" noChangeArrowheads="1"/>
                      </p:cNvPicPr>
                      <p:nvPr/>
                    </p:nvPicPr>
                    <p:blipFill>
                      <a:blip r:embed="rId7"/>
                      <a:srcRect/>
                      <a:stretch>
                        <a:fillRect/>
                      </a:stretch>
                    </p:blipFill>
                    <p:spPr bwMode="auto">
                      <a:xfrm>
                        <a:off x="3444889" y="3924797"/>
                        <a:ext cx="3048995" cy="594059"/>
                      </a:xfrm>
                      <a:prstGeom prst="rect">
                        <a:avLst/>
                      </a:prstGeom>
                      <a:noFill/>
                    </p:spPr>
                  </p:pic>
                </p:oleObj>
              </mc:Fallback>
            </mc:AlternateContent>
          </a:graphicData>
        </a:graphic>
      </p:graphicFrame>
      <p:sp>
        <p:nvSpPr>
          <p:cNvPr id="6" name="Rectangle 6"/>
          <p:cNvSpPr>
            <a:spLocks noChangeArrowheads="1"/>
          </p:cNvSpPr>
          <p:nvPr/>
        </p:nvSpPr>
        <p:spPr bwMode="auto">
          <a:xfrm>
            <a:off x="0" y="4927169"/>
            <a:ext cx="730841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1" i="0" u="none" strike="noStrike" normalizeH="0" baseline="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Arial" panose="020B0604020202020204" pitchFamily="34" charset="0"/>
                <a:ea typeface="Times New Roman" panose="02020603050405020304" pitchFamily="18" charset="0"/>
              </a:rPr>
              <a:t>     Bu </a:t>
            </a:r>
            <a:r>
              <a:rPr kumimoji="0" lang="en-US" sz="2800" b="1" i="0" u="none" strike="noStrike" normalizeH="0" baseline="0" dirty="0" err="1"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Arial" panose="020B0604020202020204" pitchFamily="34" charset="0"/>
                <a:ea typeface="Times New Roman" panose="02020603050405020304" pitchFamily="18" charset="0"/>
              </a:rPr>
              <a:t>tenglikdan</a:t>
            </a:r>
            <a:r>
              <a:rPr kumimoji="0" lang="en-US" sz="2800" b="1" i="0" u="none" strike="noStrike" normalizeH="0" baseline="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Arial" panose="020B0604020202020204" pitchFamily="34" charset="0"/>
                <a:ea typeface="Times New Roman" panose="02020603050405020304" pitchFamily="18" charset="0"/>
              </a:rPr>
              <a:t>  </a:t>
            </a:r>
            <a:r>
              <a:rPr kumimoji="0" lang="uz-Cyrl-UZ" sz="2800" b="1" i="0" u="none" strike="noStrike" normalizeH="0" baseline="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Arial" panose="020B0604020202020204" pitchFamily="34" charset="0"/>
                <a:ea typeface="Times New Roman" panose="02020603050405020304" pitchFamily="18" charset="0"/>
              </a:rPr>
              <a:t>q</a:t>
            </a:r>
            <a:r>
              <a:rPr kumimoji="0" lang="en-US" sz="2800" b="1" i="0" u="none" strike="noStrike" normalizeH="0" baseline="0" dirty="0" err="1"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Arial" panose="020B0604020202020204" pitchFamily="34" charset="0"/>
                <a:ea typeface="Times New Roman" panose="02020603050405020304" pitchFamily="18" charset="0"/>
              </a:rPr>
              <a:t>uydagini</a:t>
            </a:r>
            <a:r>
              <a:rPr kumimoji="0" lang="en-US" sz="2800" b="1" i="0" u="none" strike="noStrike" normalizeH="0" baseline="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Arial" panose="020B0604020202020204" pitchFamily="34" charset="0"/>
                <a:ea typeface="Times New Roman" panose="02020603050405020304" pitchFamily="18" charset="0"/>
              </a:rPr>
              <a:t> </a:t>
            </a:r>
            <a:r>
              <a:rPr kumimoji="0" lang="uz-Cyrl-UZ" sz="2800" b="1" i="0" u="none" strike="noStrike" normalizeH="0" baseline="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Arial" panose="020B0604020202020204" pitchFamily="34" charset="0"/>
                <a:ea typeface="Times New Roman" panose="02020603050405020304" pitchFamily="18" charset="0"/>
              </a:rPr>
              <a:t>h</a:t>
            </a:r>
            <a:r>
              <a:rPr kumimoji="0" lang="en-US" sz="2800" b="1" i="0" u="none" strike="noStrike" normalizeH="0" baseline="0" dirty="0" err="1"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Arial" panose="020B0604020202020204" pitchFamily="34" charset="0"/>
                <a:ea typeface="Times New Roman" panose="02020603050405020304" pitchFamily="18" charset="0"/>
              </a:rPr>
              <a:t>osil</a:t>
            </a:r>
            <a:r>
              <a:rPr kumimoji="0" lang="en-US" sz="2800" b="1" i="0" u="none" strike="noStrike" normalizeH="0" baseline="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Arial" panose="020B0604020202020204" pitchFamily="34" charset="0"/>
                <a:ea typeface="Times New Roman" panose="02020603050405020304" pitchFamily="18" charset="0"/>
              </a:rPr>
              <a:t> </a:t>
            </a:r>
            <a:r>
              <a:rPr kumimoji="0" lang="uz-Cyrl-UZ" sz="2800" b="1" i="0" u="none" strike="noStrike" normalizeH="0" baseline="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Arial" panose="020B0604020202020204" pitchFamily="34" charset="0"/>
                <a:ea typeface="Times New Roman" panose="02020603050405020304" pitchFamily="18" charset="0"/>
              </a:rPr>
              <a:t>q</a:t>
            </a:r>
            <a:r>
              <a:rPr kumimoji="0" lang="en-US" sz="2800" b="1" i="0" u="none" strike="noStrike" normalizeH="0" baseline="0" dirty="0" err="1"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Arial" panose="020B0604020202020204" pitchFamily="34" charset="0"/>
                <a:ea typeface="Times New Roman" panose="02020603050405020304" pitchFamily="18" charset="0"/>
              </a:rPr>
              <a:t>ilamiz</a:t>
            </a:r>
            <a:r>
              <a:rPr kumimoji="0" lang="en-US" sz="2800" b="1" i="0" u="none" strike="noStrike" normalizeH="0" baseline="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Arial" panose="020B0604020202020204" pitchFamily="34" charset="0"/>
                <a:ea typeface="Times New Roman" panose="02020603050405020304" pitchFamily="18" charset="0"/>
              </a:rPr>
              <a:t>.</a:t>
            </a:r>
            <a:endParaRPr kumimoji="0" lang="en-US" sz="3600" b="1" i="0" u="none" strike="noStrike" normalizeH="0" baseline="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Arial" panose="020B0604020202020204" pitchFamily="34" charset="0"/>
            </a:endParaRPr>
          </a:p>
        </p:txBody>
      </p:sp>
      <p:graphicFrame>
        <p:nvGraphicFramePr>
          <p:cNvPr id="7" name="Объект 6"/>
          <p:cNvGraphicFramePr>
            <a:graphicFrameLocks noChangeAspect="1"/>
          </p:cNvGraphicFramePr>
          <p:nvPr>
            <p:extLst>
              <p:ext uri="{D42A27DB-BD31-4B8C-83A1-F6EECF244321}">
                <p14:modId xmlns:p14="http://schemas.microsoft.com/office/powerpoint/2010/main" val="1303103193"/>
              </p:ext>
            </p:extLst>
          </p:nvPr>
        </p:nvGraphicFramePr>
        <p:xfrm>
          <a:off x="7486661" y="4475114"/>
          <a:ext cx="2199740" cy="1048605"/>
        </p:xfrm>
        <a:graphic>
          <a:graphicData uri="http://schemas.openxmlformats.org/presentationml/2006/ole">
            <mc:AlternateContent xmlns:mc="http://schemas.openxmlformats.org/markup-compatibility/2006">
              <mc:Choice xmlns:v="urn:schemas-microsoft-com:vml" Requires="v">
                <p:oleObj spid="_x0000_s5172" name="Уравнение" r:id="rId8" imgW="660113" imgH="393529" progId="Equation.3">
                  <p:embed/>
                </p:oleObj>
              </mc:Choice>
              <mc:Fallback>
                <p:oleObj name="Уравнение" r:id="rId8" imgW="660113" imgH="393529" progId="Equation.3">
                  <p:embed/>
                  <p:pic>
                    <p:nvPicPr>
                      <p:cNvPr id="12" name="Объект 1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486661" y="4475114"/>
                        <a:ext cx="2199740" cy="1048605"/>
                      </a:xfrm>
                      <a:prstGeom prst="rect">
                        <a:avLst/>
                      </a:prstGeom>
                      <a:noFill/>
                      <a:extLst/>
                    </p:spPr>
                  </p:pic>
                </p:oleObj>
              </mc:Fallback>
            </mc:AlternateContent>
          </a:graphicData>
        </a:graphic>
      </p:graphicFrame>
    </p:spTree>
    <p:extLst>
      <p:ext uri="{BB962C8B-B14F-4D97-AF65-F5344CB8AC3E}">
        <p14:creationId xmlns:p14="http://schemas.microsoft.com/office/powerpoint/2010/main" val="330588542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78825" y="341884"/>
            <a:ext cx="10189026" cy="2308324"/>
          </a:xfrm>
          <a:prstGeom prst="rect">
            <a:avLst/>
          </a:prstGeom>
        </p:spPr>
        <p:txBody>
          <a:bodyPr wrap="square">
            <a:spAutoFit/>
          </a:bodyPr>
          <a:lstStyle/>
          <a:p>
            <a:pPr algn="just">
              <a:spcAft>
                <a:spcPts val="0"/>
              </a:spcAft>
            </a:pPr>
            <a:r>
              <a:rPr lang="en-US" sz="2400" b="1" dirty="0" err="1">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Demak</a:t>
            </a:r>
            <a:r>
              <a:rPr lang="en-US"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 , </a:t>
            </a:r>
            <a:r>
              <a:rPr lang="en-US" sz="2400" b="1" dirty="0" err="1">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kesuvchi</a:t>
            </a:r>
            <a:r>
              <a:rPr lang="en-US"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 </a:t>
            </a:r>
            <a:r>
              <a:rPr lang="en-US" sz="2400" b="1" dirty="0" err="1">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kuchdan</a:t>
            </a:r>
            <a:r>
              <a:rPr lang="en-US"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 </a:t>
            </a:r>
            <a:r>
              <a:rPr lang="en-US" sz="2400" b="1" dirty="0" err="1">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abtsissa</a:t>
            </a:r>
            <a:r>
              <a:rPr lang="en-US"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 - x b</a:t>
            </a:r>
            <a:r>
              <a:rPr lang="uz-Cyrl-UZ"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o’</a:t>
            </a:r>
            <a:r>
              <a:rPr lang="en-US" sz="2400" b="1" dirty="0" err="1">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yicha</a:t>
            </a:r>
            <a:r>
              <a:rPr lang="en-US"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  </a:t>
            </a:r>
            <a:r>
              <a:rPr lang="en-US" sz="2400" b="1" dirty="0" err="1">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olingan</a:t>
            </a:r>
            <a:r>
              <a:rPr lang="en-US"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 </a:t>
            </a:r>
            <a:r>
              <a:rPr lang="en-US" sz="2400" b="1" dirty="0" err="1">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birinchi</a:t>
            </a:r>
            <a:r>
              <a:rPr lang="en-US"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 </a:t>
            </a:r>
            <a:r>
              <a:rPr lang="en-US" sz="2400" b="1" dirty="0" err="1">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xosila</a:t>
            </a:r>
            <a:r>
              <a:rPr lang="en-US"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 </a:t>
            </a:r>
            <a:r>
              <a:rPr lang="en-US" sz="2400" b="1" dirty="0" err="1">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yoyilgan</a:t>
            </a:r>
            <a:r>
              <a:rPr lang="en-US"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 </a:t>
            </a:r>
            <a:r>
              <a:rPr lang="en-US" sz="2400" b="1" dirty="0" err="1">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kuch</a:t>
            </a:r>
            <a:r>
              <a:rPr lang="en-US"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 </a:t>
            </a:r>
            <a:r>
              <a:rPr lang="en-US" sz="2400" b="1" dirty="0" err="1">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intensivligining</a:t>
            </a:r>
            <a:r>
              <a:rPr lang="en-US"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  </a:t>
            </a:r>
            <a:r>
              <a:rPr lang="en-US" sz="2400" b="1" dirty="0" err="1">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teskari</a:t>
            </a:r>
            <a:r>
              <a:rPr lang="en-US"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 </a:t>
            </a:r>
            <a:r>
              <a:rPr lang="en-US" sz="2400" b="1" dirty="0" err="1">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ishora</a:t>
            </a:r>
            <a:r>
              <a:rPr lang="en-US"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 </a:t>
            </a:r>
            <a:r>
              <a:rPr lang="en-US" sz="2400" b="1" dirty="0" err="1">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bilan</a:t>
            </a:r>
            <a:r>
              <a:rPr lang="en-US"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 </a:t>
            </a:r>
            <a:r>
              <a:rPr lang="en-US" sz="2400" b="1" dirty="0" err="1">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olingach</a:t>
            </a:r>
            <a:r>
              <a:rPr lang="en-US"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  </a:t>
            </a:r>
            <a:r>
              <a:rPr lang="uz-Cyrl-UZ"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q</a:t>
            </a:r>
            <a:r>
              <a:rPr lang="en-US" sz="2400" b="1" dirty="0" err="1">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iymatiga</a:t>
            </a:r>
            <a:r>
              <a:rPr lang="en-US"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 </a:t>
            </a:r>
            <a:r>
              <a:rPr lang="en-US" sz="2400" b="1" dirty="0" err="1">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tengdir</a:t>
            </a:r>
            <a:r>
              <a:rPr lang="en-US"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 </a:t>
            </a:r>
            <a:endParaRPr lang="ru-RU"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endParaRPr>
          </a:p>
          <a:p>
            <a:pPr indent="457200" algn="just">
              <a:spcAft>
                <a:spcPts val="0"/>
              </a:spcAft>
            </a:pPr>
            <a:r>
              <a:rPr lang="en-US" sz="2400" b="1" dirty="0" err="1">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Ikkinchi</a:t>
            </a:r>
            <a:r>
              <a:rPr lang="en-US"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 </a:t>
            </a:r>
            <a:r>
              <a:rPr lang="en-US" sz="2400" b="1" dirty="0" err="1">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muvozanat</a:t>
            </a:r>
            <a:r>
              <a:rPr lang="en-US"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  </a:t>
            </a:r>
            <a:r>
              <a:rPr lang="en-US" sz="2400" b="1" dirty="0" err="1">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tenglamasini</a:t>
            </a:r>
            <a:r>
              <a:rPr lang="en-US"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 </a:t>
            </a:r>
            <a:r>
              <a:rPr lang="en-US" sz="2400" b="1" dirty="0" err="1">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yozamiz</a:t>
            </a:r>
            <a:r>
              <a:rPr lang="en-US"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 </a:t>
            </a:r>
            <a:r>
              <a:rPr lang="en-US" sz="2400" b="1" dirty="0" err="1">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Barcha</a:t>
            </a:r>
            <a:r>
              <a:rPr lang="en-US"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 </a:t>
            </a:r>
            <a:r>
              <a:rPr lang="en-US" sz="2400" b="1" dirty="0" err="1">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kuchlardan</a:t>
            </a:r>
            <a:r>
              <a:rPr lang="en-US"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 </a:t>
            </a:r>
            <a:r>
              <a:rPr lang="en-US" sz="2400" b="1" dirty="0" err="1">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bu</a:t>
            </a:r>
            <a:r>
              <a:rPr lang="en-US"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 </a:t>
            </a:r>
            <a:r>
              <a:rPr lang="en-US" sz="2400" b="1" dirty="0" err="1">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elementning</a:t>
            </a:r>
            <a:r>
              <a:rPr lang="en-US"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 </a:t>
            </a:r>
            <a:r>
              <a:rPr lang="en-US" sz="2400" b="1" dirty="0" err="1">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ung</a:t>
            </a:r>
            <a:r>
              <a:rPr lang="en-US"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 </a:t>
            </a:r>
            <a:r>
              <a:rPr lang="en-US" sz="2400" b="1" dirty="0" err="1">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tomonidagi</a:t>
            </a:r>
            <a:r>
              <a:rPr lang="en-US"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  </a:t>
            </a:r>
            <a:r>
              <a:rPr lang="en-US" sz="2400" b="1" dirty="0" err="1">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kesimning</a:t>
            </a:r>
            <a:r>
              <a:rPr lang="en-US"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 o</a:t>
            </a:r>
            <a:r>
              <a:rPr lang="uz-Cyrl-UZ"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g’</a:t>
            </a:r>
            <a:r>
              <a:rPr lang="en-US" sz="2400" b="1" dirty="0" err="1">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irlik</a:t>
            </a:r>
            <a:r>
              <a:rPr lang="en-US"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 </a:t>
            </a:r>
            <a:r>
              <a:rPr lang="en-US" sz="2400" b="1" dirty="0" err="1">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markaziga</a:t>
            </a:r>
            <a:r>
              <a:rPr lang="en-US"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  </a:t>
            </a:r>
            <a:r>
              <a:rPr lang="en-US" sz="2400" b="1" dirty="0" err="1">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nisbatan</a:t>
            </a:r>
            <a:r>
              <a:rPr lang="en-US"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  </a:t>
            </a:r>
            <a:r>
              <a:rPr lang="en-US" sz="2400" b="1" dirty="0" err="1">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olingan</a:t>
            </a:r>
            <a:r>
              <a:rPr lang="en-US"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   </a:t>
            </a:r>
            <a:r>
              <a:rPr lang="en-US" sz="2400" b="1" dirty="0" err="1">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momentlar</a:t>
            </a:r>
            <a:r>
              <a:rPr lang="en-US"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 y</a:t>
            </a:r>
            <a:r>
              <a:rPr lang="uz-Cyrl-UZ"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ig’</a:t>
            </a:r>
            <a:r>
              <a:rPr lang="en-US" sz="2400" b="1" dirty="0" err="1">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indisini</a:t>
            </a:r>
            <a:r>
              <a:rPr lang="en-US"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 </a:t>
            </a:r>
            <a:r>
              <a:rPr lang="en-US" sz="2400" b="1" dirty="0" err="1">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nolga</a:t>
            </a:r>
            <a:r>
              <a:rPr lang="en-US"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  </a:t>
            </a:r>
            <a:r>
              <a:rPr lang="en-US" sz="2400" b="1" dirty="0" err="1">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tenglashtiramiz</a:t>
            </a:r>
            <a:r>
              <a:rPr lang="en-US"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.(1-shakl,b</a:t>
            </a:r>
            <a:r>
              <a:rPr lang="en-US" sz="2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rPr>
              <a:t>)</a:t>
            </a:r>
            <a:endParaRPr lang="ru-RU" sz="2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40000"/>
                  </a:schemeClr>
                </a:glow>
                <a:innerShdw blurRad="177800">
                  <a:schemeClr val="accent3">
                    <a:lumMod val="50000"/>
                  </a:schemeClr>
                </a:innerShdw>
              </a:effectLst>
              <a:latin typeface="Times New Roman" panose="02020603050405020304" pitchFamily="18" charset="0"/>
              <a:ea typeface="Times New Roman" panose="02020603050405020304" pitchFamily="18" charset="0"/>
            </a:endParaRPr>
          </a:p>
        </p:txBody>
      </p:sp>
      <p:graphicFrame>
        <p:nvGraphicFramePr>
          <p:cNvPr id="4" name="Объект 3"/>
          <p:cNvGraphicFramePr>
            <a:graphicFrameLocks noChangeAspect="1"/>
          </p:cNvGraphicFramePr>
          <p:nvPr>
            <p:extLst>
              <p:ext uri="{D42A27DB-BD31-4B8C-83A1-F6EECF244321}">
                <p14:modId xmlns:p14="http://schemas.microsoft.com/office/powerpoint/2010/main" val="2663134316"/>
              </p:ext>
            </p:extLst>
          </p:nvPr>
        </p:nvGraphicFramePr>
        <p:xfrm>
          <a:off x="2508070" y="2567298"/>
          <a:ext cx="5172890" cy="827448"/>
        </p:xfrm>
        <a:graphic>
          <a:graphicData uri="http://schemas.openxmlformats.org/presentationml/2006/ole">
            <mc:AlternateContent xmlns:mc="http://schemas.openxmlformats.org/markup-compatibility/2006">
              <mc:Choice xmlns:v="urn:schemas-microsoft-com:vml" Requires="v">
                <p:oleObj spid="_x0000_s6176" name="Уравнение" r:id="rId4" imgW="3149600" imgH="393700" progId="Equation.3">
                  <p:embed/>
                </p:oleObj>
              </mc:Choice>
              <mc:Fallback>
                <p:oleObj name="Уравнение" r:id="rId4" imgW="3149600" imgH="393700" progId="Equation.3">
                  <p:embed/>
                  <p:pic>
                    <p:nvPicPr>
                      <p:cNvPr id="3" name="Объект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08070" y="2567298"/>
                        <a:ext cx="5172890" cy="827448"/>
                      </a:xfrm>
                      <a:prstGeom prst="rect">
                        <a:avLst/>
                      </a:prstGeom>
                      <a:noFill/>
                      <a:extLst/>
                    </p:spPr>
                  </p:pic>
                </p:oleObj>
              </mc:Fallback>
            </mc:AlternateContent>
          </a:graphicData>
        </a:graphic>
      </p:graphicFrame>
      <p:sp>
        <p:nvSpPr>
          <p:cNvPr id="5" name="Rectangle 4"/>
          <p:cNvSpPr>
            <a:spLocks noChangeArrowheads="1"/>
          </p:cNvSpPr>
          <p:nvPr/>
        </p:nvSpPr>
        <p:spPr bwMode="auto">
          <a:xfrm>
            <a:off x="4119795" y="3452238"/>
            <a:ext cx="116730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i="0" u="none" strike="noStrike" normalizeH="0" baseline="0" dirty="0" err="1"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bundan</a:t>
            </a:r>
            <a:r>
              <a:rPr kumimoji="0" lang="en-US" sz="2400" i="0" u="none" strike="noStrike" normalizeH="0" baseline="0" dirty="0"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3200" i="0" u="none" strike="noStrike" normalizeH="0" baseline="0" dirty="0" smtClean="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graphicFrame>
        <p:nvGraphicFramePr>
          <p:cNvPr id="6" name="Объект 5"/>
          <p:cNvGraphicFramePr>
            <a:graphicFrameLocks noChangeAspect="1"/>
          </p:cNvGraphicFramePr>
          <p:nvPr>
            <p:extLst>
              <p:ext uri="{D42A27DB-BD31-4B8C-83A1-F6EECF244321}">
                <p14:modId xmlns:p14="http://schemas.microsoft.com/office/powerpoint/2010/main" val="3690186386"/>
              </p:ext>
            </p:extLst>
          </p:nvPr>
        </p:nvGraphicFramePr>
        <p:xfrm>
          <a:off x="2377089" y="3683070"/>
          <a:ext cx="5303871" cy="760692"/>
        </p:xfrm>
        <a:graphic>
          <a:graphicData uri="http://schemas.openxmlformats.org/presentationml/2006/ole">
            <mc:AlternateContent xmlns:mc="http://schemas.openxmlformats.org/markup-compatibility/2006">
              <mc:Choice xmlns:v="urn:schemas-microsoft-com:vml" Requires="v">
                <p:oleObj spid="_x0000_s6177" name="Уравнение" r:id="rId6" imgW="1676400" imgH="419100" progId="Equation.3">
                  <p:embed/>
                </p:oleObj>
              </mc:Choice>
              <mc:Fallback>
                <p:oleObj name="Уравнение" r:id="rId6" imgW="1676400" imgH="419100" progId="Equation.3">
                  <p:embed/>
                  <p:pic>
                    <p:nvPicPr>
                      <p:cNvPr id="5" name="Объект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377089" y="3683070"/>
                        <a:ext cx="5303871" cy="760692"/>
                      </a:xfrm>
                      <a:prstGeom prst="rect">
                        <a:avLst/>
                      </a:prstGeom>
                      <a:noFill/>
                      <a:extLst/>
                    </p:spPr>
                  </p:pic>
                </p:oleObj>
              </mc:Fallback>
            </mc:AlternateContent>
          </a:graphicData>
        </a:graphic>
      </p:graphicFrame>
      <p:sp>
        <p:nvSpPr>
          <p:cNvPr id="7" name="Rectangle 5"/>
          <p:cNvSpPr>
            <a:spLocks noChangeArrowheads="1"/>
          </p:cNvSpPr>
          <p:nvPr/>
        </p:nvSpPr>
        <p:spPr bwMode="auto">
          <a:xfrm>
            <a:off x="378826" y="4715933"/>
            <a:ext cx="10998924" cy="830997"/>
          </a:xfrm>
          <a:prstGeom prst="rect">
            <a:avLst/>
          </a:prstGeom>
          <a:ln/>
          <a:extLst/>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1" i="0" u="none" strike="noStrike" normalizeH="0" baseline="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60000"/>
                    </a:schemeClr>
                  </a:glow>
                  <a:innerShdw blurRad="177800">
                    <a:schemeClr val="accent3">
                      <a:lumMod val="50000"/>
                    </a:schemeClr>
                  </a:innerShdw>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1" i="0" u="none" strike="noStrike" normalizeH="0" baseline="0" dirty="0" err="1"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60000"/>
                    </a:schemeClr>
                  </a:glow>
                  <a:innerShdw blurRad="177800">
                    <a:schemeClr val="accent3">
                      <a:lumMod val="50000"/>
                    </a:schemeClr>
                  </a:innerShdw>
                </a:effectLst>
                <a:latin typeface="Times New Roman" panose="02020603050405020304" pitchFamily="18" charset="0"/>
                <a:ea typeface="Times New Roman" panose="02020603050405020304" pitchFamily="18" charset="0"/>
                <a:cs typeface="Times New Roman" panose="02020603050405020304" pitchFamily="18" charset="0"/>
              </a:rPr>
              <a:t>kelib</a:t>
            </a:r>
            <a:r>
              <a:rPr kumimoji="0" lang="en-US" sz="2400" b="1" i="0" u="none" strike="noStrike" normalizeH="0" baseline="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60000"/>
                    </a:schemeClr>
                  </a:glow>
                  <a:innerShdw blurRad="177800">
                    <a:schemeClr val="accent3">
                      <a:lumMod val="50000"/>
                    </a:schemeClr>
                  </a:innerShdw>
                </a:effectLst>
                <a:latin typeface="Times New Roman" panose="02020603050405020304" pitchFamily="18" charset="0"/>
                <a:ea typeface="Times New Roman" panose="02020603050405020304" pitchFamily="18" charset="0"/>
                <a:cs typeface="Times New Roman" panose="02020603050405020304" pitchFamily="18" charset="0"/>
              </a:rPr>
              <a:t> chi</a:t>
            </a:r>
            <a:r>
              <a:rPr kumimoji="0" lang="uz-Cyrl-UZ" sz="2400" b="1" i="0" u="none" strike="noStrike" normalizeH="0" baseline="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60000"/>
                    </a:schemeClr>
                  </a:glow>
                  <a:innerShdw blurRad="177800">
                    <a:schemeClr val="accent3">
                      <a:lumMod val="50000"/>
                    </a:schemeClr>
                  </a:innerShdw>
                </a:effectLst>
                <a:latin typeface="Times New Roman" panose="02020603050405020304" pitchFamily="18" charset="0"/>
                <a:ea typeface="Times New Roman" panose="02020603050405020304" pitchFamily="18" charset="0"/>
                <a:cs typeface="Times New Roman" panose="02020603050405020304" pitchFamily="18" charset="0"/>
              </a:rPr>
              <a:t>q</a:t>
            </a:r>
            <a:r>
              <a:rPr kumimoji="0" lang="en-US" sz="2400" b="1" i="0" u="none" strike="noStrike" normalizeH="0" baseline="0" dirty="0" err="1"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60000"/>
                    </a:schemeClr>
                  </a:glow>
                  <a:innerShdw blurRad="177800">
                    <a:schemeClr val="accent3">
                      <a:lumMod val="50000"/>
                    </a:schemeClr>
                  </a:innerShdw>
                </a:effectLst>
                <a:latin typeface="Times New Roman" panose="02020603050405020304" pitchFamily="18" charset="0"/>
                <a:ea typeface="Times New Roman" panose="02020603050405020304" pitchFamily="18" charset="0"/>
                <a:cs typeface="Times New Roman" panose="02020603050405020304" pitchFamily="18" charset="0"/>
              </a:rPr>
              <a:t>adi</a:t>
            </a:r>
            <a:r>
              <a:rPr kumimoji="0" lang="en-US" sz="2400" b="1" i="0" u="none" strike="noStrike" normalizeH="0" baseline="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60000"/>
                    </a:schemeClr>
                  </a:glow>
                  <a:innerShdw blurRad="177800">
                    <a:schemeClr val="accent3">
                      <a:lumMod val="50000"/>
                    </a:schemeClr>
                  </a:innerShdw>
                </a:effectLst>
                <a:latin typeface="Times New Roman" panose="02020603050405020304" pitchFamily="18" charset="0"/>
                <a:ea typeface="Times New Roman" panose="02020603050405020304" pitchFamily="18" charset="0"/>
                <a:cs typeface="Times New Roman" panose="02020603050405020304" pitchFamily="18" charset="0"/>
              </a:rPr>
              <a:t>, dx </a:t>
            </a:r>
            <a:r>
              <a:rPr kumimoji="0" lang="en-US" sz="2400" b="1" i="0" u="none" strike="noStrike" normalizeH="0" baseline="0" dirty="0" err="1"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60000"/>
                    </a:schemeClr>
                  </a:glow>
                  <a:innerShdw blurRad="177800">
                    <a:schemeClr val="accent3">
                      <a:lumMod val="50000"/>
                    </a:schemeClr>
                  </a:innerShdw>
                </a:effectLst>
                <a:latin typeface="Times New Roman" panose="02020603050405020304" pitchFamily="18" charset="0"/>
                <a:ea typeface="Times New Roman" panose="02020603050405020304" pitchFamily="18" charset="0"/>
                <a:cs typeface="Times New Roman" panose="02020603050405020304" pitchFamily="18" charset="0"/>
              </a:rPr>
              <a:t>cheksiz</a:t>
            </a:r>
            <a:r>
              <a:rPr kumimoji="0" lang="en-US" sz="2400" b="1" i="0" u="none" strike="noStrike" normalizeH="0" baseline="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60000"/>
                    </a:schemeClr>
                  </a:glow>
                  <a:innerShdw blurRad="177800">
                    <a:schemeClr val="accent3">
                      <a:lumMod val="50000"/>
                    </a:schemeClr>
                  </a:innerShdw>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1" i="0" u="none" strike="noStrike" normalizeH="0" baseline="0" dirty="0" err="1"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60000"/>
                    </a:schemeClr>
                  </a:glow>
                  <a:innerShdw blurRad="177800">
                    <a:schemeClr val="accent3">
                      <a:lumMod val="50000"/>
                    </a:schemeClr>
                  </a:innerShdw>
                </a:effectLst>
                <a:latin typeface="Times New Roman" panose="02020603050405020304" pitchFamily="18" charset="0"/>
                <a:ea typeface="Times New Roman" panose="02020603050405020304" pitchFamily="18" charset="0"/>
                <a:cs typeface="Times New Roman" panose="02020603050405020304" pitchFamily="18" charset="0"/>
              </a:rPr>
              <a:t>kichik</a:t>
            </a:r>
            <a:r>
              <a:rPr kumimoji="0" lang="en-US" sz="2400" b="1" i="0" u="none" strike="noStrike" normalizeH="0" baseline="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60000"/>
                    </a:schemeClr>
                  </a:glow>
                  <a:innerShdw blurRad="177800">
                    <a:schemeClr val="accent3">
                      <a:lumMod val="50000"/>
                    </a:schemeClr>
                  </a:innerShdw>
                </a:effectLst>
                <a:latin typeface="Times New Roman" panose="02020603050405020304" pitchFamily="18" charset="0"/>
                <a:ea typeface="Times New Roman" panose="02020603050405020304" pitchFamily="18" charset="0"/>
                <a:cs typeface="Times New Roman" panose="02020603050405020304" pitchFamily="18" charset="0"/>
              </a:rPr>
              <a:t> mi</a:t>
            </a:r>
            <a:r>
              <a:rPr kumimoji="0" lang="uz-Cyrl-UZ" sz="2400" b="1" i="0" u="none" strike="noStrike" normalizeH="0" baseline="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60000"/>
                    </a:schemeClr>
                  </a:glow>
                  <a:innerShdw blurRad="177800">
                    <a:schemeClr val="accent3">
                      <a:lumMod val="50000"/>
                    </a:schemeClr>
                  </a:innerShdw>
                </a:effectLst>
                <a:latin typeface="Times New Roman" panose="02020603050405020304" pitchFamily="18" charset="0"/>
                <a:ea typeface="Times New Roman" panose="02020603050405020304" pitchFamily="18" charset="0"/>
                <a:cs typeface="Times New Roman" panose="02020603050405020304" pitchFamily="18" charset="0"/>
              </a:rPr>
              <a:t>q</a:t>
            </a:r>
            <a:r>
              <a:rPr kumimoji="0" lang="en-US" sz="2400" b="1" i="0" u="none" strike="noStrike" normalizeH="0" baseline="0" dirty="0" err="1"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60000"/>
                    </a:schemeClr>
                  </a:glow>
                  <a:innerShdw blurRad="177800">
                    <a:schemeClr val="accent3">
                      <a:lumMod val="50000"/>
                    </a:schemeClr>
                  </a:innerShdw>
                </a:effectLst>
                <a:latin typeface="Times New Roman" panose="02020603050405020304" pitchFamily="18" charset="0"/>
                <a:ea typeface="Times New Roman" panose="02020603050405020304" pitchFamily="18" charset="0"/>
                <a:cs typeface="Times New Roman" panose="02020603050405020304" pitchFamily="18" charset="0"/>
              </a:rPr>
              <a:t>dor</a:t>
            </a:r>
            <a:r>
              <a:rPr kumimoji="0" lang="en-US" sz="2400" b="1" i="0" u="none" strike="noStrike" normalizeH="0" baseline="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60000"/>
                    </a:schemeClr>
                  </a:glow>
                  <a:innerShdw blurRad="177800">
                    <a:schemeClr val="accent3">
                      <a:lumMod val="50000"/>
                    </a:schemeClr>
                  </a:innerShdw>
                </a:effectLst>
                <a:latin typeface="Times New Roman" panose="02020603050405020304" pitchFamily="18" charset="0"/>
                <a:ea typeface="Times New Roman" panose="02020603050405020304" pitchFamily="18" charset="0"/>
                <a:cs typeface="Times New Roman" panose="02020603050405020304" pitchFamily="18" charset="0"/>
              </a:rPr>
              <a:t> b</a:t>
            </a:r>
            <a:r>
              <a:rPr kumimoji="0" lang="uz-Cyrl-UZ" sz="2400" b="1" i="0" u="none" strike="noStrike" normalizeH="0" baseline="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60000"/>
                    </a:schemeClr>
                  </a:glow>
                  <a:innerShdw blurRad="177800">
                    <a:schemeClr val="accent3">
                      <a:lumMod val="50000"/>
                    </a:schemeClr>
                  </a:innerShdw>
                </a:effectLst>
                <a:latin typeface="Times New Roman" panose="02020603050405020304" pitchFamily="18" charset="0"/>
                <a:ea typeface="Times New Roman" panose="02020603050405020304" pitchFamily="18" charset="0"/>
                <a:cs typeface="Times New Roman" panose="02020603050405020304" pitchFamily="18" charset="0"/>
              </a:rPr>
              <a:t>o’</a:t>
            </a:r>
            <a:r>
              <a:rPr kumimoji="0" lang="en-US" sz="2400" b="1" i="0" u="none" strike="noStrike" normalizeH="0" baseline="0" dirty="0" err="1"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60000"/>
                    </a:schemeClr>
                  </a:glow>
                  <a:innerShdw blurRad="177800">
                    <a:schemeClr val="accent3">
                      <a:lumMod val="50000"/>
                    </a:schemeClr>
                  </a:innerShdw>
                </a:effectLst>
                <a:latin typeface="Times New Roman" panose="02020603050405020304" pitchFamily="18" charset="0"/>
                <a:ea typeface="Times New Roman" panose="02020603050405020304" pitchFamily="18" charset="0"/>
                <a:cs typeface="Times New Roman" panose="02020603050405020304" pitchFamily="18" charset="0"/>
              </a:rPr>
              <a:t>lgani</a:t>
            </a:r>
            <a:r>
              <a:rPr kumimoji="0" lang="en-US" sz="2400" b="1" i="0" u="none" strike="noStrike" normalizeH="0" baseline="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60000"/>
                    </a:schemeClr>
                  </a:glow>
                  <a:innerShdw blurRad="177800">
                    <a:schemeClr val="accent3">
                      <a:lumMod val="50000"/>
                    </a:schemeClr>
                  </a:innerShdw>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1" i="0" u="none" strike="noStrike" normalizeH="0" baseline="0" dirty="0" err="1"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60000"/>
                    </a:schemeClr>
                  </a:glow>
                  <a:innerShdw blurRad="177800">
                    <a:schemeClr val="accent3">
                      <a:lumMod val="50000"/>
                    </a:schemeClr>
                  </a:innerShdw>
                </a:effectLst>
                <a:latin typeface="Times New Roman" panose="02020603050405020304" pitchFamily="18" charset="0"/>
                <a:ea typeface="Times New Roman" panose="02020603050405020304" pitchFamily="18" charset="0"/>
                <a:cs typeface="Times New Roman" panose="02020603050405020304" pitchFamily="18" charset="0"/>
              </a:rPr>
              <a:t>uchun</a:t>
            </a:r>
            <a:r>
              <a:rPr kumimoji="0" lang="en-US" sz="2400" b="1" i="0" u="none" strike="noStrike" normalizeH="0" baseline="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60000"/>
                    </a:schemeClr>
                  </a:glow>
                  <a:innerShdw blurRad="177800">
                    <a:schemeClr val="accent3">
                      <a:lumMod val="50000"/>
                    </a:schemeClr>
                  </a:innerShdw>
                </a:effectLst>
                <a:latin typeface="Times New Roman" panose="02020603050405020304" pitchFamily="18" charset="0"/>
                <a:ea typeface="Times New Roman" panose="02020603050405020304" pitchFamily="18" charset="0"/>
                <a:cs typeface="Times New Roman" panose="02020603050405020304" pitchFamily="18" charset="0"/>
              </a:rPr>
              <a:t>,(dx)</a:t>
            </a:r>
            <a:r>
              <a:rPr kumimoji="0" lang="en-US" sz="2400" b="1" i="0" u="none" strike="noStrike" normalizeH="0" baseline="3000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60000"/>
                    </a:schemeClr>
                  </a:glow>
                  <a:innerShdw blurRad="177800">
                    <a:schemeClr val="accent3">
                      <a:lumMod val="50000"/>
                    </a:schemeClr>
                  </a:innerShdw>
                </a:effectLst>
                <a:latin typeface="Times New Roman" panose="02020603050405020304" pitchFamily="18" charset="0"/>
                <a:ea typeface="Times New Roman" panose="02020603050405020304" pitchFamily="18" charset="0"/>
                <a:cs typeface="Times New Roman" panose="02020603050405020304" pitchFamily="18" charset="0"/>
              </a:rPr>
              <a:t>2</a:t>
            </a:r>
            <a:r>
              <a:rPr kumimoji="0" lang="en-US" sz="2400" b="1" i="0" u="none" strike="noStrike" normalizeH="0" baseline="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60000"/>
                    </a:schemeClr>
                  </a:glow>
                  <a:innerShdw blurRad="177800">
                    <a:schemeClr val="accent3">
                      <a:lumMod val="50000"/>
                    </a:schemeClr>
                  </a:innerShdw>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1" i="0" u="none" strike="noStrike" normalizeH="0" baseline="0" dirty="0" err="1"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60000"/>
                    </a:schemeClr>
                  </a:glow>
                  <a:innerShdw blurRad="177800">
                    <a:schemeClr val="accent3">
                      <a:lumMod val="50000"/>
                    </a:schemeClr>
                  </a:innerShdw>
                </a:effectLst>
                <a:latin typeface="Times New Roman" panose="02020603050405020304" pitchFamily="18" charset="0"/>
                <a:ea typeface="Times New Roman" panose="02020603050405020304" pitchFamily="18" charset="0"/>
                <a:cs typeface="Times New Roman" panose="02020603050405020304" pitchFamily="18" charset="0"/>
              </a:rPr>
              <a:t>ni</a:t>
            </a:r>
            <a:r>
              <a:rPr kumimoji="0" lang="en-US" sz="2400" b="1" i="0" u="none" strike="noStrike" normalizeH="0" baseline="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60000"/>
                    </a:schemeClr>
                  </a:glow>
                  <a:innerShdw blurRad="177800">
                    <a:schemeClr val="accent3">
                      <a:lumMod val="50000"/>
                    </a:schemeClr>
                  </a:innerShdw>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1" i="0" u="none" strike="noStrike" normalizeH="0" baseline="0" dirty="0" err="1"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60000"/>
                    </a:schemeClr>
                  </a:glow>
                  <a:innerShdw blurRad="177800">
                    <a:schemeClr val="accent3">
                      <a:lumMod val="50000"/>
                    </a:schemeClr>
                  </a:innerShdw>
                </a:effectLst>
                <a:latin typeface="Times New Roman" panose="02020603050405020304" pitchFamily="18" charset="0"/>
                <a:ea typeface="Times New Roman" panose="02020603050405020304" pitchFamily="18" charset="0"/>
                <a:cs typeface="Times New Roman" panose="02020603050405020304" pitchFamily="18" charset="0"/>
              </a:rPr>
              <a:t>etiborga</a:t>
            </a:r>
            <a:r>
              <a:rPr kumimoji="0" lang="en-US" sz="2400" b="1" i="0" u="none" strike="noStrike" normalizeH="0" baseline="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60000"/>
                    </a:schemeClr>
                  </a:glow>
                  <a:innerShdw blurRad="177800">
                    <a:schemeClr val="accent3">
                      <a:lumMod val="50000"/>
                    </a:schemeClr>
                  </a:innerShdw>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1" i="0" u="none" strike="noStrike" normalizeH="0" baseline="0" dirty="0" err="1"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60000"/>
                    </a:schemeClr>
                  </a:glow>
                  <a:innerShdw blurRad="177800">
                    <a:schemeClr val="accent3">
                      <a:lumMod val="50000"/>
                    </a:schemeClr>
                  </a:innerShdw>
                </a:effectLst>
                <a:latin typeface="Times New Roman" panose="02020603050405020304" pitchFamily="18" charset="0"/>
                <a:ea typeface="Times New Roman" panose="02020603050405020304" pitchFamily="18" charset="0"/>
                <a:cs typeface="Times New Roman" panose="02020603050405020304" pitchFamily="18" charset="0"/>
              </a:rPr>
              <a:t>olmasak</a:t>
            </a:r>
            <a:r>
              <a:rPr kumimoji="0" lang="en-US" sz="2400" b="1" i="0" u="none" strike="noStrike" normalizeH="0" baseline="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60000"/>
                    </a:schemeClr>
                  </a:glow>
                  <a:innerShdw blurRad="177800">
                    <a:schemeClr val="accent3">
                      <a:lumMod val="50000"/>
                    </a:schemeClr>
                  </a:innerShdw>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uz-Cyrl-UZ" sz="2400" b="1" i="0" u="none" strike="noStrike" normalizeH="0" baseline="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60000"/>
                    </a:schemeClr>
                  </a:glow>
                  <a:innerShdw blurRad="177800">
                    <a:schemeClr val="accent3">
                      <a:lumMod val="50000"/>
                    </a:schemeClr>
                  </a:innerShdw>
                </a:effectLst>
                <a:latin typeface="Times New Roman" panose="02020603050405020304" pitchFamily="18" charset="0"/>
                <a:ea typeface="Times New Roman" panose="02020603050405020304" pitchFamily="18" charset="0"/>
                <a:cs typeface="Times New Roman" panose="02020603050405020304" pitchFamily="18" charset="0"/>
              </a:rPr>
              <a:t>h</a:t>
            </a:r>
            <a:r>
              <a:rPr kumimoji="0" lang="en-US" sz="2400" b="1" i="0" u="none" strike="noStrike" normalizeH="0" baseline="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60000"/>
                    </a:schemeClr>
                  </a:glow>
                  <a:innerShdw blurRad="177800">
                    <a:schemeClr val="accent3">
                      <a:lumMod val="50000"/>
                    </a:schemeClr>
                  </a:innerShdw>
                </a:effectLst>
                <a:latin typeface="Times New Roman" panose="02020603050405020304" pitchFamily="18" charset="0"/>
                <a:ea typeface="Times New Roman" panose="02020603050405020304" pitchFamily="18" charset="0"/>
                <a:cs typeface="Times New Roman" panose="02020603050405020304" pitchFamily="18" charset="0"/>
              </a:rPr>
              <a:t>am b</a:t>
            </a:r>
            <a:r>
              <a:rPr kumimoji="0" lang="uz-Cyrl-UZ" sz="2400" b="1" i="0" u="none" strike="noStrike" normalizeH="0" baseline="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60000"/>
                    </a:schemeClr>
                  </a:glow>
                  <a:innerShdw blurRad="177800">
                    <a:schemeClr val="accent3">
                      <a:lumMod val="50000"/>
                    </a:schemeClr>
                  </a:innerShdw>
                </a:effectLst>
                <a:latin typeface="Times New Roman" panose="02020603050405020304" pitchFamily="18" charset="0"/>
                <a:ea typeface="Times New Roman" panose="02020603050405020304" pitchFamily="18" charset="0"/>
                <a:cs typeface="Times New Roman" panose="02020603050405020304" pitchFamily="18" charset="0"/>
              </a:rPr>
              <a:t>o’</a:t>
            </a:r>
            <a:r>
              <a:rPr kumimoji="0" lang="en-US" sz="2400" b="1" i="0" u="none" strike="noStrike" normalizeH="0" baseline="0" dirty="0" err="1"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60000"/>
                    </a:schemeClr>
                  </a:glow>
                  <a:innerShdw blurRad="177800">
                    <a:schemeClr val="accent3">
                      <a:lumMod val="50000"/>
                    </a:schemeClr>
                  </a:innerShdw>
                </a:effectLst>
                <a:latin typeface="Times New Roman" panose="02020603050405020304" pitchFamily="18" charset="0"/>
                <a:ea typeface="Times New Roman" panose="02020603050405020304" pitchFamily="18" charset="0"/>
                <a:cs typeface="Times New Roman" panose="02020603050405020304" pitchFamily="18" charset="0"/>
              </a:rPr>
              <a:t>ladi</a:t>
            </a:r>
            <a:r>
              <a:rPr kumimoji="0" lang="en-US" sz="2400" b="1" i="0" u="none" strike="noStrike" normalizeH="0" baseline="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60000"/>
                    </a:schemeClr>
                  </a:glow>
                  <a:innerShdw blurRad="177800">
                    <a:schemeClr val="accent3">
                      <a:lumMod val="50000"/>
                    </a:schemeClr>
                  </a:innerShdw>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sz="3200" b="1" i="0" u="none" strike="noStrike" normalizeH="0" baseline="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101600">
                  <a:schemeClr val="bg1">
                    <a:lumMod val="65000"/>
                    <a:alpha val="60000"/>
                  </a:schemeClr>
                </a:glow>
                <a:innerShdw blurRad="177800">
                  <a:schemeClr val="accent3">
                    <a:lumMod val="50000"/>
                  </a:schemeClr>
                </a:inn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007918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a:spLocks noChangeArrowheads="1"/>
          </p:cNvSpPr>
          <p:nvPr/>
        </p:nvSpPr>
        <p:spPr bwMode="auto">
          <a:xfrm>
            <a:off x="892877" y="779354"/>
            <a:ext cx="1484563"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i="0" u="none" strike="noStrike" normalizeH="0" baseline="0" dirty="0" smtClean="0">
                <a:ln w="0"/>
                <a:effectLst>
                  <a:outerShdw blurRad="38100" dist="19050" dir="2700000" algn="tl" rotWithShape="0">
                    <a:schemeClr val="dk1">
                      <a:alpha val="40000"/>
                    </a:schemeClr>
                  </a:outerShdw>
                </a:effectLst>
                <a:latin typeface="Arial" panose="020B0604020202020204" pitchFamily="34" charset="0"/>
                <a:ea typeface="Times New Roman" panose="02020603050405020304" pitchFamily="18" charset="0"/>
              </a:rPr>
              <a:t>U </a:t>
            </a:r>
            <a:r>
              <a:rPr kumimoji="0" lang="en-US" sz="1400" i="0" u="none" strike="noStrike" normalizeH="0" baseline="0" dirty="0" err="1" smtClean="0">
                <a:ln w="0"/>
                <a:effectLst>
                  <a:outerShdw blurRad="38100" dist="19050" dir="2700000" algn="tl" rotWithShape="0">
                    <a:schemeClr val="dk1">
                      <a:alpha val="40000"/>
                    </a:schemeClr>
                  </a:outerShdw>
                </a:effectLst>
                <a:latin typeface="Arial" panose="020B0604020202020204" pitchFamily="34" charset="0"/>
                <a:ea typeface="Times New Roman" panose="02020603050405020304" pitchFamily="18" charset="0"/>
              </a:rPr>
              <a:t>xolda</a:t>
            </a:r>
            <a:r>
              <a:rPr kumimoji="0" lang="en-US" sz="1400" i="0" u="none" strike="noStrike" normalizeH="0" baseline="0" dirty="0" smtClean="0">
                <a:ln w="0"/>
                <a:effectLst>
                  <a:outerShdw blurRad="38100" dist="19050" dir="2700000" algn="tl" rotWithShape="0">
                    <a:schemeClr val="dk1">
                      <a:alpha val="40000"/>
                    </a:schemeClr>
                  </a:outerShdw>
                </a:effectLst>
                <a:latin typeface="Arial" panose="020B0604020202020204" pitchFamily="34" charset="0"/>
                <a:ea typeface="Times New Roman" panose="02020603050405020304" pitchFamily="18" charset="0"/>
              </a:rPr>
              <a:t>                       </a:t>
            </a:r>
            <a:endParaRPr kumimoji="0" lang="en-US" sz="1800" i="0" u="none" strike="noStrike" normalizeH="0" baseline="0" dirty="0" smtClean="0">
              <a:ln w="0"/>
              <a:effectLst>
                <a:outerShdw blurRad="38100" dist="19050" dir="2700000" algn="tl" rotWithShape="0">
                  <a:schemeClr val="dk1">
                    <a:alpha val="40000"/>
                  </a:schemeClr>
                </a:outerShdw>
              </a:effectLst>
              <a:latin typeface="Arial" panose="020B0604020202020204" pitchFamily="34" charset="0"/>
            </a:endParaRPr>
          </a:p>
        </p:txBody>
      </p:sp>
      <p:graphicFrame>
        <p:nvGraphicFramePr>
          <p:cNvPr id="3" name="Объект 2"/>
          <p:cNvGraphicFramePr>
            <a:graphicFrameLocks noChangeAspect="1"/>
          </p:cNvGraphicFramePr>
          <p:nvPr>
            <p:extLst>
              <p:ext uri="{D42A27DB-BD31-4B8C-83A1-F6EECF244321}">
                <p14:modId xmlns:p14="http://schemas.microsoft.com/office/powerpoint/2010/main" val="3648945051"/>
              </p:ext>
            </p:extLst>
          </p:nvPr>
        </p:nvGraphicFramePr>
        <p:xfrm>
          <a:off x="3317967" y="660927"/>
          <a:ext cx="1606730" cy="770387"/>
        </p:xfrm>
        <a:graphic>
          <a:graphicData uri="http://schemas.openxmlformats.org/presentationml/2006/ole">
            <mc:AlternateContent xmlns:mc="http://schemas.openxmlformats.org/markup-compatibility/2006">
              <mc:Choice xmlns:v="urn:schemas-microsoft-com:vml" Requires="v">
                <p:oleObj spid="_x0000_s7197" name="Уравнение" r:id="rId4" imgW="634725" imgH="393529" progId="Equation.3">
                  <p:embed/>
                </p:oleObj>
              </mc:Choice>
              <mc:Fallback>
                <p:oleObj name="Уравнение" r:id="rId4" imgW="634725" imgH="393529" progId="Equation.3">
                  <p:embed/>
                  <p:pic>
                    <p:nvPicPr>
                      <p:cNvPr id="8" name="Объект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17967" y="660927"/>
                        <a:ext cx="1606730" cy="770387"/>
                      </a:xfrm>
                      <a:prstGeom prst="rect">
                        <a:avLst/>
                      </a:prstGeom>
                      <a:noFill/>
                      <a:extLst/>
                    </p:spPr>
                  </p:pic>
                </p:oleObj>
              </mc:Fallback>
            </mc:AlternateContent>
          </a:graphicData>
        </a:graphic>
      </p:graphicFrame>
      <p:sp>
        <p:nvSpPr>
          <p:cNvPr id="4" name="Rectangle 8"/>
          <p:cNvSpPr>
            <a:spLocks noChangeArrowheads="1"/>
          </p:cNvSpPr>
          <p:nvPr/>
        </p:nvSpPr>
        <p:spPr bwMode="auto">
          <a:xfrm>
            <a:off x="5491018" y="809569"/>
            <a:ext cx="2307508"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b="0" i="0" u="none" strike="noStrike" cap="none" normalizeH="0" baseline="0" dirty="0" smtClean="0">
                <a:ln>
                  <a:noFill/>
                </a:ln>
                <a:effectLst/>
                <a:latin typeface="Times New Roman" panose="02020603050405020304" pitchFamily="18" charset="0"/>
                <a:ea typeface="Times New Roman" panose="02020603050405020304" pitchFamily="18" charset="0"/>
                <a:cs typeface="Times New Roman" panose="02020603050405020304" pitchFamily="18" charset="0"/>
              </a:rPr>
              <a:t> b</a:t>
            </a:r>
            <a:r>
              <a:rPr kumimoji="0" lang="uz-Cyrl-UZ" b="0" i="0" u="none" strike="noStrike" cap="none" normalizeH="0" baseline="0" dirty="0" smtClean="0">
                <a:ln>
                  <a:noFill/>
                </a:ln>
                <a:effectLst/>
                <a:latin typeface="Times New Roman" panose="02020603050405020304" pitchFamily="18" charset="0"/>
                <a:ea typeface="Times New Roman" panose="02020603050405020304" pitchFamily="18" charset="0"/>
                <a:cs typeface="Times New Roman" panose="02020603050405020304" pitchFamily="18" charset="0"/>
              </a:rPr>
              <a:t>o’</a:t>
            </a:r>
            <a:r>
              <a:rPr kumimoji="0" lang="en-US" b="0" i="0" u="none" strike="noStrike" cap="none" normalizeH="0" baseline="0" dirty="0" err="1" smtClean="0">
                <a:ln>
                  <a:noFill/>
                </a:ln>
                <a:effectLst/>
                <a:latin typeface="Times New Roman" panose="02020603050405020304" pitchFamily="18" charset="0"/>
                <a:ea typeface="Times New Roman" panose="02020603050405020304" pitchFamily="18" charset="0"/>
                <a:cs typeface="Times New Roman" panose="02020603050405020304" pitchFamily="18" charset="0"/>
              </a:rPr>
              <a:t>ladi</a:t>
            </a:r>
            <a:r>
              <a:rPr kumimoji="0" lang="en-US" b="0" i="0" u="none" strike="noStrike" cap="none" normalizeH="0" baseline="0" dirty="0" smtClean="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2400" b="0" i="0" u="none" strike="noStrike" cap="none" normalizeH="0" baseline="0" dirty="0" smtClean="0">
              <a:ln>
                <a:noFill/>
              </a:ln>
              <a:effectLst/>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418399" y="1528899"/>
            <a:ext cx="10145237" cy="1200329"/>
          </a:xfrm>
          <a:prstGeom prst="rect">
            <a:avLst/>
          </a:prstGeom>
        </p:spPr>
        <p:txBody>
          <a:bodyPr wrap="square">
            <a:spAutoFit/>
          </a:bodyPr>
          <a:lstStyle/>
          <a:p>
            <a:pPr algn="just">
              <a:spcAft>
                <a:spcPts val="0"/>
              </a:spcAft>
            </a:pPr>
            <a:r>
              <a:rPr lang="en-US" sz="2400" dirty="0" err="1">
                <a:latin typeface="Times New Roman" panose="02020603050405020304" pitchFamily="18" charset="0"/>
                <a:ea typeface="Times New Roman" panose="02020603050405020304" pitchFamily="18" charset="0"/>
              </a:rPr>
              <a:t>ya’ni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eguvchi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momentdan</a:t>
            </a:r>
            <a:r>
              <a:rPr lang="en-US" sz="2400" dirty="0">
                <a:latin typeface="Times New Roman" panose="02020603050405020304" pitchFamily="18" charset="0"/>
                <a:ea typeface="Times New Roman" panose="02020603050405020304" pitchFamily="18" charset="0"/>
              </a:rPr>
              <a:t>  x  </a:t>
            </a:r>
            <a:r>
              <a:rPr lang="en-US" sz="2400" dirty="0" err="1">
                <a:latin typeface="Times New Roman" panose="02020603050405020304" pitchFamily="18" charset="0"/>
                <a:ea typeface="Times New Roman" panose="02020603050405020304" pitchFamily="18" charset="0"/>
              </a:rPr>
              <a:t>abtsissa</a:t>
            </a:r>
            <a:r>
              <a:rPr lang="en-US" sz="2400" dirty="0">
                <a:latin typeface="Times New Roman" panose="02020603050405020304" pitchFamily="18" charset="0"/>
                <a:ea typeface="Times New Roman" panose="02020603050405020304" pitchFamily="18" charset="0"/>
              </a:rPr>
              <a:t>    b</a:t>
            </a:r>
            <a:r>
              <a:rPr lang="uz-Cyrl-UZ" sz="2400" dirty="0">
                <a:latin typeface="Times New Roman" panose="02020603050405020304" pitchFamily="18" charset="0"/>
                <a:ea typeface="Times New Roman" panose="02020603050405020304" pitchFamily="18" charset="0"/>
              </a:rPr>
              <a:t>o’</a:t>
            </a:r>
            <a:r>
              <a:rPr lang="en-US" sz="2400" dirty="0" err="1">
                <a:latin typeface="Times New Roman" panose="02020603050405020304" pitchFamily="18" charset="0"/>
                <a:ea typeface="Times New Roman" panose="02020603050405020304" pitchFamily="18" charset="0"/>
              </a:rPr>
              <a:t>yicha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olingan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birinchi</a:t>
            </a:r>
            <a:r>
              <a:rPr lang="en-US" sz="2400" dirty="0">
                <a:latin typeface="Times New Roman" panose="02020603050405020304" pitchFamily="18" charset="0"/>
                <a:ea typeface="Times New Roman" panose="02020603050405020304" pitchFamily="18" charset="0"/>
              </a:rPr>
              <a:t> </a:t>
            </a:r>
            <a:r>
              <a:rPr lang="uz-Cyrl-UZ" sz="2400" dirty="0">
                <a:latin typeface="Times New Roman" panose="02020603050405020304" pitchFamily="18" charset="0"/>
                <a:ea typeface="Times New Roman" panose="02020603050405020304" pitchFamily="18" charset="0"/>
              </a:rPr>
              <a:t>h</a:t>
            </a:r>
            <a:r>
              <a:rPr lang="en-US" sz="2400" dirty="0" err="1">
                <a:latin typeface="Times New Roman" panose="02020603050405020304" pitchFamily="18" charset="0"/>
                <a:ea typeface="Times New Roman" panose="02020603050405020304" pitchFamily="18" charset="0"/>
              </a:rPr>
              <a:t>osila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tekshirilayotgan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kesimdagi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kesuvchi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kuchga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tengdir</a:t>
            </a:r>
            <a:r>
              <a:rPr lang="en-US" sz="2400" dirty="0">
                <a:latin typeface="Times New Roman" panose="02020603050405020304" pitchFamily="18" charset="0"/>
                <a:ea typeface="Times New Roman" panose="02020603050405020304" pitchFamily="18" charset="0"/>
              </a:rPr>
              <a:t>. Agar </a:t>
            </a:r>
            <a:r>
              <a:rPr lang="en-US" sz="2400" dirty="0" err="1">
                <a:latin typeface="Times New Roman" panose="02020603050405020304" pitchFamily="18" charset="0"/>
                <a:ea typeface="Times New Roman" panose="02020603050405020304" pitchFamily="18" charset="0"/>
              </a:rPr>
              <a:t>Q</a:t>
            </a:r>
            <a:r>
              <a:rPr lang="en-US" sz="2400" baseline="-25000" dirty="0" err="1">
                <a:latin typeface="Times New Roman" panose="02020603050405020304" pitchFamily="18" charset="0"/>
                <a:ea typeface="Times New Roman" panose="02020603050405020304" pitchFamily="18" charset="0"/>
              </a:rPr>
              <a:t>x</a:t>
            </a:r>
            <a:r>
              <a:rPr lang="en-US" sz="2400" baseline="-25000" dirty="0">
                <a:latin typeface="Times New Roman" panose="02020603050405020304" pitchFamily="18" charset="0"/>
                <a:ea typeface="Times New Roman" panose="02020603050405020304" pitchFamily="18" charset="0"/>
              </a:rPr>
              <a:t> </a:t>
            </a:r>
            <a:r>
              <a:rPr lang="uz-Cyrl-UZ" sz="2400" dirty="0">
                <a:latin typeface="Times New Roman" panose="02020603050405020304" pitchFamily="18" charset="0"/>
                <a:ea typeface="Times New Roman" panose="02020603050405020304" pitchFamily="18" charset="0"/>
              </a:rPr>
              <a:t>q</a:t>
            </a:r>
            <a:r>
              <a:rPr lang="en-US" sz="2400" dirty="0" err="1">
                <a:latin typeface="Times New Roman" panose="02020603050405020304" pitchFamily="18" charset="0"/>
                <a:ea typeface="Times New Roman" panose="02020603050405020304" pitchFamily="18" charset="0"/>
              </a:rPr>
              <a:t>iymatini</a:t>
            </a:r>
            <a:r>
              <a:rPr lang="en-US" sz="2400" dirty="0">
                <a:latin typeface="Times New Roman" panose="02020603050405020304" pitchFamily="18" charset="0"/>
                <a:ea typeface="Times New Roman" panose="02020603050405020304" pitchFamily="18" charset="0"/>
              </a:rPr>
              <a:t> (I.4)</a:t>
            </a:r>
            <a:r>
              <a:rPr lang="en-US" sz="2400" dirty="0" err="1">
                <a:latin typeface="Times New Roman" panose="02020603050405020304" pitchFamily="18" charset="0"/>
                <a:ea typeface="Times New Roman" panose="02020603050405020304" pitchFamily="18" charset="0"/>
              </a:rPr>
              <a:t>dan</a:t>
            </a:r>
            <a:r>
              <a:rPr lang="en-US" sz="2400" dirty="0">
                <a:latin typeface="Times New Roman" panose="02020603050405020304" pitchFamily="18" charset="0"/>
                <a:ea typeface="Times New Roman" panose="02020603050405020304" pitchFamily="18" charset="0"/>
              </a:rPr>
              <a:t> (1.3)</a:t>
            </a:r>
            <a:r>
              <a:rPr lang="en-US" sz="2400" dirty="0" err="1">
                <a:latin typeface="Times New Roman" panose="02020603050405020304" pitchFamily="18" charset="0"/>
                <a:ea typeface="Times New Roman" panose="02020603050405020304" pitchFamily="18" charset="0"/>
              </a:rPr>
              <a:t>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kuysak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uchunchi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differentsial</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tenglama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kelib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chikadi</a:t>
            </a:r>
            <a:r>
              <a:rPr lang="en-US" sz="2400" dirty="0">
                <a:latin typeface="Times New Roman" panose="02020603050405020304" pitchFamily="18" charset="0"/>
                <a:ea typeface="Times New Roman" panose="02020603050405020304" pitchFamily="18" charset="0"/>
              </a:rPr>
              <a:t>:</a:t>
            </a:r>
            <a:endParaRPr lang="ru-RU" sz="2000" dirty="0">
              <a:effectLst/>
              <a:latin typeface="Times New Roman" panose="02020603050405020304" pitchFamily="18" charset="0"/>
              <a:ea typeface="Times New Roman" panose="02020603050405020304" pitchFamily="18" charset="0"/>
            </a:endParaRPr>
          </a:p>
        </p:txBody>
      </p:sp>
      <p:graphicFrame>
        <p:nvGraphicFramePr>
          <p:cNvPr id="6" name="Объект 5"/>
          <p:cNvGraphicFramePr>
            <a:graphicFrameLocks noChangeAspect="1"/>
          </p:cNvGraphicFramePr>
          <p:nvPr>
            <p:extLst>
              <p:ext uri="{D42A27DB-BD31-4B8C-83A1-F6EECF244321}">
                <p14:modId xmlns:p14="http://schemas.microsoft.com/office/powerpoint/2010/main" val="1584141351"/>
              </p:ext>
            </p:extLst>
          </p:nvPr>
        </p:nvGraphicFramePr>
        <p:xfrm>
          <a:off x="3385832" y="2826813"/>
          <a:ext cx="2472859" cy="886422"/>
        </p:xfrm>
        <a:graphic>
          <a:graphicData uri="http://schemas.openxmlformats.org/presentationml/2006/ole">
            <mc:AlternateContent xmlns:mc="http://schemas.openxmlformats.org/markup-compatibility/2006">
              <mc:Choice xmlns:v="urn:schemas-microsoft-com:vml" Requires="v">
                <p:oleObj spid="_x0000_s7198" name="Уравнение" r:id="rId6" imgW="1257300" imgH="419100" progId="Equation.3">
                  <p:embed/>
                </p:oleObj>
              </mc:Choice>
              <mc:Fallback>
                <p:oleObj name="Уравнение" r:id="rId6" imgW="1257300" imgH="419100" progId="Equation.3">
                  <p:embed/>
                  <p:pic>
                    <p:nvPicPr>
                      <p:cNvPr id="12" name="Объект 1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85832" y="2826813"/>
                        <a:ext cx="2472859" cy="886422"/>
                      </a:xfrm>
                      <a:prstGeom prst="rect">
                        <a:avLst/>
                      </a:prstGeom>
                      <a:noFill/>
                    </p:spPr>
                  </p:pic>
                </p:oleObj>
              </mc:Fallback>
            </mc:AlternateContent>
          </a:graphicData>
        </a:graphic>
      </p:graphicFrame>
      <p:sp>
        <p:nvSpPr>
          <p:cNvPr id="7" name="Прямоугольник 6"/>
          <p:cNvSpPr/>
          <p:nvPr/>
        </p:nvSpPr>
        <p:spPr>
          <a:xfrm>
            <a:off x="209774" y="3810820"/>
            <a:ext cx="10919010" cy="1815882"/>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a:spcAft>
                <a:spcPts val="0"/>
              </a:spcAft>
            </a:pPr>
            <a:r>
              <a:rPr lang="en-US" sz="2800" dirty="0" err="1">
                <a:latin typeface="Times New Roman" panose="02020603050405020304" pitchFamily="18" charset="0"/>
                <a:ea typeface="Times New Roman" panose="02020603050405020304" pitchFamily="18" charset="0"/>
              </a:rPr>
              <a:t>ya’ni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eguvchi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momentdan</a:t>
            </a:r>
            <a:r>
              <a:rPr lang="en-US" sz="2800" dirty="0">
                <a:latin typeface="Times New Roman" panose="02020603050405020304" pitchFamily="18" charset="0"/>
                <a:ea typeface="Times New Roman" panose="02020603050405020304" pitchFamily="18" charset="0"/>
              </a:rPr>
              <a:t>  x </a:t>
            </a:r>
            <a:r>
              <a:rPr lang="en-US" sz="2800" dirty="0" err="1">
                <a:latin typeface="Times New Roman" panose="02020603050405020304" pitchFamily="18" charset="0"/>
                <a:ea typeface="Times New Roman" panose="02020603050405020304" pitchFamily="18" charset="0"/>
              </a:rPr>
              <a:t>abtsissa</a:t>
            </a:r>
            <a:r>
              <a:rPr lang="en-US" sz="2800" dirty="0">
                <a:latin typeface="Times New Roman" panose="02020603050405020304" pitchFamily="18" charset="0"/>
                <a:ea typeface="Times New Roman" panose="02020603050405020304" pitchFamily="18" charset="0"/>
              </a:rPr>
              <a:t>   b</a:t>
            </a:r>
            <a:r>
              <a:rPr lang="uz-Cyrl-UZ" sz="2800" dirty="0">
                <a:latin typeface="Times New Roman" panose="02020603050405020304" pitchFamily="18" charset="0"/>
                <a:ea typeface="Times New Roman" panose="02020603050405020304" pitchFamily="18" charset="0"/>
              </a:rPr>
              <a:t>o’</a:t>
            </a:r>
            <a:r>
              <a:rPr lang="en-US" sz="2800" dirty="0" err="1">
                <a:latin typeface="Times New Roman" panose="02020603050405020304" pitchFamily="18" charset="0"/>
                <a:ea typeface="Times New Roman" panose="02020603050405020304" pitchFamily="18" charset="0"/>
              </a:rPr>
              <a:t>yicha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olingan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ikkinchi</a:t>
            </a:r>
            <a:r>
              <a:rPr lang="en-US" sz="2800" dirty="0">
                <a:latin typeface="Times New Roman" panose="02020603050405020304" pitchFamily="18" charset="0"/>
                <a:ea typeface="Times New Roman" panose="02020603050405020304" pitchFamily="18" charset="0"/>
              </a:rPr>
              <a:t> </a:t>
            </a:r>
            <a:r>
              <a:rPr lang="uz-Cyrl-UZ" sz="2800" dirty="0">
                <a:latin typeface="Times New Roman" panose="02020603050405020304" pitchFamily="18" charset="0"/>
                <a:ea typeface="Times New Roman" panose="02020603050405020304" pitchFamily="18" charset="0"/>
              </a:rPr>
              <a:t>h</a:t>
            </a:r>
            <a:r>
              <a:rPr lang="en-US" sz="2800" dirty="0" err="1">
                <a:latin typeface="Times New Roman" panose="02020603050405020304" pitchFamily="18" charset="0"/>
                <a:ea typeface="Times New Roman" panose="02020603050405020304" pitchFamily="18" charset="0"/>
              </a:rPr>
              <a:t>osila</a:t>
            </a:r>
            <a:r>
              <a:rPr lang="en-US" sz="2800" dirty="0">
                <a:latin typeface="Times New Roman" panose="02020603050405020304" pitchFamily="18" charset="0"/>
                <a:ea typeface="Times New Roman" panose="02020603050405020304" pitchFamily="18" charset="0"/>
              </a:rPr>
              <a:t>  ta</a:t>
            </a:r>
            <a:r>
              <a:rPr lang="uz-Cyrl-UZ" sz="2800" dirty="0">
                <a:latin typeface="Times New Roman" panose="02020603050405020304" pitchFamily="18" charset="0"/>
                <a:ea typeface="Times New Roman" panose="02020603050405020304" pitchFamily="18" charset="0"/>
              </a:rPr>
              <a:t>q</a:t>
            </a:r>
            <a:r>
              <a:rPr lang="en-US" sz="2800" dirty="0" err="1">
                <a:latin typeface="Times New Roman" panose="02020603050405020304" pitchFamily="18" charset="0"/>
                <a:ea typeface="Times New Roman" panose="02020603050405020304" pitchFamily="18" charset="0"/>
              </a:rPr>
              <a:t>simlangan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kuch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intiensivligiga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tengdir</a:t>
            </a:r>
            <a:r>
              <a:rPr lang="en-US" sz="2800" dirty="0">
                <a:latin typeface="Times New Roman" panose="02020603050405020304" pitchFamily="18" charset="0"/>
                <a:ea typeface="Times New Roman" panose="02020603050405020304" pitchFamily="18" charset="0"/>
              </a:rPr>
              <a:t> .</a:t>
            </a:r>
            <a:endParaRPr lang="ru-RU" sz="2800" dirty="0">
              <a:latin typeface="Times New Roman" panose="02020603050405020304" pitchFamily="18" charset="0"/>
              <a:ea typeface="Times New Roman" panose="02020603050405020304" pitchFamily="18" charset="0"/>
            </a:endParaRPr>
          </a:p>
          <a:p>
            <a:pPr algn="just">
              <a:spcAft>
                <a:spcPts val="0"/>
              </a:spcAft>
            </a:pPr>
            <a:r>
              <a:rPr lang="en-US" sz="2800" dirty="0">
                <a:latin typeface="Times New Roman" panose="02020603050405020304" pitchFamily="18" charset="0"/>
                <a:ea typeface="Times New Roman" panose="02020603050405020304" pitchFamily="18" charset="0"/>
              </a:rPr>
              <a:t>	Bu  </a:t>
            </a:r>
            <a:r>
              <a:rPr lang="en-US" sz="2800" dirty="0" err="1">
                <a:latin typeface="Times New Roman" panose="02020603050405020304" pitchFamily="18" charset="0"/>
                <a:ea typeface="Times New Roman" panose="02020603050405020304" pitchFamily="18" charset="0"/>
              </a:rPr>
              <a:t>differentsial</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tenglamalar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eguvchi</a:t>
            </a:r>
            <a:r>
              <a:rPr lang="en-US" sz="2800" dirty="0">
                <a:latin typeface="Times New Roman" panose="02020603050405020304" pitchFamily="18" charset="0"/>
                <a:ea typeface="Times New Roman" panose="02020603050405020304" pitchFamily="18" charset="0"/>
              </a:rPr>
              <a:t> moment </a:t>
            </a:r>
            <a:r>
              <a:rPr lang="en-US" sz="2800" dirty="0" err="1">
                <a:latin typeface="Times New Roman" panose="02020603050405020304" pitchFamily="18" charset="0"/>
                <a:ea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kesuvchi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kuch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epyuralarini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chizishda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ul</a:t>
            </a:r>
            <a:r>
              <a:rPr lang="uz-Cyrl-UZ" sz="2800" dirty="0">
                <a:latin typeface="Times New Roman" panose="02020603050405020304" pitchFamily="18" charset="0"/>
                <a:ea typeface="Times New Roman" panose="02020603050405020304" pitchFamily="18" charset="0"/>
              </a:rPr>
              <a:t>a</a:t>
            </a:r>
            <a:r>
              <a:rPr lang="en-US" sz="2800" dirty="0" err="1">
                <a:latin typeface="Times New Roman" panose="02020603050405020304" pitchFamily="18" charset="0"/>
                <a:ea typeface="Times New Roman" panose="02020603050405020304" pitchFamily="18" charset="0"/>
              </a:rPr>
              <a:t>rni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tekshirishda</a:t>
            </a:r>
            <a:r>
              <a:rPr lang="en-US" sz="2800" dirty="0">
                <a:latin typeface="Times New Roman" panose="02020603050405020304" pitchFamily="18" charset="0"/>
                <a:ea typeface="Times New Roman" panose="02020603050405020304" pitchFamily="18" charset="0"/>
              </a:rPr>
              <a:t>  m</a:t>
            </a:r>
            <a:r>
              <a:rPr lang="uz-Cyrl-UZ" sz="2800" dirty="0">
                <a:latin typeface="Times New Roman" panose="02020603050405020304" pitchFamily="18" charset="0"/>
                <a:ea typeface="Times New Roman" panose="02020603050405020304" pitchFamily="18" charset="0"/>
              </a:rPr>
              <a:t>uhim</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axamiyatga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ega</a:t>
            </a:r>
            <a:r>
              <a:rPr lang="en-US" sz="2800" dirty="0">
                <a:latin typeface="Times New Roman" panose="02020603050405020304" pitchFamily="18" charset="0"/>
                <a:ea typeface="Times New Roman" panose="02020603050405020304" pitchFamily="18" charset="0"/>
              </a:rPr>
              <a:t> .</a:t>
            </a:r>
            <a:endParaRPr lang="ru-RU"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3488140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Объект 1"/>
          <p:cNvGraphicFramePr>
            <a:graphicFrameLocks noChangeAspect="1"/>
          </p:cNvGraphicFramePr>
          <p:nvPr>
            <p:extLst>
              <p:ext uri="{D42A27DB-BD31-4B8C-83A1-F6EECF244321}">
                <p14:modId xmlns:p14="http://schemas.microsoft.com/office/powerpoint/2010/main" val="2622405820"/>
              </p:ext>
            </p:extLst>
          </p:nvPr>
        </p:nvGraphicFramePr>
        <p:xfrm>
          <a:off x="655456" y="836024"/>
          <a:ext cx="1212533" cy="992776"/>
        </p:xfrm>
        <a:graphic>
          <a:graphicData uri="http://schemas.openxmlformats.org/presentationml/2006/ole">
            <mc:AlternateContent xmlns:mc="http://schemas.openxmlformats.org/markup-compatibility/2006">
              <mc:Choice xmlns:v="urn:schemas-microsoft-com:vml" Requires="v">
                <p:oleObj spid="_x0000_s8213" name="Уравнение" r:id="rId4" imgW="634725" imgH="393529" progId="Equation.3">
                  <p:embed/>
                </p:oleObj>
              </mc:Choice>
              <mc:Fallback>
                <p:oleObj name="Уравнение" r:id="rId4" imgW="634725" imgH="393529" progId="Equation.3">
                  <p:embed/>
                  <p:pic>
                    <p:nvPicPr>
                      <p:cNvPr id="2" name="Объект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5456" y="836024"/>
                        <a:ext cx="1212533" cy="992776"/>
                      </a:xfrm>
                      <a:prstGeom prst="rect">
                        <a:avLst/>
                      </a:prstGeom>
                      <a:noFill/>
                      <a:extLst/>
                    </p:spPr>
                  </p:pic>
                </p:oleObj>
              </mc:Fallback>
            </mc:AlternateContent>
          </a:graphicData>
        </a:graphic>
      </p:graphicFrame>
      <p:sp>
        <p:nvSpPr>
          <p:cNvPr id="3" name="Прямоугольник 2"/>
          <p:cNvSpPr/>
          <p:nvPr/>
        </p:nvSpPr>
        <p:spPr>
          <a:xfrm>
            <a:off x="2299064" y="424471"/>
            <a:ext cx="9157062" cy="2062103"/>
          </a:xfrm>
          <a:prstGeom prst="rect">
            <a:avLst/>
          </a:prstGeom>
        </p:spPr>
        <p:txBody>
          <a:bodyPr wrap="square">
            <a:spAutoFit/>
          </a:bodyPr>
          <a:lstStyle/>
          <a:p>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ning</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geometrik</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ma’nosi</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shuki</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u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3200" baseline="-300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x</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epyurasini</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chegaralovchi</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egri</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chizi</a:t>
            </a:r>
            <a:r>
              <a:rPr lang="uz-Cyrl-UZ"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qq</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a  </a:t>
            </a:r>
            <a:r>
              <a:rPr lang="uz-Cyrl-UZ"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tkazilgan</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urinmaning</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abtsissalar</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uz-Cyrl-UZ"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o’q</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bilan</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uz-Cyrl-UZ"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h</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osil</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uz-Cyrl-UZ"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q</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ilgan</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burchagi</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tangensini</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ifodalagani</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uchun</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noldan</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katta</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ya’ni</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32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655456" y="2817356"/>
            <a:ext cx="10800670" cy="3046988"/>
          </a:xfrm>
          <a:prstGeom prst="rect">
            <a:avLst/>
          </a:prstGeom>
        </p:spPr>
        <p:txBody>
          <a:bodyPr wrap="square">
            <a:spAutoFit/>
          </a:bodyPr>
          <a:lstStyle/>
          <a:p>
            <a:pPr lvl="0" algn="just" eaLnBrk="0" fontAlgn="base" hangingPunct="0">
              <a:spcBef>
                <a:spcPct val="0"/>
              </a:spcBef>
              <a:spcAft>
                <a:spcPct val="0"/>
              </a:spcAft>
            </a:pP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Q</a:t>
            </a:r>
            <a:r>
              <a:rPr lang="en-US" sz="3200" baseline="-300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x</a:t>
            </a:r>
            <a:r>
              <a:rPr lang="en-US" sz="3200" baseline="-300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tg</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bo’lganda</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tegishli</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uchaskada</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eguvchi</a:t>
            </a:r>
            <a:r>
              <a:rPr lang="en-US" sz="3200" u="sng"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moment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kattalashadi</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 </a:t>
            </a:r>
            <a:r>
              <a:rPr lang="en-US" sz="3200" dirty="0" err="1"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aksincha</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lang="en-US" sz="3200" dirty="0" err="1"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Q</a:t>
            </a:r>
            <a:r>
              <a:rPr lang="en-US" sz="3200" baseline="-30000" dirty="0" err="1"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x</a:t>
            </a:r>
            <a:r>
              <a:rPr lang="en-US" sz="3200" baseline="-30000" dirty="0"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a:ln w="0"/>
                <a:latin typeface="Times New Roman" panose="02020603050405020304" pitchFamily="18" charset="0"/>
                <a:ea typeface="Times New Roman" panose="02020603050405020304" pitchFamily="18" charset="0"/>
                <a:cs typeface="Times New Roman" panose="02020603050405020304" pitchFamily="18" charset="0"/>
              </a:rPr>
              <a:t>0 </a:t>
            </a:r>
            <a:r>
              <a:rPr lang="en-US" sz="3200" dirty="0" err="1">
                <a:ln w="0"/>
                <a:latin typeface="Times New Roman" panose="02020603050405020304" pitchFamily="18" charset="0"/>
                <a:ea typeface="Times New Roman" panose="02020603050405020304" pitchFamily="18" charset="0"/>
                <a:cs typeface="Times New Roman" panose="02020603050405020304" pitchFamily="18" charset="0"/>
              </a:rPr>
              <a:t>bo’lgan</a:t>
            </a:r>
            <a:r>
              <a:rPr lang="en-US" sz="3200" dirty="0">
                <a:ln w="0"/>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n w="0"/>
                <a:latin typeface="Times New Roman" panose="02020603050405020304" pitchFamily="18" charset="0"/>
                <a:ea typeface="Times New Roman" panose="02020603050405020304" pitchFamily="18" charset="0"/>
                <a:cs typeface="Times New Roman" panose="02020603050405020304" pitchFamily="18" charset="0"/>
              </a:rPr>
              <a:t>uchastkada</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eguvchi</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moment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kichiklashadi</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Agar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Q</a:t>
            </a:r>
            <a:r>
              <a:rPr lang="en-US" sz="3200" baseline="-300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x</a:t>
            </a:r>
            <a:r>
              <a:rPr lang="en-US" sz="3200" baseline="-300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noldan</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lang="uz-Cyrl-UZ"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o’</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tib</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 </a:t>
            </a:r>
            <a:r>
              <a:rPr lang="uz-Cyrl-UZ"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o’</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z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ishorasini</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dan</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ga</a:t>
            </a:r>
            <a:r>
              <a:rPr lang="uz-Cyrl-UZ"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o’</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zgartirsa</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bu</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nu</a:t>
            </a:r>
            <a:r>
              <a:rPr lang="uz-Cyrl-UZ"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q</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tada</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eguvchi</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moment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maksimum</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aksincha</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minimum b</a:t>
            </a:r>
            <a:r>
              <a:rPr lang="uz-Cyrl-UZ"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o’</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ladi</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Agar </a:t>
            </a:r>
            <a:r>
              <a:rPr lang="uz-Cyrl-UZ"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q</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aralayotgan</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uchastkada</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Q</a:t>
            </a:r>
            <a:r>
              <a:rPr lang="en-US" sz="3200" baseline="-300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x</a:t>
            </a:r>
            <a:r>
              <a:rPr lang="en-US" sz="3200" baseline="-300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0 b</a:t>
            </a:r>
            <a:r>
              <a:rPr lang="uz-Cyrl-UZ"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o’</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lsa</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M</a:t>
            </a:r>
            <a:r>
              <a:rPr lang="en-US" sz="3200" baseline="-300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x</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 </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const</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b</a:t>
            </a:r>
            <a:r>
              <a:rPr lang="uz-Cyrl-UZ"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o’</a:t>
            </a:r>
            <a:r>
              <a:rPr lang="en-US" sz="32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ladi</a:t>
            </a:r>
            <a:r>
              <a:rPr lang="en-US" sz="32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p>
        </p:txBody>
      </p:sp>
    </p:spTree>
    <p:extLst>
      <p:ext uri="{BB962C8B-B14F-4D97-AF65-F5344CB8AC3E}">
        <p14:creationId xmlns:p14="http://schemas.microsoft.com/office/powerpoint/2010/main" val="427118224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122316" y="1538665"/>
            <a:ext cx="10555878" cy="4524315"/>
          </a:xfrm>
          <a:prstGeom prst="rect">
            <a:avLst/>
          </a:prstGeom>
        </p:spPr>
        <p:txBody>
          <a:bodyPr wrap="square">
            <a:spAutoFit/>
          </a:bodyPr>
          <a:lstStyle/>
          <a:p>
            <a:pPr lvl="0" eaLnBrk="0" fontAlgn="base" hangingPunct="0">
              <a:spcBef>
                <a:spcPct val="0"/>
              </a:spcBef>
              <a:spcAft>
                <a:spcPct val="0"/>
              </a:spcAft>
            </a:pP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ya’ni</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Q</a:t>
            </a:r>
            <a:r>
              <a:rPr lang="en-US" sz="3600" baseline="-30000" dirty="0" err="1">
                <a:latin typeface="Times New Roman" panose="02020603050405020304" pitchFamily="18" charset="0"/>
                <a:ea typeface="Times New Roman" panose="02020603050405020304" pitchFamily="18" charset="0"/>
                <a:cs typeface="Times New Roman" panose="02020603050405020304" pitchFamily="18" charset="0"/>
              </a:rPr>
              <a:t>x</a:t>
            </a:r>
            <a:r>
              <a:rPr lang="en-US" sz="3600" baseline="-30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const</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bo’lgan</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uchastkalarida</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Q</a:t>
            </a:r>
            <a:r>
              <a:rPr lang="en-US" sz="3600" baseline="-30000" dirty="0" err="1">
                <a:latin typeface="Times New Roman" panose="02020603050405020304" pitchFamily="18" charset="0"/>
                <a:ea typeface="Times New Roman" panose="02020603050405020304" pitchFamily="18" charset="0"/>
                <a:cs typeface="Times New Roman" panose="02020603050405020304" pitchFamily="18" charset="0"/>
              </a:rPr>
              <a:t>x</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ning</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epyurasi</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abtsissalar</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sz="3600" dirty="0">
                <a:latin typeface="Times New Roman" panose="02020603050405020304" pitchFamily="18" charset="0"/>
                <a:ea typeface="Times New Roman" panose="02020603050405020304" pitchFamily="18" charset="0"/>
                <a:cs typeface="Times New Roman" panose="02020603050405020304" pitchFamily="18" charset="0"/>
              </a:rPr>
              <a:t>o’q</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iga</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parallel  y</a:t>
            </a:r>
            <a:r>
              <a:rPr lang="uz-Cyrl-UZ" sz="3600" dirty="0">
                <a:latin typeface="Times New Roman" panose="02020603050405020304" pitchFamily="18" charset="0"/>
                <a:ea typeface="Times New Roman" panose="02020603050405020304" pitchFamily="18" charset="0"/>
                <a:cs typeface="Times New Roman" panose="02020603050405020304" pitchFamily="18" charset="0"/>
              </a:rPr>
              <a:t>o’</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nalgan</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t</a:t>
            </a:r>
            <a:r>
              <a:rPr lang="uz-Cyrl-UZ" sz="3600" dirty="0">
                <a:latin typeface="Times New Roman" panose="02020603050405020304" pitchFamily="18" charset="0"/>
                <a:ea typeface="Times New Roman" panose="02020603050405020304" pitchFamily="18" charset="0"/>
                <a:cs typeface="Times New Roman" panose="02020603050405020304" pitchFamily="18" charset="0"/>
              </a:rPr>
              <a:t>o’g’</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ri</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chizik,M</a:t>
            </a:r>
            <a:r>
              <a:rPr lang="en-US" sz="3600" baseline="-30000" dirty="0" err="1">
                <a:latin typeface="Times New Roman" panose="02020603050405020304" pitchFamily="18" charset="0"/>
                <a:ea typeface="Times New Roman" panose="02020603050405020304" pitchFamily="18" charset="0"/>
                <a:cs typeface="Times New Roman" panose="02020603050405020304" pitchFamily="18" charset="0"/>
              </a:rPr>
              <a:t>x</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ning</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epyurasi</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esa</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o</a:t>
            </a:r>
            <a:r>
              <a:rPr lang="uz-Cyrl-UZ" sz="3600" dirty="0">
                <a:latin typeface="Times New Roman" panose="02020603050405020304" pitchFamily="18" charset="0"/>
                <a:ea typeface="Times New Roman" panose="02020603050405020304" pitchFamily="18" charset="0"/>
                <a:cs typeface="Times New Roman" panose="02020603050405020304" pitchFamily="18" charset="0"/>
              </a:rPr>
              <a:t>g’</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ma t</a:t>
            </a:r>
            <a:r>
              <a:rPr lang="uz-Cyrl-UZ" sz="3600" dirty="0">
                <a:latin typeface="Times New Roman" panose="02020603050405020304" pitchFamily="18" charset="0"/>
                <a:ea typeface="Times New Roman" panose="02020603050405020304" pitchFamily="18" charset="0"/>
                <a:cs typeface="Times New Roman" panose="02020603050405020304" pitchFamily="18" charset="0"/>
              </a:rPr>
              <a:t>o’g’</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ri</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chizi</a:t>
            </a:r>
            <a:r>
              <a:rPr lang="uz-Cyrl-UZ" sz="3600" dirty="0">
                <a:latin typeface="Times New Roman" panose="02020603050405020304" pitchFamily="18" charset="0"/>
                <a:ea typeface="Times New Roman" panose="02020603050405020304" pitchFamily="18" charset="0"/>
                <a:cs typeface="Times New Roman" panose="02020603050405020304" pitchFamily="18" charset="0"/>
              </a:rPr>
              <a:t>q</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chegaralangan</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3600" dirty="0">
              <a:latin typeface="Times New Roman" panose="02020603050405020304" pitchFamily="18" charset="0"/>
              <a:cs typeface="Times New Roman" panose="02020603050405020304" pitchFamily="18" charset="0"/>
            </a:endParaRPr>
          </a:p>
          <a:p>
            <a:pPr lvl="0" eaLnBrk="0" fontAlgn="base" hangingPunct="0">
              <a:spcBef>
                <a:spcPct val="0"/>
              </a:spcBef>
              <a:spcAft>
                <a:spcPct val="0"/>
              </a:spcAft>
            </a:pPr>
            <a:r>
              <a:rPr lang="en-US" sz="3600" dirty="0">
                <a:latin typeface="Times New Roman" panose="02020603050405020304" pitchFamily="18" charset="0"/>
                <a:ea typeface="Times New Roman" panose="02020603050405020304" pitchFamily="18" charset="0"/>
                <a:cs typeface="Times New Roman" panose="02020603050405020304" pitchFamily="18" charset="0"/>
              </a:rPr>
              <a:t>3.To’sinning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tekis</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ta</a:t>
            </a:r>
            <a:r>
              <a:rPr lang="uz-Cyrl-UZ" sz="3600" dirty="0">
                <a:latin typeface="Times New Roman" panose="02020603050405020304" pitchFamily="18" charset="0"/>
                <a:ea typeface="Times New Roman" panose="02020603050405020304" pitchFamily="18" charset="0"/>
                <a:cs typeface="Times New Roman" panose="02020603050405020304" pitchFamily="18" charset="0"/>
              </a:rPr>
              <a:t>q</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simlangan</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kuchlar</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sz="3600" dirty="0">
                <a:latin typeface="Times New Roman" panose="02020603050405020304" pitchFamily="18" charset="0"/>
                <a:ea typeface="Times New Roman" panose="02020603050405020304" pitchFamily="18" charset="0"/>
                <a:cs typeface="Times New Roman" panose="02020603050405020304" pitchFamily="18" charset="0"/>
              </a:rPr>
              <a:t>qo’</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yilgan</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uchastkalarida</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Q</a:t>
            </a:r>
            <a:r>
              <a:rPr lang="en-US" sz="3600" baseline="-30000" dirty="0" err="1">
                <a:latin typeface="Times New Roman" panose="02020603050405020304" pitchFamily="18" charset="0"/>
                <a:ea typeface="Times New Roman" panose="02020603050405020304" pitchFamily="18" charset="0"/>
                <a:cs typeface="Times New Roman" panose="02020603050405020304" pitchFamily="18" charset="0"/>
              </a:rPr>
              <a:t>x</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ning</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epyurasi</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abtsissalar</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sz="3600" dirty="0">
                <a:latin typeface="Times New Roman" panose="02020603050405020304" pitchFamily="18" charset="0"/>
                <a:ea typeface="Times New Roman" panose="02020603050405020304" pitchFamily="18" charset="0"/>
                <a:cs typeface="Times New Roman" panose="02020603050405020304" pitchFamily="18" charset="0"/>
              </a:rPr>
              <a:t>o’q</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iga</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o</a:t>
            </a:r>
            <a:r>
              <a:rPr lang="uz-Cyrl-UZ" sz="3600" dirty="0">
                <a:latin typeface="Times New Roman" panose="02020603050405020304" pitchFamily="18" charset="0"/>
                <a:ea typeface="Times New Roman" panose="02020603050405020304" pitchFamily="18" charset="0"/>
                <a:cs typeface="Times New Roman" panose="02020603050405020304" pitchFamily="18" charset="0"/>
              </a:rPr>
              <a:t>g’</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ma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bo’lgan</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t</a:t>
            </a:r>
            <a:r>
              <a:rPr lang="uz-Cyrl-UZ" sz="3600" dirty="0">
                <a:latin typeface="Times New Roman" panose="02020603050405020304" pitchFamily="18" charset="0"/>
                <a:ea typeface="Times New Roman" panose="02020603050405020304" pitchFamily="18" charset="0"/>
                <a:cs typeface="Times New Roman" panose="02020603050405020304" pitchFamily="18" charset="0"/>
              </a:rPr>
              <a:t>o’g’</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ri</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chizik</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M</a:t>
            </a:r>
            <a:r>
              <a:rPr lang="en-US" sz="3600" baseline="-30000" dirty="0" err="1">
                <a:latin typeface="Times New Roman" panose="02020603050405020304" pitchFamily="18" charset="0"/>
                <a:ea typeface="Times New Roman" panose="02020603050405020304" pitchFamily="18" charset="0"/>
                <a:cs typeface="Times New Roman" panose="02020603050405020304" pitchFamily="18" charset="0"/>
              </a:rPr>
              <a:t>x</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ning</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epyurasi</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esa</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kvadrat</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parabola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yoyi</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chegaralangan</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ru-RU" sz="3600" dirty="0">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ChangeAspect="1"/>
          </p:cNvGraphicFramePr>
          <p:nvPr>
            <p:extLst>
              <p:ext uri="{D42A27DB-BD31-4B8C-83A1-F6EECF244321}">
                <p14:modId xmlns:p14="http://schemas.microsoft.com/office/powerpoint/2010/main" val="2170740903"/>
              </p:ext>
            </p:extLst>
          </p:nvPr>
        </p:nvGraphicFramePr>
        <p:xfrm>
          <a:off x="3507786" y="402196"/>
          <a:ext cx="2527255" cy="1136469"/>
        </p:xfrm>
        <a:graphic>
          <a:graphicData uri="http://schemas.openxmlformats.org/presentationml/2006/ole">
            <mc:AlternateContent xmlns:mc="http://schemas.openxmlformats.org/markup-compatibility/2006">
              <mc:Choice xmlns:v="urn:schemas-microsoft-com:vml" Requires="v">
                <p:oleObj spid="_x0000_s10246" name="Уравнение" r:id="rId4" imgW="863280" imgH="393480" progId="Equation.3">
                  <p:embed/>
                </p:oleObj>
              </mc:Choice>
              <mc:Fallback>
                <p:oleObj name="Уравнение" r:id="rId4" imgW="863280" imgH="393480" progId="Equation.3">
                  <p:embed/>
                  <p:pic>
                    <p:nvPicPr>
                      <p:cNvPr id="5" name="Объект 4"/>
                      <p:cNvPicPr>
                        <a:picLocks noChangeAspect="1" noChangeArrowheads="1"/>
                      </p:cNvPicPr>
                      <p:nvPr/>
                    </p:nvPicPr>
                    <p:blipFill>
                      <a:blip r:embed="rId5"/>
                      <a:srcRect/>
                      <a:stretch>
                        <a:fillRect/>
                      </a:stretch>
                    </p:blipFill>
                    <p:spPr bwMode="auto">
                      <a:xfrm>
                        <a:off x="3507786" y="402196"/>
                        <a:ext cx="2527255" cy="1136469"/>
                      </a:xfrm>
                      <a:prstGeom prst="rect">
                        <a:avLst/>
                      </a:prstGeom>
                      <a:noFill/>
                      <a:extLst/>
                    </p:spPr>
                  </p:pic>
                </p:oleObj>
              </mc:Fallback>
            </mc:AlternateContent>
          </a:graphicData>
        </a:graphic>
      </p:graphicFrame>
    </p:spTree>
    <p:extLst>
      <p:ext uri="{BB962C8B-B14F-4D97-AF65-F5344CB8AC3E}">
        <p14:creationId xmlns:p14="http://schemas.microsoft.com/office/powerpoint/2010/main" val="4181842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08211" y="380846"/>
            <a:ext cx="10673150" cy="5093702"/>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a:spcAft>
                <a:spcPts val="0"/>
              </a:spcAft>
            </a:pPr>
            <a:r>
              <a:rPr lang="uz-Cyrl-UZ" sz="2500" u="sng"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Masala:</a:t>
            </a:r>
            <a:endParaRPr lang="ru-RU"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a:p>
            <a:pPr algn="just">
              <a:spcAft>
                <a:spcPts val="0"/>
              </a:spcAft>
            </a:pPr>
            <a:r>
              <a:rPr lang="uz-Cyrl-UZ"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uz-Cyrl-UZ" sz="2500" dirty="0" smtClean="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Tekis </a:t>
            </a:r>
            <a:r>
              <a:rPr lang="uz-Cyrl-UZ"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ko’ndalang egilishda balka ko’ndalang kesimlarida hosil bo’luvchi ichki zo’riqish kuchlari bitta bosh vektor (Q</a:t>
            </a:r>
            <a:r>
              <a:rPr lang="uz-Cyrl-UZ" sz="2500" baseline="-250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y</a:t>
            </a:r>
            <a:r>
              <a:rPr lang="uz-Cyrl-UZ"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va bitta bosh momentga (M</a:t>
            </a:r>
            <a:r>
              <a:rPr lang="uz-Cyrl-UZ" sz="2500" baseline="-250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x</a:t>
            </a:r>
            <a:r>
              <a:rPr lang="uz-Cyrl-UZ"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keltiriladilar (bundan keyingi hollarda ularning indekslarini tushirib yozamiz). Ularni aniqlash uchun kesish usulidan foydalanamiz.</a:t>
            </a:r>
            <a:endParaRPr lang="ru-RU"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a:p>
            <a:pPr indent="342900" algn="just">
              <a:spcAft>
                <a:spcPts val="0"/>
              </a:spcAft>
            </a:pPr>
            <a:r>
              <a:rPr lang="uz-Cyrl-UZ"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Kuchlar sistemasi bilan yuklangan konsol balkaning chap uchidan Z masofada o’tuvchi tekislik bilan balkani xayolan kesaylik (3.3 - shakl,a).</a:t>
            </a:r>
            <a:endParaRPr lang="ru-RU"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a:p>
            <a:pPr indent="342900" algn="just">
              <a:spcAft>
                <a:spcPts val="0"/>
              </a:spcAft>
            </a:pPr>
            <a:r>
              <a:rPr lang="uz-Cyrl-UZ"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Aytaylik, balkaning o’ng qismini tashlab yuborib, chap qismining muvozanatini ko’rib chiqamiz. Buning uchun olib  qolingan chap qism muvozanatini tiklash maqsadida tashlab yuborilgan o’ng qism ta’sirini ichki kuchlarning teng ta’sir etuvchilari ko’ndalang kesuvchi kuch Q va eguvchi moment M bilan almashtiramiz (3.3 - shakl,b). </a:t>
            </a:r>
            <a:r>
              <a:rPr lang="en-US" sz="25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Endi</a:t>
            </a:r>
            <a:r>
              <a:rPr lang="en-US"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5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muvozanat</a:t>
            </a:r>
            <a:r>
              <a:rPr lang="en-US"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5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tenglamalarini</a:t>
            </a:r>
            <a:r>
              <a:rPr lang="en-US"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5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tuzamiz</a:t>
            </a:r>
            <a:r>
              <a:rPr lang="en-US"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a:t>
            </a:r>
            <a:endParaRPr lang="ru-RU"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364901582"/>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62149" y="743970"/>
            <a:ext cx="9666514" cy="1631216"/>
          </a:xfrm>
          <a:prstGeom prst="rect">
            <a:avLst/>
          </a:prstGeom>
        </p:spPr>
        <p:txBody>
          <a:bodyPr wrap="square">
            <a:spAutoFit/>
          </a:bodyPr>
          <a:lstStyle/>
          <a:p>
            <a:pPr indent="342900" algn="ctr">
              <a:spcAft>
                <a:spcPts val="0"/>
              </a:spcAft>
            </a:pPr>
            <a:r>
              <a:rPr lang="ru-RU"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sym typeface="Symbol" panose="05050102010706020507" pitchFamily="18" charset="2"/>
              </a:rPr>
              <a:t></a:t>
            </a:r>
            <a:r>
              <a:rPr lang="en-US"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U=0; R</a:t>
            </a:r>
            <a:r>
              <a:rPr lang="en-US" sz="2500" baseline="-250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1</a:t>
            </a:r>
            <a:r>
              <a:rPr lang="en-US"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-R</a:t>
            </a:r>
            <a:r>
              <a:rPr lang="en-US" sz="2500" baseline="-250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2</a:t>
            </a:r>
            <a:r>
              <a:rPr lang="en-US"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-Q=0; </a:t>
            </a:r>
            <a:r>
              <a:rPr lang="en-US" sz="25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bundan</a:t>
            </a:r>
            <a:r>
              <a:rPr lang="en-US"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Q=R</a:t>
            </a:r>
            <a:r>
              <a:rPr lang="en-US" sz="2500" baseline="-250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1</a:t>
            </a:r>
            <a:r>
              <a:rPr lang="en-US"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-R</a:t>
            </a:r>
            <a:r>
              <a:rPr lang="en-US" sz="2500" baseline="-250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2</a:t>
            </a:r>
            <a:r>
              <a:rPr lang="en-US"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a:t>
            </a:r>
            <a:endParaRPr lang="ru-RU"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a:p>
            <a:pPr indent="342900" algn="just">
              <a:spcAft>
                <a:spcPts val="0"/>
              </a:spcAft>
            </a:pPr>
            <a:r>
              <a:rPr lang="en-US" sz="2500"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Demak</a:t>
            </a:r>
            <a:r>
              <a:rPr lang="en-US"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500" u="sng"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balkaning</a:t>
            </a:r>
            <a:r>
              <a:rPr lang="en-US" sz="2500" u="sng"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500" u="sng"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ixtiyoriy</a:t>
            </a:r>
            <a:r>
              <a:rPr lang="en-US" sz="2500" u="sng"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500" u="sng"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kesimidagi</a:t>
            </a:r>
            <a:r>
              <a:rPr lang="en-US" sz="2500" u="sng"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500" u="sng"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ko’ndalang</a:t>
            </a:r>
            <a:r>
              <a:rPr lang="en-US" sz="2500" u="sng"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500" u="sng"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kesuvchi</a:t>
            </a:r>
            <a:r>
              <a:rPr lang="en-US" sz="2500" u="sng"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500" u="sng"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kuch</a:t>
            </a:r>
            <a:r>
              <a:rPr lang="en-US" sz="2500" u="sng"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500" u="sng"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balkaning</a:t>
            </a:r>
            <a:r>
              <a:rPr lang="en-US" sz="2500" u="sng"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500" u="sng"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olib</a:t>
            </a:r>
            <a:r>
              <a:rPr lang="en-US" sz="2500" u="sng"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500" u="sng"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qolingan</a:t>
            </a:r>
            <a:r>
              <a:rPr lang="en-US" sz="2500" u="sng"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500" u="sng"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qismidagi</a:t>
            </a:r>
            <a:r>
              <a:rPr lang="en-US" sz="2500" u="sng"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500" u="sng"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tashqi</a:t>
            </a:r>
            <a:r>
              <a:rPr lang="en-US" sz="2500" u="sng"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500" u="sng"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kuchlarning</a:t>
            </a:r>
            <a:r>
              <a:rPr lang="en-US" sz="2500" u="sng"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500" u="sng"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balka</a:t>
            </a:r>
            <a:r>
              <a:rPr lang="en-US" sz="2500" u="sng"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500" u="sng"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vertikal</a:t>
            </a:r>
            <a:r>
              <a:rPr lang="en-US" sz="2500" u="sng"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500" u="sng"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o’qiga</a:t>
            </a:r>
            <a:r>
              <a:rPr lang="en-US" sz="2500" u="sng"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500" u="sng"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proektsiyalarining</a:t>
            </a:r>
            <a:r>
              <a:rPr lang="en-US" sz="2500" u="sng"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500" u="sng"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algebraik</a:t>
            </a:r>
            <a:r>
              <a:rPr lang="en-US" sz="2500" u="sng"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500" u="sng"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yig’indisiga</a:t>
            </a:r>
            <a:r>
              <a:rPr lang="en-US" sz="2500" u="sng"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en-US" sz="2500" u="sng" dirty="0" err="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teng</a:t>
            </a:r>
            <a:r>
              <a:rPr lang="en-US" sz="2500" u="sng"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a:t>
            </a:r>
            <a:endParaRPr lang="ru-RU" sz="2500"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p:txBody>
      </p:sp>
      <p:graphicFrame>
        <p:nvGraphicFramePr>
          <p:cNvPr id="3" name="Объект 2"/>
          <p:cNvGraphicFramePr>
            <a:graphicFrameLocks noChangeAspect="1"/>
          </p:cNvGraphicFramePr>
          <p:nvPr>
            <p:extLst>
              <p:ext uri="{D42A27DB-BD31-4B8C-83A1-F6EECF244321}">
                <p14:modId xmlns:p14="http://schemas.microsoft.com/office/powerpoint/2010/main" val="3426415425"/>
              </p:ext>
            </p:extLst>
          </p:nvPr>
        </p:nvGraphicFramePr>
        <p:xfrm>
          <a:off x="3005992" y="2785768"/>
          <a:ext cx="5968191" cy="715078"/>
        </p:xfrm>
        <a:graphic>
          <a:graphicData uri="http://schemas.openxmlformats.org/presentationml/2006/ole">
            <mc:AlternateContent xmlns:mc="http://schemas.openxmlformats.org/markup-compatibility/2006">
              <mc:Choice xmlns:v="urn:schemas-microsoft-com:vml" Requires="v">
                <p:oleObj spid="_x0000_s9236" name="Уравнение" r:id="rId4" imgW="2578100" imgH="228600" progId="Equation.3">
                  <p:embed/>
                </p:oleObj>
              </mc:Choice>
              <mc:Fallback>
                <p:oleObj name="Уравнение" r:id="rId4" imgW="2578100" imgH="228600" progId="Equation.3">
                  <p:embed/>
                  <p:pic>
                    <p:nvPicPr>
                      <p:cNvPr id="4" name="Объект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05992" y="2785768"/>
                        <a:ext cx="5968191" cy="715078"/>
                      </a:xfrm>
                      <a:prstGeom prst="rect">
                        <a:avLst/>
                      </a:prstGeom>
                      <a:noFill/>
                    </p:spPr>
                  </p:pic>
                </p:oleObj>
              </mc:Fallback>
            </mc:AlternateContent>
          </a:graphicData>
        </a:graphic>
      </p:graphicFrame>
      <p:graphicFrame>
        <p:nvGraphicFramePr>
          <p:cNvPr id="4" name="Объект 3"/>
          <p:cNvGraphicFramePr>
            <a:graphicFrameLocks noChangeAspect="1"/>
          </p:cNvGraphicFramePr>
          <p:nvPr>
            <p:extLst>
              <p:ext uri="{D42A27DB-BD31-4B8C-83A1-F6EECF244321}">
                <p14:modId xmlns:p14="http://schemas.microsoft.com/office/powerpoint/2010/main" val="4026443518"/>
              </p:ext>
            </p:extLst>
          </p:nvPr>
        </p:nvGraphicFramePr>
        <p:xfrm>
          <a:off x="2569435" y="4558938"/>
          <a:ext cx="5647101" cy="921904"/>
        </p:xfrm>
        <a:graphic>
          <a:graphicData uri="http://schemas.openxmlformats.org/presentationml/2006/ole">
            <mc:AlternateContent xmlns:mc="http://schemas.openxmlformats.org/markup-compatibility/2006">
              <mc:Choice xmlns:v="urn:schemas-microsoft-com:vml" Requires="v">
                <p:oleObj spid="_x0000_s9237" name="Уравнение" r:id="rId6" imgW="1739900" imgH="215900" progId="Equation.3">
                  <p:embed/>
                </p:oleObj>
              </mc:Choice>
              <mc:Fallback>
                <p:oleObj name="Уравнение" r:id="rId6" imgW="1739900" imgH="215900" progId="Equation.3">
                  <p:embed/>
                  <p:pic>
                    <p:nvPicPr>
                      <p:cNvPr id="7" name="Объект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69435" y="4558938"/>
                        <a:ext cx="5647101" cy="921904"/>
                      </a:xfrm>
                      <a:prstGeom prst="rect">
                        <a:avLst/>
                      </a:prstGeom>
                      <a:noFill/>
                    </p:spPr>
                  </p:pic>
                </p:oleObj>
              </mc:Fallback>
            </mc:AlternateContent>
          </a:graphicData>
        </a:graphic>
      </p:graphicFrame>
      <p:sp>
        <p:nvSpPr>
          <p:cNvPr id="5" name="Прямоугольник 4"/>
          <p:cNvSpPr/>
          <p:nvPr/>
        </p:nvSpPr>
        <p:spPr>
          <a:xfrm>
            <a:off x="4572000" y="3675949"/>
            <a:ext cx="2438490" cy="707886"/>
          </a:xfrm>
          <a:prstGeom prst="rect">
            <a:avLst/>
          </a:prstGeom>
          <a:noFill/>
        </p:spPr>
        <p:txBody>
          <a:bodyPr wrap="square" lIns="91440" tIns="45720" rIns="91440" bIns="45720">
            <a:spAutoFit/>
          </a:bodyPr>
          <a:lstStyle/>
          <a:p>
            <a:pPr algn="ctr"/>
            <a:r>
              <a:rPr lang="en-US" sz="4000" dirty="0" err="1">
                <a:ln w="0"/>
                <a:latin typeface="Times New Roman" panose="02020603050405020304" pitchFamily="18" charset="0"/>
                <a:cs typeface="Times New Roman" panose="02020603050405020304" pitchFamily="18" charset="0"/>
              </a:rPr>
              <a:t>b</a:t>
            </a:r>
            <a:r>
              <a:rPr lang="en-US" sz="4000" cap="none" spc="0" dirty="0" err="1" smtClean="0">
                <a:ln w="0"/>
                <a:solidFill>
                  <a:schemeClr val="tx1"/>
                </a:solidFill>
                <a:latin typeface="Times New Roman" panose="02020603050405020304" pitchFamily="18" charset="0"/>
                <a:cs typeface="Times New Roman" panose="02020603050405020304" pitchFamily="18" charset="0"/>
              </a:rPr>
              <a:t>undan</a:t>
            </a:r>
            <a:endParaRPr lang="en-US" sz="4000" cap="none" spc="0" dirty="0" smtClean="0">
              <a:ln w="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5019103"/>
      </p:ext>
    </p:extLst>
  </p:cSld>
  <p:clrMapOvr>
    <a:masterClrMapping/>
  </p:clrMapOvr>
  <p:transition spd="slow">
    <p:randomBar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5578" y="529773"/>
            <a:ext cx="9274628" cy="1815882"/>
          </a:xfrm>
          <a:prstGeom prst="rect">
            <a:avLst/>
          </a:prstGeom>
        </p:spPr>
        <p:txBody>
          <a:bodyPr wrap="square">
            <a:spAutoFit/>
          </a:bodyPr>
          <a:lstStyle/>
          <a:p>
            <a:pPr indent="342900" algn="just">
              <a:spcAft>
                <a:spcPts val="0"/>
              </a:spcAft>
            </a:pPr>
            <a:r>
              <a:rPr lang="ru-RU" sz="28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Demak</a:t>
            </a:r>
            <a:r>
              <a:rPr lang="ru-RU" sz="28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8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balkaning</a:t>
            </a:r>
            <a:r>
              <a:rPr lang="ru-RU" sz="28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8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ixtiyoriy</a:t>
            </a:r>
            <a:r>
              <a:rPr lang="ru-RU" sz="28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8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kesimidagi</a:t>
            </a:r>
            <a:r>
              <a:rPr lang="ru-RU" sz="28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8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eguvchi</a:t>
            </a:r>
            <a:r>
              <a:rPr lang="ru-RU" sz="28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8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moment</a:t>
            </a:r>
            <a:r>
              <a:rPr lang="ru-RU" sz="28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8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balkaning</a:t>
            </a:r>
            <a:r>
              <a:rPr lang="ru-RU" sz="28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8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olib</a:t>
            </a:r>
            <a:r>
              <a:rPr lang="ru-RU" sz="28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8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qolingan</a:t>
            </a:r>
            <a:r>
              <a:rPr lang="ru-RU" sz="28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8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qismidagi</a:t>
            </a:r>
            <a:r>
              <a:rPr lang="ru-RU" sz="28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8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tashqi</a:t>
            </a:r>
            <a:r>
              <a:rPr lang="ru-RU" sz="28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8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kuchlardan</a:t>
            </a:r>
            <a:r>
              <a:rPr lang="ru-RU" sz="28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8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ko’rilayotgan</a:t>
            </a:r>
            <a:r>
              <a:rPr lang="ru-RU" sz="28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8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kesim</a:t>
            </a:r>
            <a:r>
              <a:rPr lang="ru-RU" sz="28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8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markaziga</a:t>
            </a:r>
            <a:r>
              <a:rPr lang="ru-RU" sz="28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8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nisbatan</a:t>
            </a:r>
            <a:r>
              <a:rPr lang="ru-RU" sz="28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8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olingan</a:t>
            </a:r>
            <a:r>
              <a:rPr lang="ru-RU" sz="28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8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momentlarning</a:t>
            </a:r>
            <a:r>
              <a:rPr lang="ru-RU" sz="28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8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algebraik</a:t>
            </a:r>
            <a:r>
              <a:rPr lang="ru-RU" sz="28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8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yig’indisiga</a:t>
            </a:r>
            <a:r>
              <a:rPr lang="ru-RU" sz="28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8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teng</a:t>
            </a:r>
            <a:r>
              <a:rPr lang="ru-RU" sz="28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endParaRPr lang="ru-RU" sz="24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endParaRPr>
          </a:p>
        </p:txBody>
      </p:sp>
      <p:pic>
        <p:nvPicPr>
          <p:cNvPr id="3" name="Рисунок 2" descr="33-~1"/>
          <p:cNvPicPr/>
          <p:nvPr/>
        </p:nvPicPr>
        <p:blipFill>
          <a:blip r:embed="rId3"/>
          <a:srcRect l="7074" t="3374" r="2840" b="2550"/>
          <a:stretch>
            <a:fillRect/>
          </a:stretch>
        </p:blipFill>
        <p:spPr bwMode="auto">
          <a:xfrm>
            <a:off x="345731" y="2734717"/>
            <a:ext cx="2580349" cy="2785378"/>
          </a:xfrm>
          <a:prstGeom prst="rect">
            <a:avLst/>
          </a:prstGeom>
          <a:ln>
            <a:noFill/>
          </a:ln>
          <a:effectLst>
            <a:outerShdw blurRad="292100" dist="139700" dir="2700000" algn="tl" rotWithShape="0">
              <a:srgbClr val="333333">
                <a:alpha val="65000"/>
              </a:srgbClr>
            </a:outerShdw>
          </a:effectLst>
        </p:spPr>
      </p:pic>
      <p:sp>
        <p:nvSpPr>
          <p:cNvPr id="4" name="Прямоугольник 3"/>
          <p:cNvSpPr/>
          <p:nvPr/>
        </p:nvSpPr>
        <p:spPr>
          <a:xfrm>
            <a:off x="3043646" y="2734717"/>
            <a:ext cx="7563394" cy="2785378"/>
          </a:xfrm>
          <a:prstGeom prst="rect">
            <a:avLst/>
          </a:prstGeom>
        </p:spPr>
        <p:txBody>
          <a:bodyPr wrap="square">
            <a:spAutoFit/>
          </a:bodyPr>
          <a:lstStyle/>
          <a:p>
            <a:pPr indent="342900" algn="just">
              <a:spcAft>
                <a:spcPts val="0"/>
              </a:spcAft>
            </a:pPr>
            <a:r>
              <a:rPr lang="ru-RU" sz="25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Ko’ndalang</a:t>
            </a:r>
            <a:r>
              <a:rPr lang="ru-RU" sz="25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5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kuch</a:t>
            </a:r>
            <a:r>
              <a:rPr lang="ru-RU" sz="25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5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va</a:t>
            </a:r>
            <a:r>
              <a:rPr lang="ru-RU" sz="25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5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eguvchi</a:t>
            </a:r>
            <a:r>
              <a:rPr lang="ru-RU" sz="25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5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moment</a:t>
            </a:r>
            <a:r>
              <a:rPr lang="ru-RU" sz="25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5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tenglamalarini</a:t>
            </a:r>
            <a:r>
              <a:rPr lang="ru-RU" sz="25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5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tuzishda</a:t>
            </a:r>
            <a:r>
              <a:rPr lang="ru-RU" sz="25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5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ishoralashning</a:t>
            </a:r>
            <a:r>
              <a:rPr lang="ru-RU" sz="25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5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quyidagi</a:t>
            </a:r>
            <a:r>
              <a:rPr lang="ru-RU" sz="25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5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qoidalariga</a:t>
            </a:r>
            <a:r>
              <a:rPr lang="ru-RU" sz="25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5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rioya</a:t>
            </a:r>
            <a:r>
              <a:rPr lang="ru-RU" sz="25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5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qilish</a:t>
            </a:r>
            <a:r>
              <a:rPr lang="ru-RU" sz="25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5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kerak</a:t>
            </a:r>
            <a:r>
              <a:rPr lang="ru-RU" sz="25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p>
          <a:p>
            <a:pPr indent="342900" algn="just">
              <a:spcAft>
                <a:spcPts val="0"/>
              </a:spcAft>
            </a:pPr>
            <a:r>
              <a:rPr lang="ru-RU" sz="25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Ko’rilayotgan</a:t>
            </a:r>
            <a:r>
              <a:rPr lang="ru-RU" sz="25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5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kesimdan</a:t>
            </a:r>
            <a:r>
              <a:rPr lang="ru-RU" sz="25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5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chap</a:t>
            </a:r>
            <a:r>
              <a:rPr lang="ru-RU" sz="25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5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tomonda</a:t>
            </a:r>
            <a:r>
              <a:rPr lang="ru-RU" sz="25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5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joylashgan</a:t>
            </a:r>
            <a:r>
              <a:rPr lang="ru-RU" sz="25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5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pastdan</a:t>
            </a:r>
            <a:r>
              <a:rPr lang="ru-RU" sz="25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5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yuqoriga</a:t>
            </a:r>
            <a:r>
              <a:rPr lang="ru-RU" sz="25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5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yo’nalgan</a:t>
            </a:r>
            <a:r>
              <a:rPr lang="ru-RU" sz="25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5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tashqi</a:t>
            </a:r>
            <a:r>
              <a:rPr lang="ru-RU" sz="25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5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kuchlar</a:t>
            </a:r>
            <a:r>
              <a:rPr lang="ru-RU" sz="25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5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ko’ndalang</a:t>
            </a:r>
            <a:r>
              <a:rPr lang="ru-RU" sz="25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5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kuch</a:t>
            </a:r>
            <a:r>
              <a:rPr lang="ru-RU" sz="25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5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tenglamasiga</a:t>
            </a:r>
            <a:r>
              <a:rPr lang="ru-RU" sz="25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5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musbat</a:t>
            </a:r>
            <a:r>
              <a:rPr lang="ru-RU" sz="25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5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ishora</a:t>
            </a:r>
            <a:r>
              <a:rPr lang="ru-RU" sz="25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5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bilan</a:t>
            </a:r>
            <a:r>
              <a:rPr lang="ru-RU" sz="25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5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kiritiladi</a:t>
            </a:r>
            <a:r>
              <a:rPr lang="ru-RU" sz="25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(2 - </a:t>
            </a:r>
            <a:r>
              <a:rPr lang="ru-RU" sz="25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shakl,a</a:t>
            </a:r>
            <a:r>
              <a:rPr lang="ru-RU" sz="25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5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va</a:t>
            </a:r>
            <a:r>
              <a:rPr lang="ru-RU" sz="25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a:t>
            </a:r>
            <a:r>
              <a:rPr lang="ru-RU" sz="25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aksincha</a:t>
            </a:r>
            <a:r>
              <a:rPr lang="ru-RU" sz="25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 (2 - </a:t>
            </a:r>
            <a:r>
              <a:rPr lang="ru-RU" sz="2500" dirty="0" err="1">
                <a:effectLst>
                  <a:glow rad="101600">
                    <a:schemeClr val="accent1">
                      <a:satMod val="175000"/>
                      <a:alpha val="40000"/>
                    </a:schemeClr>
                  </a:glow>
                </a:effectLst>
                <a:latin typeface="Times New Roman" panose="02020603050405020304" pitchFamily="18" charset="0"/>
                <a:ea typeface="Times New Roman" panose="02020603050405020304" pitchFamily="18" charset="0"/>
              </a:rPr>
              <a:t>shakl,b</a:t>
            </a:r>
            <a:r>
              <a:rPr lang="ru-RU" sz="2500" dirty="0">
                <a:effectLst>
                  <a:glow rad="101600">
                    <a:schemeClr val="accent1">
                      <a:satMod val="175000"/>
                      <a:alpha val="40000"/>
                    </a:schemeClr>
                  </a:glow>
                </a:effectLst>
                <a:latin typeface="Times New Roman" panose="02020603050405020304" pitchFamily="18" charset="0"/>
                <a:ea typeface="Times New Roman" panose="02020603050405020304" pitchFamily="18" charset="0"/>
              </a:rPr>
              <a:t>).</a:t>
            </a:r>
          </a:p>
        </p:txBody>
      </p:sp>
    </p:spTree>
    <p:extLst>
      <p:ext uri="{BB962C8B-B14F-4D97-AF65-F5344CB8AC3E}">
        <p14:creationId xmlns:p14="http://schemas.microsoft.com/office/powerpoint/2010/main" val="232823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68234" y="3546811"/>
            <a:ext cx="11149149" cy="3311189"/>
          </a:xfrm>
        </p:spPr>
        <p:txBody>
          <a:bodyPr>
            <a:normAutofit/>
          </a:bodyPr>
          <a:lstStyle/>
          <a:p>
            <a:pPr indent="0" algn="just">
              <a:spcAft>
                <a:spcPts val="0"/>
              </a:spcAft>
              <a:buNone/>
            </a:pPr>
            <a:r>
              <a:rPr lang="ru-RU" sz="3600" cap="none" dirty="0" err="1">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Ko’ndalang</a:t>
            </a:r>
            <a:r>
              <a:rPr lang="ru-RU" sz="3600" cap="none"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ru-RU" sz="3600" cap="none" dirty="0" err="1">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kuch</a:t>
            </a:r>
            <a:r>
              <a:rPr lang="ru-RU" sz="3600" cap="none"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ru-RU" sz="3600" cap="none" dirty="0" err="1">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ishorasini</a:t>
            </a:r>
            <a:r>
              <a:rPr lang="ru-RU" sz="3600" cap="none"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ru-RU" sz="3600" cap="none" dirty="0" err="1">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quyidagi</a:t>
            </a:r>
            <a:r>
              <a:rPr lang="ru-RU" sz="3600" cap="none"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ru-RU" sz="3600" cap="none" dirty="0" err="1">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belgi</a:t>
            </a:r>
            <a:r>
              <a:rPr lang="ru-RU" sz="3600" cap="none"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ru-RU" sz="3600" cap="none" dirty="0" err="1">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bo’yicha</a:t>
            </a:r>
            <a:r>
              <a:rPr lang="ru-RU" sz="3600" cap="none"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ru-RU" sz="3600" cap="none" dirty="0" err="1">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ham</a:t>
            </a:r>
            <a:r>
              <a:rPr lang="ru-RU" sz="3600" cap="none"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ru-RU" sz="3600" cap="none" dirty="0" err="1">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aniqlash</a:t>
            </a:r>
            <a:r>
              <a:rPr lang="ru-RU" sz="3600" cap="none"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ru-RU" sz="3600" cap="none" dirty="0" err="1">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mumkin</a:t>
            </a:r>
            <a:r>
              <a:rPr lang="ru-RU" sz="3600" cap="none"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ru-RU" sz="3600" cap="none" dirty="0" err="1">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balka</a:t>
            </a:r>
            <a:r>
              <a:rPr lang="ru-RU" sz="3600" cap="none"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ru-RU" sz="3600" cap="none" dirty="0" err="1">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ko’rilayotgan</a:t>
            </a:r>
            <a:r>
              <a:rPr lang="ru-RU" sz="3600" cap="none"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ru-RU" sz="3600" cap="none" dirty="0" err="1">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qismini</a:t>
            </a:r>
            <a:r>
              <a:rPr lang="ru-RU" sz="3600" cap="none"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ru-RU" sz="3600" cap="none" dirty="0" err="1">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kesim</a:t>
            </a:r>
            <a:r>
              <a:rPr lang="ru-RU" sz="3600" cap="none"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ru-RU" sz="3600" cap="none" dirty="0" err="1">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markaziga</a:t>
            </a:r>
            <a:r>
              <a:rPr lang="ru-RU" sz="3600" cap="none"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ru-RU" sz="3600" cap="none" dirty="0" err="1">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nisbatan</a:t>
            </a:r>
            <a:r>
              <a:rPr lang="ru-RU" sz="3600" cap="none"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ru-RU" sz="3600" cap="none" dirty="0" err="1">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soat</a:t>
            </a:r>
            <a:r>
              <a:rPr lang="ru-RU" sz="3600" cap="none"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ru-RU" sz="3600" cap="none" dirty="0" err="1">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strelkasi</a:t>
            </a:r>
            <a:r>
              <a:rPr lang="ru-RU" sz="3600" cap="none"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ru-RU" sz="3600" cap="none" dirty="0" err="1">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yurishi</a:t>
            </a:r>
            <a:r>
              <a:rPr lang="ru-RU" sz="3600" cap="none"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ru-RU" sz="3600" cap="none" dirty="0" err="1">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bo’yicha</a:t>
            </a:r>
            <a:r>
              <a:rPr lang="ru-RU" sz="3600" cap="none"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ru-RU" sz="3600" cap="none" dirty="0" err="1">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burishga</a:t>
            </a:r>
            <a:r>
              <a:rPr lang="ru-RU" sz="3600" cap="none"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ru-RU" sz="3600" cap="none" dirty="0" err="1">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intiluvchi</a:t>
            </a:r>
            <a:r>
              <a:rPr lang="ru-RU" sz="3600" cap="none"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ru-RU" sz="3600" cap="none" dirty="0" err="1">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kuchlar</a:t>
            </a:r>
            <a:r>
              <a:rPr lang="ru-RU" sz="3600" cap="none"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(3 - </a:t>
            </a:r>
            <a:r>
              <a:rPr lang="ru-RU" sz="3600" cap="none" dirty="0" err="1">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shakl,a</a:t>
            </a:r>
            <a:r>
              <a:rPr lang="ru-RU" sz="3600" cap="none"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ru-RU" sz="3600" cap="none" dirty="0" err="1">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tenglamaga</a:t>
            </a:r>
            <a:r>
              <a:rPr lang="ru-RU" sz="3600" cap="none"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ru-RU" sz="3600" cap="none" dirty="0" err="1">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musbat</a:t>
            </a:r>
            <a:r>
              <a:rPr lang="ru-RU" sz="3600" cap="none"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ru-RU" sz="3600" cap="none" dirty="0" err="1">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ishora</a:t>
            </a:r>
            <a:r>
              <a:rPr lang="ru-RU" sz="3600" cap="none"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ru-RU" sz="3600" cap="none" dirty="0" err="1">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bilan</a:t>
            </a:r>
            <a:r>
              <a:rPr lang="ru-RU" sz="3600" cap="none"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ru-RU" sz="3600" cap="none" dirty="0" err="1">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kiritiladilar</a:t>
            </a:r>
            <a:r>
              <a:rPr lang="ru-RU" sz="3600" cap="none"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ru-RU" sz="3600" cap="none" dirty="0" err="1">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va</a:t>
            </a:r>
            <a:r>
              <a:rPr lang="ru-RU" sz="3600" cap="none"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ru-RU" sz="3600" cap="none" dirty="0" err="1">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aksincha</a:t>
            </a:r>
            <a:r>
              <a:rPr lang="ru-RU" sz="3600" cap="none" dirty="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(3 - </a:t>
            </a:r>
            <a:r>
              <a:rPr lang="ru-RU" sz="3600" cap="none" dirty="0" err="1">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shakl,b</a:t>
            </a:r>
            <a:r>
              <a:rPr lang="ru-RU" sz="3600" cap="none" dirty="0" smtClean="0">
                <a:ln w="0"/>
                <a:effectLst>
                  <a:glow rad="101600">
                    <a:schemeClr val="accent2">
                      <a:satMod val="175000"/>
                      <a:alpha val="40000"/>
                    </a:schemeClr>
                  </a:glow>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a:t>
            </a:r>
            <a:endParaRPr lang="ru-RU" sz="3600" cap="none" dirty="0">
              <a:ln w="0"/>
              <a:effectLst>
                <a:glow rad="101600">
                  <a:schemeClr val="accent2">
                    <a:satMod val="175000"/>
                    <a:alpha val="40000"/>
                  </a:schemeClr>
                </a:glow>
                <a:outerShdw blurRad="38100" dist="19050" dir="2700000" algn="tl" rotWithShape="0">
                  <a:schemeClr val="dk1">
                    <a:alpha val="40000"/>
                  </a:schemeClr>
                </a:outerShdw>
              </a:effectLst>
            </a:endParaRPr>
          </a:p>
        </p:txBody>
      </p:sp>
      <p:pic>
        <p:nvPicPr>
          <p:cNvPr id="4" name="Рисунок 3" descr="34-~1"/>
          <p:cNvPicPr/>
          <p:nvPr/>
        </p:nvPicPr>
        <p:blipFill>
          <a:blip r:embed="rId3"/>
          <a:srcRect l="10645" t="4338" r="1430" b="6642"/>
          <a:stretch>
            <a:fillRect/>
          </a:stretch>
        </p:blipFill>
        <p:spPr bwMode="auto">
          <a:xfrm>
            <a:off x="1058090" y="398930"/>
            <a:ext cx="4271555" cy="246183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5" name="Рисунок 4" descr="35-~1"/>
          <p:cNvPicPr/>
          <p:nvPr/>
        </p:nvPicPr>
        <p:blipFill>
          <a:blip r:embed="rId4"/>
          <a:srcRect l="1729" t="3528" r="6039" b="4274"/>
          <a:stretch>
            <a:fillRect/>
          </a:stretch>
        </p:blipFill>
        <p:spPr bwMode="auto">
          <a:xfrm>
            <a:off x="6126479" y="398930"/>
            <a:ext cx="4950824" cy="2461836"/>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graphicFrame>
        <p:nvGraphicFramePr>
          <p:cNvPr id="6" name="Таблица 5"/>
          <p:cNvGraphicFramePr>
            <a:graphicFrameLocks noGrp="1"/>
          </p:cNvGraphicFramePr>
          <p:nvPr>
            <p:extLst>
              <p:ext uri="{D42A27DB-BD31-4B8C-83A1-F6EECF244321}">
                <p14:modId xmlns:p14="http://schemas.microsoft.com/office/powerpoint/2010/main" val="3390956014"/>
              </p:ext>
            </p:extLst>
          </p:nvPr>
        </p:nvGraphicFramePr>
        <p:xfrm>
          <a:off x="1777701" y="3176618"/>
          <a:ext cx="7866529" cy="370193"/>
        </p:xfrm>
        <a:graphic>
          <a:graphicData uri="http://schemas.openxmlformats.org/drawingml/2006/table">
            <a:tbl>
              <a:tblPr>
                <a:tableStyleId>{5C22544A-7EE6-4342-B048-85BDC9FD1C3A}</a:tableStyleId>
              </a:tblPr>
              <a:tblGrid>
                <a:gridCol w="3248185">
                  <a:extLst>
                    <a:ext uri="{9D8B030D-6E8A-4147-A177-3AD203B41FA5}">
                      <a16:colId xmlns:a16="http://schemas.microsoft.com/office/drawing/2014/main" val="20000"/>
                    </a:ext>
                  </a:extLst>
                </a:gridCol>
                <a:gridCol w="1542616">
                  <a:extLst>
                    <a:ext uri="{9D8B030D-6E8A-4147-A177-3AD203B41FA5}">
                      <a16:colId xmlns:a16="http://schemas.microsoft.com/office/drawing/2014/main" val="20001"/>
                    </a:ext>
                  </a:extLst>
                </a:gridCol>
                <a:gridCol w="3075728">
                  <a:extLst>
                    <a:ext uri="{9D8B030D-6E8A-4147-A177-3AD203B41FA5}">
                      <a16:colId xmlns:a16="http://schemas.microsoft.com/office/drawing/2014/main" val="20002"/>
                    </a:ext>
                  </a:extLst>
                </a:gridCol>
              </a:tblGrid>
              <a:tr h="370193">
                <a:tc>
                  <a:txBody>
                    <a:bodyPr/>
                    <a:lstStyle/>
                    <a:p>
                      <a:pPr algn="ctr">
                        <a:lnSpc>
                          <a:spcPct val="115000"/>
                        </a:lnSpc>
                        <a:spcAft>
                          <a:spcPts val="0"/>
                        </a:spcAft>
                      </a:pPr>
                      <a:r>
                        <a:rPr lang="ru-RU" sz="1400" dirty="0">
                          <a:effectLst/>
                        </a:rPr>
                        <a:t>3 - </a:t>
                      </a:r>
                      <a:r>
                        <a:rPr lang="ru-RU" sz="1400" dirty="0" err="1">
                          <a:effectLst/>
                        </a:rPr>
                        <a:t>shakl</a:t>
                      </a:r>
                      <a:r>
                        <a:rPr lang="ru-RU" sz="1400" dirty="0">
                          <a:effectLst/>
                        </a:rPr>
                        <a:t>.</a:t>
                      </a:r>
                      <a:endParaRPr lang="ru-RU"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 </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15000"/>
                        </a:lnSpc>
                        <a:spcAft>
                          <a:spcPts val="0"/>
                        </a:spcAft>
                      </a:pPr>
                      <a:r>
                        <a:rPr lang="ru-RU" sz="1400" dirty="0">
                          <a:effectLst/>
                        </a:rPr>
                        <a:t>4 - </a:t>
                      </a:r>
                      <a:r>
                        <a:rPr lang="ru-RU" sz="1400" dirty="0" err="1">
                          <a:effectLst/>
                        </a:rPr>
                        <a:t>shakl</a:t>
                      </a:r>
                      <a:r>
                        <a:rPr lang="ru-RU" sz="1400" dirty="0">
                          <a:effectLst/>
                        </a:rPr>
                        <a:t>.</a:t>
                      </a:r>
                      <a:endParaRPr lang="ru-RU"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6703742"/>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18863" y="1746"/>
            <a:ext cx="11973137" cy="3015772"/>
          </a:xfrm>
        </p:spPr>
        <p:txBody>
          <a:bodyPr>
            <a:noAutofit/>
          </a:bodyPr>
          <a:lstStyle/>
          <a:p>
            <a:pPr indent="0" algn="just">
              <a:spcAft>
                <a:spcPts val="0"/>
              </a:spcAft>
              <a:buNone/>
            </a:pPr>
            <a:r>
              <a:rPr lang="ru-RU"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Agar</a:t>
            </a:r>
            <a:r>
              <a:rPr lang="ru-RU"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ru-RU"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ko’rilayotgan</a:t>
            </a:r>
            <a:r>
              <a:rPr lang="ru-RU"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ru-RU"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kesimdan</a:t>
            </a:r>
            <a:r>
              <a:rPr lang="ru-RU"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ru-RU"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chapdagi</a:t>
            </a:r>
            <a:r>
              <a:rPr lang="ru-RU"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ru-RU"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kuch</a:t>
            </a:r>
            <a:r>
              <a:rPr lang="ru-RU"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ru-RU"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soat</a:t>
            </a:r>
            <a:r>
              <a:rPr lang="ru-RU"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ru-RU"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strelkasi</a:t>
            </a:r>
            <a:r>
              <a:rPr lang="ru-RU"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ru-RU"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harakati</a:t>
            </a:r>
            <a:r>
              <a:rPr lang="ru-RU"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ru-RU"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yo’nalishida</a:t>
            </a:r>
            <a:r>
              <a:rPr lang="ru-RU"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ru-RU"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moment</a:t>
            </a:r>
            <a:r>
              <a:rPr lang="ru-RU"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ru-RU"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bersa</a:t>
            </a:r>
            <a:r>
              <a:rPr lang="ru-RU"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ru-RU"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o’ng</a:t>
            </a:r>
            <a:r>
              <a:rPr lang="ru-RU"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ru-RU"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tomondagi</a:t>
            </a:r>
            <a:r>
              <a:rPr lang="ru-RU"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ru-RU"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moment</a:t>
            </a:r>
            <a:r>
              <a:rPr lang="ru-RU"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ru-RU"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soat</a:t>
            </a:r>
            <a:r>
              <a:rPr lang="ru-RU"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ru-RU"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strelkasi</a:t>
            </a:r>
            <a:r>
              <a:rPr lang="ru-RU"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ru-RU"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harakatiga</a:t>
            </a:r>
            <a:r>
              <a:rPr lang="ru-RU"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ru-RU"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teskari</a:t>
            </a:r>
            <a:r>
              <a:rPr lang="ru-RU"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ru-RU"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yo’nalishda</a:t>
            </a:r>
            <a:r>
              <a:rPr lang="ru-RU"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ru-RU"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bo’lsa</a:t>
            </a:r>
            <a:r>
              <a:rPr lang="ru-RU"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(4 - </a:t>
            </a:r>
            <a:r>
              <a:rPr lang="ru-RU"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shakl,a</a:t>
            </a:r>
            <a:r>
              <a:rPr lang="ru-RU"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ru-RU"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bu</a:t>
            </a:r>
            <a:r>
              <a:rPr lang="ru-RU"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ru-RU"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kuch</a:t>
            </a:r>
            <a:r>
              <a:rPr lang="ru-RU"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ru-RU"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momenti</a:t>
            </a:r>
            <a:r>
              <a:rPr lang="ru-RU"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ru-RU"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musbat</a:t>
            </a:r>
            <a:r>
              <a:rPr lang="ru-RU"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ru-RU"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ishoralanadi</a:t>
            </a:r>
            <a:r>
              <a:rPr lang="ru-RU"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ru-RU"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va</a:t>
            </a:r>
            <a:r>
              <a:rPr lang="ru-RU"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ru-RU"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aksincha</a:t>
            </a:r>
            <a:r>
              <a:rPr lang="ru-RU"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(4 - </a:t>
            </a:r>
            <a:r>
              <a:rPr lang="ru-RU"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shakl,b</a:t>
            </a:r>
            <a:r>
              <a:rPr lang="ru-RU"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a:t>
            </a:r>
          </a:p>
          <a:p>
            <a:pPr indent="0" algn="just">
              <a:spcAft>
                <a:spcPts val="0"/>
              </a:spcAft>
              <a:buNone/>
            </a:pPr>
            <a:r>
              <a:rPr lang="en-US"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(4 - </a:t>
            </a:r>
            <a:r>
              <a:rPr lang="en-US"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shakl,a</a:t>
            </a:r>
            <a:r>
              <a:rPr lang="en-US"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en-US"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dan</a:t>
            </a:r>
            <a:r>
              <a:rPr lang="en-US"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en-US"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ko’rinadiki</a:t>
            </a:r>
            <a:r>
              <a:rPr lang="en-US"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en-US"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musbat</a:t>
            </a:r>
            <a:r>
              <a:rPr lang="en-US"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en-US"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ishorali</a:t>
            </a:r>
            <a:r>
              <a:rPr lang="en-US"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en-US"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eguvchi</a:t>
            </a:r>
            <a:r>
              <a:rPr lang="en-US"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en-US"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momentlar</a:t>
            </a:r>
            <a:r>
              <a:rPr lang="en-US"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en-US"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ta’sirida</a:t>
            </a:r>
            <a:r>
              <a:rPr lang="en-US"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en-US"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balka</a:t>
            </a:r>
            <a:r>
              <a:rPr lang="en-US"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en-US"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qismi</a:t>
            </a:r>
            <a:r>
              <a:rPr lang="en-US"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en-US"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qavariq</a:t>
            </a:r>
            <a:r>
              <a:rPr lang="en-US"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en-US"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tomoni</a:t>
            </a:r>
            <a:r>
              <a:rPr lang="en-US"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en-US"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bilan</a:t>
            </a:r>
            <a:r>
              <a:rPr lang="en-US"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en-US"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pastga</a:t>
            </a:r>
            <a:r>
              <a:rPr lang="en-US"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en-US"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egiladi</a:t>
            </a:r>
            <a:r>
              <a:rPr lang="en-US"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en-US"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va</a:t>
            </a:r>
            <a:r>
              <a:rPr lang="en-US"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en-US"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aksincha</a:t>
            </a:r>
            <a:r>
              <a:rPr lang="en-US"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(4 - </a:t>
            </a:r>
            <a:r>
              <a:rPr lang="en-US"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shakl,b</a:t>
            </a:r>
            <a:r>
              <a:rPr lang="en-US"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Q</a:t>
            </a:r>
            <a:r>
              <a:rPr lang="ru-RU"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ru-RU"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va</a:t>
            </a:r>
            <a:r>
              <a:rPr lang="ru-RU"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M </a:t>
            </a:r>
            <a:r>
              <a:rPr lang="ru-RU" sz="3000" cap="none" dirty="0" err="1"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ishoralari</a:t>
            </a:r>
            <a:r>
              <a:rPr lang="ru-RU"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 </a:t>
            </a:r>
            <a:r>
              <a:rPr lang="uz-Cyrl-UZ"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rPr>
              <a:t>quyidagi jadvalda keltirilgan (1 – jadval.)</a:t>
            </a:r>
            <a:endParaRPr lang="ru-RU" sz="3000" cap="none" dirty="0" smtClean="0">
              <a:effectLst>
                <a:glow rad="63500">
                  <a:schemeClr val="accent2">
                    <a:satMod val="175000"/>
                    <a:alpha val="40000"/>
                  </a:schemeClr>
                </a:glow>
              </a:effectLst>
              <a:latin typeface="Times New Roman" panose="02020603050405020304" pitchFamily="18" charset="0"/>
              <a:ea typeface="Times New Roman" panose="02020603050405020304" pitchFamily="18" charset="0"/>
            </a:endParaRPr>
          </a:p>
          <a:p>
            <a:pPr marL="0" indent="0">
              <a:buNone/>
            </a:pPr>
            <a:endParaRPr lang="ru-RU" sz="3000" cap="none" dirty="0"/>
          </a:p>
        </p:txBody>
      </p:sp>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800000">
            <a:off x="1507345" y="3291838"/>
            <a:ext cx="9396171" cy="337021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603035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1" y="685800"/>
            <a:ext cx="11188336" cy="3964577"/>
          </a:xfrm>
        </p:spPr>
        <p:txBody>
          <a:bodyPr>
            <a:prstTxWarp prst="textCurveDown">
              <a:avLst/>
            </a:prstTxWarp>
            <a:noAutofit/>
          </a:bodyPr>
          <a:lstStyle/>
          <a:p>
            <a:r>
              <a:rPr lang="en-US" sz="8000" b="1" cap="none" dirty="0" err="1">
                <a:ln w="22225">
                  <a:solidFill>
                    <a:schemeClr val="accent2"/>
                  </a:solidFill>
                  <a:prstDash val="solid"/>
                </a:ln>
                <a:solidFill>
                  <a:schemeClr val="accent2">
                    <a:lumMod val="40000"/>
                    <a:lumOff val="60000"/>
                  </a:schemeClr>
                </a:solidFill>
                <a:effectLst>
                  <a:reflection blurRad="6350" stA="60000" endA="900" endPos="60000" dist="29997" dir="5400000" sy="-100000" algn="bl" rotWithShape="0"/>
                </a:effectLst>
              </a:rPr>
              <a:t>E’tiboingiz</a:t>
            </a:r>
            <a:r>
              <a:rPr lang="en-US" sz="8000" b="1" cap="none" dirty="0">
                <a:ln w="22225">
                  <a:solidFill>
                    <a:schemeClr val="accent2"/>
                  </a:solidFill>
                  <a:prstDash val="solid"/>
                </a:ln>
                <a:solidFill>
                  <a:schemeClr val="accent2">
                    <a:lumMod val="40000"/>
                    <a:lumOff val="60000"/>
                  </a:schemeClr>
                </a:solidFill>
                <a:effectLst>
                  <a:reflection blurRad="6350" stA="60000" endA="900" endPos="60000" dist="29997" dir="5400000" sy="-100000" algn="bl" rotWithShape="0"/>
                </a:effectLst>
              </a:rPr>
              <a:t> </a:t>
            </a:r>
            <a:r>
              <a:rPr lang="en-US" sz="8000" b="1" cap="none" dirty="0" err="1">
                <a:ln w="22225">
                  <a:solidFill>
                    <a:schemeClr val="accent2"/>
                  </a:solidFill>
                  <a:prstDash val="solid"/>
                </a:ln>
                <a:solidFill>
                  <a:schemeClr val="accent2">
                    <a:lumMod val="40000"/>
                    <a:lumOff val="60000"/>
                  </a:schemeClr>
                </a:solidFill>
                <a:effectLst>
                  <a:reflection blurRad="6350" stA="60000" endA="900" endPos="60000" dist="29997" dir="5400000" sy="-100000" algn="bl" rotWithShape="0"/>
                </a:effectLst>
              </a:rPr>
              <a:t>uchun</a:t>
            </a:r>
            <a:r>
              <a:rPr lang="en-US" sz="8000" b="1" cap="none" dirty="0">
                <a:ln w="22225">
                  <a:solidFill>
                    <a:schemeClr val="accent2"/>
                  </a:solidFill>
                  <a:prstDash val="solid"/>
                </a:ln>
                <a:solidFill>
                  <a:schemeClr val="accent2">
                    <a:lumMod val="40000"/>
                    <a:lumOff val="60000"/>
                  </a:schemeClr>
                </a:solidFill>
                <a:effectLst>
                  <a:reflection blurRad="6350" stA="60000" endA="900" endPos="60000" dist="29997" dir="5400000" sy="-100000" algn="bl" rotWithShape="0"/>
                </a:effectLst>
              </a:rPr>
              <a:t> </a:t>
            </a:r>
            <a:r>
              <a:rPr lang="en-US" sz="8000" b="1" cap="none" dirty="0" err="1">
                <a:ln w="22225">
                  <a:solidFill>
                    <a:schemeClr val="accent2"/>
                  </a:solidFill>
                  <a:prstDash val="solid"/>
                </a:ln>
                <a:solidFill>
                  <a:schemeClr val="accent2">
                    <a:lumMod val="40000"/>
                    <a:lumOff val="60000"/>
                  </a:schemeClr>
                </a:solidFill>
                <a:effectLst>
                  <a:reflection blurRad="6350" stA="60000" endA="900" endPos="60000" dist="29997" dir="5400000" sy="-100000" algn="bl" rotWithShape="0"/>
                </a:effectLst>
              </a:rPr>
              <a:t>raxmat</a:t>
            </a:r>
            <a:r>
              <a:rPr lang="en-US" sz="8000" b="1" cap="none" dirty="0">
                <a:ln w="22225">
                  <a:solidFill>
                    <a:schemeClr val="accent2"/>
                  </a:solidFill>
                  <a:prstDash val="solid"/>
                </a:ln>
                <a:solidFill>
                  <a:schemeClr val="accent2">
                    <a:lumMod val="40000"/>
                    <a:lumOff val="60000"/>
                  </a:schemeClr>
                </a:solidFill>
                <a:effectLst>
                  <a:reflection blurRad="6350" stA="60000" endA="900" endPos="60000" dist="29997" dir="5400000" sy="-100000" algn="bl" rotWithShape="0"/>
                </a:effectLst>
              </a:rPr>
              <a:t>!</a:t>
            </a:r>
            <a:endParaRPr lang="ru-RU" sz="8000" dirty="0"/>
          </a:p>
        </p:txBody>
      </p:sp>
    </p:spTree>
    <p:extLst>
      <p:ext uri="{BB962C8B-B14F-4D97-AF65-F5344CB8AC3E}">
        <p14:creationId xmlns:p14="http://schemas.microsoft.com/office/powerpoint/2010/main" val="295416328"/>
      </p:ext>
    </p:extLst>
  </p:cSld>
  <p:clrMapOvr>
    <a:masterClrMapping/>
  </p:clrMapOvr>
  <p:transition spd="slow">
    <p:wipe/>
  </p:transition>
  <p:timing>
    <p:tnLst>
      <p:par>
        <p:cTn id="1" dur="indefinite" restart="never" nodeType="tmRoot"/>
      </p:par>
    </p:tnLst>
  </p:timing>
</p:sld>
</file>

<file path=ppt/theme/theme1.xml><?xml version="1.0" encoding="utf-8"?>
<a:theme xmlns:a="http://schemas.openxmlformats.org/drawingml/2006/main" name="Ретро">
  <a:themeElements>
    <a:clrScheme name="Ретро">
      <a:dk1>
        <a:sysClr val="windowText" lastClr="000000"/>
      </a:dk1>
      <a:lt1>
        <a:sysClr val="window" lastClr="FFFFFF"/>
      </a:lt1>
      <a:dk2>
        <a:srgbClr val="514949"/>
      </a:dk2>
      <a:lt2>
        <a:srgbClr val="E1E1DB"/>
      </a:lt2>
      <a:accent1>
        <a:srgbClr val="9DBFBE"/>
      </a:accent1>
      <a:accent2>
        <a:srgbClr val="DB8631"/>
      </a:accent2>
      <a:accent3>
        <a:srgbClr val="E3CC5A"/>
      </a:accent3>
      <a:accent4>
        <a:srgbClr val="ACADA8"/>
      </a:accent4>
      <a:accent5>
        <a:srgbClr val="927C61"/>
      </a:accent5>
      <a:accent6>
        <a:srgbClr val="B3B435"/>
      </a:accent6>
      <a:hlink>
        <a:srgbClr val="0000FF"/>
      </a:hlink>
      <a:folHlink>
        <a:srgbClr val="800080"/>
      </a:folHlink>
    </a:clrScheme>
    <a:fontScheme name="Ретро">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Ретро">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243AF7DC-D15B-41C0-AE81-23980D1B9FC4}"/>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464</TotalTime>
  <Words>1475</Words>
  <Application>Microsoft Office PowerPoint</Application>
  <PresentationFormat>Широкоэкранный</PresentationFormat>
  <Paragraphs>109</Paragraphs>
  <Slides>28</Slides>
  <Notes>28</Notes>
  <HiddenSlides>0</HiddenSlides>
  <MMClips>0</MMClips>
  <ScaleCrop>false</ScaleCrop>
  <HeadingPairs>
    <vt:vector size="8" baseType="variant">
      <vt:variant>
        <vt:lpstr>Использованные шрифты</vt:lpstr>
      </vt:variant>
      <vt:variant>
        <vt:i4>5</vt:i4>
      </vt:variant>
      <vt:variant>
        <vt:lpstr>Тема</vt:lpstr>
      </vt:variant>
      <vt:variant>
        <vt:i4>1</vt:i4>
      </vt:variant>
      <vt:variant>
        <vt:lpstr>Внедренные серверы OLE</vt:lpstr>
      </vt:variant>
      <vt:variant>
        <vt:i4>1</vt:i4>
      </vt:variant>
      <vt:variant>
        <vt:lpstr>Заголовки слайдов</vt:lpstr>
      </vt:variant>
      <vt:variant>
        <vt:i4>28</vt:i4>
      </vt:variant>
    </vt:vector>
  </HeadingPairs>
  <TitlesOfParts>
    <vt:vector size="35" baseType="lpstr">
      <vt:lpstr>Arial</vt:lpstr>
      <vt:lpstr>Calibri</vt:lpstr>
      <vt:lpstr>Calibri Light</vt:lpstr>
      <vt:lpstr>Symbol</vt:lpstr>
      <vt:lpstr>Times New Roman</vt:lpstr>
      <vt:lpstr>Ретро</vt:lpstr>
      <vt:lpstr>Уравнение</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E’tiboingiz uchun raxmat!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Abdulloh</dc:creator>
  <cp:lastModifiedBy>Пользователь</cp:lastModifiedBy>
  <cp:revision>57</cp:revision>
  <dcterms:created xsi:type="dcterms:W3CDTF">2018-01-17T20:24:24Z</dcterms:created>
  <dcterms:modified xsi:type="dcterms:W3CDTF">2018-04-07T17:05:23Z</dcterms:modified>
</cp:coreProperties>
</file>