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38"/>
  </p:notesMasterIdLst>
  <p:sldIdLst>
    <p:sldId id="256" r:id="rId2"/>
    <p:sldId id="257" r:id="rId3"/>
    <p:sldId id="258" r:id="rId4"/>
    <p:sldId id="259" r:id="rId5"/>
    <p:sldId id="260" r:id="rId6"/>
    <p:sldId id="261" r:id="rId7"/>
    <p:sldId id="295" r:id="rId8"/>
    <p:sldId id="262" r:id="rId9"/>
    <p:sldId id="263" r:id="rId10"/>
    <p:sldId id="281" r:id="rId11"/>
    <p:sldId id="264" r:id="rId12"/>
    <p:sldId id="265" r:id="rId13"/>
    <p:sldId id="296" r:id="rId14"/>
    <p:sldId id="266" r:id="rId15"/>
    <p:sldId id="267" r:id="rId16"/>
    <p:sldId id="268" r:id="rId17"/>
    <p:sldId id="269" r:id="rId18"/>
    <p:sldId id="271" r:id="rId19"/>
    <p:sldId id="272" r:id="rId20"/>
    <p:sldId id="297" r:id="rId21"/>
    <p:sldId id="273" r:id="rId22"/>
    <p:sldId id="274" r:id="rId23"/>
    <p:sldId id="275" r:id="rId24"/>
    <p:sldId id="303" r:id="rId25"/>
    <p:sldId id="277" r:id="rId26"/>
    <p:sldId id="298" r:id="rId27"/>
    <p:sldId id="299" r:id="rId28"/>
    <p:sldId id="276" r:id="rId29"/>
    <p:sldId id="278" r:id="rId30"/>
    <p:sldId id="302" r:id="rId31"/>
    <p:sldId id="279" r:id="rId32"/>
    <p:sldId id="301" r:id="rId33"/>
    <p:sldId id="280" r:id="rId34"/>
    <p:sldId id="300" r:id="rId35"/>
    <p:sldId id="282" r:id="rId36"/>
    <p:sldId id="294"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Пользователь" initials="П" lastIdx="1" clrIdx="0">
    <p:extLst>
      <p:ext uri="{19B8F6BF-5375-455C-9EA6-DF929625EA0E}">
        <p15:presenceInfo xmlns:p15="http://schemas.microsoft.com/office/powerpoint/2012/main" userId="Пользователь"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279" autoAdjust="0"/>
    <p:restoredTop sz="94364" autoAdjust="0"/>
  </p:normalViewPr>
  <p:slideViewPr>
    <p:cSldViewPr snapToGrid="0">
      <p:cViewPr varScale="1">
        <p:scale>
          <a:sx n="73" d="100"/>
          <a:sy n="73" d="100"/>
        </p:scale>
        <p:origin x="324" y="78"/>
      </p:cViewPr>
      <p:guideLst/>
    </p:cSldViewPr>
  </p:slideViewPr>
  <p:outlineViewPr>
    <p:cViewPr>
      <p:scale>
        <a:sx n="33" d="100"/>
        <a:sy n="33" d="100"/>
      </p:scale>
      <p:origin x="0" y="-1209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42573F0-2596-4EC6-939A-519C18326C6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A19BB2B6-D162-40F4-96CF-DA403A3ACD46}">
      <dgm:prSet/>
      <dgm:spPr/>
      <dgm:t>
        <a:bodyPr/>
        <a:lstStyle/>
        <a:p>
          <a:pPr rtl="0"/>
          <a:r>
            <a:rPr lang="en-US" dirty="0" err="1" smtClean="0"/>
            <a:t>Mavzu</a:t>
          </a:r>
          <a:r>
            <a:rPr lang="en-US" dirty="0" smtClean="0"/>
            <a:t>:</a:t>
          </a:r>
          <a:r>
            <a:rPr lang="ru-RU" dirty="0" err="1" smtClean="0"/>
            <a:t>Siljish</a:t>
          </a:r>
          <a:r>
            <a:rPr lang="ru-RU" dirty="0" smtClean="0"/>
            <a:t> </a:t>
          </a:r>
          <a:r>
            <a:rPr lang="ru-RU" dirty="0" err="1" smtClean="0"/>
            <a:t>deformatsiyasi</a:t>
          </a:r>
          <a:r>
            <a:rPr lang="ru-RU" dirty="0" smtClean="0"/>
            <a:t>.  </a:t>
          </a:r>
          <a:r>
            <a:rPr lang="ru-RU" dirty="0" err="1" smtClean="0"/>
            <a:t>Burаlish</a:t>
          </a:r>
          <a:r>
            <a:rPr lang="ru-RU" dirty="0" smtClean="0"/>
            <a:t>. </a:t>
          </a:r>
          <a:r>
            <a:rPr lang="ru-RU" dirty="0" err="1" smtClean="0"/>
            <a:t>Burаlishdаgi</a:t>
          </a:r>
          <a:r>
            <a:rPr lang="ru-RU" dirty="0" smtClean="0"/>
            <a:t> </a:t>
          </a:r>
          <a:r>
            <a:rPr lang="ru-RU" dirty="0" err="1" smtClean="0"/>
            <a:t>ichki</a:t>
          </a:r>
          <a:r>
            <a:rPr lang="ru-RU" dirty="0" smtClean="0"/>
            <a:t> </a:t>
          </a:r>
          <a:r>
            <a:rPr lang="ru-RU" dirty="0" err="1" smtClean="0"/>
            <a:t>kuch</a:t>
          </a:r>
          <a:r>
            <a:rPr lang="ru-RU" dirty="0" smtClean="0"/>
            <a:t> </a:t>
          </a:r>
          <a:r>
            <a:rPr lang="ru-RU" dirty="0" err="1" smtClean="0"/>
            <a:t>fаktоrlаrini</a:t>
          </a:r>
          <a:r>
            <a:rPr lang="ru-RU" dirty="0" smtClean="0"/>
            <a:t> </a:t>
          </a:r>
          <a:r>
            <a:rPr lang="ru-RU" dirty="0" err="1" smtClean="0"/>
            <a:t>vа</a:t>
          </a:r>
          <a:r>
            <a:rPr lang="ru-RU" dirty="0" smtClean="0"/>
            <a:t> </a:t>
          </a:r>
          <a:r>
            <a:rPr lang="ru-RU" dirty="0" err="1" smtClean="0"/>
            <a:t>dеfоrmаtsiya</a:t>
          </a:r>
          <a:r>
            <a:rPr lang="ru-RU" dirty="0" smtClean="0"/>
            <a:t>.</a:t>
          </a:r>
          <a:endParaRPr lang="ru-RU" dirty="0"/>
        </a:p>
      </dgm:t>
    </dgm:pt>
    <dgm:pt modelId="{2F080F9F-3F3E-43B4-9DE5-9EBE3E1F4093}" type="parTrans" cxnId="{52E35DA7-76D2-49DF-AF30-66BFE2404EB8}">
      <dgm:prSet/>
      <dgm:spPr/>
      <dgm:t>
        <a:bodyPr/>
        <a:lstStyle/>
        <a:p>
          <a:endParaRPr lang="ru-RU"/>
        </a:p>
      </dgm:t>
    </dgm:pt>
    <dgm:pt modelId="{81F821D0-61E9-4D23-92C7-DE510F4E2A4B}" type="sibTrans" cxnId="{52E35DA7-76D2-49DF-AF30-66BFE2404EB8}">
      <dgm:prSet/>
      <dgm:spPr/>
      <dgm:t>
        <a:bodyPr/>
        <a:lstStyle/>
        <a:p>
          <a:endParaRPr lang="ru-RU"/>
        </a:p>
      </dgm:t>
    </dgm:pt>
    <dgm:pt modelId="{F754B8CE-07D2-4974-B8A1-6C89AA0C2ACA}" type="pres">
      <dgm:prSet presAssocID="{542573F0-2596-4EC6-939A-519C18326C66}" presName="linear" presStyleCnt="0">
        <dgm:presLayoutVars>
          <dgm:animLvl val="lvl"/>
          <dgm:resizeHandles val="exact"/>
        </dgm:presLayoutVars>
      </dgm:prSet>
      <dgm:spPr/>
      <dgm:t>
        <a:bodyPr/>
        <a:lstStyle/>
        <a:p>
          <a:endParaRPr lang="ru-RU"/>
        </a:p>
      </dgm:t>
    </dgm:pt>
    <dgm:pt modelId="{A774E9CF-C571-4457-9485-68508B18C9E7}" type="pres">
      <dgm:prSet presAssocID="{A19BB2B6-D162-40F4-96CF-DA403A3ACD46}" presName="parentText" presStyleLbl="node1" presStyleIdx="0" presStyleCnt="1">
        <dgm:presLayoutVars>
          <dgm:chMax val="0"/>
          <dgm:bulletEnabled val="1"/>
        </dgm:presLayoutVars>
      </dgm:prSet>
      <dgm:spPr/>
      <dgm:t>
        <a:bodyPr/>
        <a:lstStyle/>
        <a:p>
          <a:endParaRPr lang="ru-RU"/>
        </a:p>
      </dgm:t>
    </dgm:pt>
  </dgm:ptLst>
  <dgm:cxnLst>
    <dgm:cxn modelId="{A11E4244-2758-458F-AD29-094D45AC0E56}" type="presOf" srcId="{A19BB2B6-D162-40F4-96CF-DA403A3ACD46}" destId="{A774E9CF-C571-4457-9485-68508B18C9E7}" srcOrd="0" destOrd="0" presId="urn:microsoft.com/office/officeart/2005/8/layout/vList2"/>
    <dgm:cxn modelId="{52E35DA7-76D2-49DF-AF30-66BFE2404EB8}" srcId="{542573F0-2596-4EC6-939A-519C18326C66}" destId="{A19BB2B6-D162-40F4-96CF-DA403A3ACD46}" srcOrd="0" destOrd="0" parTransId="{2F080F9F-3F3E-43B4-9DE5-9EBE3E1F4093}" sibTransId="{81F821D0-61E9-4D23-92C7-DE510F4E2A4B}"/>
    <dgm:cxn modelId="{2326F148-E8E1-4723-8FA2-1D65AFEAF815}" type="presOf" srcId="{542573F0-2596-4EC6-939A-519C18326C66}" destId="{F754B8CE-07D2-4974-B8A1-6C89AA0C2ACA}" srcOrd="0" destOrd="0" presId="urn:microsoft.com/office/officeart/2005/8/layout/vList2"/>
    <dgm:cxn modelId="{97060F05-97F1-4B51-8458-8DC9944D7E67}" type="presParOf" srcId="{F754B8CE-07D2-4974-B8A1-6C89AA0C2ACA}" destId="{A774E9CF-C571-4457-9485-68508B18C9E7}"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74727C-54E1-4006-9CFF-DB00B1DCF420}" type="doc">
      <dgm:prSet loTypeId="urn:microsoft.com/office/officeart/2005/8/layout/hList6" loCatId="list" qsTypeId="urn:microsoft.com/office/officeart/2005/8/quickstyle/simple1" qsCatId="simple" csTypeId="urn:microsoft.com/office/officeart/2005/8/colors/accent1_2" csCatId="accent1" phldr="1"/>
      <dgm:spPr/>
      <dgm:t>
        <a:bodyPr/>
        <a:lstStyle/>
        <a:p>
          <a:endParaRPr lang="ru-RU"/>
        </a:p>
      </dgm:t>
    </dgm:pt>
    <dgm:pt modelId="{7DFD3EBF-DEE6-4E1D-8C38-2F09FC2C5F71}">
      <dgm:prSet/>
      <dgm:spPr/>
      <dgm:t>
        <a:bodyPr/>
        <a:lstStyle/>
        <a:p>
          <a:pPr rtl="0"/>
          <a:r>
            <a:rPr lang="en-US" dirty="0" err="1" smtClean="0"/>
            <a:t>Reja</a:t>
          </a:r>
          <a:endParaRPr lang="ru-RU" dirty="0"/>
        </a:p>
      </dgm:t>
    </dgm:pt>
    <dgm:pt modelId="{282C7AE0-1796-49F2-935B-BF9B3100D112}" type="parTrans" cxnId="{859CEBB2-E5A0-4A21-8F33-E675FD916B2F}">
      <dgm:prSet/>
      <dgm:spPr/>
      <dgm:t>
        <a:bodyPr/>
        <a:lstStyle/>
        <a:p>
          <a:endParaRPr lang="ru-RU"/>
        </a:p>
      </dgm:t>
    </dgm:pt>
    <dgm:pt modelId="{C9122394-D76C-418E-9169-F3E575810624}" type="sibTrans" cxnId="{859CEBB2-E5A0-4A21-8F33-E675FD916B2F}">
      <dgm:prSet/>
      <dgm:spPr/>
      <dgm:t>
        <a:bodyPr/>
        <a:lstStyle/>
        <a:p>
          <a:endParaRPr lang="ru-RU"/>
        </a:p>
      </dgm:t>
    </dgm:pt>
    <dgm:pt modelId="{31CDBE5B-377A-481C-AEF2-F827B4DF00B2}">
      <dgm:prSet custT="1"/>
      <dgm:spPr/>
      <dgm:t>
        <a:bodyPr/>
        <a:lstStyle/>
        <a:p>
          <a:pPr rtl="0"/>
          <a:r>
            <a:rPr lang="en-US" sz="2000" dirty="0" smtClean="0"/>
            <a:t>1.Sof </a:t>
          </a:r>
          <a:r>
            <a:rPr lang="en-US" sz="2000" dirty="0" err="1" smtClean="0"/>
            <a:t>siljish.Sof</a:t>
          </a:r>
          <a:r>
            <a:rPr lang="en-US" sz="2000" dirty="0" smtClean="0"/>
            <a:t> </a:t>
          </a:r>
          <a:r>
            <a:rPr lang="en-US" sz="2000" dirty="0" err="1" smtClean="0"/>
            <a:t>siljishda</a:t>
          </a:r>
          <a:r>
            <a:rPr lang="uz-Cyrl-UZ" sz="2000" dirty="0" smtClean="0"/>
            <a:t>g</a:t>
          </a:r>
          <a:r>
            <a:rPr lang="en-US" sz="2000" dirty="0" err="1" smtClean="0"/>
            <a:t>i</a:t>
          </a:r>
          <a:r>
            <a:rPr lang="en-US" sz="2000" dirty="0" smtClean="0"/>
            <a:t> </a:t>
          </a:r>
          <a:r>
            <a:rPr lang="en-US" sz="2000" dirty="0" err="1" smtClean="0"/>
            <a:t>kuchlanish</a:t>
          </a:r>
          <a:r>
            <a:rPr lang="uz-Cyrl-UZ" sz="2000" dirty="0" smtClean="0"/>
            <a:t>lar  va deformatsiya</a:t>
          </a:r>
          <a:r>
            <a:rPr lang="en-US" sz="2000" dirty="0" smtClean="0"/>
            <a:t>.</a:t>
          </a:r>
          <a:endParaRPr lang="ru-RU" sz="2000" dirty="0"/>
        </a:p>
      </dgm:t>
    </dgm:pt>
    <dgm:pt modelId="{1FA33277-5810-4F31-A8A0-C37BD4642619}" type="parTrans" cxnId="{1737A653-F2B0-4DEF-B602-0574367E3AB2}">
      <dgm:prSet/>
      <dgm:spPr/>
      <dgm:t>
        <a:bodyPr/>
        <a:lstStyle/>
        <a:p>
          <a:endParaRPr lang="ru-RU"/>
        </a:p>
      </dgm:t>
    </dgm:pt>
    <dgm:pt modelId="{45B8AE7C-10B7-44D6-BFC2-E0F181368E70}" type="sibTrans" cxnId="{1737A653-F2B0-4DEF-B602-0574367E3AB2}">
      <dgm:prSet/>
      <dgm:spPr/>
      <dgm:t>
        <a:bodyPr/>
        <a:lstStyle/>
        <a:p>
          <a:endParaRPr lang="ru-RU"/>
        </a:p>
      </dgm:t>
    </dgm:pt>
    <dgm:pt modelId="{7FB659D8-C19C-4516-85EA-0DFCF4B41CA9}">
      <dgm:prSet custT="1"/>
      <dgm:spPr/>
      <dgm:t>
        <a:bodyPr/>
        <a:lstStyle/>
        <a:p>
          <a:pPr rtl="0"/>
          <a:r>
            <a:rPr lang="en-US" sz="2000" dirty="0" smtClean="0"/>
            <a:t>2.Sof </a:t>
          </a:r>
          <a:r>
            <a:rPr lang="en-US" sz="2000" dirty="0" err="1" smtClean="0"/>
            <a:t>siljishdagi</a:t>
          </a:r>
          <a:r>
            <a:rPr lang="en-US" sz="2000" dirty="0" smtClean="0"/>
            <a:t> </a:t>
          </a:r>
          <a:r>
            <a:rPr lang="en-US" sz="2000" dirty="0" err="1" smtClean="0"/>
            <a:t>Guk</a:t>
          </a:r>
          <a:r>
            <a:rPr lang="en-US" sz="2000" dirty="0" smtClean="0"/>
            <a:t> </a:t>
          </a:r>
          <a:r>
            <a:rPr lang="en-US" sz="2000" dirty="0" err="1" smtClean="0"/>
            <a:t>qonuni</a:t>
          </a:r>
          <a:r>
            <a:rPr lang="en-US" sz="2000" dirty="0" smtClean="0"/>
            <a:t>. </a:t>
          </a:r>
          <a:r>
            <a:rPr lang="en-US" sz="2000" dirty="0" err="1" smtClean="0"/>
            <a:t>Ikkinchi</a:t>
          </a:r>
          <a:r>
            <a:rPr lang="en-US" sz="2000" dirty="0" smtClean="0"/>
            <a:t> </a:t>
          </a:r>
          <a:r>
            <a:rPr lang="en-US" sz="2000" dirty="0" err="1" smtClean="0"/>
            <a:t>tartibli</a:t>
          </a:r>
          <a:r>
            <a:rPr lang="en-US" sz="2000" dirty="0" smtClean="0"/>
            <a:t> Yung moduli</a:t>
          </a:r>
          <a:endParaRPr lang="ru-RU" sz="2000" dirty="0"/>
        </a:p>
      </dgm:t>
    </dgm:pt>
    <dgm:pt modelId="{B06F2575-7AE7-4D2B-9BAD-41EEF258B2CA}" type="parTrans" cxnId="{D5A910D6-AA75-4964-B119-EF0E0D58A56D}">
      <dgm:prSet/>
      <dgm:spPr/>
      <dgm:t>
        <a:bodyPr/>
        <a:lstStyle/>
        <a:p>
          <a:endParaRPr lang="ru-RU"/>
        </a:p>
      </dgm:t>
    </dgm:pt>
    <dgm:pt modelId="{4D8A0C76-6E6E-43FD-8DD6-0605A5CD662D}" type="sibTrans" cxnId="{D5A910D6-AA75-4964-B119-EF0E0D58A56D}">
      <dgm:prSet/>
      <dgm:spPr/>
      <dgm:t>
        <a:bodyPr/>
        <a:lstStyle/>
        <a:p>
          <a:endParaRPr lang="ru-RU"/>
        </a:p>
      </dgm:t>
    </dgm:pt>
    <dgm:pt modelId="{B8392703-3EB7-4BAA-B532-990979637D55}">
      <dgm:prSet custT="1"/>
      <dgm:spPr/>
      <dgm:t>
        <a:bodyPr/>
        <a:lstStyle/>
        <a:p>
          <a:pPr rtl="0"/>
          <a:r>
            <a:rPr lang="en-US" sz="2800" dirty="0" smtClean="0"/>
            <a:t>3.Sof </a:t>
          </a:r>
          <a:r>
            <a:rPr lang="en-US" sz="2800" dirty="0" err="1" smtClean="0"/>
            <a:t>siljishdagi</a:t>
          </a:r>
          <a:r>
            <a:rPr lang="uz-Cyrl-UZ" sz="2800" dirty="0" smtClean="0"/>
            <a:t> hisoblash tenglamalari.</a:t>
          </a:r>
          <a:endParaRPr lang="ru-RU" sz="2800" dirty="0"/>
        </a:p>
      </dgm:t>
    </dgm:pt>
    <dgm:pt modelId="{7285B592-E5A9-44F1-A493-702953AD2470}" type="parTrans" cxnId="{82982D1A-47CA-44F7-B218-FC9157579908}">
      <dgm:prSet/>
      <dgm:spPr/>
      <dgm:t>
        <a:bodyPr/>
        <a:lstStyle/>
        <a:p>
          <a:endParaRPr lang="ru-RU"/>
        </a:p>
      </dgm:t>
    </dgm:pt>
    <dgm:pt modelId="{CE782696-F8B9-4820-9BF3-5EA946E6979A}" type="sibTrans" cxnId="{82982D1A-47CA-44F7-B218-FC9157579908}">
      <dgm:prSet/>
      <dgm:spPr/>
      <dgm:t>
        <a:bodyPr/>
        <a:lstStyle/>
        <a:p>
          <a:endParaRPr lang="ru-RU"/>
        </a:p>
      </dgm:t>
    </dgm:pt>
    <dgm:pt modelId="{B6004BFE-609F-44B9-9074-C6541E238E05}">
      <dgm:prSet custT="1"/>
      <dgm:spPr/>
      <dgm:t>
        <a:bodyPr/>
        <a:lstStyle/>
        <a:p>
          <a:pPr rtl="0"/>
          <a:r>
            <a:rPr lang="en-US" sz="2200" dirty="0" smtClean="0"/>
            <a:t>4</a:t>
          </a:r>
          <a:r>
            <a:rPr lang="uz-Cyrl-UZ" sz="2200" dirty="0" smtClean="0"/>
            <a:t>. Buralish. Burovchi moment. Buralishdagi mustahkamlik sharti</a:t>
          </a:r>
          <a:endParaRPr lang="ru-RU" sz="2200" dirty="0"/>
        </a:p>
      </dgm:t>
    </dgm:pt>
    <dgm:pt modelId="{BE32E198-3BE4-482F-A8F2-7F3944EEC0D7}" type="parTrans" cxnId="{41F99015-A4AA-4AF1-AF67-58B027152BFE}">
      <dgm:prSet/>
      <dgm:spPr/>
      <dgm:t>
        <a:bodyPr/>
        <a:lstStyle/>
        <a:p>
          <a:endParaRPr lang="ru-RU"/>
        </a:p>
      </dgm:t>
    </dgm:pt>
    <dgm:pt modelId="{06D2CF7C-D430-404E-A0A6-B77211B3BE67}" type="sibTrans" cxnId="{41F99015-A4AA-4AF1-AF67-58B027152BFE}">
      <dgm:prSet/>
      <dgm:spPr/>
      <dgm:t>
        <a:bodyPr/>
        <a:lstStyle/>
        <a:p>
          <a:endParaRPr lang="ru-RU"/>
        </a:p>
      </dgm:t>
    </dgm:pt>
    <dgm:pt modelId="{495CDFD9-1871-4EDA-BBC8-E631A4B0FCE3}">
      <dgm:prSet custT="1"/>
      <dgm:spPr/>
      <dgm:t>
        <a:bodyPr/>
        <a:lstStyle/>
        <a:p>
          <a:pPr rtl="0"/>
          <a:r>
            <a:rPr lang="en-US" sz="2000" dirty="0" smtClean="0"/>
            <a:t>5</a:t>
          </a:r>
          <a:r>
            <a:rPr lang="uz-Cyrl-UZ" sz="2000" dirty="0" smtClean="0"/>
            <a:t>.Buralishdagi potentsial energiya</a:t>
          </a:r>
          <a:r>
            <a:rPr lang="en-US" sz="2000" dirty="0" smtClean="0"/>
            <a:t>.</a:t>
          </a:r>
          <a:r>
            <a:rPr lang="uz-Cyrl-UZ" sz="2000" dirty="0" smtClean="0"/>
            <a:t>Buralishdagi asosiy kuchlanishlar</a:t>
          </a:r>
          <a:endParaRPr lang="ru-RU" sz="2000" dirty="0"/>
        </a:p>
      </dgm:t>
    </dgm:pt>
    <dgm:pt modelId="{5B0365E4-2838-4408-A93A-2390356FEC53}" type="parTrans" cxnId="{570AB51C-1892-4322-ADB4-CED32F6D4E19}">
      <dgm:prSet/>
      <dgm:spPr/>
      <dgm:t>
        <a:bodyPr/>
        <a:lstStyle/>
        <a:p>
          <a:endParaRPr lang="ru-RU"/>
        </a:p>
      </dgm:t>
    </dgm:pt>
    <dgm:pt modelId="{73881113-028D-431D-816E-54C6EEC9B74F}" type="sibTrans" cxnId="{570AB51C-1892-4322-ADB4-CED32F6D4E19}">
      <dgm:prSet/>
      <dgm:spPr/>
      <dgm:t>
        <a:bodyPr/>
        <a:lstStyle/>
        <a:p>
          <a:endParaRPr lang="ru-RU"/>
        </a:p>
      </dgm:t>
    </dgm:pt>
    <dgm:pt modelId="{034E8256-C6B4-426B-909E-D014F9CD4BD4}">
      <dgm:prSet custT="1"/>
      <dgm:spPr/>
      <dgm:t>
        <a:bodyPr/>
        <a:lstStyle/>
        <a:p>
          <a:pPr rtl="0"/>
          <a:r>
            <a:rPr lang="en-US" sz="1750" dirty="0" smtClean="0">
              <a:latin typeface="Times New Roman" panose="02020603050405020304" pitchFamily="18" charset="0"/>
              <a:cs typeface="Times New Roman" panose="02020603050405020304" pitchFamily="18" charset="0"/>
            </a:rPr>
            <a:t>6</a:t>
          </a:r>
          <a:r>
            <a:rPr lang="uz-Cyrl-UZ" sz="1750" dirty="0" smtClean="0">
              <a:latin typeface="Times New Roman" panose="02020603050405020304" pitchFamily="18" charset="0"/>
              <a:cs typeface="Times New Roman" panose="02020603050405020304" pitchFamily="18" charset="0"/>
            </a:rPr>
            <a:t>.Buralishdagi kuchlanganlik holati va val yemirilishininig tahlili.Kesimi doiraviy bo’lmagan brusning buralishi</a:t>
          </a:r>
          <a:r>
            <a:rPr lang="en-US" sz="1750" dirty="0" smtClean="0">
              <a:latin typeface="Times New Roman" panose="02020603050405020304" pitchFamily="18" charset="0"/>
              <a:cs typeface="Times New Roman" panose="02020603050405020304" pitchFamily="18" charset="0"/>
            </a:rPr>
            <a:t>.</a:t>
          </a:r>
          <a:endParaRPr lang="ru-RU" sz="1750" dirty="0">
            <a:latin typeface="Times New Roman" panose="02020603050405020304" pitchFamily="18" charset="0"/>
            <a:cs typeface="Times New Roman" panose="02020603050405020304" pitchFamily="18" charset="0"/>
          </a:endParaRPr>
        </a:p>
      </dgm:t>
    </dgm:pt>
    <dgm:pt modelId="{AD786583-DAA7-416B-AD7A-6D944EC9F057}" type="parTrans" cxnId="{B9CC5912-2E6C-4724-9031-D870F49AB2DA}">
      <dgm:prSet/>
      <dgm:spPr/>
      <dgm:t>
        <a:bodyPr/>
        <a:lstStyle/>
        <a:p>
          <a:endParaRPr lang="ru-RU"/>
        </a:p>
      </dgm:t>
    </dgm:pt>
    <dgm:pt modelId="{CEA00D79-62D0-4AE3-ABCA-78C1F758BF17}" type="sibTrans" cxnId="{B9CC5912-2E6C-4724-9031-D870F49AB2DA}">
      <dgm:prSet/>
      <dgm:spPr/>
      <dgm:t>
        <a:bodyPr/>
        <a:lstStyle/>
        <a:p>
          <a:endParaRPr lang="ru-RU"/>
        </a:p>
      </dgm:t>
    </dgm:pt>
    <dgm:pt modelId="{B66495BF-2C20-47BA-A579-6C62BB9D3634}" type="pres">
      <dgm:prSet presAssocID="{0974727C-54E1-4006-9CFF-DB00B1DCF420}" presName="Name0" presStyleCnt="0">
        <dgm:presLayoutVars>
          <dgm:dir/>
          <dgm:resizeHandles val="exact"/>
        </dgm:presLayoutVars>
      </dgm:prSet>
      <dgm:spPr/>
      <dgm:t>
        <a:bodyPr/>
        <a:lstStyle/>
        <a:p>
          <a:endParaRPr lang="ru-RU"/>
        </a:p>
      </dgm:t>
    </dgm:pt>
    <dgm:pt modelId="{A6E5DD4D-A278-4EB5-8DD5-968B5A07F0A1}" type="pres">
      <dgm:prSet presAssocID="{7DFD3EBF-DEE6-4E1D-8C38-2F09FC2C5F71}" presName="node" presStyleLbl="node1" presStyleIdx="0" presStyleCnt="7">
        <dgm:presLayoutVars>
          <dgm:bulletEnabled val="1"/>
        </dgm:presLayoutVars>
      </dgm:prSet>
      <dgm:spPr/>
      <dgm:t>
        <a:bodyPr/>
        <a:lstStyle/>
        <a:p>
          <a:endParaRPr lang="ru-RU"/>
        </a:p>
      </dgm:t>
    </dgm:pt>
    <dgm:pt modelId="{066E46DF-58F9-4335-AD34-9AE2116E50BB}" type="pres">
      <dgm:prSet presAssocID="{C9122394-D76C-418E-9169-F3E575810624}" presName="sibTrans" presStyleCnt="0"/>
      <dgm:spPr/>
    </dgm:pt>
    <dgm:pt modelId="{7B79EAB9-00CC-43D5-952F-35A0E0962053}" type="pres">
      <dgm:prSet presAssocID="{31CDBE5B-377A-481C-AEF2-F827B4DF00B2}" presName="node" presStyleLbl="node1" presStyleIdx="1" presStyleCnt="7">
        <dgm:presLayoutVars>
          <dgm:bulletEnabled val="1"/>
        </dgm:presLayoutVars>
      </dgm:prSet>
      <dgm:spPr/>
      <dgm:t>
        <a:bodyPr/>
        <a:lstStyle/>
        <a:p>
          <a:endParaRPr lang="ru-RU"/>
        </a:p>
      </dgm:t>
    </dgm:pt>
    <dgm:pt modelId="{07946E57-1A32-4B55-8580-0FF6CFCA3180}" type="pres">
      <dgm:prSet presAssocID="{45B8AE7C-10B7-44D6-BFC2-E0F181368E70}" presName="sibTrans" presStyleCnt="0"/>
      <dgm:spPr/>
    </dgm:pt>
    <dgm:pt modelId="{10815B29-0D47-4129-A23C-B4E273205E54}" type="pres">
      <dgm:prSet presAssocID="{7FB659D8-C19C-4516-85EA-0DFCF4B41CA9}" presName="node" presStyleLbl="node1" presStyleIdx="2" presStyleCnt="7">
        <dgm:presLayoutVars>
          <dgm:bulletEnabled val="1"/>
        </dgm:presLayoutVars>
      </dgm:prSet>
      <dgm:spPr/>
      <dgm:t>
        <a:bodyPr/>
        <a:lstStyle/>
        <a:p>
          <a:endParaRPr lang="ru-RU"/>
        </a:p>
      </dgm:t>
    </dgm:pt>
    <dgm:pt modelId="{1E554102-C94D-4501-BC22-86B916A1EAB1}" type="pres">
      <dgm:prSet presAssocID="{4D8A0C76-6E6E-43FD-8DD6-0605A5CD662D}" presName="sibTrans" presStyleCnt="0"/>
      <dgm:spPr/>
    </dgm:pt>
    <dgm:pt modelId="{1E607533-9BE5-4F12-B4E1-CEE9D876DAA0}" type="pres">
      <dgm:prSet presAssocID="{B8392703-3EB7-4BAA-B532-990979637D55}" presName="node" presStyleLbl="node1" presStyleIdx="3" presStyleCnt="7">
        <dgm:presLayoutVars>
          <dgm:bulletEnabled val="1"/>
        </dgm:presLayoutVars>
      </dgm:prSet>
      <dgm:spPr/>
      <dgm:t>
        <a:bodyPr/>
        <a:lstStyle/>
        <a:p>
          <a:endParaRPr lang="ru-RU"/>
        </a:p>
      </dgm:t>
    </dgm:pt>
    <dgm:pt modelId="{91C5D2F6-8903-4CAB-960D-6AEABD91EC78}" type="pres">
      <dgm:prSet presAssocID="{CE782696-F8B9-4820-9BF3-5EA946E6979A}" presName="sibTrans" presStyleCnt="0"/>
      <dgm:spPr/>
    </dgm:pt>
    <dgm:pt modelId="{14E32625-3658-41BB-A376-09CAA07FEAF4}" type="pres">
      <dgm:prSet presAssocID="{B6004BFE-609F-44B9-9074-C6541E238E05}" presName="node" presStyleLbl="node1" presStyleIdx="4" presStyleCnt="7">
        <dgm:presLayoutVars>
          <dgm:bulletEnabled val="1"/>
        </dgm:presLayoutVars>
      </dgm:prSet>
      <dgm:spPr/>
      <dgm:t>
        <a:bodyPr/>
        <a:lstStyle/>
        <a:p>
          <a:endParaRPr lang="ru-RU"/>
        </a:p>
      </dgm:t>
    </dgm:pt>
    <dgm:pt modelId="{329EF5FA-9601-4908-B0A2-4C208CE565B3}" type="pres">
      <dgm:prSet presAssocID="{06D2CF7C-D430-404E-A0A6-B77211B3BE67}" presName="sibTrans" presStyleCnt="0"/>
      <dgm:spPr/>
    </dgm:pt>
    <dgm:pt modelId="{0886D2D7-BA5C-4A7F-AE53-3D3077D85594}" type="pres">
      <dgm:prSet presAssocID="{495CDFD9-1871-4EDA-BBC8-E631A4B0FCE3}" presName="node" presStyleLbl="node1" presStyleIdx="5" presStyleCnt="7">
        <dgm:presLayoutVars>
          <dgm:bulletEnabled val="1"/>
        </dgm:presLayoutVars>
      </dgm:prSet>
      <dgm:spPr/>
      <dgm:t>
        <a:bodyPr/>
        <a:lstStyle/>
        <a:p>
          <a:endParaRPr lang="ru-RU"/>
        </a:p>
      </dgm:t>
    </dgm:pt>
    <dgm:pt modelId="{0F5E7B18-9E24-48CD-8D17-E3307055905F}" type="pres">
      <dgm:prSet presAssocID="{73881113-028D-431D-816E-54C6EEC9B74F}" presName="sibTrans" presStyleCnt="0"/>
      <dgm:spPr/>
    </dgm:pt>
    <dgm:pt modelId="{A7788E76-2C34-49A3-9E8A-D1AE361C145B}" type="pres">
      <dgm:prSet presAssocID="{034E8256-C6B4-426B-909E-D014F9CD4BD4}" presName="node" presStyleLbl="node1" presStyleIdx="6" presStyleCnt="7" custLinFactNeighborX="22895" custLinFactNeighborY="-329">
        <dgm:presLayoutVars>
          <dgm:bulletEnabled val="1"/>
        </dgm:presLayoutVars>
      </dgm:prSet>
      <dgm:spPr/>
      <dgm:t>
        <a:bodyPr/>
        <a:lstStyle/>
        <a:p>
          <a:endParaRPr lang="ru-RU"/>
        </a:p>
      </dgm:t>
    </dgm:pt>
  </dgm:ptLst>
  <dgm:cxnLst>
    <dgm:cxn modelId="{1737A653-F2B0-4DEF-B602-0574367E3AB2}" srcId="{0974727C-54E1-4006-9CFF-DB00B1DCF420}" destId="{31CDBE5B-377A-481C-AEF2-F827B4DF00B2}" srcOrd="1" destOrd="0" parTransId="{1FA33277-5810-4F31-A8A0-C37BD4642619}" sibTransId="{45B8AE7C-10B7-44D6-BFC2-E0F181368E70}"/>
    <dgm:cxn modelId="{BAEB4F15-8AE0-4A75-9301-48943527AC27}" type="presOf" srcId="{0974727C-54E1-4006-9CFF-DB00B1DCF420}" destId="{B66495BF-2C20-47BA-A579-6C62BB9D3634}" srcOrd="0" destOrd="0" presId="urn:microsoft.com/office/officeart/2005/8/layout/hList6"/>
    <dgm:cxn modelId="{61EE14D8-ADB4-4C1F-BFD3-0B131F956818}" type="presOf" srcId="{495CDFD9-1871-4EDA-BBC8-E631A4B0FCE3}" destId="{0886D2D7-BA5C-4A7F-AE53-3D3077D85594}" srcOrd="0" destOrd="0" presId="urn:microsoft.com/office/officeart/2005/8/layout/hList6"/>
    <dgm:cxn modelId="{A3D8E2D7-6074-467D-A8B9-0D8CFE05BC10}" type="presOf" srcId="{7FB659D8-C19C-4516-85EA-0DFCF4B41CA9}" destId="{10815B29-0D47-4129-A23C-B4E273205E54}" srcOrd="0" destOrd="0" presId="urn:microsoft.com/office/officeart/2005/8/layout/hList6"/>
    <dgm:cxn modelId="{E7A01769-B219-44CC-874B-9E8F9F304E5E}" type="presOf" srcId="{034E8256-C6B4-426B-909E-D014F9CD4BD4}" destId="{A7788E76-2C34-49A3-9E8A-D1AE361C145B}" srcOrd="0" destOrd="0" presId="urn:microsoft.com/office/officeart/2005/8/layout/hList6"/>
    <dgm:cxn modelId="{D5A910D6-AA75-4964-B119-EF0E0D58A56D}" srcId="{0974727C-54E1-4006-9CFF-DB00B1DCF420}" destId="{7FB659D8-C19C-4516-85EA-0DFCF4B41CA9}" srcOrd="2" destOrd="0" parTransId="{B06F2575-7AE7-4D2B-9BAD-41EEF258B2CA}" sibTransId="{4D8A0C76-6E6E-43FD-8DD6-0605A5CD662D}"/>
    <dgm:cxn modelId="{E959A128-B517-401A-AF90-BCEADF8B0BDF}" type="presOf" srcId="{31CDBE5B-377A-481C-AEF2-F827B4DF00B2}" destId="{7B79EAB9-00CC-43D5-952F-35A0E0962053}" srcOrd="0" destOrd="0" presId="urn:microsoft.com/office/officeart/2005/8/layout/hList6"/>
    <dgm:cxn modelId="{82982D1A-47CA-44F7-B218-FC9157579908}" srcId="{0974727C-54E1-4006-9CFF-DB00B1DCF420}" destId="{B8392703-3EB7-4BAA-B532-990979637D55}" srcOrd="3" destOrd="0" parTransId="{7285B592-E5A9-44F1-A493-702953AD2470}" sibTransId="{CE782696-F8B9-4820-9BF3-5EA946E6979A}"/>
    <dgm:cxn modelId="{33F91580-3946-4C3E-9E28-5A1B4FD99BE3}" type="presOf" srcId="{7DFD3EBF-DEE6-4E1D-8C38-2F09FC2C5F71}" destId="{A6E5DD4D-A278-4EB5-8DD5-968B5A07F0A1}" srcOrd="0" destOrd="0" presId="urn:microsoft.com/office/officeart/2005/8/layout/hList6"/>
    <dgm:cxn modelId="{63C29F6C-8717-492B-B6D1-6566148C5ADD}" type="presOf" srcId="{B8392703-3EB7-4BAA-B532-990979637D55}" destId="{1E607533-9BE5-4F12-B4E1-CEE9D876DAA0}" srcOrd="0" destOrd="0" presId="urn:microsoft.com/office/officeart/2005/8/layout/hList6"/>
    <dgm:cxn modelId="{B9CC5912-2E6C-4724-9031-D870F49AB2DA}" srcId="{0974727C-54E1-4006-9CFF-DB00B1DCF420}" destId="{034E8256-C6B4-426B-909E-D014F9CD4BD4}" srcOrd="6" destOrd="0" parTransId="{AD786583-DAA7-416B-AD7A-6D944EC9F057}" sibTransId="{CEA00D79-62D0-4AE3-ABCA-78C1F758BF17}"/>
    <dgm:cxn modelId="{41F99015-A4AA-4AF1-AF67-58B027152BFE}" srcId="{0974727C-54E1-4006-9CFF-DB00B1DCF420}" destId="{B6004BFE-609F-44B9-9074-C6541E238E05}" srcOrd="4" destOrd="0" parTransId="{BE32E198-3BE4-482F-A8F2-7F3944EEC0D7}" sibTransId="{06D2CF7C-D430-404E-A0A6-B77211B3BE67}"/>
    <dgm:cxn modelId="{C8213440-D5B2-41F0-AB21-68E40065049C}" type="presOf" srcId="{B6004BFE-609F-44B9-9074-C6541E238E05}" destId="{14E32625-3658-41BB-A376-09CAA07FEAF4}" srcOrd="0" destOrd="0" presId="urn:microsoft.com/office/officeart/2005/8/layout/hList6"/>
    <dgm:cxn modelId="{570AB51C-1892-4322-ADB4-CED32F6D4E19}" srcId="{0974727C-54E1-4006-9CFF-DB00B1DCF420}" destId="{495CDFD9-1871-4EDA-BBC8-E631A4B0FCE3}" srcOrd="5" destOrd="0" parTransId="{5B0365E4-2838-4408-A93A-2390356FEC53}" sibTransId="{73881113-028D-431D-816E-54C6EEC9B74F}"/>
    <dgm:cxn modelId="{859CEBB2-E5A0-4A21-8F33-E675FD916B2F}" srcId="{0974727C-54E1-4006-9CFF-DB00B1DCF420}" destId="{7DFD3EBF-DEE6-4E1D-8C38-2F09FC2C5F71}" srcOrd="0" destOrd="0" parTransId="{282C7AE0-1796-49F2-935B-BF9B3100D112}" sibTransId="{C9122394-D76C-418E-9169-F3E575810624}"/>
    <dgm:cxn modelId="{599106FD-84CC-45B0-9DEC-27F157FC53D1}" type="presParOf" srcId="{B66495BF-2C20-47BA-A579-6C62BB9D3634}" destId="{A6E5DD4D-A278-4EB5-8DD5-968B5A07F0A1}" srcOrd="0" destOrd="0" presId="urn:microsoft.com/office/officeart/2005/8/layout/hList6"/>
    <dgm:cxn modelId="{E0A33EB7-92C6-473B-8660-B5EF52AD47B2}" type="presParOf" srcId="{B66495BF-2C20-47BA-A579-6C62BB9D3634}" destId="{066E46DF-58F9-4335-AD34-9AE2116E50BB}" srcOrd="1" destOrd="0" presId="urn:microsoft.com/office/officeart/2005/8/layout/hList6"/>
    <dgm:cxn modelId="{7A565C22-2C34-4508-BDE4-00911CCD44AF}" type="presParOf" srcId="{B66495BF-2C20-47BA-A579-6C62BB9D3634}" destId="{7B79EAB9-00CC-43D5-952F-35A0E0962053}" srcOrd="2" destOrd="0" presId="urn:microsoft.com/office/officeart/2005/8/layout/hList6"/>
    <dgm:cxn modelId="{A0E21AB5-44DC-4493-B4ED-0C13152CB695}" type="presParOf" srcId="{B66495BF-2C20-47BA-A579-6C62BB9D3634}" destId="{07946E57-1A32-4B55-8580-0FF6CFCA3180}" srcOrd="3" destOrd="0" presId="urn:microsoft.com/office/officeart/2005/8/layout/hList6"/>
    <dgm:cxn modelId="{C8990ACF-143F-490E-85A8-CFAC89A59C18}" type="presParOf" srcId="{B66495BF-2C20-47BA-A579-6C62BB9D3634}" destId="{10815B29-0D47-4129-A23C-B4E273205E54}" srcOrd="4" destOrd="0" presId="urn:microsoft.com/office/officeart/2005/8/layout/hList6"/>
    <dgm:cxn modelId="{B1415D17-1A95-4766-B478-BBD5F6FC4BED}" type="presParOf" srcId="{B66495BF-2C20-47BA-A579-6C62BB9D3634}" destId="{1E554102-C94D-4501-BC22-86B916A1EAB1}" srcOrd="5" destOrd="0" presId="urn:microsoft.com/office/officeart/2005/8/layout/hList6"/>
    <dgm:cxn modelId="{693D8ADE-2313-45A3-8A70-F82B55B482E6}" type="presParOf" srcId="{B66495BF-2C20-47BA-A579-6C62BB9D3634}" destId="{1E607533-9BE5-4F12-B4E1-CEE9D876DAA0}" srcOrd="6" destOrd="0" presId="urn:microsoft.com/office/officeart/2005/8/layout/hList6"/>
    <dgm:cxn modelId="{A5B6BAC9-F16E-4560-99B9-FEF1F34D100F}" type="presParOf" srcId="{B66495BF-2C20-47BA-A579-6C62BB9D3634}" destId="{91C5D2F6-8903-4CAB-960D-6AEABD91EC78}" srcOrd="7" destOrd="0" presId="urn:microsoft.com/office/officeart/2005/8/layout/hList6"/>
    <dgm:cxn modelId="{772112C7-6203-418F-B9F8-C686218A64AD}" type="presParOf" srcId="{B66495BF-2C20-47BA-A579-6C62BB9D3634}" destId="{14E32625-3658-41BB-A376-09CAA07FEAF4}" srcOrd="8" destOrd="0" presId="urn:microsoft.com/office/officeart/2005/8/layout/hList6"/>
    <dgm:cxn modelId="{EAFE43C0-9BA6-4157-BC87-35C60A4BF932}" type="presParOf" srcId="{B66495BF-2C20-47BA-A579-6C62BB9D3634}" destId="{329EF5FA-9601-4908-B0A2-4C208CE565B3}" srcOrd="9" destOrd="0" presId="urn:microsoft.com/office/officeart/2005/8/layout/hList6"/>
    <dgm:cxn modelId="{BC2F94F0-0EB1-4626-BED0-D3EC55BCCF0B}" type="presParOf" srcId="{B66495BF-2C20-47BA-A579-6C62BB9D3634}" destId="{0886D2D7-BA5C-4A7F-AE53-3D3077D85594}" srcOrd="10" destOrd="0" presId="urn:microsoft.com/office/officeart/2005/8/layout/hList6"/>
    <dgm:cxn modelId="{A2DE84A9-9BC8-452E-824E-29EF65773F60}" type="presParOf" srcId="{B66495BF-2C20-47BA-A579-6C62BB9D3634}" destId="{0F5E7B18-9E24-48CD-8D17-E3307055905F}" srcOrd="11" destOrd="0" presId="urn:microsoft.com/office/officeart/2005/8/layout/hList6"/>
    <dgm:cxn modelId="{574DEF34-DAC4-4D61-959E-3D3CB0F4D5CE}" type="presParOf" srcId="{B66495BF-2C20-47BA-A579-6C62BB9D3634}" destId="{A7788E76-2C34-49A3-9E8A-D1AE361C145B}" srcOrd="12" destOrd="0" presId="urn:microsoft.com/office/officeart/2005/8/layout/hList6"/>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3CAC482-0777-4A31-A54A-659C8C3466E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ru-RU"/>
        </a:p>
      </dgm:t>
    </dgm:pt>
    <dgm:pt modelId="{9C5745E8-81A9-496B-9E60-9CECBA9E1B80}">
      <dgm:prSet/>
      <dgm:spPr/>
      <dgm:t>
        <a:bodyPr/>
        <a:lstStyle/>
        <a:p>
          <a:pPr rtl="0"/>
          <a:r>
            <a:rPr lang="en-US" dirty="0" err="1" smtClean="0"/>
            <a:t>Konstruktsiya</a:t>
          </a:r>
          <a:r>
            <a:rPr lang="en-US" dirty="0" smtClean="0"/>
            <a:t> </a:t>
          </a:r>
          <a:r>
            <a:rPr lang="en-US" dirty="0" err="1" smtClean="0"/>
            <a:t>elementining</a:t>
          </a:r>
          <a:r>
            <a:rPr lang="en-US" dirty="0" smtClean="0"/>
            <a:t> </a:t>
          </a:r>
          <a:r>
            <a:rPr lang="en-US" dirty="0" err="1" smtClean="0"/>
            <a:t>istalgan</a:t>
          </a:r>
          <a:r>
            <a:rPr lang="en-US" dirty="0" smtClean="0"/>
            <a:t> </a:t>
          </a:r>
          <a:r>
            <a:rPr lang="en-US" dirty="0" err="1" smtClean="0"/>
            <a:t>ko’ndalang</a:t>
          </a:r>
          <a:r>
            <a:rPr lang="en-US" dirty="0" smtClean="0"/>
            <a:t> </a:t>
          </a:r>
          <a:r>
            <a:rPr lang="en-US" dirty="0" err="1" smtClean="0"/>
            <a:t>kesimida</a:t>
          </a:r>
          <a:r>
            <a:rPr lang="en-US" dirty="0" smtClean="0"/>
            <a:t> </a:t>
          </a:r>
          <a:r>
            <a:rPr lang="en-US" dirty="0" err="1" smtClean="0"/>
            <a:t>faqat</a:t>
          </a:r>
          <a:r>
            <a:rPr lang="en-US" dirty="0" smtClean="0"/>
            <a:t> </a:t>
          </a:r>
          <a:r>
            <a:rPr lang="en-US" dirty="0" err="1" smtClean="0"/>
            <a:t>urinma</a:t>
          </a:r>
          <a:r>
            <a:rPr lang="en-US" dirty="0" smtClean="0"/>
            <a:t> </a:t>
          </a:r>
          <a:r>
            <a:rPr lang="en-US" dirty="0" err="1" smtClean="0"/>
            <a:t>kuchlanish</a:t>
          </a:r>
          <a:r>
            <a:rPr lang="en-US" dirty="0" smtClean="0"/>
            <a:t> </a:t>
          </a:r>
          <a:r>
            <a:rPr lang="en-US" dirty="0" err="1" smtClean="0"/>
            <a:t>ta’siridan</a:t>
          </a:r>
          <a:r>
            <a:rPr lang="en-US" dirty="0" smtClean="0"/>
            <a:t> </a:t>
          </a:r>
          <a:r>
            <a:rPr lang="en-US" dirty="0" err="1" smtClean="0"/>
            <a:t>hosil</a:t>
          </a:r>
          <a:r>
            <a:rPr lang="en-US" dirty="0" smtClean="0"/>
            <a:t> </a:t>
          </a:r>
          <a:r>
            <a:rPr lang="en-US" dirty="0" err="1" smtClean="0"/>
            <a:t>bo’ladigan</a:t>
          </a:r>
          <a:r>
            <a:rPr lang="en-US" dirty="0" smtClean="0"/>
            <a:t> </a:t>
          </a:r>
          <a:r>
            <a:rPr lang="en-US" dirty="0" err="1" smtClean="0"/>
            <a:t>deformatsiyaning</a:t>
          </a:r>
          <a:r>
            <a:rPr lang="en-US" dirty="0" smtClean="0"/>
            <a:t> </a:t>
          </a:r>
          <a:r>
            <a:rPr lang="en-US" dirty="0" err="1" smtClean="0"/>
            <a:t>turiga</a:t>
          </a:r>
          <a:r>
            <a:rPr lang="en-US" dirty="0" smtClean="0"/>
            <a:t> </a:t>
          </a:r>
          <a:r>
            <a:rPr lang="en-US" b="1" u="sng" dirty="0" err="1" smtClean="0"/>
            <a:t>siljish</a:t>
          </a:r>
          <a:r>
            <a:rPr lang="en-US" b="1" u="sng" dirty="0" smtClean="0"/>
            <a:t> </a:t>
          </a:r>
          <a:r>
            <a:rPr lang="en-US" b="1" u="sng" dirty="0" err="1" smtClean="0"/>
            <a:t>deformatsiyasi</a:t>
          </a:r>
          <a:r>
            <a:rPr lang="en-US" u="sng" dirty="0" smtClean="0"/>
            <a:t> </a:t>
          </a:r>
          <a:r>
            <a:rPr lang="en-US" dirty="0" err="1" smtClean="0"/>
            <a:t>deyiladi</a:t>
          </a:r>
          <a:r>
            <a:rPr lang="en-US" dirty="0" smtClean="0"/>
            <a:t>. </a:t>
          </a:r>
          <a:r>
            <a:rPr lang="en-US" dirty="0" err="1" smtClean="0"/>
            <a:t>Siljish</a:t>
          </a:r>
          <a:r>
            <a:rPr lang="en-US" dirty="0" smtClean="0"/>
            <a:t> </a:t>
          </a:r>
          <a:r>
            <a:rPr lang="en-US" dirty="0" err="1" smtClean="0"/>
            <a:t>deformatsiyasini</a:t>
          </a:r>
          <a:r>
            <a:rPr lang="en-US" dirty="0" smtClean="0"/>
            <a:t>, </a:t>
          </a:r>
          <a:r>
            <a:rPr lang="en-US" dirty="0" err="1" smtClean="0"/>
            <a:t>masalan</a:t>
          </a:r>
          <a:r>
            <a:rPr lang="en-US" dirty="0" smtClean="0"/>
            <a:t>, </a:t>
          </a:r>
          <a:r>
            <a:rPr lang="en-US" dirty="0" err="1" smtClean="0"/>
            <a:t>qaychi</a:t>
          </a:r>
          <a:r>
            <a:rPr lang="en-US" dirty="0" smtClean="0"/>
            <a:t> </a:t>
          </a:r>
          <a:r>
            <a:rPr lang="en-US" dirty="0" err="1" smtClean="0"/>
            <a:t>yordamida</a:t>
          </a:r>
          <a:r>
            <a:rPr lang="en-US" dirty="0" smtClean="0"/>
            <a:t> </a:t>
          </a:r>
          <a:r>
            <a:rPr lang="en-US" dirty="0" err="1" smtClean="0"/>
            <a:t>yupqa</a:t>
          </a:r>
          <a:r>
            <a:rPr lang="en-US" dirty="0" smtClean="0"/>
            <a:t> </a:t>
          </a:r>
          <a:r>
            <a:rPr lang="en-US" dirty="0" err="1" smtClean="0"/>
            <a:t>tunikalarni</a:t>
          </a:r>
          <a:r>
            <a:rPr lang="en-US" dirty="0" smtClean="0"/>
            <a:t> </a:t>
          </a:r>
          <a:r>
            <a:rPr lang="en-US" dirty="0" err="1" smtClean="0"/>
            <a:t>yoki</a:t>
          </a:r>
          <a:r>
            <a:rPr lang="en-US" dirty="0" smtClean="0"/>
            <a:t> </a:t>
          </a:r>
          <a:r>
            <a:rPr lang="en-US" dirty="0" err="1" smtClean="0"/>
            <a:t>chiviqlarni</a:t>
          </a:r>
          <a:r>
            <a:rPr lang="en-US" dirty="0" smtClean="0"/>
            <a:t> </a:t>
          </a:r>
          <a:r>
            <a:rPr lang="en-US" dirty="0" err="1" smtClean="0"/>
            <a:t>qirqishda</a:t>
          </a:r>
          <a:r>
            <a:rPr lang="en-US" dirty="0" smtClean="0"/>
            <a:t> </a:t>
          </a:r>
          <a:r>
            <a:rPr lang="en-US" dirty="0" err="1" smtClean="0"/>
            <a:t>ko’rish</a:t>
          </a:r>
          <a:r>
            <a:rPr lang="en-US" dirty="0" smtClean="0"/>
            <a:t> </a:t>
          </a:r>
          <a:r>
            <a:rPr lang="en-US" dirty="0" err="1" smtClean="0"/>
            <a:t>mumkin</a:t>
          </a:r>
          <a:r>
            <a:rPr lang="en-US" dirty="0" smtClean="0"/>
            <a:t> (1-shakl,a). </a:t>
          </a:r>
          <a:r>
            <a:rPr lang="en-US" dirty="0" err="1" smtClean="0"/>
            <a:t>Faraz</a:t>
          </a:r>
          <a:r>
            <a:rPr lang="en-US" dirty="0" smtClean="0"/>
            <a:t> </a:t>
          </a:r>
          <a:r>
            <a:rPr lang="en-US" dirty="0" err="1" smtClean="0"/>
            <a:t>qilaylik</a:t>
          </a:r>
          <a:r>
            <a:rPr lang="en-US" dirty="0" smtClean="0"/>
            <a:t>, </a:t>
          </a:r>
          <a:r>
            <a:rPr lang="en-US" dirty="0" err="1" smtClean="0"/>
            <a:t>ko’ndalang</a:t>
          </a:r>
          <a:r>
            <a:rPr lang="en-US" dirty="0" smtClean="0"/>
            <a:t> </a:t>
          </a:r>
          <a:r>
            <a:rPr lang="en-US" dirty="0" err="1" smtClean="0"/>
            <a:t>kesim</a:t>
          </a:r>
          <a:r>
            <a:rPr lang="en-US" dirty="0" smtClean="0"/>
            <a:t> </a:t>
          </a:r>
          <a:r>
            <a:rPr lang="en-US" dirty="0" err="1" smtClean="0"/>
            <a:t>yuzasi</a:t>
          </a:r>
          <a:r>
            <a:rPr lang="en-US" dirty="0" smtClean="0"/>
            <a:t> F </a:t>
          </a:r>
          <a:r>
            <a:rPr lang="en-US" dirty="0" err="1" smtClean="0"/>
            <a:t>ga</a:t>
          </a:r>
          <a:r>
            <a:rPr lang="en-US" dirty="0" smtClean="0"/>
            <a:t> </a:t>
          </a:r>
          <a:r>
            <a:rPr lang="en-US" dirty="0" err="1" smtClean="0"/>
            <a:t>teng</a:t>
          </a:r>
          <a:r>
            <a:rPr lang="en-US" dirty="0" smtClean="0"/>
            <a:t> </a:t>
          </a:r>
          <a:r>
            <a:rPr lang="en-US" dirty="0" err="1" smtClean="0"/>
            <a:t>bo’lgan</a:t>
          </a:r>
          <a:r>
            <a:rPr lang="en-US" dirty="0" smtClean="0"/>
            <a:t> </a:t>
          </a:r>
          <a:r>
            <a:rPr lang="en-US" dirty="0" err="1" smtClean="0"/>
            <a:t>ingichka</a:t>
          </a:r>
          <a:r>
            <a:rPr lang="en-US" dirty="0" smtClean="0"/>
            <a:t> </a:t>
          </a:r>
          <a:r>
            <a:rPr lang="en-US" dirty="0" err="1" smtClean="0"/>
            <a:t>sterjen</a:t>
          </a:r>
          <a:r>
            <a:rPr lang="ru-RU" dirty="0" smtClean="0"/>
            <a:t>ь</a:t>
          </a:r>
          <a:r>
            <a:rPr lang="en-US" dirty="0" smtClean="0"/>
            <a:t>, </a:t>
          </a:r>
          <a:r>
            <a:rPr lang="en-US" dirty="0" err="1" smtClean="0"/>
            <a:t>o’qiga</a:t>
          </a:r>
          <a:r>
            <a:rPr lang="en-US" dirty="0" smtClean="0"/>
            <a:t> </a:t>
          </a:r>
          <a:r>
            <a:rPr lang="en-US" dirty="0" err="1" smtClean="0"/>
            <a:t>tik</a:t>
          </a:r>
          <a:r>
            <a:rPr lang="en-US" dirty="0" smtClean="0"/>
            <a:t> </a:t>
          </a:r>
          <a:r>
            <a:rPr lang="en-US" dirty="0" err="1" smtClean="0"/>
            <a:t>ravishda</a:t>
          </a:r>
          <a:r>
            <a:rPr lang="en-US" dirty="0" smtClean="0"/>
            <a:t> </a:t>
          </a:r>
          <a:r>
            <a:rPr lang="en-US" dirty="0" err="1" smtClean="0"/>
            <a:t>bir-biriga</a:t>
          </a:r>
          <a:r>
            <a:rPr lang="en-US" dirty="0" smtClean="0"/>
            <a:t> </a:t>
          </a:r>
          <a:r>
            <a:rPr lang="en-US" dirty="0" err="1" smtClean="0"/>
            <a:t>teng</a:t>
          </a:r>
          <a:r>
            <a:rPr lang="en-US" dirty="0" smtClean="0"/>
            <a:t> </a:t>
          </a:r>
          <a:r>
            <a:rPr lang="en-US" dirty="0" err="1" smtClean="0"/>
            <a:t>va</a:t>
          </a:r>
          <a:r>
            <a:rPr lang="en-US" dirty="0" smtClean="0"/>
            <a:t> </a:t>
          </a:r>
          <a:r>
            <a:rPr lang="en-US" dirty="0" err="1" smtClean="0"/>
            <a:t>qarama</a:t>
          </a:r>
          <a:r>
            <a:rPr lang="en-US" dirty="0" smtClean="0"/>
            <a:t>- </a:t>
          </a:r>
          <a:r>
            <a:rPr lang="en-US" dirty="0" err="1" smtClean="0"/>
            <a:t>qarshi</a:t>
          </a:r>
          <a:r>
            <a:rPr lang="en-US" dirty="0" smtClean="0"/>
            <a:t> </a:t>
          </a:r>
          <a:r>
            <a:rPr lang="en-US" dirty="0" err="1" smtClean="0"/>
            <a:t>yo’nalgan</a:t>
          </a:r>
          <a:r>
            <a:rPr lang="en-US" dirty="0" smtClean="0"/>
            <a:t> </a:t>
          </a:r>
          <a:r>
            <a:rPr lang="en-US" dirty="0" err="1" smtClean="0"/>
            <a:t>ikkita</a:t>
          </a:r>
          <a:r>
            <a:rPr lang="en-US" dirty="0" smtClean="0"/>
            <a:t> P </a:t>
          </a:r>
          <a:r>
            <a:rPr lang="en-US" dirty="0" err="1" smtClean="0"/>
            <a:t>kuch</a:t>
          </a:r>
          <a:r>
            <a:rPr lang="en-US" dirty="0" smtClean="0"/>
            <a:t> </a:t>
          </a:r>
          <a:r>
            <a:rPr lang="en-US" dirty="0" err="1" smtClean="0"/>
            <a:t>ta’sirida</a:t>
          </a:r>
          <a:r>
            <a:rPr lang="en-US" dirty="0" smtClean="0"/>
            <a:t> </a:t>
          </a:r>
          <a:r>
            <a:rPr lang="en-US" dirty="0" err="1" smtClean="0"/>
            <a:t>bo’lsin</a:t>
          </a:r>
          <a:r>
            <a:rPr lang="en-US" dirty="0" smtClean="0"/>
            <a:t>.</a:t>
          </a:r>
          <a:endParaRPr lang="ru-RU" dirty="0"/>
        </a:p>
      </dgm:t>
    </dgm:pt>
    <dgm:pt modelId="{B849E573-CF08-4315-8C27-ED23D7456F3D}" type="parTrans" cxnId="{6396FAC4-7B85-4E8B-92A6-C5A3B0ED06D5}">
      <dgm:prSet/>
      <dgm:spPr/>
      <dgm:t>
        <a:bodyPr/>
        <a:lstStyle/>
        <a:p>
          <a:endParaRPr lang="ru-RU"/>
        </a:p>
      </dgm:t>
    </dgm:pt>
    <dgm:pt modelId="{3A8EAA3A-63E3-4D0C-AB3B-DAF924362ED5}" type="sibTrans" cxnId="{6396FAC4-7B85-4E8B-92A6-C5A3B0ED06D5}">
      <dgm:prSet/>
      <dgm:spPr/>
      <dgm:t>
        <a:bodyPr/>
        <a:lstStyle/>
        <a:p>
          <a:endParaRPr lang="ru-RU"/>
        </a:p>
      </dgm:t>
    </dgm:pt>
    <dgm:pt modelId="{730ABC56-FDCC-4BC9-8A6E-9586D943890A}" type="pres">
      <dgm:prSet presAssocID="{23CAC482-0777-4A31-A54A-659C8C3466E5}" presName="linear" presStyleCnt="0">
        <dgm:presLayoutVars>
          <dgm:animLvl val="lvl"/>
          <dgm:resizeHandles val="exact"/>
        </dgm:presLayoutVars>
      </dgm:prSet>
      <dgm:spPr/>
      <dgm:t>
        <a:bodyPr/>
        <a:lstStyle/>
        <a:p>
          <a:endParaRPr lang="ru-RU"/>
        </a:p>
      </dgm:t>
    </dgm:pt>
    <dgm:pt modelId="{07340785-C792-43B2-A014-F470212739EF}" type="pres">
      <dgm:prSet presAssocID="{9C5745E8-81A9-496B-9E60-9CECBA9E1B80}" presName="parentText" presStyleLbl="node1" presStyleIdx="0" presStyleCnt="1">
        <dgm:presLayoutVars>
          <dgm:chMax val="0"/>
          <dgm:bulletEnabled val="1"/>
        </dgm:presLayoutVars>
      </dgm:prSet>
      <dgm:spPr/>
      <dgm:t>
        <a:bodyPr/>
        <a:lstStyle/>
        <a:p>
          <a:endParaRPr lang="ru-RU"/>
        </a:p>
      </dgm:t>
    </dgm:pt>
  </dgm:ptLst>
  <dgm:cxnLst>
    <dgm:cxn modelId="{C9BD56A3-6834-45C3-8FA4-96ABD3B455D3}" type="presOf" srcId="{23CAC482-0777-4A31-A54A-659C8C3466E5}" destId="{730ABC56-FDCC-4BC9-8A6E-9586D943890A}" srcOrd="0" destOrd="0" presId="urn:microsoft.com/office/officeart/2005/8/layout/vList2"/>
    <dgm:cxn modelId="{C56266F5-B057-4B2D-808C-EEA87A12E7B4}" type="presOf" srcId="{9C5745E8-81A9-496B-9E60-9CECBA9E1B80}" destId="{07340785-C792-43B2-A014-F470212739EF}" srcOrd="0" destOrd="0" presId="urn:microsoft.com/office/officeart/2005/8/layout/vList2"/>
    <dgm:cxn modelId="{6396FAC4-7B85-4E8B-92A6-C5A3B0ED06D5}" srcId="{23CAC482-0777-4A31-A54A-659C8C3466E5}" destId="{9C5745E8-81A9-496B-9E60-9CECBA9E1B80}" srcOrd="0" destOrd="0" parTransId="{B849E573-CF08-4315-8C27-ED23D7456F3D}" sibTransId="{3A8EAA3A-63E3-4D0C-AB3B-DAF924362ED5}"/>
    <dgm:cxn modelId="{5DE39F1B-5AE2-4A5A-9CC4-76BAE5A6799E}" type="presParOf" srcId="{730ABC56-FDCC-4BC9-8A6E-9586D943890A}" destId="{07340785-C792-43B2-A014-F470212739EF}" srcOrd="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37DCB57-9842-4A8E-B554-623478B5AAC4}"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ru-RU"/>
        </a:p>
      </dgm:t>
    </dgm:pt>
    <dgm:pt modelId="{43CA910A-D604-4598-94EF-7B81A89AE038}">
      <dgm:prSet/>
      <dgm:spPr/>
      <dgm:t>
        <a:bodyPr/>
        <a:lstStyle/>
        <a:p>
          <a:pPr rtl="0"/>
          <a:r>
            <a:rPr lang="en-US" dirty="0" smtClean="0"/>
            <a:t>1.Mavjud </a:t>
          </a:r>
          <a:r>
            <a:rPr lang="en-US" dirty="0" err="1" smtClean="0"/>
            <a:t>tuzilmaning</a:t>
          </a:r>
          <a:r>
            <a:rPr lang="en-US" dirty="0" smtClean="0"/>
            <a:t> </a:t>
          </a:r>
          <a:r>
            <a:rPr lang="en-US" dirty="0" err="1" smtClean="0"/>
            <a:t>mustahkamligini</a:t>
          </a:r>
          <a:r>
            <a:rPr lang="en-US" dirty="0" smtClean="0"/>
            <a:t> </a:t>
          </a:r>
          <a:r>
            <a:rPr lang="en-US" dirty="0" err="1" smtClean="0"/>
            <a:t>tekshirish</a:t>
          </a:r>
          <a:r>
            <a:rPr lang="en-US" dirty="0" smtClean="0"/>
            <a:t>. </a:t>
          </a:r>
          <a:r>
            <a:rPr lang="en-US" dirty="0" err="1" smtClean="0"/>
            <a:t>Bunda</a:t>
          </a:r>
          <a:r>
            <a:rPr lang="en-US" dirty="0" smtClean="0"/>
            <a:t> (1) </a:t>
          </a:r>
          <a:r>
            <a:rPr lang="en-US" dirty="0" err="1" smtClean="0"/>
            <a:t>shartning</a:t>
          </a:r>
          <a:r>
            <a:rPr lang="en-US" dirty="0" smtClean="0"/>
            <a:t> </a:t>
          </a:r>
          <a:r>
            <a:rPr lang="en-US" dirty="0" err="1" smtClean="0"/>
            <a:t>qanoatlantirilishi</a:t>
          </a:r>
          <a:r>
            <a:rPr lang="en-US" dirty="0" smtClean="0"/>
            <a:t> </a:t>
          </a:r>
          <a:r>
            <a:rPr lang="en-US" dirty="0" err="1" smtClean="0"/>
            <a:t>tekshiriladi</a:t>
          </a:r>
          <a:r>
            <a:rPr lang="en-US" dirty="0" smtClean="0"/>
            <a:t>.</a:t>
          </a:r>
          <a:endParaRPr lang="ru-RU" dirty="0"/>
        </a:p>
      </dgm:t>
    </dgm:pt>
    <dgm:pt modelId="{A860D9FE-4692-4E85-897D-77C023221AB6}" type="parTrans" cxnId="{1D001789-C882-4767-85B6-F701D94056A2}">
      <dgm:prSet/>
      <dgm:spPr/>
      <dgm:t>
        <a:bodyPr/>
        <a:lstStyle/>
        <a:p>
          <a:endParaRPr lang="ru-RU"/>
        </a:p>
      </dgm:t>
    </dgm:pt>
    <dgm:pt modelId="{724EA3E8-1A99-46B5-9727-E28D7F827807}" type="sibTrans" cxnId="{1D001789-C882-4767-85B6-F701D94056A2}">
      <dgm:prSet/>
      <dgm:spPr/>
      <dgm:t>
        <a:bodyPr/>
        <a:lstStyle/>
        <a:p>
          <a:endParaRPr lang="ru-RU"/>
        </a:p>
      </dgm:t>
    </dgm:pt>
    <dgm:pt modelId="{D4061CF5-4BEA-48ED-9A78-49228067C8DF}">
      <dgm:prSet/>
      <dgm:spPr/>
      <dgm:t>
        <a:bodyPr/>
        <a:lstStyle/>
        <a:p>
          <a:pPr rtl="0"/>
          <a:r>
            <a:rPr lang="en-US" smtClean="0"/>
            <a:t>2. Xavfsiz yuk kattaligini aniqlash:M</a:t>
          </a:r>
          <a:r>
            <a:rPr lang="en-US" baseline="-25000" smtClean="0"/>
            <a:t>b</a:t>
          </a:r>
          <a:r>
            <a:rPr lang="ru-RU" smtClean="0">
              <a:sym typeface="Symbol" panose="05050102010706020507" pitchFamily="18" charset="2"/>
            </a:rPr>
            <a:t></a:t>
          </a:r>
          <a:r>
            <a:rPr lang="en-US" smtClean="0"/>
            <a:t>W</a:t>
          </a:r>
          <a:r>
            <a:rPr lang="en-US" i="1" smtClean="0"/>
            <a:t>r</a:t>
          </a:r>
          <a:r>
            <a:rPr lang="en-US" smtClean="0"/>
            <a:t>[</a:t>
          </a:r>
          <a:r>
            <a:rPr lang="en-US" smtClean="0">
              <a:sym typeface="Symbol" panose="05050102010706020507" pitchFamily="18" charset="2"/>
            </a:rPr>
            <a:t></a:t>
          </a:r>
          <a:r>
            <a:rPr lang="en-US" smtClean="0"/>
            <a:t>]</a:t>
          </a:r>
          <a:endParaRPr lang="ru-RU"/>
        </a:p>
      </dgm:t>
    </dgm:pt>
    <dgm:pt modelId="{0A69E3FF-ADE1-4D1D-AA4D-544190235E1B}" type="parTrans" cxnId="{ED3ABCE3-1AA1-4A14-8301-8EAE560BB573}">
      <dgm:prSet/>
      <dgm:spPr/>
      <dgm:t>
        <a:bodyPr/>
        <a:lstStyle/>
        <a:p>
          <a:endParaRPr lang="ru-RU"/>
        </a:p>
      </dgm:t>
    </dgm:pt>
    <dgm:pt modelId="{439AAFF6-A58D-4855-8F39-828E0D79EBD3}" type="sibTrans" cxnId="{ED3ABCE3-1AA1-4A14-8301-8EAE560BB573}">
      <dgm:prSet/>
      <dgm:spPr/>
      <dgm:t>
        <a:bodyPr/>
        <a:lstStyle/>
        <a:p>
          <a:endParaRPr lang="ru-RU"/>
        </a:p>
      </dgm:t>
    </dgm:pt>
    <dgm:pt modelId="{5D480FBB-B603-4A5F-94A8-F07850E9F5E2}">
      <dgm:prSet/>
      <dgm:spPr/>
      <dgm:t>
        <a:bodyPr/>
        <a:lstStyle/>
        <a:p>
          <a:pPr rtl="0"/>
          <a:r>
            <a:rPr lang="en-US" dirty="0" smtClean="0"/>
            <a:t>3. </a:t>
          </a:r>
          <a:r>
            <a:rPr lang="en-US" dirty="0" err="1" smtClean="0"/>
            <a:t>Loyihalash</a:t>
          </a:r>
          <a:r>
            <a:rPr lang="en-US" dirty="0" smtClean="0"/>
            <a:t> </a:t>
          </a:r>
          <a:r>
            <a:rPr lang="en-US" dirty="0" err="1" smtClean="0"/>
            <a:t>masalasi</a:t>
          </a:r>
          <a:r>
            <a:rPr lang="en-US" dirty="0" smtClean="0"/>
            <a:t>. </a:t>
          </a:r>
          <a:r>
            <a:rPr lang="en-US" dirty="0" err="1" smtClean="0"/>
            <a:t>Bunda</a:t>
          </a:r>
          <a:r>
            <a:rPr lang="en-US" dirty="0" smtClean="0"/>
            <a:t> </a:t>
          </a:r>
          <a:r>
            <a:rPr lang="en-US" dirty="0" err="1" smtClean="0"/>
            <a:t>valning</a:t>
          </a:r>
          <a:r>
            <a:rPr lang="en-US" dirty="0" smtClean="0"/>
            <a:t> </a:t>
          </a:r>
          <a:r>
            <a:rPr lang="en-US" dirty="0" err="1" smtClean="0"/>
            <a:t>zarur</a:t>
          </a:r>
          <a:r>
            <a:rPr lang="en-US" dirty="0" smtClean="0"/>
            <a:t> </a:t>
          </a:r>
          <a:r>
            <a:rPr lang="en-US" dirty="0" err="1" smtClean="0"/>
            <a:t>o’lchamlari</a:t>
          </a:r>
          <a:r>
            <a:rPr lang="en-US" dirty="0" smtClean="0"/>
            <a:t> </a:t>
          </a:r>
          <a:r>
            <a:rPr lang="en-US" dirty="0" err="1" smtClean="0"/>
            <a:t>hisoblanadi</a:t>
          </a:r>
          <a:r>
            <a:rPr lang="en-US" dirty="0" smtClean="0"/>
            <a:t>:</a:t>
          </a:r>
          <a:endParaRPr lang="ru-RU" dirty="0"/>
        </a:p>
      </dgm:t>
    </dgm:pt>
    <dgm:pt modelId="{C829B665-A1E6-4511-A5A0-E72FB11A8C65}" type="parTrans" cxnId="{96207070-6213-479A-9FB6-87C0A213DC3D}">
      <dgm:prSet/>
      <dgm:spPr/>
      <dgm:t>
        <a:bodyPr/>
        <a:lstStyle/>
        <a:p>
          <a:endParaRPr lang="ru-RU"/>
        </a:p>
      </dgm:t>
    </dgm:pt>
    <dgm:pt modelId="{22D1395C-B509-451D-B840-35A6E6DB9F3E}" type="sibTrans" cxnId="{96207070-6213-479A-9FB6-87C0A213DC3D}">
      <dgm:prSet/>
      <dgm:spPr/>
      <dgm:t>
        <a:bodyPr/>
        <a:lstStyle/>
        <a:p>
          <a:endParaRPr lang="ru-RU"/>
        </a:p>
      </dgm:t>
    </dgm:pt>
    <dgm:pt modelId="{0CE3017B-6C8E-490F-AF1B-511E6B3C312D}" type="pres">
      <dgm:prSet presAssocID="{137DCB57-9842-4A8E-B554-623478B5AAC4}" presName="linear" presStyleCnt="0">
        <dgm:presLayoutVars>
          <dgm:animLvl val="lvl"/>
          <dgm:resizeHandles val="exact"/>
        </dgm:presLayoutVars>
      </dgm:prSet>
      <dgm:spPr/>
      <dgm:t>
        <a:bodyPr/>
        <a:lstStyle/>
        <a:p>
          <a:endParaRPr lang="ru-RU"/>
        </a:p>
      </dgm:t>
    </dgm:pt>
    <dgm:pt modelId="{54A8B6F1-A922-4C63-AEA9-46F7AF7AE974}" type="pres">
      <dgm:prSet presAssocID="{43CA910A-D604-4598-94EF-7B81A89AE038}" presName="parentText" presStyleLbl="node1" presStyleIdx="0" presStyleCnt="3">
        <dgm:presLayoutVars>
          <dgm:chMax val="0"/>
          <dgm:bulletEnabled val="1"/>
        </dgm:presLayoutVars>
      </dgm:prSet>
      <dgm:spPr/>
      <dgm:t>
        <a:bodyPr/>
        <a:lstStyle/>
        <a:p>
          <a:endParaRPr lang="ru-RU"/>
        </a:p>
      </dgm:t>
    </dgm:pt>
    <dgm:pt modelId="{C08FE39A-D67B-401A-BEB1-F14C584F4B4C}" type="pres">
      <dgm:prSet presAssocID="{724EA3E8-1A99-46B5-9727-E28D7F827807}" presName="spacer" presStyleCnt="0"/>
      <dgm:spPr/>
    </dgm:pt>
    <dgm:pt modelId="{0F3B8E4E-211D-4AC0-A1B3-DEBE67877568}" type="pres">
      <dgm:prSet presAssocID="{D4061CF5-4BEA-48ED-9A78-49228067C8DF}" presName="parentText" presStyleLbl="node1" presStyleIdx="1" presStyleCnt="3">
        <dgm:presLayoutVars>
          <dgm:chMax val="0"/>
          <dgm:bulletEnabled val="1"/>
        </dgm:presLayoutVars>
      </dgm:prSet>
      <dgm:spPr/>
      <dgm:t>
        <a:bodyPr/>
        <a:lstStyle/>
        <a:p>
          <a:endParaRPr lang="ru-RU"/>
        </a:p>
      </dgm:t>
    </dgm:pt>
    <dgm:pt modelId="{92215800-BE8D-4EB5-8EC3-3824F88902DD}" type="pres">
      <dgm:prSet presAssocID="{439AAFF6-A58D-4855-8F39-828E0D79EBD3}" presName="spacer" presStyleCnt="0"/>
      <dgm:spPr/>
    </dgm:pt>
    <dgm:pt modelId="{4D79AFD5-5D1A-409E-A8E7-51C81809853B}" type="pres">
      <dgm:prSet presAssocID="{5D480FBB-B603-4A5F-94A8-F07850E9F5E2}" presName="parentText" presStyleLbl="node1" presStyleIdx="2" presStyleCnt="3">
        <dgm:presLayoutVars>
          <dgm:chMax val="0"/>
          <dgm:bulletEnabled val="1"/>
        </dgm:presLayoutVars>
      </dgm:prSet>
      <dgm:spPr/>
      <dgm:t>
        <a:bodyPr/>
        <a:lstStyle/>
        <a:p>
          <a:endParaRPr lang="ru-RU"/>
        </a:p>
      </dgm:t>
    </dgm:pt>
  </dgm:ptLst>
  <dgm:cxnLst>
    <dgm:cxn modelId="{FA506A24-D0EB-41B1-B544-9E97962DE694}" type="presOf" srcId="{137DCB57-9842-4A8E-B554-623478B5AAC4}" destId="{0CE3017B-6C8E-490F-AF1B-511E6B3C312D}" srcOrd="0" destOrd="0" presId="urn:microsoft.com/office/officeart/2005/8/layout/vList2"/>
    <dgm:cxn modelId="{1A3AF326-6F2F-42F1-8447-65AB7C8A140D}" type="presOf" srcId="{D4061CF5-4BEA-48ED-9A78-49228067C8DF}" destId="{0F3B8E4E-211D-4AC0-A1B3-DEBE67877568}" srcOrd="0" destOrd="0" presId="urn:microsoft.com/office/officeart/2005/8/layout/vList2"/>
    <dgm:cxn modelId="{FF2707CE-E0AD-4E3C-9BB8-59684C3B4B57}" type="presOf" srcId="{43CA910A-D604-4598-94EF-7B81A89AE038}" destId="{54A8B6F1-A922-4C63-AEA9-46F7AF7AE974}" srcOrd="0" destOrd="0" presId="urn:microsoft.com/office/officeart/2005/8/layout/vList2"/>
    <dgm:cxn modelId="{FF8FAC75-65BA-4331-B253-C5C847DDBF09}" type="presOf" srcId="{5D480FBB-B603-4A5F-94A8-F07850E9F5E2}" destId="{4D79AFD5-5D1A-409E-A8E7-51C81809853B}" srcOrd="0" destOrd="0" presId="urn:microsoft.com/office/officeart/2005/8/layout/vList2"/>
    <dgm:cxn modelId="{96207070-6213-479A-9FB6-87C0A213DC3D}" srcId="{137DCB57-9842-4A8E-B554-623478B5AAC4}" destId="{5D480FBB-B603-4A5F-94A8-F07850E9F5E2}" srcOrd="2" destOrd="0" parTransId="{C829B665-A1E6-4511-A5A0-E72FB11A8C65}" sibTransId="{22D1395C-B509-451D-B840-35A6E6DB9F3E}"/>
    <dgm:cxn modelId="{1D001789-C882-4767-85B6-F701D94056A2}" srcId="{137DCB57-9842-4A8E-B554-623478B5AAC4}" destId="{43CA910A-D604-4598-94EF-7B81A89AE038}" srcOrd="0" destOrd="0" parTransId="{A860D9FE-4692-4E85-897D-77C023221AB6}" sibTransId="{724EA3E8-1A99-46B5-9727-E28D7F827807}"/>
    <dgm:cxn modelId="{ED3ABCE3-1AA1-4A14-8301-8EAE560BB573}" srcId="{137DCB57-9842-4A8E-B554-623478B5AAC4}" destId="{D4061CF5-4BEA-48ED-9A78-49228067C8DF}" srcOrd="1" destOrd="0" parTransId="{0A69E3FF-ADE1-4D1D-AA4D-544190235E1B}" sibTransId="{439AAFF6-A58D-4855-8F39-828E0D79EBD3}"/>
    <dgm:cxn modelId="{06CA9356-B4F0-4E10-B058-93A94D36AF44}" type="presParOf" srcId="{0CE3017B-6C8E-490F-AF1B-511E6B3C312D}" destId="{54A8B6F1-A922-4C63-AEA9-46F7AF7AE974}" srcOrd="0" destOrd="0" presId="urn:microsoft.com/office/officeart/2005/8/layout/vList2"/>
    <dgm:cxn modelId="{9D74BA7B-D801-411F-869C-B2126B1A9D25}" type="presParOf" srcId="{0CE3017B-6C8E-490F-AF1B-511E6B3C312D}" destId="{C08FE39A-D67B-401A-BEB1-F14C584F4B4C}" srcOrd="1" destOrd="0" presId="urn:microsoft.com/office/officeart/2005/8/layout/vList2"/>
    <dgm:cxn modelId="{3DE43E09-7E41-42FF-B3B4-DB46F0B8883D}" type="presParOf" srcId="{0CE3017B-6C8E-490F-AF1B-511E6B3C312D}" destId="{0F3B8E4E-211D-4AC0-A1B3-DEBE67877568}" srcOrd="2" destOrd="0" presId="urn:microsoft.com/office/officeart/2005/8/layout/vList2"/>
    <dgm:cxn modelId="{8E924862-EB56-4679-8CA6-7718C890614E}" type="presParOf" srcId="{0CE3017B-6C8E-490F-AF1B-511E6B3C312D}" destId="{92215800-BE8D-4EB5-8EC3-3824F88902DD}" srcOrd="3" destOrd="0" presId="urn:microsoft.com/office/officeart/2005/8/layout/vList2"/>
    <dgm:cxn modelId="{F828B356-0220-4CB0-8D4D-339A072004A1}" type="presParOf" srcId="{0CE3017B-6C8E-490F-AF1B-511E6B3C312D}" destId="{4D79AFD5-5D1A-409E-A8E7-51C81809853B}" srcOrd="4"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74E9CF-C571-4457-9485-68508B18C9E7}">
      <dsp:nvSpPr>
        <dsp:cNvPr id="0" name=""/>
        <dsp:cNvSpPr/>
      </dsp:nvSpPr>
      <dsp:spPr>
        <a:xfrm>
          <a:off x="0" y="17374"/>
          <a:ext cx="10502536" cy="104247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l" defTabSz="1200150" rtl="0">
            <a:lnSpc>
              <a:spcPct val="90000"/>
            </a:lnSpc>
            <a:spcBef>
              <a:spcPct val="0"/>
            </a:spcBef>
            <a:spcAft>
              <a:spcPct val="35000"/>
            </a:spcAft>
          </a:pPr>
          <a:r>
            <a:rPr lang="en-US" sz="2700" kern="1200" dirty="0" err="1" smtClean="0"/>
            <a:t>Mavzu</a:t>
          </a:r>
          <a:r>
            <a:rPr lang="en-US" sz="2700" kern="1200" dirty="0" smtClean="0"/>
            <a:t>:</a:t>
          </a:r>
          <a:r>
            <a:rPr lang="ru-RU" sz="2700" kern="1200" dirty="0" err="1" smtClean="0"/>
            <a:t>Siljish</a:t>
          </a:r>
          <a:r>
            <a:rPr lang="ru-RU" sz="2700" kern="1200" dirty="0" smtClean="0"/>
            <a:t> </a:t>
          </a:r>
          <a:r>
            <a:rPr lang="ru-RU" sz="2700" kern="1200" dirty="0" err="1" smtClean="0"/>
            <a:t>deformatsiyasi</a:t>
          </a:r>
          <a:r>
            <a:rPr lang="ru-RU" sz="2700" kern="1200" dirty="0" smtClean="0"/>
            <a:t>.  </a:t>
          </a:r>
          <a:r>
            <a:rPr lang="ru-RU" sz="2700" kern="1200" dirty="0" err="1" smtClean="0"/>
            <a:t>Burаlish</a:t>
          </a:r>
          <a:r>
            <a:rPr lang="ru-RU" sz="2700" kern="1200" dirty="0" smtClean="0"/>
            <a:t>. </a:t>
          </a:r>
          <a:r>
            <a:rPr lang="ru-RU" sz="2700" kern="1200" dirty="0" err="1" smtClean="0"/>
            <a:t>Burаlishdаgi</a:t>
          </a:r>
          <a:r>
            <a:rPr lang="ru-RU" sz="2700" kern="1200" dirty="0" smtClean="0"/>
            <a:t> </a:t>
          </a:r>
          <a:r>
            <a:rPr lang="ru-RU" sz="2700" kern="1200" dirty="0" err="1" smtClean="0"/>
            <a:t>ichki</a:t>
          </a:r>
          <a:r>
            <a:rPr lang="ru-RU" sz="2700" kern="1200" dirty="0" smtClean="0"/>
            <a:t> </a:t>
          </a:r>
          <a:r>
            <a:rPr lang="ru-RU" sz="2700" kern="1200" dirty="0" err="1" smtClean="0"/>
            <a:t>kuch</a:t>
          </a:r>
          <a:r>
            <a:rPr lang="ru-RU" sz="2700" kern="1200" dirty="0" smtClean="0"/>
            <a:t> </a:t>
          </a:r>
          <a:r>
            <a:rPr lang="ru-RU" sz="2700" kern="1200" dirty="0" err="1" smtClean="0"/>
            <a:t>fаktоrlаrini</a:t>
          </a:r>
          <a:r>
            <a:rPr lang="ru-RU" sz="2700" kern="1200" dirty="0" smtClean="0"/>
            <a:t> </a:t>
          </a:r>
          <a:r>
            <a:rPr lang="ru-RU" sz="2700" kern="1200" dirty="0" err="1" smtClean="0"/>
            <a:t>vа</a:t>
          </a:r>
          <a:r>
            <a:rPr lang="ru-RU" sz="2700" kern="1200" dirty="0" smtClean="0"/>
            <a:t> </a:t>
          </a:r>
          <a:r>
            <a:rPr lang="ru-RU" sz="2700" kern="1200" dirty="0" err="1" smtClean="0"/>
            <a:t>dеfоrmаtsiya</a:t>
          </a:r>
          <a:r>
            <a:rPr lang="ru-RU" sz="2700" kern="1200" dirty="0" smtClean="0"/>
            <a:t>.</a:t>
          </a:r>
          <a:endParaRPr lang="ru-RU" sz="2700" kern="1200" dirty="0"/>
        </a:p>
      </dsp:txBody>
      <dsp:txXfrm>
        <a:off x="50889" y="68263"/>
        <a:ext cx="10400758" cy="9406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E5DD4D-A278-4EB5-8DD5-968B5A07F0A1}">
      <dsp:nvSpPr>
        <dsp:cNvPr id="0" name=""/>
        <dsp:cNvSpPr/>
      </dsp:nvSpPr>
      <dsp:spPr>
        <a:xfrm rot="16200000">
          <a:off x="-1216166" y="1224411"/>
          <a:ext cx="3970318" cy="1521494"/>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0" rIns="246063" bIns="0" numCol="1" spcCol="1270" anchor="ctr" anchorCtr="0">
          <a:noAutofit/>
        </a:bodyPr>
        <a:lstStyle/>
        <a:p>
          <a:pPr lvl="0" algn="ctr" defTabSz="1733550" rtl="0">
            <a:lnSpc>
              <a:spcPct val="90000"/>
            </a:lnSpc>
            <a:spcBef>
              <a:spcPct val="0"/>
            </a:spcBef>
            <a:spcAft>
              <a:spcPct val="35000"/>
            </a:spcAft>
          </a:pPr>
          <a:r>
            <a:rPr lang="en-US" sz="3900" kern="1200" dirty="0" err="1" smtClean="0"/>
            <a:t>Reja</a:t>
          </a:r>
          <a:endParaRPr lang="ru-RU" sz="3900" kern="1200" dirty="0"/>
        </a:p>
      </dsp:txBody>
      <dsp:txXfrm rot="5400000">
        <a:off x="8246" y="794063"/>
        <a:ext cx="1521494" cy="2382190"/>
      </dsp:txXfrm>
    </dsp:sp>
    <dsp:sp modelId="{7B79EAB9-00CC-43D5-952F-35A0E0962053}">
      <dsp:nvSpPr>
        <dsp:cNvPr id="0" name=""/>
        <dsp:cNvSpPr/>
      </dsp:nvSpPr>
      <dsp:spPr>
        <a:xfrm rot="16200000">
          <a:off x="419439" y="1224411"/>
          <a:ext cx="3970318" cy="1521494"/>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rtl="0">
            <a:lnSpc>
              <a:spcPct val="90000"/>
            </a:lnSpc>
            <a:spcBef>
              <a:spcPct val="0"/>
            </a:spcBef>
            <a:spcAft>
              <a:spcPct val="35000"/>
            </a:spcAft>
          </a:pPr>
          <a:r>
            <a:rPr lang="en-US" sz="2000" kern="1200" dirty="0" smtClean="0"/>
            <a:t>1.Sof </a:t>
          </a:r>
          <a:r>
            <a:rPr lang="en-US" sz="2000" kern="1200" dirty="0" err="1" smtClean="0"/>
            <a:t>siljish.Sof</a:t>
          </a:r>
          <a:r>
            <a:rPr lang="en-US" sz="2000" kern="1200" dirty="0" smtClean="0"/>
            <a:t> </a:t>
          </a:r>
          <a:r>
            <a:rPr lang="en-US" sz="2000" kern="1200" dirty="0" err="1" smtClean="0"/>
            <a:t>siljishda</a:t>
          </a:r>
          <a:r>
            <a:rPr lang="uz-Cyrl-UZ" sz="2000" kern="1200" dirty="0" smtClean="0"/>
            <a:t>g</a:t>
          </a:r>
          <a:r>
            <a:rPr lang="en-US" sz="2000" kern="1200" dirty="0" err="1" smtClean="0"/>
            <a:t>i</a:t>
          </a:r>
          <a:r>
            <a:rPr lang="en-US" sz="2000" kern="1200" dirty="0" smtClean="0"/>
            <a:t> </a:t>
          </a:r>
          <a:r>
            <a:rPr lang="en-US" sz="2000" kern="1200" dirty="0" err="1" smtClean="0"/>
            <a:t>kuchlanish</a:t>
          </a:r>
          <a:r>
            <a:rPr lang="uz-Cyrl-UZ" sz="2000" kern="1200" dirty="0" smtClean="0"/>
            <a:t>lar  va deformatsiya</a:t>
          </a:r>
          <a:r>
            <a:rPr lang="en-US" sz="2000" kern="1200" dirty="0" smtClean="0"/>
            <a:t>.</a:t>
          </a:r>
          <a:endParaRPr lang="ru-RU" sz="2000" kern="1200" dirty="0"/>
        </a:p>
      </dsp:txBody>
      <dsp:txXfrm rot="5400000">
        <a:off x="1643851" y="794063"/>
        <a:ext cx="1521494" cy="2382190"/>
      </dsp:txXfrm>
    </dsp:sp>
    <dsp:sp modelId="{10815B29-0D47-4129-A23C-B4E273205E54}">
      <dsp:nvSpPr>
        <dsp:cNvPr id="0" name=""/>
        <dsp:cNvSpPr/>
      </dsp:nvSpPr>
      <dsp:spPr>
        <a:xfrm rot="16200000">
          <a:off x="2055046" y="1224411"/>
          <a:ext cx="3970318" cy="1521494"/>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rtl="0">
            <a:lnSpc>
              <a:spcPct val="90000"/>
            </a:lnSpc>
            <a:spcBef>
              <a:spcPct val="0"/>
            </a:spcBef>
            <a:spcAft>
              <a:spcPct val="35000"/>
            </a:spcAft>
          </a:pPr>
          <a:r>
            <a:rPr lang="en-US" sz="2000" kern="1200" dirty="0" smtClean="0"/>
            <a:t>2.Sof </a:t>
          </a:r>
          <a:r>
            <a:rPr lang="en-US" sz="2000" kern="1200" dirty="0" err="1" smtClean="0"/>
            <a:t>siljishdagi</a:t>
          </a:r>
          <a:r>
            <a:rPr lang="en-US" sz="2000" kern="1200" dirty="0" smtClean="0"/>
            <a:t> </a:t>
          </a:r>
          <a:r>
            <a:rPr lang="en-US" sz="2000" kern="1200" dirty="0" err="1" smtClean="0"/>
            <a:t>Guk</a:t>
          </a:r>
          <a:r>
            <a:rPr lang="en-US" sz="2000" kern="1200" dirty="0" smtClean="0"/>
            <a:t> </a:t>
          </a:r>
          <a:r>
            <a:rPr lang="en-US" sz="2000" kern="1200" dirty="0" err="1" smtClean="0"/>
            <a:t>qonuni</a:t>
          </a:r>
          <a:r>
            <a:rPr lang="en-US" sz="2000" kern="1200" dirty="0" smtClean="0"/>
            <a:t>. </a:t>
          </a:r>
          <a:r>
            <a:rPr lang="en-US" sz="2000" kern="1200" dirty="0" err="1" smtClean="0"/>
            <a:t>Ikkinchi</a:t>
          </a:r>
          <a:r>
            <a:rPr lang="en-US" sz="2000" kern="1200" dirty="0" smtClean="0"/>
            <a:t> </a:t>
          </a:r>
          <a:r>
            <a:rPr lang="en-US" sz="2000" kern="1200" dirty="0" err="1" smtClean="0"/>
            <a:t>tartibli</a:t>
          </a:r>
          <a:r>
            <a:rPr lang="en-US" sz="2000" kern="1200" dirty="0" smtClean="0"/>
            <a:t> Yung moduli</a:t>
          </a:r>
          <a:endParaRPr lang="ru-RU" sz="2000" kern="1200" dirty="0"/>
        </a:p>
      </dsp:txBody>
      <dsp:txXfrm rot="5400000">
        <a:off x="3279458" y="794063"/>
        <a:ext cx="1521494" cy="2382190"/>
      </dsp:txXfrm>
    </dsp:sp>
    <dsp:sp modelId="{1E607533-9BE5-4F12-B4E1-CEE9D876DAA0}">
      <dsp:nvSpPr>
        <dsp:cNvPr id="0" name=""/>
        <dsp:cNvSpPr/>
      </dsp:nvSpPr>
      <dsp:spPr>
        <a:xfrm rot="16200000">
          <a:off x="3690652" y="1224411"/>
          <a:ext cx="3970318" cy="1521494"/>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0" tIns="0" rIns="177800" bIns="0" numCol="1" spcCol="1270" anchor="ctr" anchorCtr="0">
          <a:noAutofit/>
        </a:bodyPr>
        <a:lstStyle/>
        <a:p>
          <a:pPr lvl="0" algn="ctr" defTabSz="1244600" rtl="0">
            <a:lnSpc>
              <a:spcPct val="90000"/>
            </a:lnSpc>
            <a:spcBef>
              <a:spcPct val="0"/>
            </a:spcBef>
            <a:spcAft>
              <a:spcPct val="35000"/>
            </a:spcAft>
          </a:pPr>
          <a:r>
            <a:rPr lang="en-US" sz="2800" kern="1200" dirty="0" smtClean="0"/>
            <a:t>3.Sof </a:t>
          </a:r>
          <a:r>
            <a:rPr lang="en-US" sz="2800" kern="1200" dirty="0" err="1" smtClean="0"/>
            <a:t>siljishdagi</a:t>
          </a:r>
          <a:r>
            <a:rPr lang="uz-Cyrl-UZ" sz="2800" kern="1200" dirty="0" smtClean="0"/>
            <a:t> hisoblash tenglamalari.</a:t>
          </a:r>
          <a:endParaRPr lang="ru-RU" sz="2800" kern="1200" dirty="0"/>
        </a:p>
      </dsp:txBody>
      <dsp:txXfrm rot="5400000">
        <a:off x="4915064" y="794063"/>
        <a:ext cx="1521494" cy="2382190"/>
      </dsp:txXfrm>
    </dsp:sp>
    <dsp:sp modelId="{14E32625-3658-41BB-A376-09CAA07FEAF4}">
      <dsp:nvSpPr>
        <dsp:cNvPr id="0" name=""/>
        <dsp:cNvSpPr/>
      </dsp:nvSpPr>
      <dsp:spPr>
        <a:xfrm rot="16200000">
          <a:off x="5326258" y="1224411"/>
          <a:ext cx="3970318" cy="1521494"/>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0" tIns="0" rIns="139700" bIns="0" numCol="1" spcCol="1270" anchor="ctr" anchorCtr="0">
          <a:noAutofit/>
        </a:bodyPr>
        <a:lstStyle/>
        <a:p>
          <a:pPr lvl="0" algn="ctr" defTabSz="977900" rtl="0">
            <a:lnSpc>
              <a:spcPct val="90000"/>
            </a:lnSpc>
            <a:spcBef>
              <a:spcPct val="0"/>
            </a:spcBef>
            <a:spcAft>
              <a:spcPct val="35000"/>
            </a:spcAft>
          </a:pPr>
          <a:r>
            <a:rPr lang="en-US" sz="2200" kern="1200" dirty="0" smtClean="0"/>
            <a:t>4</a:t>
          </a:r>
          <a:r>
            <a:rPr lang="uz-Cyrl-UZ" sz="2200" kern="1200" dirty="0" smtClean="0"/>
            <a:t>. Buralish. Burovchi moment. Buralishdagi mustahkamlik sharti</a:t>
          </a:r>
          <a:endParaRPr lang="ru-RU" sz="2200" kern="1200" dirty="0"/>
        </a:p>
      </dsp:txBody>
      <dsp:txXfrm rot="5400000">
        <a:off x="6550670" y="794063"/>
        <a:ext cx="1521494" cy="2382190"/>
      </dsp:txXfrm>
    </dsp:sp>
    <dsp:sp modelId="{0886D2D7-BA5C-4A7F-AE53-3D3077D85594}">
      <dsp:nvSpPr>
        <dsp:cNvPr id="0" name=""/>
        <dsp:cNvSpPr/>
      </dsp:nvSpPr>
      <dsp:spPr>
        <a:xfrm rot="16200000">
          <a:off x="6961865" y="1224411"/>
          <a:ext cx="3970318" cy="1521494"/>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000" tIns="0" rIns="127000" bIns="0" numCol="1" spcCol="1270" anchor="ctr" anchorCtr="0">
          <a:noAutofit/>
        </a:bodyPr>
        <a:lstStyle/>
        <a:p>
          <a:pPr lvl="0" algn="ctr" defTabSz="889000" rtl="0">
            <a:lnSpc>
              <a:spcPct val="90000"/>
            </a:lnSpc>
            <a:spcBef>
              <a:spcPct val="0"/>
            </a:spcBef>
            <a:spcAft>
              <a:spcPct val="35000"/>
            </a:spcAft>
          </a:pPr>
          <a:r>
            <a:rPr lang="en-US" sz="2000" kern="1200" dirty="0" smtClean="0"/>
            <a:t>5</a:t>
          </a:r>
          <a:r>
            <a:rPr lang="uz-Cyrl-UZ" sz="2000" kern="1200" dirty="0" smtClean="0"/>
            <a:t>.Buralishdagi potentsial energiya</a:t>
          </a:r>
          <a:r>
            <a:rPr lang="en-US" sz="2000" kern="1200" dirty="0" smtClean="0"/>
            <a:t>.</a:t>
          </a:r>
          <a:r>
            <a:rPr lang="uz-Cyrl-UZ" sz="2000" kern="1200" dirty="0" smtClean="0"/>
            <a:t>Buralishdagi asosiy kuchlanishlar</a:t>
          </a:r>
          <a:endParaRPr lang="ru-RU" sz="2000" kern="1200" dirty="0"/>
        </a:p>
      </dsp:txBody>
      <dsp:txXfrm rot="5400000">
        <a:off x="8186277" y="794063"/>
        <a:ext cx="1521494" cy="2382190"/>
      </dsp:txXfrm>
    </dsp:sp>
    <dsp:sp modelId="{A7788E76-2C34-49A3-9E8A-D1AE361C145B}">
      <dsp:nvSpPr>
        <dsp:cNvPr id="0" name=""/>
        <dsp:cNvSpPr/>
      </dsp:nvSpPr>
      <dsp:spPr>
        <a:xfrm rot="16200000">
          <a:off x="8605716" y="1224411"/>
          <a:ext cx="3970318" cy="1521494"/>
        </a:xfrm>
        <a:prstGeom prst="flowChartManualOperation">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0" rIns="111125" bIns="0" numCol="1" spcCol="1270" anchor="ctr" anchorCtr="0">
          <a:noAutofit/>
        </a:bodyPr>
        <a:lstStyle/>
        <a:p>
          <a:pPr lvl="0" algn="ctr" defTabSz="777875" rtl="0">
            <a:lnSpc>
              <a:spcPct val="90000"/>
            </a:lnSpc>
            <a:spcBef>
              <a:spcPct val="0"/>
            </a:spcBef>
            <a:spcAft>
              <a:spcPct val="35000"/>
            </a:spcAft>
          </a:pPr>
          <a:r>
            <a:rPr lang="en-US" sz="1750" kern="1200" dirty="0" smtClean="0">
              <a:latin typeface="Times New Roman" panose="02020603050405020304" pitchFamily="18" charset="0"/>
              <a:cs typeface="Times New Roman" panose="02020603050405020304" pitchFamily="18" charset="0"/>
            </a:rPr>
            <a:t>6</a:t>
          </a:r>
          <a:r>
            <a:rPr lang="uz-Cyrl-UZ" sz="1750" kern="1200" dirty="0" smtClean="0">
              <a:latin typeface="Times New Roman" panose="02020603050405020304" pitchFamily="18" charset="0"/>
              <a:cs typeface="Times New Roman" panose="02020603050405020304" pitchFamily="18" charset="0"/>
            </a:rPr>
            <a:t>.Buralishdagi kuchlanganlik holati va val yemirilishininig tahlili.Kesimi doiraviy bo’lmagan brusning buralishi</a:t>
          </a:r>
          <a:r>
            <a:rPr lang="en-US" sz="1750" kern="1200" dirty="0" smtClean="0">
              <a:latin typeface="Times New Roman" panose="02020603050405020304" pitchFamily="18" charset="0"/>
              <a:cs typeface="Times New Roman" panose="02020603050405020304" pitchFamily="18" charset="0"/>
            </a:rPr>
            <a:t>.</a:t>
          </a:r>
          <a:endParaRPr lang="ru-RU" sz="1750" kern="1200" dirty="0">
            <a:latin typeface="Times New Roman" panose="02020603050405020304" pitchFamily="18" charset="0"/>
            <a:cs typeface="Times New Roman" panose="02020603050405020304" pitchFamily="18" charset="0"/>
          </a:endParaRPr>
        </a:p>
      </dsp:txBody>
      <dsp:txXfrm rot="5400000">
        <a:off x="9830128" y="794063"/>
        <a:ext cx="1521494" cy="238219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340785-C792-43B2-A014-F470212739EF}">
      <dsp:nvSpPr>
        <dsp:cNvPr id="0" name=""/>
        <dsp:cNvSpPr/>
      </dsp:nvSpPr>
      <dsp:spPr>
        <a:xfrm>
          <a:off x="0" y="265004"/>
          <a:ext cx="10820400" cy="5410080"/>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rtl="0">
            <a:lnSpc>
              <a:spcPct val="90000"/>
            </a:lnSpc>
            <a:spcBef>
              <a:spcPct val="0"/>
            </a:spcBef>
            <a:spcAft>
              <a:spcPct val="35000"/>
            </a:spcAft>
          </a:pPr>
          <a:r>
            <a:rPr lang="en-US" sz="3400" kern="1200" dirty="0" err="1" smtClean="0"/>
            <a:t>Konstruktsiya</a:t>
          </a:r>
          <a:r>
            <a:rPr lang="en-US" sz="3400" kern="1200" dirty="0" smtClean="0"/>
            <a:t> </a:t>
          </a:r>
          <a:r>
            <a:rPr lang="en-US" sz="3400" kern="1200" dirty="0" err="1" smtClean="0"/>
            <a:t>elementining</a:t>
          </a:r>
          <a:r>
            <a:rPr lang="en-US" sz="3400" kern="1200" dirty="0" smtClean="0"/>
            <a:t> </a:t>
          </a:r>
          <a:r>
            <a:rPr lang="en-US" sz="3400" kern="1200" dirty="0" err="1" smtClean="0"/>
            <a:t>istalgan</a:t>
          </a:r>
          <a:r>
            <a:rPr lang="en-US" sz="3400" kern="1200" dirty="0" smtClean="0"/>
            <a:t> </a:t>
          </a:r>
          <a:r>
            <a:rPr lang="en-US" sz="3400" kern="1200" dirty="0" err="1" smtClean="0"/>
            <a:t>ko’ndalang</a:t>
          </a:r>
          <a:r>
            <a:rPr lang="en-US" sz="3400" kern="1200" dirty="0" smtClean="0"/>
            <a:t> </a:t>
          </a:r>
          <a:r>
            <a:rPr lang="en-US" sz="3400" kern="1200" dirty="0" err="1" smtClean="0"/>
            <a:t>kesimida</a:t>
          </a:r>
          <a:r>
            <a:rPr lang="en-US" sz="3400" kern="1200" dirty="0" smtClean="0"/>
            <a:t> </a:t>
          </a:r>
          <a:r>
            <a:rPr lang="en-US" sz="3400" kern="1200" dirty="0" err="1" smtClean="0"/>
            <a:t>faqat</a:t>
          </a:r>
          <a:r>
            <a:rPr lang="en-US" sz="3400" kern="1200" dirty="0" smtClean="0"/>
            <a:t> </a:t>
          </a:r>
          <a:r>
            <a:rPr lang="en-US" sz="3400" kern="1200" dirty="0" err="1" smtClean="0"/>
            <a:t>urinma</a:t>
          </a:r>
          <a:r>
            <a:rPr lang="en-US" sz="3400" kern="1200" dirty="0" smtClean="0"/>
            <a:t> </a:t>
          </a:r>
          <a:r>
            <a:rPr lang="en-US" sz="3400" kern="1200" dirty="0" err="1" smtClean="0"/>
            <a:t>kuchlanish</a:t>
          </a:r>
          <a:r>
            <a:rPr lang="en-US" sz="3400" kern="1200" dirty="0" smtClean="0"/>
            <a:t> </a:t>
          </a:r>
          <a:r>
            <a:rPr lang="en-US" sz="3400" kern="1200" dirty="0" err="1" smtClean="0"/>
            <a:t>ta’siridan</a:t>
          </a:r>
          <a:r>
            <a:rPr lang="en-US" sz="3400" kern="1200" dirty="0" smtClean="0"/>
            <a:t> </a:t>
          </a:r>
          <a:r>
            <a:rPr lang="en-US" sz="3400" kern="1200" dirty="0" err="1" smtClean="0"/>
            <a:t>hosil</a:t>
          </a:r>
          <a:r>
            <a:rPr lang="en-US" sz="3400" kern="1200" dirty="0" smtClean="0"/>
            <a:t> </a:t>
          </a:r>
          <a:r>
            <a:rPr lang="en-US" sz="3400" kern="1200" dirty="0" err="1" smtClean="0"/>
            <a:t>bo’ladigan</a:t>
          </a:r>
          <a:r>
            <a:rPr lang="en-US" sz="3400" kern="1200" dirty="0" smtClean="0"/>
            <a:t> </a:t>
          </a:r>
          <a:r>
            <a:rPr lang="en-US" sz="3400" kern="1200" dirty="0" err="1" smtClean="0"/>
            <a:t>deformatsiyaning</a:t>
          </a:r>
          <a:r>
            <a:rPr lang="en-US" sz="3400" kern="1200" dirty="0" smtClean="0"/>
            <a:t> </a:t>
          </a:r>
          <a:r>
            <a:rPr lang="en-US" sz="3400" kern="1200" dirty="0" err="1" smtClean="0"/>
            <a:t>turiga</a:t>
          </a:r>
          <a:r>
            <a:rPr lang="en-US" sz="3400" kern="1200" dirty="0" smtClean="0"/>
            <a:t> </a:t>
          </a:r>
          <a:r>
            <a:rPr lang="en-US" sz="3400" b="1" u="sng" kern="1200" dirty="0" err="1" smtClean="0"/>
            <a:t>siljish</a:t>
          </a:r>
          <a:r>
            <a:rPr lang="en-US" sz="3400" b="1" u="sng" kern="1200" dirty="0" smtClean="0"/>
            <a:t> </a:t>
          </a:r>
          <a:r>
            <a:rPr lang="en-US" sz="3400" b="1" u="sng" kern="1200" dirty="0" err="1" smtClean="0"/>
            <a:t>deformatsiyasi</a:t>
          </a:r>
          <a:r>
            <a:rPr lang="en-US" sz="3400" u="sng" kern="1200" dirty="0" smtClean="0"/>
            <a:t> </a:t>
          </a:r>
          <a:r>
            <a:rPr lang="en-US" sz="3400" kern="1200" dirty="0" err="1" smtClean="0"/>
            <a:t>deyiladi</a:t>
          </a:r>
          <a:r>
            <a:rPr lang="en-US" sz="3400" kern="1200" dirty="0" smtClean="0"/>
            <a:t>. </a:t>
          </a:r>
          <a:r>
            <a:rPr lang="en-US" sz="3400" kern="1200" dirty="0" err="1" smtClean="0"/>
            <a:t>Siljish</a:t>
          </a:r>
          <a:r>
            <a:rPr lang="en-US" sz="3400" kern="1200" dirty="0" smtClean="0"/>
            <a:t> </a:t>
          </a:r>
          <a:r>
            <a:rPr lang="en-US" sz="3400" kern="1200" dirty="0" err="1" smtClean="0"/>
            <a:t>deformatsiyasini</a:t>
          </a:r>
          <a:r>
            <a:rPr lang="en-US" sz="3400" kern="1200" dirty="0" smtClean="0"/>
            <a:t>, </a:t>
          </a:r>
          <a:r>
            <a:rPr lang="en-US" sz="3400" kern="1200" dirty="0" err="1" smtClean="0"/>
            <a:t>masalan</a:t>
          </a:r>
          <a:r>
            <a:rPr lang="en-US" sz="3400" kern="1200" dirty="0" smtClean="0"/>
            <a:t>, </a:t>
          </a:r>
          <a:r>
            <a:rPr lang="en-US" sz="3400" kern="1200" dirty="0" err="1" smtClean="0"/>
            <a:t>qaychi</a:t>
          </a:r>
          <a:r>
            <a:rPr lang="en-US" sz="3400" kern="1200" dirty="0" smtClean="0"/>
            <a:t> </a:t>
          </a:r>
          <a:r>
            <a:rPr lang="en-US" sz="3400" kern="1200" dirty="0" err="1" smtClean="0"/>
            <a:t>yordamida</a:t>
          </a:r>
          <a:r>
            <a:rPr lang="en-US" sz="3400" kern="1200" dirty="0" smtClean="0"/>
            <a:t> </a:t>
          </a:r>
          <a:r>
            <a:rPr lang="en-US" sz="3400" kern="1200" dirty="0" err="1" smtClean="0"/>
            <a:t>yupqa</a:t>
          </a:r>
          <a:r>
            <a:rPr lang="en-US" sz="3400" kern="1200" dirty="0" smtClean="0"/>
            <a:t> </a:t>
          </a:r>
          <a:r>
            <a:rPr lang="en-US" sz="3400" kern="1200" dirty="0" err="1" smtClean="0"/>
            <a:t>tunikalarni</a:t>
          </a:r>
          <a:r>
            <a:rPr lang="en-US" sz="3400" kern="1200" dirty="0" smtClean="0"/>
            <a:t> </a:t>
          </a:r>
          <a:r>
            <a:rPr lang="en-US" sz="3400" kern="1200" dirty="0" err="1" smtClean="0"/>
            <a:t>yoki</a:t>
          </a:r>
          <a:r>
            <a:rPr lang="en-US" sz="3400" kern="1200" dirty="0" smtClean="0"/>
            <a:t> </a:t>
          </a:r>
          <a:r>
            <a:rPr lang="en-US" sz="3400" kern="1200" dirty="0" err="1" smtClean="0"/>
            <a:t>chiviqlarni</a:t>
          </a:r>
          <a:r>
            <a:rPr lang="en-US" sz="3400" kern="1200" dirty="0" smtClean="0"/>
            <a:t> </a:t>
          </a:r>
          <a:r>
            <a:rPr lang="en-US" sz="3400" kern="1200" dirty="0" err="1" smtClean="0"/>
            <a:t>qirqishda</a:t>
          </a:r>
          <a:r>
            <a:rPr lang="en-US" sz="3400" kern="1200" dirty="0" smtClean="0"/>
            <a:t> </a:t>
          </a:r>
          <a:r>
            <a:rPr lang="en-US" sz="3400" kern="1200" dirty="0" err="1" smtClean="0"/>
            <a:t>ko’rish</a:t>
          </a:r>
          <a:r>
            <a:rPr lang="en-US" sz="3400" kern="1200" dirty="0" smtClean="0"/>
            <a:t> </a:t>
          </a:r>
          <a:r>
            <a:rPr lang="en-US" sz="3400" kern="1200" dirty="0" err="1" smtClean="0"/>
            <a:t>mumkin</a:t>
          </a:r>
          <a:r>
            <a:rPr lang="en-US" sz="3400" kern="1200" dirty="0" smtClean="0"/>
            <a:t> (1-shakl,a). </a:t>
          </a:r>
          <a:r>
            <a:rPr lang="en-US" sz="3400" kern="1200" dirty="0" err="1" smtClean="0"/>
            <a:t>Faraz</a:t>
          </a:r>
          <a:r>
            <a:rPr lang="en-US" sz="3400" kern="1200" dirty="0" smtClean="0"/>
            <a:t> </a:t>
          </a:r>
          <a:r>
            <a:rPr lang="en-US" sz="3400" kern="1200" dirty="0" err="1" smtClean="0"/>
            <a:t>qilaylik</a:t>
          </a:r>
          <a:r>
            <a:rPr lang="en-US" sz="3400" kern="1200" dirty="0" smtClean="0"/>
            <a:t>, </a:t>
          </a:r>
          <a:r>
            <a:rPr lang="en-US" sz="3400" kern="1200" dirty="0" err="1" smtClean="0"/>
            <a:t>ko’ndalang</a:t>
          </a:r>
          <a:r>
            <a:rPr lang="en-US" sz="3400" kern="1200" dirty="0" smtClean="0"/>
            <a:t> </a:t>
          </a:r>
          <a:r>
            <a:rPr lang="en-US" sz="3400" kern="1200" dirty="0" err="1" smtClean="0"/>
            <a:t>kesim</a:t>
          </a:r>
          <a:r>
            <a:rPr lang="en-US" sz="3400" kern="1200" dirty="0" smtClean="0"/>
            <a:t> </a:t>
          </a:r>
          <a:r>
            <a:rPr lang="en-US" sz="3400" kern="1200" dirty="0" err="1" smtClean="0"/>
            <a:t>yuzasi</a:t>
          </a:r>
          <a:r>
            <a:rPr lang="en-US" sz="3400" kern="1200" dirty="0" smtClean="0"/>
            <a:t> F </a:t>
          </a:r>
          <a:r>
            <a:rPr lang="en-US" sz="3400" kern="1200" dirty="0" err="1" smtClean="0"/>
            <a:t>ga</a:t>
          </a:r>
          <a:r>
            <a:rPr lang="en-US" sz="3400" kern="1200" dirty="0" smtClean="0"/>
            <a:t> </a:t>
          </a:r>
          <a:r>
            <a:rPr lang="en-US" sz="3400" kern="1200" dirty="0" err="1" smtClean="0"/>
            <a:t>teng</a:t>
          </a:r>
          <a:r>
            <a:rPr lang="en-US" sz="3400" kern="1200" dirty="0" smtClean="0"/>
            <a:t> </a:t>
          </a:r>
          <a:r>
            <a:rPr lang="en-US" sz="3400" kern="1200" dirty="0" err="1" smtClean="0"/>
            <a:t>bo’lgan</a:t>
          </a:r>
          <a:r>
            <a:rPr lang="en-US" sz="3400" kern="1200" dirty="0" smtClean="0"/>
            <a:t> </a:t>
          </a:r>
          <a:r>
            <a:rPr lang="en-US" sz="3400" kern="1200" dirty="0" err="1" smtClean="0"/>
            <a:t>ingichka</a:t>
          </a:r>
          <a:r>
            <a:rPr lang="en-US" sz="3400" kern="1200" dirty="0" smtClean="0"/>
            <a:t> </a:t>
          </a:r>
          <a:r>
            <a:rPr lang="en-US" sz="3400" kern="1200" dirty="0" err="1" smtClean="0"/>
            <a:t>sterjen</a:t>
          </a:r>
          <a:r>
            <a:rPr lang="ru-RU" sz="3400" kern="1200" dirty="0" smtClean="0"/>
            <a:t>ь</a:t>
          </a:r>
          <a:r>
            <a:rPr lang="en-US" sz="3400" kern="1200" dirty="0" smtClean="0"/>
            <a:t>, </a:t>
          </a:r>
          <a:r>
            <a:rPr lang="en-US" sz="3400" kern="1200" dirty="0" err="1" smtClean="0"/>
            <a:t>o’qiga</a:t>
          </a:r>
          <a:r>
            <a:rPr lang="en-US" sz="3400" kern="1200" dirty="0" smtClean="0"/>
            <a:t> </a:t>
          </a:r>
          <a:r>
            <a:rPr lang="en-US" sz="3400" kern="1200" dirty="0" err="1" smtClean="0"/>
            <a:t>tik</a:t>
          </a:r>
          <a:r>
            <a:rPr lang="en-US" sz="3400" kern="1200" dirty="0" smtClean="0"/>
            <a:t> </a:t>
          </a:r>
          <a:r>
            <a:rPr lang="en-US" sz="3400" kern="1200" dirty="0" err="1" smtClean="0"/>
            <a:t>ravishda</a:t>
          </a:r>
          <a:r>
            <a:rPr lang="en-US" sz="3400" kern="1200" dirty="0" smtClean="0"/>
            <a:t> </a:t>
          </a:r>
          <a:r>
            <a:rPr lang="en-US" sz="3400" kern="1200" dirty="0" err="1" smtClean="0"/>
            <a:t>bir-biriga</a:t>
          </a:r>
          <a:r>
            <a:rPr lang="en-US" sz="3400" kern="1200" dirty="0" smtClean="0"/>
            <a:t> </a:t>
          </a:r>
          <a:r>
            <a:rPr lang="en-US" sz="3400" kern="1200" dirty="0" err="1" smtClean="0"/>
            <a:t>teng</a:t>
          </a:r>
          <a:r>
            <a:rPr lang="en-US" sz="3400" kern="1200" dirty="0" smtClean="0"/>
            <a:t> </a:t>
          </a:r>
          <a:r>
            <a:rPr lang="en-US" sz="3400" kern="1200" dirty="0" err="1" smtClean="0"/>
            <a:t>va</a:t>
          </a:r>
          <a:r>
            <a:rPr lang="en-US" sz="3400" kern="1200" dirty="0" smtClean="0"/>
            <a:t> </a:t>
          </a:r>
          <a:r>
            <a:rPr lang="en-US" sz="3400" kern="1200" dirty="0" err="1" smtClean="0"/>
            <a:t>qarama</a:t>
          </a:r>
          <a:r>
            <a:rPr lang="en-US" sz="3400" kern="1200" dirty="0" smtClean="0"/>
            <a:t>- </a:t>
          </a:r>
          <a:r>
            <a:rPr lang="en-US" sz="3400" kern="1200" dirty="0" err="1" smtClean="0"/>
            <a:t>qarshi</a:t>
          </a:r>
          <a:r>
            <a:rPr lang="en-US" sz="3400" kern="1200" dirty="0" smtClean="0"/>
            <a:t> </a:t>
          </a:r>
          <a:r>
            <a:rPr lang="en-US" sz="3400" kern="1200" dirty="0" err="1" smtClean="0"/>
            <a:t>yo’nalgan</a:t>
          </a:r>
          <a:r>
            <a:rPr lang="en-US" sz="3400" kern="1200" dirty="0" smtClean="0"/>
            <a:t> </a:t>
          </a:r>
          <a:r>
            <a:rPr lang="en-US" sz="3400" kern="1200" dirty="0" err="1" smtClean="0"/>
            <a:t>ikkita</a:t>
          </a:r>
          <a:r>
            <a:rPr lang="en-US" sz="3400" kern="1200" dirty="0" smtClean="0"/>
            <a:t> P </a:t>
          </a:r>
          <a:r>
            <a:rPr lang="en-US" sz="3400" kern="1200" dirty="0" err="1" smtClean="0"/>
            <a:t>kuch</a:t>
          </a:r>
          <a:r>
            <a:rPr lang="en-US" sz="3400" kern="1200" dirty="0" smtClean="0"/>
            <a:t> </a:t>
          </a:r>
          <a:r>
            <a:rPr lang="en-US" sz="3400" kern="1200" dirty="0" err="1" smtClean="0"/>
            <a:t>ta’sirida</a:t>
          </a:r>
          <a:r>
            <a:rPr lang="en-US" sz="3400" kern="1200" dirty="0" smtClean="0"/>
            <a:t> </a:t>
          </a:r>
          <a:r>
            <a:rPr lang="en-US" sz="3400" kern="1200" dirty="0" err="1" smtClean="0"/>
            <a:t>bo’lsin</a:t>
          </a:r>
          <a:r>
            <a:rPr lang="en-US" sz="3400" kern="1200" dirty="0" smtClean="0"/>
            <a:t>.</a:t>
          </a:r>
          <a:endParaRPr lang="ru-RU" sz="3400" kern="1200" dirty="0"/>
        </a:p>
      </dsp:txBody>
      <dsp:txXfrm>
        <a:off x="264098" y="529102"/>
        <a:ext cx="10292204" cy="488188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A8B6F1-A922-4C63-AEA9-46F7AF7AE974}">
      <dsp:nvSpPr>
        <dsp:cNvPr id="0" name=""/>
        <dsp:cNvSpPr/>
      </dsp:nvSpPr>
      <dsp:spPr>
        <a:xfrm>
          <a:off x="0" y="6039"/>
          <a:ext cx="10856686" cy="92663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1.Mavjud </a:t>
          </a:r>
          <a:r>
            <a:rPr lang="en-US" sz="2400" kern="1200" dirty="0" err="1" smtClean="0"/>
            <a:t>tuzilmaning</a:t>
          </a:r>
          <a:r>
            <a:rPr lang="en-US" sz="2400" kern="1200" dirty="0" smtClean="0"/>
            <a:t> </a:t>
          </a:r>
          <a:r>
            <a:rPr lang="en-US" sz="2400" kern="1200" dirty="0" err="1" smtClean="0"/>
            <a:t>mustahkamligini</a:t>
          </a:r>
          <a:r>
            <a:rPr lang="en-US" sz="2400" kern="1200" dirty="0" smtClean="0"/>
            <a:t> </a:t>
          </a:r>
          <a:r>
            <a:rPr lang="en-US" sz="2400" kern="1200" dirty="0" err="1" smtClean="0"/>
            <a:t>tekshirish</a:t>
          </a:r>
          <a:r>
            <a:rPr lang="en-US" sz="2400" kern="1200" dirty="0" smtClean="0"/>
            <a:t>. </a:t>
          </a:r>
          <a:r>
            <a:rPr lang="en-US" sz="2400" kern="1200" dirty="0" err="1" smtClean="0"/>
            <a:t>Bunda</a:t>
          </a:r>
          <a:r>
            <a:rPr lang="en-US" sz="2400" kern="1200" dirty="0" smtClean="0"/>
            <a:t> (1) </a:t>
          </a:r>
          <a:r>
            <a:rPr lang="en-US" sz="2400" kern="1200" dirty="0" err="1" smtClean="0"/>
            <a:t>shartning</a:t>
          </a:r>
          <a:r>
            <a:rPr lang="en-US" sz="2400" kern="1200" dirty="0" smtClean="0"/>
            <a:t> </a:t>
          </a:r>
          <a:r>
            <a:rPr lang="en-US" sz="2400" kern="1200" dirty="0" err="1" smtClean="0"/>
            <a:t>qanoatlantirilishi</a:t>
          </a:r>
          <a:r>
            <a:rPr lang="en-US" sz="2400" kern="1200" dirty="0" smtClean="0"/>
            <a:t> </a:t>
          </a:r>
          <a:r>
            <a:rPr lang="en-US" sz="2400" kern="1200" dirty="0" err="1" smtClean="0"/>
            <a:t>tekshiriladi</a:t>
          </a:r>
          <a:r>
            <a:rPr lang="en-US" sz="2400" kern="1200" dirty="0" smtClean="0"/>
            <a:t>.</a:t>
          </a:r>
          <a:endParaRPr lang="ru-RU" sz="2400" kern="1200" dirty="0"/>
        </a:p>
      </dsp:txBody>
      <dsp:txXfrm>
        <a:off x="45235" y="51274"/>
        <a:ext cx="10766216" cy="836169"/>
      </dsp:txXfrm>
    </dsp:sp>
    <dsp:sp modelId="{0F3B8E4E-211D-4AC0-A1B3-DEBE67877568}">
      <dsp:nvSpPr>
        <dsp:cNvPr id="0" name=""/>
        <dsp:cNvSpPr/>
      </dsp:nvSpPr>
      <dsp:spPr>
        <a:xfrm>
          <a:off x="0" y="1001799"/>
          <a:ext cx="10856686" cy="92663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smtClean="0"/>
            <a:t>2. Xavfsiz yuk kattaligini aniqlash:M</a:t>
          </a:r>
          <a:r>
            <a:rPr lang="en-US" sz="2400" kern="1200" baseline="-25000" smtClean="0"/>
            <a:t>b</a:t>
          </a:r>
          <a:r>
            <a:rPr lang="ru-RU" sz="2400" kern="1200" smtClean="0">
              <a:sym typeface="Symbol" panose="05050102010706020507" pitchFamily="18" charset="2"/>
            </a:rPr>
            <a:t></a:t>
          </a:r>
          <a:r>
            <a:rPr lang="en-US" sz="2400" kern="1200" smtClean="0"/>
            <a:t>W</a:t>
          </a:r>
          <a:r>
            <a:rPr lang="en-US" sz="2400" i="1" kern="1200" smtClean="0"/>
            <a:t>r</a:t>
          </a:r>
          <a:r>
            <a:rPr lang="en-US" sz="2400" kern="1200" smtClean="0"/>
            <a:t>[</a:t>
          </a:r>
          <a:r>
            <a:rPr lang="en-US" sz="2400" kern="1200" smtClean="0">
              <a:sym typeface="Symbol" panose="05050102010706020507" pitchFamily="18" charset="2"/>
            </a:rPr>
            <a:t></a:t>
          </a:r>
          <a:r>
            <a:rPr lang="en-US" sz="2400" kern="1200" smtClean="0"/>
            <a:t>]</a:t>
          </a:r>
          <a:endParaRPr lang="ru-RU" sz="2400" kern="1200"/>
        </a:p>
      </dsp:txBody>
      <dsp:txXfrm>
        <a:off x="45235" y="1047034"/>
        <a:ext cx="10766216" cy="836169"/>
      </dsp:txXfrm>
    </dsp:sp>
    <dsp:sp modelId="{4D79AFD5-5D1A-409E-A8E7-51C81809853B}">
      <dsp:nvSpPr>
        <dsp:cNvPr id="0" name=""/>
        <dsp:cNvSpPr/>
      </dsp:nvSpPr>
      <dsp:spPr>
        <a:xfrm>
          <a:off x="0" y="1997559"/>
          <a:ext cx="10856686" cy="926639"/>
        </a:xfrm>
        <a:prstGeom prst="round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l" defTabSz="1066800" rtl="0">
            <a:lnSpc>
              <a:spcPct val="90000"/>
            </a:lnSpc>
            <a:spcBef>
              <a:spcPct val="0"/>
            </a:spcBef>
            <a:spcAft>
              <a:spcPct val="35000"/>
            </a:spcAft>
          </a:pPr>
          <a:r>
            <a:rPr lang="en-US" sz="2400" kern="1200" dirty="0" smtClean="0"/>
            <a:t>3. </a:t>
          </a:r>
          <a:r>
            <a:rPr lang="en-US" sz="2400" kern="1200" dirty="0" err="1" smtClean="0"/>
            <a:t>Loyihalash</a:t>
          </a:r>
          <a:r>
            <a:rPr lang="en-US" sz="2400" kern="1200" dirty="0" smtClean="0"/>
            <a:t> </a:t>
          </a:r>
          <a:r>
            <a:rPr lang="en-US" sz="2400" kern="1200" dirty="0" err="1" smtClean="0"/>
            <a:t>masalasi</a:t>
          </a:r>
          <a:r>
            <a:rPr lang="en-US" sz="2400" kern="1200" dirty="0" smtClean="0"/>
            <a:t>. </a:t>
          </a:r>
          <a:r>
            <a:rPr lang="en-US" sz="2400" kern="1200" dirty="0" err="1" smtClean="0"/>
            <a:t>Bunda</a:t>
          </a:r>
          <a:r>
            <a:rPr lang="en-US" sz="2400" kern="1200" dirty="0" smtClean="0"/>
            <a:t> </a:t>
          </a:r>
          <a:r>
            <a:rPr lang="en-US" sz="2400" kern="1200" dirty="0" err="1" smtClean="0"/>
            <a:t>valning</a:t>
          </a:r>
          <a:r>
            <a:rPr lang="en-US" sz="2400" kern="1200" dirty="0" smtClean="0"/>
            <a:t> </a:t>
          </a:r>
          <a:r>
            <a:rPr lang="en-US" sz="2400" kern="1200" dirty="0" err="1" smtClean="0"/>
            <a:t>zarur</a:t>
          </a:r>
          <a:r>
            <a:rPr lang="en-US" sz="2400" kern="1200" dirty="0" smtClean="0"/>
            <a:t> </a:t>
          </a:r>
          <a:r>
            <a:rPr lang="en-US" sz="2400" kern="1200" dirty="0" err="1" smtClean="0"/>
            <a:t>o’lchamlari</a:t>
          </a:r>
          <a:r>
            <a:rPr lang="en-US" sz="2400" kern="1200" dirty="0" smtClean="0"/>
            <a:t> </a:t>
          </a:r>
          <a:r>
            <a:rPr lang="en-US" sz="2400" kern="1200" dirty="0" err="1" smtClean="0"/>
            <a:t>hisoblanadi</a:t>
          </a:r>
          <a:r>
            <a:rPr lang="en-US" sz="2400" kern="1200" dirty="0" smtClean="0"/>
            <a:t>:</a:t>
          </a:r>
          <a:endParaRPr lang="ru-RU" sz="2400" kern="1200" dirty="0"/>
        </a:p>
      </dsp:txBody>
      <dsp:txXfrm>
        <a:off x="45235" y="2042794"/>
        <a:ext cx="10766216" cy="83616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4.w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7.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9.wmf"/><Relationship Id="rId1" Type="http://schemas.openxmlformats.org/officeDocument/2006/relationships/image" Target="../media/image8.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image" Target="../media/image13.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17.wmf"/></Relationships>
</file>

<file path=ppt/drawings/_rels/vmlDrawing9.v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wmf"/><Relationship Id="rId1" Type="http://schemas.openxmlformats.org/officeDocument/2006/relationships/image" Target="../media/image18.wmf"/></Relationships>
</file>

<file path=ppt/drawings/_rels/vmlDrawing10.vml.rels><?xml version="1.0" encoding="UTF-8" standalone="yes"?>
<Relationships xmlns="http://schemas.openxmlformats.org/package/2006/relationships"><Relationship Id="rId1" Type="http://schemas.openxmlformats.org/officeDocument/2006/relationships/image" Target="../media/image21.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12.v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image" Target="../media/image23.wmf"/></Relationships>
</file>

<file path=ppt/drawings/_rels/vmlDrawing13.v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image" Target="../media/image26.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29.wmf"/><Relationship Id="rId1" Type="http://schemas.openxmlformats.org/officeDocument/2006/relationships/image" Target="../media/image28.wmf"/></Relationships>
</file>

<file path=ppt/drawings/_rels/vmlDrawing15.vml.rels><?xml version="1.0" encoding="UTF-8" standalone="yes"?>
<Relationships xmlns="http://schemas.openxmlformats.org/package/2006/relationships"><Relationship Id="rId1" Type="http://schemas.openxmlformats.org/officeDocument/2006/relationships/image" Target="../media/image30.wmf"/></Relationships>
</file>

<file path=ppt/drawings/_rels/vmlDrawing16.vml.rels><?xml version="1.0" encoding="UTF-8" standalone="yes"?>
<Relationships xmlns="http://schemas.openxmlformats.org/package/2006/relationships"><Relationship Id="rId1" Type="http://schemas.openxmlformats.org/officeDocument/2006/relationships/image" Target="../media/image35.wmf"/></Relationships>
</file>

<file path=ppt/drawings/_rels/vmlDrawing17.vml.rels><?xml version="1.0" encoding="UTF-8" standalone="yes"?>
<Relationships xmlns="http://schemas.openxmlformats.org/package/2006/relationships"><Relationship Id="rId2" Type="http://schemas.openxmlformats.org/officeDocument/2006/relationships/image" Target="../media/image38.wmf"/><Relationship Id="rId1" Type="http://schemas.openxmlformats.org/officeDocument/2006/relationships/image" Target="../media/image37.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36B1633-B761-4406-9CF0-7931AC2765A3}" type="datetimeFigureOut">
              <a:rPr lang="ru-RU" smtClean="0"/>
              <a:t>07.04.2018</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6ADFCFE-B950-4DE1-9813-D9F98EFBDE91}" type="slidenum">
              <a:rPr lang="ru-RU" smtClean="0"/>
              <a:t>‹#›</a:t>
            </a:fld>
            <a:endParaRPr lang="ru-RU"/>
          </a:p>
        </p:txBody>
      </p:sp>
    </p:spTree>
    <p:extLst>
      <p:ext uri="{BB962C8B-B14F-4D97-AF65-F5344CB8AC3E}">
        <p14:creationId xmlns:p14="http://schemas.microsoft.com/office/powerpoint/2010/main" val="10347427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a:t>
            </a:fld>
            <a:endParaRPr lang="ru-RU"/>
          </a:p>
        </p:txBody>
      </p:sp>
    </p:spTree>
    <p:extLst>
      <p:ext uri="{BB962C8B-B14F-4D97-AF65-F5344CB8AC3E}">
        <p14:creationId xmlns:p14="http://schemas.microsoft.com/office/powerpoint/2010/main" val="30637589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a:t>
            </a:fld>
            <a:endParaRPr lang="ru-RU"/>
          </a:p>
        </p:txBody>
      </p:sp>
    </p:spTree>
    <p:extLst>
      <p:ext uri="{BB962C8B-B14F-4D97-AF65-F5344CB8AC3E}">
        <p14:creationId xmlns:p14="http://schemas.microsoft.com/office/powerpoint/2010/main" val="2751113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D6ADFCFE-B950-4DE1-9813-D9F98EFBDE91}" type="slidenum">
              <a:rPr lang="ru-RU" smtClean="0"/>
              <a:t>3</a:t>
            </a:fld>
            <a:endParaRPr lang="ru-RU"/>
          </a:p>
        </p:txBody>
      </p:sp>
    </p:spTree>
    <p:extLst>
      <p:ext uri="{BB962C8B-B14F-4D97-AF65-F5344CB8AC3E}">
        <p14:creationId xmlns:p14="http://schemas.microsoft.com/office/powerpoint/2010/main" val="32938115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4</a:t>
            </a:fld>
            <a:endParaRPr lang="ru-RU"/>
          </a:p>
        </p:txBody>
      </p:sp>
    </p:spTree>
    <p:extLst>
      <p:ext uri="{BB962C8B-B14F-4D97-AF65-F5344CB8AC3E}">
        <p14:creationId xmlns:p14="http://schemas.microsoft.com/office/powerpoint/2010/main" val="20464044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5</a:t>
            </a:fld>
            <a:endParaRPr lang="ru-RU"/>
          </a:p>
        </p:txBody>
      </p:sp>
    </p:spTree>
    <p:extLst>
      <p:ext uri="{BB962C8B-B14F-4D97-AF65-F5344CB8AC3E}">
        <p14:creationId xmlns:p14="http://schemas.microsoft.com/office/powerpoint/2010/main" val="14659029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6</a:t>
            </a:fld>
            <a:endParaRPr lang="ru-RU"/>
          </a:p>
        </p:txBody>
      </p:sp>
    </p:spTree>
    <p:extLst>
      <p:ext uri="{BB962C8B-B14F-4D97-AF65-F5344CB8AC3E}">
        <p14:creationId xmlns:p14="http://schemas.microsoft.com/office/powerpoint/2010/main" val="33769244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7</a:t>
            </a:fld>
            <a:endParaRPr lang="ru-RU"/>
          </a:p>
        </p:txBody>
      </p:sp>
    </p:spTree>
    <p:extLst>
      <p:ext uri="{BB962C8B-B14F-4D97-AF65-F5344CB8AC3E}">
        <p14:creationId xmlns:p14="http://schemas.microsoft.com/office/powerpoint/2010/main" val="30628096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8</a:t>
            </a:fld>
            <a:endParaRPr lang="ru-RU"/>
          </a:p>
        </p:txBody>
      </p:sp>
    </p:spTree>
    <p:extLst>
      <p:ext uri="{BB962C8B-B14F-4D97-AF65-F5344CB8AC3E}">
        <p14:creationId xmlns:p14="http://schemas.microsoft.com/office/powerpoint/2010/main" val="39592486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9</a:t>
            </a:fld>
            <a:endParaRPr lang="ru-RU"/>
          </a:p>
        </p:txBody>
      </p:sp>
    </p:spTree>
    <p:extLst>
      <p:ext uri="{BB962C8B-B14F-4D97-AF65-F5344CB8AC3E}">
        <p14:creationId xmlns:p14="http://schemas.microsoft.com/office/powerpoint/2010/main" val="231482044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10</a:t>
            </a:fld>
            <a:endParaRPr lang="ru-RU"/>
          </a:p>
        </p:txBody>
      </p:sp>
    </p:spTree>
    <p:extLst>
      <p:ext uri="{BB962C8B-B14F-4D97-AF65-F5344CB8AC3E}">
        <p14:creationId xmlns:p14="http://schemas.microsoft.com/office/powerpoint/2010/main" val="29765668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11</a:t>
            </a:fld>
            <a:endParaRPr lang="ru-RU"/>
          </a:p>
        </p:txBody>
      </p:sp>
    </p:spTree>
    <p:extLst>
      <p:ext uri="{BB962C8B-B14F-4D97-AF65-F5344CB8AC3E}">
        <p14:creationId xmlns:p14="http://schemas.microsoft.com/office/powerpoint/2010/main" val="4792111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12</a:t>
            </a:fld>
            <a:endParaRPr lang="ru-RU"/>
          </a:p>
        </p:txBody>
      </p:sp>
    </p:spTree>
    <p:extLst>
      <p:ext uri="{BB962C8B-B14F-4D97-AF65-F5344CB8AC3E}">
        <p14:creationId xmlns:p14="http://schemas.microsoft.com/office/powerpoint/2010/main" val="20326202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13</a:t>
            </a:fld>
            <a:endParaRPr lang="ru-RU"/>
          </a:p>
        </p:txBody>
      </p:sp>
    </p:spTree>
    <p:extLst>
      <p:ext uri="{BB962C8B-B14F-4D97-AF65-F5344CB8AC3E}">
        <p14:creationId xmlns:p14="http://schemas.microsoft.com/office/powerpoint/2010/main" val="18979921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14</a:t>
            </a:fld>
            <a:endParaRPr lang="ru-RU"/>
          </a:p>
        </p:txBody>
      </p:sp>
    </p:spTree>
    <p:extLst>
      <p:ext uri="{BB962C8B-B14F-4D97-AF65-F5344CB8AC3E}">
        <p14:creationId xmlns:p14="http://schemas.microsoft.com/office/powerpoint/2010/main" val="12718607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15</a:t>
            </a:fld>
            <a:endParaRPr lang="ru-RU"/>
          </a:p>
        </p:txBody>
      </p:sp>
    </p:spTree>
    <p:extLst>
      <p:ext uri="{BB962C8B-B14F-4D97-AF65-F5344CB8AC3E}">
        <p14:creationId xmlns:p14="http://schemas.microsoft.com/office/powerpoint/2010/main" val="24033587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16</a:t>
            </a:fld>
            <a:endParaRPr lang="ru-RU"/>
          </a:p>
        </p:txBody>
      </p:sp>
    </p:spTree>
    <p:extLst>
      <p:ext uri="{BB962C8B-B14F-4D97-AF65-F5344CB8AC3E}">
        <p14:creationId xmlns:p14="http://schemas.microsoft.com/office/powerpoint/2010/main" val="5234957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17</a:t>
            </a:fld>
            <a:endParaRPr lang="ru-RU"/>
          </a:p>
        </p:txBody>
      </p:sp>
    </p:spTree>
    <p:extLst>
      <p:ext uri="{BB962C8B-B14F-4D97-AF65-F5344CB8AC3E}">
        <p14:creationId xmlns:p14="http://schemas.microsoft.com/office/powerpoint/2010/main" val="7968128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18</a:t>
            </a:fld>
            <a:endParaRPr lang="ru-RU"/>
          </a:p>
        </p:txBody>
      </p:sp>
    </p:spTree>
    <p:extLst>
      <p:ext uri="{BB962C8B-B14F-4D97-AF65-F5344CB8AC3E}">
        <p14:creationId xmlns:p14="http://schemas.microsoft.com/office/powerpoint/2010/main" val="311677442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19</a:t>
            </a:fld>
            <a:endParaRPr lang="ru-RU"/>
          </a:p>
        </p:txBody>
      </p:sp>
    </p:spTree>
    <p:extLst>
      <p:ext uri="{BB962C8B-B14F-4D97-AF65-F5344CB8AC3E}">
        <p14:creationId xmlns:p14="http://schemas.microsoft.com/office/powerpoint/2010/main" val="359536580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20</a:t>
            </a:fld>
            <a:endParaRPr lang="ru-RU"/>
          </a:p>
        </p:txBody>
      </p:sp>
    </p:spTree>
    <p:extLst>
      <p:ext uri="{BB962C8B-B14F-4D97-AF65-F5344CB8AC3E}">
        <p14:creationId xmlns:p14="http://schemas.microsoft.com/office/powerpoint/2010/main" val="4741570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21</a:t>
            </a:fld>
            <a:endParaRPr lang="ru-RU"/>
          </a:p>
        </p:txBody>
      </p:sp>
    </p:spTree>
    <p:extLst>
      <p:ext uri="{BB962C8B-B14F-4D97-AF65-F5344CB8AC3E}">
        <p14:creationId xmlns:p14="http://schemas.microsoft.com/office/powerpoint/2010/main" val="103584036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22</a:t>
            </a:fld>
            <a:endParaRPr lang="ru-RU"/>
          </a:p>
        </p:txBody>
      </p:sp>
    </p:spTree>
    <p:extLst>
      <p:ext uri="{BB962C8B-B14F-4D97-AF65-F5344CB8AC3E}">
        <p14:creationId xmlns:p14="http://schemas.microsoft.com/office/powerpoint/2010/main" val="19249844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23</a:t>
            </a:fld>
            <a:endParaRPr lang="ru-RU"/>
          </a:p>
        </p:txBody>
      </p:sp>
    </p:spTree>
    <p:extLst>
      <p:ext uri="{BB962C8B-B14F-4D97-AF65-F5344CB8AC3E}">
        <p14:creationId xmlns:p14="http://schemas.microsoft.com/office/powerpoint/2010/main" val="40201796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24</a:t>
            </a:fld>
            <a:endParaRPr lang="ru-RU"/>
          </a:p>
        </p:txBody>
      </p:sp>
    </p:spTree>
    <p:extLst>
      <p:ext uri="{BB962C8B-B14F-4D97-AF65-F5344CB8AC3E}">
        <p14:creationId xmlns:p14="http://schemas.microsoft.com/office/powerpoint/2010/main" val="237239609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25</a:t>
            </a:fld>
            <a:endParaRPr lang="ru-RU"/>
          </a:p>
        </p:txBody>
      </p:sp>
    </p:spTree>
    <p:extLst>
      <p:ext uri="{BB962C8B-B14F-4D97-AF65-F5344CB8AC3E}">
        <p14:creationId xmlns:p14="http://schemas.microsoft.com/office/powerpoint/2010/main" val="8222059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26</a:t>
            </a:fld>
            <a:endParaRPr lang="ru-RU"/>
          </a:p>
        </p:txBody>
      </p:sp>
    </p:spTree>
    <p:extLst>
      <p:ext uri="{BB962C8B-B14F-4D97-AF65-F5344CB8AC3E}">
        <p14:creationId xmlns:p14="http://schemas.microsoft.com/office/powerpoint/2010/main" val="71522297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27</a:t>
            </a:fld>
            <a:endParaRPr lang="ru-RU"/>
          </a:p>
        </p:txBody>
      </p:sp>
    </p:spTree>
    <p:extLst>
      <p:ext uri="{BB962C8B-B14F-4D97-AF65-F5344CB8AC3E}">
        <p14:creationId xmlns:p14="http://schemas.microsoft.com/office/powerpoint/2010/main" val="119518919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28</a:t>
            </a:fld>
            <a:endParaRPr lang="ru-RU"/>
          </a:p>
        </p:txBody>
      </p:sp>
    </p:spTree>
    <p:extLst>
      <p:ext uri="{BB962C8B-B14F-4D97-AF65-F5344CB8AC3E}">
        <p14:creationId xmlns:p14="http://schemas.microsoft.com/office/powerpoint/2010/main" val="251522041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29</a:t>
            </a:fld>
            <a:endParaRPr lang="ru-RU"/>
          </a:p>
        </p:txBody>
      </p:sp>
    </p:spTree>
    <p:extLst>
      <p:ext uri="{BB962C8B-B14F-4D97-AF65-F5344CB8AC3E}">
        <p14:creationId xmlns:p14="http://schemas.microsoft.com/office/powerpoint/2010/main" val="35258641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30</a:t>
            </a:fld>
            <a:endParaRPr lang="ru-RU"/>
          </a:p>
        </p:txBody>
      </p:sp>
    </p:spTree>
    <p:extLst>
      <p:ext uri="{BB962C8B-B14F-4D97-AF65-F5344CB8AC3E}">
        <p14:creationId xmlns:p14="http://schemas.microsoft.com/office/powerpoint/2010/main" val="4331277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31</a:t>
            </a:fld>
            <a:endParaRPr lang="ru-RU"/>
          </a:p>
        </p:txBody>
      </p:sp>
    </p:spTree>
    <p:extLst>
      <p:ext uri="{BB962C8B-B14F-4D97-AF65-F5344CB8AC3E}">
        <p14:creationId xmlns:p14="http://schemas.microsoft.com/office/powerpoint/2010/main" val="275605199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32</a:t>
            </a:fld>
            <a:endParaRPr lang="ru-RU"/>
          </a:p>
        </p:txBody>
      </p:sp>
    </p:spTree>
    <p:extLst>
      <p:ext uri="{BB962C8B-B14F-4D97-AF65-F5344CB8AC3E}">
        <p14:creationId xmlns:p14="http://schemas.microsoft.com/office/powerpoint/2010/main" val="352305822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33</a:t>
            </a:fld>
            <a:endParaRPr lang="ru-RU"/>
          </a:p>
        </p:txBody>
      </p:sp>
    </p:spTree>
    <p:extLst>
      <p:ext uri="{BB962C8B-B14F-4D97-AF65-F5344CB8AC3E}">
        <p14:creationId xmlns:p14="http://schemas.microsoft.com/office/powerpoint/2010/main" val="109519672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34</a:t>
            </a:fld>
            <a:endParaRPr lang="ru-RU"/>
          </a:p>
        </p:txBody>
      </p:sp>
    </p:spTree>
    <p:extLst>
      <p:ext uri="{BB962C8B-B14F-4D97-AF65-F5344CB8AC3E}">
        <p14:creationId xmlns:p14="http://schemas.microsoft.com/office/powerpoint/2010/main" val="208275870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35</a:t>
            </a:fld>
            <a:endParaRPr lang="ru-RU"/>
          </a:p>
        </p:txBody>
      </p:sp>
    </p:spTree>
    <p:extLst>
      <p:ext uri="{BB962C8B-B14F-4D97-AF65-F5344CB8AC3E}">
        <p14:creationId xmlns:p14="http://schemas.microsoft.com/office/powerpoint/2010/main" val="260076562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a:p>
        </p:txBody>
      </p:sp>
      <p:sp>
        <p:nvSpPr>
          <p:cNvPr id="4" name="Номер слайда 3"/>
          <p:cNvSpPr>
            <a:spLocks noGrp="1"/>
          </p:cNvSpPr>
          <p:nvPr>
            <p:ph type="sldNum" sz="quarter" idx="10"/>
          </p:nvPr>
        </p:nvSpPr>
        <p:spPr/>
        <p:txBody>
          <a:bodyPr/>
          <a:lstStyle/>
          <a:p>
            <a:fld id="{D6ADFCFE-B950-4DE1-9813-D9F98EFBDE91}" type="slidenum">
              <a:rPr lang="ru-RU" smtClean="0"/>
              <a:t>36</a:t>
            </a:fld>
            <a:endParaRPr lang="ru-RU"/>
          </a:p>
        </p:txBody>
      </p:sp>
    </p:spTree>
    <p:extLst>
      <p:ext uri="{BB962C8B-B14F-4D97-AF65-F5344CB8AC3E}">
        <p14:creationId xmlns:p14="http://schemas.microsoft.com/office/powerpoint/2010/main" val="32521146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1774423" y="802298"/>
            <a:ext cx="8637073" cy="2920713"/>
          </a:xfrm>
        </p:spPr>
        <p:txBody>
          <a:bodyPr bIns="0" anchor="b">
            <a:normAutofit/>
          </a:bodyPr>
          <a:lstStyle>
            <a:lvl1pPr algn="ctr">
              <a:defRPr sz="6600"/>
            </a:lvl1pPr>
          </a:lstStyle>
          <a:p>
            <a:r>
              <a:rPr lang="ru-RU" smtClean="0"/>
              <a:t>Образец заголовка</a:t>
            </a:r>
            <a:endParaRPr lang="en-US" dirty="0"/>
          </a:p>
        </p:txBody>
      </p:sp>
      <p:sp>
        <p:nvSpPr>
          <p:cNvPr id="3" name="Subtitle 2"/>
          <p:cNvSpPr>
            <a:spLocks noGrp="1"/>
          </p:cNvSpPr>
          <p:nvPr>
            <p:ph type="subTitle" idx="1"/>
          </p:nvPr>
        </p:nvSpPr>
        <p:spPr>
          <a:xfrm>
            <a:off x="1774424" y="3724074"/>
            <a:ext cx="8637072" cy="977621"/>
          </a:xfrm>
        </p:spPr>
        <p:txBody>
          <a:bodyPr tIns="91440" bIns="91440">
            <a:normAutofit/>
          </a:bodyPr>
          <a:lstStyle>
            <a:lvl1pPr marL="0" indent="0" algn="ctr">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a:xfrm>
            <a:off x="1451579" y="329307"/>
            <a:ext cx="5626774" cy="309201"/>
          </a:xfrm>
        </p:spPr>
        <p:txBody>
          <a:bodyPr/>
          <a:lstStyle/>
          <a:p>
            <a:endParaRPr lang="en-US"/>
          </a:p>
        </p:txBody>
      </p:sp>
      <p:sp>
        <p:nvSpPr>
          <p:cNvPr id="6" name="Slide Number Placeholder 5"/>
          <p:cNvSpPr>
            <a:spLocks noGrp="1"/>
          </p:cNvSpPr>
          <p:nvPr>
            <p:ph type="sldNum" sz="quarter" idx="12"/>
          </p:nvPr>
        </p:nvSpPr>
        <p:spPr>
          <a:xfrm>
            <a:off x="476834" y="798973"/>
            <a:ext cx="811019" cy="503578"/>
          </a:xfrm>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492428463"/>
      </p:ext>
    </p:extLst>
  </p:cSld>
  <p:clrMapOvr>
    <a:masterClrMapping/>
  </p:clrMapOvr>
  <p:transition spd="slow">
    <p:wipe/>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829324875"/>
      </p:ext>
    </p:extLst>
  </p:cSld>
  <p:clrMapOvr>
    <a:masterClrMapping/>
  </p:clrMapOvr>
  <p:transition spd="slow">
    <p:wipe/>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1774423" y="1756130"/>
            <a:ext cx="8643154" cy="1969007"/>
          </a:xfrm>
        </p:spPr>
        <p:txBody>
          <a:bodyPr anchor="b">
            <a:normAutofit/>
          </a:bodyPr>
          <a:lstStyle>
            <a:lvl1pPr algn="ctr">
              <a:defRPr sz="3600"/>
            </a:lvl1pPr>
          </a:lstStyle>
          <a:p>
            <a:r>
              <a:rPr lang="ru-RU" smtClean="0"/>
              <a:t>Образец заголовка</a:t>
            </a:r>
            <a:endParaRPr lang="en-US" dirty="0"/>
          </a:p>
        </p:txBody>
      </p:sp>
      <p:sp>
        <p:nvSpPr>
          <p:cNvPr id="3" name="Text Placeholder 2"/>
          <p:cNvSpPr>
            <a:spLocks noGrp="1"/>
          </p:cNvSpPr>
          <p:nvPr>
            <p:ph type="body" idx="1"/>
          </p:nvPr>
        </p:nvSpPr>
        <p:spPr>
          <a:xfrm>
            <a:off x="1774423" y="3725137"/>
            <a:ext cx="8643154" cy="1093987"/>
          </a:xfrm>
        </p:spPr>
        <p:txBody>
          <a:bodyPr tIns="91440">
            <a:normAutofit/>
          </a:bodyPr>
          <a:lstStyle>
            <a:lvl1pPr marL="0" indent="0" algn="ct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828903304"/>
      </p:ext>
    </p:extLst>
  </p:cSld>
  <p:clrMapOvr>
    <a:masterClrMapping/>
  </p:clrMapOvr>
  <p:transition spd="slow">
    <p:wipe/>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293577" cy="1059305"/>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447331" y="2010878"/>
            <a:ext cx="4488654" cy="3448595"/>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254140" y="2017343"/>
            <a:ext cx="4488654" cy="34415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069057191"/>
      </p:ext>
    </p:extLst>
  </p:cSld>
  <p:clrMapOvr>
    <a:masterClrMapping/>
  </p:clrMapOvr>
  <p:transition spd="slow">
    <p:wipe/>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295603" cy="1056319"/>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447191" y="2019549"/>
            <a:ext cx="4488794"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447191" y="2824269"/>
            <a:ext cx="4488794" cy="2644457"/>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56025" y="2023003"/>
            <a:ext cx="4488794"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256025" y="2821491"/>
            <a:ext cx="4488794" cy="263737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0A0AC5B0-C5BA-4FDB-A277-DE77CA8C54F8}" type="datetimeFigureOut">
              <a:rPr lang="en-US" smtClean="0"/>
              <a:t>4/7/2018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808742714"/>
      </p:ext>
    </p:extLst>
  </p:cSld>
  <p:clrMapOvr>
    <a:masterClrMapping/>
  </p:clrMapOvr>
  <p:transition spd="slow">
    <p:wipe/>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0A0AC5B0-C5BA-4FDB-A277-DE77CA8C54F8}" type="datetimeFigureOut">
              <a:rPr lang="en-US" smtClean="0"/>
              <a:t>4/7/2018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469780872"/>
      </p:ext>
    </p:extLst>
  </p:cSld>
  <p:clrMapOvr>
    <a:masterClrMapping/>
  </p:clrMapOvr>
  <p:transition spd="slow">
    <p:wipe/>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0AC5B0-C5BA-4FDB-A277-DE77CA8C54F8}" type="datetimeFigureOut">
              <a:rPr lang="en-US" smtClean="0"/>
              <a:t>4/7/2018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089063817"/>
      </p:ext>
    </p:extLst>
  </p:cSld>
  <p:clrMapOvr>
    <a:masterClrMapping/>
  </p:clrMapOvr>
  <p:transition spd="slow">
    <p:wipe/>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2961967" cy="2406518"/>
          </a:xfrm>
        </p:spPr>
        <p:txBody>
          <a:bodyPr anchor="b">
            <a:normAutofit/>
          </a:bodyPr>
          <a:lstStyle>
            <a:lvl1pPr algn="l">
              <a:defRPr sz="2400"/>
            </a:lvl1pPr>
          </a:lstStyle>
          <a:p>
            <a:r>
              <a:rPr lang="ru-RU" smtClean="0"/>
              <a:t>Образец заголовка</a:t>
            </a:r>
            <a:endParaRPr lang="en-US" dirty="0"/>
          </a:p>
        </p:txBody>
      </p:sp>
      <p:sp>
        <p:nvSpPr>
          <p:cNvPr id="3" name="Content Placeholder 2"/>
          <p:cNvSpPr>
            <a:spLocks noGrp="1"/>
          </p:cNvSpPr>
          <p:nvPr>
            <p:ph idx="1"/>
          </p:nvPr>
        </p:nvSpPr>
        <p:spPr>
          <a:xfrm>
            <a:off x="4730324" y="798974"/>
            <a:ext cx="6012470" cy="4658826"/>
          </a:xfrm>
        </p:spPr>
        <p:txBody>
          <a:bodyPr anchor="ct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444671" y="3205491"/>
            <a:ext cx="2961967"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p:txBody>
          <a:body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219737758"/>
      </p:ext>
    </p:extLst>
  </p:cSld>
  <p:clrMapOvr>
    <a:masterClrMapping/>
  </p:clrMapOvr>
  <p:transition spd="slow">
    <p:wipe/>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grpSp>
        <p:nvGrpSpPr>
          <p:cNvPr id="9" name="Group 8"/>
          <p:cNvGrpSpPr/>
          <p:nvPr/>
        </p:nvGrpSpPr>
        <p:grpSpPr>
          <a:xfrm>
            <a:off x="7477387" y="482170"/>
            <a:ext cx="4074533" cy="5149101"/>
            <a:chOff x="7477387" y="482170"/>
            <a:chExt cx="4074533" cy="5149101"/>
          </a:xfrm>
        </p:grpSpPr>
        <p:sp>
          <p:nvSpPr>
            <p:cNvPr id="18" name="Rectangle 17"/>
            <p:cNvSpPr/>
            <p:nvPr/>
          </p:nvSpPr>
          <p:spPr>
            <a:xfrm>
              <a:off x="7477387" y="482170"/>
              <a:ext cx="4074533" cy="5149101"/>
            </a:xfrm>
            <a:prstGeom prst="rect">
              <a:avLst/>
            </a:prstGeom>
            <a:blipFill dpi="0" rotWithShape="1">
              <a:blip r:embed="rId2">
                <a:alphaModFix amt="30000"/>
              </a:blip>
              <a:srcRect/>
              <a:tile tx="0" ty="0" sx="100000" sy="100000" flip="none" algn="ctr"/>
            </a:blip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extrusionH="76200" contourW="12700" prstMaterial="matte">
              <a:bevelT w="152400" h="50800" prst="softRound"/>
              <a:extrusionClr>
                <a:schemeClr val="tx2"/>
              </a:extrusionClr>
              <a:contourClr>
                <a:schemeClr val="bg2"/>
              </a:contourClr>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a:xfrm>
              <a:off x="7790446" y="812506"/>
              <a:ext cx="3450289" cy="4466452"/>
            </a:xfrm>
            <a:prstGeom prst="rect">
              <a:avLst/>
            </a:prstGeom>
            <a:gradFill>
              <a:gsLst>
                <a:gs pos="0">
                  <a:srgbClr val="DADADA"/>
                </a:gs>
                <a:gs pos="100000">
                  <a:srgbClr val="FFFFFE"/>
                </a:gs>
              </a:gsLst>
              <a:lin ang="16200000" scaled="0"/>
            </a:gradFill>
            <a:ln w="38100" cmpd="sng">
              <a:solidFill>
                <a:schemeClr val="tx2">
                  <a:lumMod val="25000"/>
                </a:schemeClr>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2"/>
            <a:ext cx="5532328" cy="1922299"/>
          </a:xfrm>
        </p:spPr>
        <p:txBody>
          <a:bodyPr anchor="b">
            <a:normAutofit/>
          </a:bodyPr>
          <a:lstStyle>
            <a:lvl1pPr>
              <a:defRPr sz="320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50000"/>
              <a:lumOff val="50000"/>
              <a:alpha val="80000"/>
            </a:schemeClr>
          </a:solidFill>
          <a:ln w="9525" cap="sq">
            <a:noFill/>
            <a:miter lim="800000"/>
          </a:ln>
          <a:effectLst/>
        </p:spPr>
        <p:txBody>
          <a:bodyPr vert="horz" lIns="91440" tIns="45720" rIns="91440" bIns="45720" rtlCol="0" anchor="t">
            <a:normAutofit/>
          </a:bodyPr>
          <a:lstStyle>
            <a:lvl1pPr>
              <a:defRPr lang="en-US" sz="3200" dirty="0"/>
            </a:lvl1pPr>
          </a:lstStyle>
          <a:p>
            <a:pPr lvl="0" algn="ctr"/>
            <a:r>
              <a:rPr lang="ru-RU" smtClean="0"/>
              <a:t>Вставка рисунка</a:t>
            </a:r>
            <a:endParaRPr lang="en-US" dirty="0"/>
          </a:p>
        </p:txBody>
      </p:sp>
      <p:sp>
        <p:nvSpPr>
          <p:cNvPr id="4" name="Text Placeholder 3"/>
          <p:cNvSpPr>
            <a:spLocks noGrp="1"/>
          </p:cNvSpPr>
          <p:nvPr>
            <p:ph type="body" sz="half" idx="2"/>
          </p:nvPr>
        </p:nvSpPr>
        <p:spPr>
          <a:xfrm>
            <a:off x="1450329" y="3059600"/>
            <a:ext cx="5524404" cy="2090134"/>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0A0AC5B0-C5BA-4FDB-A277-DE77CA8C54F8}" type="datetimeFigureOut">
              <a:rPr lang="en-US" smtClean="0"/>
              <a:t>4/7/2018</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3599660287"/>
      </p:ext>
    </p:extLst>
  </p:cSld>
  <p:clrMapOvr>
    <a:masterClrMapping/>
  </p:clrMapOvr>
  <p:transition spd="slow">
    <p:wipe/>
  </p:transition>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157100372"/>
      </p:ext>
    </p:extLst>
  </p:cSld>
  <p:clrMapOvr>
    <a:masterClrMapping/>
  </p:clrMapOvr>
  <p:transition spd="slow">
    <p:wipe/>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7052" y="798973"/>
            <a:ext cx="1615742" cy="4659889"/>
          </a:xfrm>
        </p:spPr>
        <p:txBody>
          <a:bodyPr vert="eaVert"/>
          <a:lstStyle>
            <a:lvl1pPr algn="l">
              <a:defRPr/>
            </a:lvl1pP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1444672" y="798973"/>
            <a:ext cx="7518654" cy="465988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0A0AC5B0-C5BA-4FDB-A277-DE77CA8C54F8}" type="datetimeFigureOut">
              <a:rPr lang="en-US" smtClean="0"/>
              <a:t>4/7/2018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401C433-4C22-4F85-8F5B-993ED809BEFC}" type="slidenum">
              <a:rPr lang="en-US" smtClean="0"/>
              <a:t>‹#›</a:t>
            </a:fld>
            <a:endParaRPr lang="en-US"/>
          </a:p>
        </p:txBody>
      </p:sp>
    </p:spTree>
    <p:extLst>
      <p:ext uri="{BB962C8B-B14F-4D97-AF65-F5344CB8AC3E}">
        <p14:creationId xmlns:p14="http://schemas.microsoft.com/office/powerpoint/2010/main" val="2900936298"/>
      </p:ext>
    </p:extLst>
  </p:cSld>
  <p:clrMapOvr>
    <a:masterClrMapping/>
  </p:clrMapOvr>
  <p:transition spd="slow">
    <p:wipe/>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51579" y="804519"/>
            <a:ext cx="9291215" cy="1049235"/>
          </a:xfrm>
          <a:prstGeom prst="rect">
            <a:avLst/>
          </a:prstGeom>
        </p:spPr>
        <p:txBody>
          <a:bodyPr vert="horz" lIns="91440" tIns="45720" rIns="91440" bIns="45720" rtlCol="0" anchor="ctr">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451579" y="2015732"/>
            <a:ext cx="929121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242079"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A0AC5B0-C5BA-4FDB-A277-DE77CA8C54F8}" type="datetimeFigureOut">
              <a:rPr lang="en-US" smtClean="0"/>
              <a:t>4/7/2018</a:t>
            </a:fld>
            <a:endParaRPr lang="en-US"/>
          </a:p>
        </p:txBody>
      </p:sp>
      <p:sp>
        <p:nvSpPr>
          <p:cNvPr id="5" name="Footer Placeholder 4"/>
          <p:cNvSpPr>
            <a:spLocks noGrp="1"/>
          </p:cNvSpPr>
          <p:nvPr>
            <p:ph type="ftr" sz="quarter" idx="3"/>
          </p:nvPr>
        </p:nvSpPr>
        <p:spPr>
          <a:xfrm>
            <a:off x="1451579" y="329307"/>
            <a:ext cx="562677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3401C433-4C22-4F85-8F5B-993ED809BEFC}" type="slidenum">
              <a:rPr lang="en-US" smtClean="0"/>
              <a:t>‹#›</a:t>
            </a:fld>
            <a:endParaRPr lang="en-US"/>
          </a:p>
        </p:txBody>
      </p:sp>
      <p:sp>
        <p:nvSpPr>
          <p:cNvPr id="9" name="Rectangle 8"/>
          <p:cNvSpPr/>
          <p:nvPr/>
        </p:nvSpPr>
        <p:spPr>
          <a:xfrm>
            <a:off x="0" y="3622291"/>
            <a:ext cx="12192000" cy="2505984"/>
          </a:xfrm>
          <a:prstGeom prst="rect">
            <a:avLst/>
          </a:prstGeom>
          <a:gradFill flip="none" rotWithShape="1">
            <a:gsLst>
              <a:gs pos="0">
                <a:schemeClr val="bg2">
                  <a:alpha val="0"/>
                </a:schemeClr>
              </a:gs>
              <a:gs pos="100000">
                <a:schemeClr val="bg2">
                  <a:alpha val="80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0" name="Picture 9"/>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a:xfrm>
            <a:off x="0" y="6129338"/>
            <a:ext cx="12192000" cy="742950"/>
          </a:xfrm>
          <a:prstGeom prst="rect">
            <a:avLst/>
          </a:prstGeom>
        </p:spPr>
      </p:pic>
      <p:cxnSp>
        <p:nvCxnSpPr>
          <p:cNvPr id="12" name="Straight Connector 11"/>
          <p:cNvCxnSpPr/>
          <p:nvPr/>
        </p:nvCxnSpPr>
        <p:spPr>
          <a:xfrm>
            <a:off x="0" y="6138142"/>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6072934"/>
      </p:ext>
    </p:extLst>
  </p:cSld>
  <p:clrMap bg1="dk1" tx1="lt1" bg2="dk2" tx2="lt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ransition spd="slow">
    <p:wipe/>
  </p:transition>
  <p:timing>
    <p:tnLst>
      <p:par>
        <p:cTn id="1" dur="indefinite" restart="never" nodeType="tmRoot"/>
      </p:par>
    </p:tnLst>
  </p:timing>
  <p:txStyles>
    <p:titleStyle>
      <a:lvl1pPr algn="ctr" defTabSz="914400" rtl="0" eaLnBrk="1" latinLnBrk="0" hangingPunct="1">
        <a:lnSpc>
          <a:spcPct val="90000"/>
        </a:lnSpc>
        <a:spcBef>
          <a:spcPct val="0"/>
        </a:spcBef>
        <a:buNone/>
        <a:defRPr sz="3200" b="0" i="0" kern="1200" cap="all">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vmlDrawing" Target="../drawings/vmlDrawing1.vml"/><Relationship Id="rId5" Type="http://schemas.openxmlformats.org/officeDocument/2006/relationships/image" Target="../media/image4.wmf"/><Relationship Id="rId4" Type="http://schemas.openxmlformats.org/officeDocument/2006/relationships/oleObject" Target="../embeddings/oleObject1.bin"/></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xml"/><Relationship Id="rId1" Type="http://schemas.openxmlformats.org/officeDocument/2006/relationships/vmlDrawing" Target="../drawings/vmlDrawing2.vml"/><Relationship Id="rId6" Type="http://schemas.openxmlformats.org/officeDocument/2006/relationships/image" Target="../media/image5.wmf"/><Relationship Id="rId5" Type="http://schemas.openxmlformats.org/officeDocument/2006/relationships/oleObject" Target="../embeddings/oleObject2.bin"/><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mlDrawing" Target="../drawings/vmlDrawing3.vml"/><Relationship Id="rId5" Type="http://schemas.openxmlformats.org/officeDocument/2006/relationships/image" Target="../media/image7.wmf"/><Relationship Id="rId4" Type="http://schemas.openxmlformats.org/officeDocument/2006/relationships/oleObject" Target="../embeddings/oleObject3.bin"/></Relationships>
</file>

<file path=ppt/slides/_rels/slide8.xml.rels><?xml version="1.0" encoding="UTF-8" standalone="yes"?>
<Relationships xmlns="http://schemas.openxmlformats.org/package/2006/relationships"><Relationship Id="rId8" Type="http://schemas.openxmlformats.org/officeDocument/2006/relationships/image" Target="../media/image9.wmf"/><Relationship Id="rId3" Type="http://schemas.openxmlformats.org/officeDocument/2006/relationships/notesSlide" Target="../notesSlides/notesSlide8.xml"/><Relationship Id="rId7" Type="http://schemas.openxmlformats.org/officeDocument/2006/relationships/oleObject" Target="../embeddings/oleObject5.bin"/><Relationship Id="rId2" Type="http://schemas.openxmlformats.org/officeDocument/2006/relationships/slideLayout" Target="../slideLayouts/slideLayout1.xml"/><Relationship Id="rId1" Type="http://schemas.openxmlformats.org/officeDocument/2006/relationships/vmlDrawing" Target="../drawings/vmlDrawing4.vml"/><Relationship Id="rId6" Type="http://schemas.openxmlformats.org/officeDocument/2006/relationships/image" Target="../media/image8.wmf"/><Relationship Id="rId5" Type="http://schemas.openxmlformats.org/officeDocument/2006/relationships/oleObject" Target="../embeddings/oleObject4.bin"/><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5.vml"/><Relationship Id="rId5" Type="http://schemas.openxmlformats.org/officeDocument/2006/relationships/image" Target="../media/image11.wmf"/><Relationship Id="rId4" Type="http://schemas.openxmlformats.org/officeDocument/2006/relationships/oleObject" Target="../embeddings/oleObject6.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vmlDrawing" Target="../drawings/vmlDrawing6.vml"/><Relationship Id="rId5" Type="http://schemas.openxmlformats.org/officeDocument/2006/relationships/image" Target="../media/image11.wmf"/><Relationship Id="rId4" Type="http://schemas.openxmlformats.org/officeDocument/2006/relationships/oleObject" Target="../embeddings/oleObject7.bin"/></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image" Target="../media/image14.wmf"/><Relationship Id="rId2" Type="http://schemas.openxmlformats.org/officeDocument/2006/relationships/slideLayout" Target="../slideLayouts/slideLayout1.xml"/><Relationship Id="rId1" Type="http://schemas.openxmlformats.org/officeDocument/2006/relationships/vmlDrawing" Target="../drawings/vmlDrawing7.vml"/><Relationship Id="rId6" Type="http://schemas.openxmlformats.org/officeDocument/2006/relationships/oleObject" Target="../embeddings/oleObject9.bin"/><Relationship Id="rId5" Type="http://schemas.openxmlformats.org/officeDocument/2006/relationships/image" Target="../media/image13.wmf"/><Relationship Id="rId4" Type="http://schemas.openxmlformats.org/officeDocument/2006/relationships/oleObject" Target="../embeddings/oleObject8.bin"/></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vmlDrawing" Target="../drawings/vmlDrawing8.vml"/><Relationship Id="rId5" Type="http://schemas.openxmlformats.org/officeDocument/2006/relationships/image" Target="../media/image17.wmf"/><Relationship Id="rId4" Type="http://schemas.openxmlformats.org/officeDocument/2006/relationships/oleObject" Target="../embeddings/oleObject10.bin"/></Relationships>
</file>

<file path=ppt/slides/_rels/slide22.xml.rels><?xml version="1.0" encoding="UTF-8" standalone="yes"?>
<Relationships xmlns="http://schemas.openxmlformats.org/package/2006/relationships"><Relationship Id="rId8" Type="http://schemas.microsoft.com/office/2007/relationships/diagramDrawing" Target="../diagrams/drawing4.xml"/><Relationship Id="rId13" Type="http://schemas.openxmlformats.org/officeDocument/2006/relationships/oleObject" Target="../embeddings/oleObject13.bin"/><Relationship Id="rId3" Type="http://schemas.openxmlformats.org/officeDocument/2006/relationships/notesSlide" Target="../notesSlides/notesSlide22.xml"/><Relationship Id="rId7" Type="http://schemas.openxmlformats.org/officeDocument/2006/relationships/diagramColors" Target="../diagrams/colors4.xml"/><Relationship Id="rId12" Type="http://schemas.openxmlformats.org/officeDocument/2006/relationships/image" Target="../media/image19.wmf"/><Relationship Id="rId2" Type="http://schemas.openxmlformats.org/officeDocument/2006/relationships/slideLayout" Target="../slideLayouts/slideLayout1.xml"/><Relationship Id="rId1" Type="http://schemas.openxmlformats.org/officeDocument/2006/relationships/vmlDrawing" Target="../drawings/vmlDrawing9.vml"/><Relationship Id="rId6" Type="http://schemas.openxmlformats.org/officeDocument/2006/relationships/diagramQuickStyle" Target="../diagrams/quickStyle4.xml"/><Relationship Id="rId11" Type="http://schemas.openxmlformats.org/officeDocument/2006/relationships/oleObject" Target="../embeddings/oleObject12.bin"/><Relationship Id="rId5" Type="http://schemas.openxmlformats.org/officeDocument/2006/relationships/diagramLayout" Target="../diagrams/layout4.xml"/><Relationship Id="rId10" Type="http://schemas.openxmlformats.org/officeDocument/2006/relationships/image" Target="../media/image18.wmf"/><Relationship Id="rId4" Type="http://schemas.openxmlformats.org/officeDocument/2006/relationships/diagramData" Target="../diagrams/data4.xml"/><Relationship Id="rId9" Type="http://schemas.openxmlformats.org/officeDocument/2006/relationships/oleObject" Target="../embeddings/oleObject11.bin"/><Relationship Id="rId14" Type="http://schemas.openxmlformats.org/officeDocument/2006/relationships/image" Target="../media/image20.wmf"/></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xml"/><Relationship Id="rId1" Type="http://schemas.openxmlformats.org/officeDocument/2006/relationships/vmlDrawing" Target="../drawings/vmlDrawing10.vml"/><Relationship Id="rId5" Type="http://schemas.openxmlformats.org/officeDocument/2006/relationships/image" Target="../media/image21.wmf"/><Relationship Id="rId4" Type="http://schemas.openxmlformats.org/officeDocument/2006/relationships/oleObject" Target="../embeddings/oleObject14.bin"/></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vmlDrawing" Target="../drawings/vmlDrawing11.vml"/><Relationship Id="rId5" Type="http://schemas.openxmlformats.org/officeDocument/2006/relationships/image" Target="../media/image22.wmf"/><Relationship Id="rId4" Type="http://schemas.openxmlformats.org/officeDocument/2006/relationships/oleObject" Target="../embeddings/oleObject15.bin"/></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7" Type="http://schemas.openxmlformats.org/officeDocument/2006/relationships/image" Target="../media/image24.wmf"/><Relationship Id="rId2" Type="http://schemas.openxmlformats.org/officeDocument/2006/relationships/slideLayout" Target="../slideLayouts/slideLayout1.xml"/><Relationship Id="rId1" Type="http://schemas.openxmlformats.org/officeDocument/2006/relationships/vmlDrawing" Target="../drawings/vmlDrawing12.vml"/><Relationship Id="rId6" Type="http://schemas.openxmlformats.org/officeDocument/2006/relationships/oleObject" Target="../embeddings/oleObject17.bin"/><Relationship Id="rId5" Type="http://schemas.openxmlformats.org/officeDocument/2006/relationships/image" Target="../media/image23.wmf"/><Relationship Id="rId4" Type="http://schemas.openxmlformats.org/officeDocument/2006/relationships/oleObject" Target="../embeddings/oleObject16.bin"/></Relationships>
</file>

<file path=ppt/slides/_rels/slide2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7" Type="http://schemas.openxmlformats.org/officeDocument/2006/relationships/image" Target="../media/image27.wmf"/><Relationship Id="rId2" Type="http://schemas.openxmlformats.org/officeDocument/2006/relationships/slideLayout" Target="../slideLayouts/slideLayout2.xml"/><Relationship Id="rId1" Type="http://schemas.openxmlformats.org/officeDocument/2006/relationships/vmlDrawing" Target="../drawings/vmlDrawing13.vml"/><Relationship Id="rId6" Type="http://schemas.openxmlformats.org/officeDocument/2006/relationships/oleObject" Target="../embeddings/oleObject19.bin"/><Relationship Id="rId5" Type="http://schemas.openxmlformats.org/officeDocument/2006/relationships/image" Target="../media/image26.wmf"/><Relationship Id="rId4" Type="http://schemas.openxmlformats.org/officeDocument/2006/relationships/oleObject" Target="../embeddings/oleObject18.bin"/></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8.xml"/><Relationship Id="rId7" Type="http://schemas.openxmlformats.org/officeDocument/2006/relationships/image" Target="../media/image29.wmf"/><Relationship Id="rId2" Type="http://schemas.openxmlformats.org/officeDocument/2006/relationships/slideLayout" Target="../slideLayouts/slideLayout1.xml"/><Relationship Id="rId1" Type="http://schemas.openxmlformats.org/officeDocument/2006/relationships/vmlDrawing" Target="../drawings/vmlDrawing14.vml"/><Relationship Id="rId6" Type="http://schemas.openxmlformats.org/officeDocument/2006/relationships/oleObject" Target="../embeddings/oleObject21.bin"/><Relationship Id="rId5" Type="http://schemas.openxmlformats.org/officeDocument/2006/relationships/image" Target="../media/image28.wmf"/><Relationship Id="rId4" Type="http://schemas.openxmlformats.org/officeDocument/2006/relationships/oleObject" Target="../embeddings/oleObject20.bin"/></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vmlDrawing" Target="../drawings/vmlDrawing15.vml"/><Relationship Id="rId5" Type="http://schemas.openxmlformats.org/officeDocument/2006/relationships/image" Target="../media/image30.wmf"/><Relationship Id="rId4" Type="http://schemas.openxmlformats.org/officeDocument/2006/relationships/oleObject" Target="../embeddings/oleObject22.bin"/></Relationships>
</file>

<file path=ppt/slides/_rels/slide3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microsoft.com/office/2007/relationships/hdphoto" Target="../media/hdphoto1.wdp"/></Relationships>
</file>

<file path=ppt/slides/_rels/slide3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4.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vmlDrawing" Target="../drawings/vmlDrawing16.vml"/><Relationship Id="rId6" Type="http://schemas.openxmlformats.org/officeDocument/2006/relationships/image" Target="../media/image35.wmf"/><Relationship Id="rId5" Type="http://schemas.openxmlformats.org/officeDocument/2006/relationships/oleObject" Target="../embeddings/oleObject23.bin"/><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7" Type="http://schemas.openxmlformats.org/officeDocument/2006/relationships/image" Target="../media/image38.wmf"/><Relationship Id="rId2" Type="http://schemas.openxmlformats.org/officeDocument/2006/relationships/slideLayout" Target="../slideLayouts/slideLayout2.xml"/><Relationship Id="rId1" Type="http://schemas.openxmlformats.org/officeDocument/2006/relationships/vmlDrawing" Target="../drawings/vmlDrawing17.vml"/><Relationship Id="rId6" Type="http://schemas.openxmlformats.org/officeDocument/2006/relationships/oleObject" Target="../embeddings/oleObject25.bin"/><Relationship Id="rId5" Type="http://schemas.openxmlformats.org/officeDocument/2006/relationships/image" Target="../media/image37.wmf"/><Relationship Id="rId4" Type="http://schemas.openxmlformats.org/officeDocument/2006/relationships/oleObject" Target="../embeddings/oleObject24.bin"/></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nvGraphicFramePr>
        <p:xfrm>
          <a:off x="705394" y="584704"/>
          <a:ext cx="10502537" cy="107721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3" name="Схема 2"/>
          <p:cNvGraphicFramePr/>
          <p:nvPr>
            <p:extLst>
              <p:ext uri="{D42A27DB-BD31-4B8C-83A1-F6EECF244321}">
                <p14:modId xmlns:p14="http://schemas.microsoft.com/office/powerpoint/2010/main" val="469459381"/>
              </p:ext>
            </p:extLst>
          </p:nvPr>
        </p:nvGraphicFramePr>
        <p:xfrm>
          <a:off x="391885" y="1960594"/>
          <a:ext cx="11351623" cy="397031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34857643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29045" y="324726"/>
            <a:ext cx="11384280" cy="5847755"/>
          </a:xfrm>
          <a:prstGeom prst="rect">
            <a:avLst/>
          </a:prstGeom>
        </p:spPr>
        <p:txBody>
          <a:bodyPr wrap="square">
            <a:spAutoFit/>
          </a:bodyPr>
          <a:lstStyle/>
          <a:p>
            <a:pPr algn="ctr">
              <a:spcAft>
                <a:spcPts val="0"/>
              </a:spcAft>
            </a:pPr>
            <a:r>
              <a:rPr lang="en-US" sz="3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1.Sof </a:t>
            </a:r>
            <a:r>
              <a:rPr lang="en-US" sz="3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siljish.Sof</a:t>
            </a:r>
            <a:r>
              <a:rPr lang="en-US" sz="3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siljishda</a:t>
            </a:r>
            <a:r>
              <a:rPr lang="uz-Cyrl-UZ" sz="3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g</a:t>
            </a:r>
            <a:r>
              <a:rPr lang="en-US" sz="3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a:t>
            </a:r>
            <a:r>
              <a:rPr lang="en-US" sz="3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a:t>
            </a:r>
            <a:r>
              <a:rPr lang="uz-Cyrl-UZ" sz="3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lar  va deformatsiya</a:t>
            </a:r>
            <a:r>
              <a:rPr lang="en-US" sz="3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a:spcAft>
                <a:spcPts val="0"/>
              </a:spcAft>
            </a:pP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ru-RU"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Sterjenlarning</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qiya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kesimlaridagi</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kuchlanishlarni</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tekshirganimizda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ularda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normal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bilan</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birga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ham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hosil</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bo’lishini</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ko’rgan</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edik</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Ko’pgina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hollarda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konstruktsiya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elementlariga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qo’yilgan</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kuchlar</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ularning</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alohida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qismlarini</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bir</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biriga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nisbatan</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siljitib</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natijada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ularni</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ishdan</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chiqaradi</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Siljishga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qarshilik</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ko’rsatuvchi</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konstruktsiya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elementlarini</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mustahkamlikka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yoki</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bikrlikka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hisoblashdan</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oldin</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unda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deformatsiyasi</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natijasida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hosil</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bo’ladigan</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kuchlanishni</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aniqlash</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lozimdir</a:t>
            </a:r>
            <a:r>
              <a:rPr lang="en-US" sz="3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ru-RU" sz="3400" dirty="0">
              <a:ln>
                <a:solidFill>
                  <a:sysClr val="windowText" lastClr="000000"/>
                </a:solidFill>
              </a:ln>
              <a:solidFill>
                <a:schemeClr val="bg2"/>
              </a:solidFill>
            </a:endParaRPr>
          </a:p>
        </p:txBody>
      </p:sp>
    </p:spTree>
    <p:extLst>
      <p:ext uri="{BB962C8B-B14F-4D97-AF65-F5344CB8AC3E}">
        <p14:creationId xmlns:p14="http://schemas.microsoft.com/office/powerpoint/2010/main" val="400034989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Схема 2"/>
          <p:cNvGraphicFramePr/>
          <p:nvPr/>
        </p:nvGraphicFramePr>
        <p:xfrm>
          <a:off x="263434" y="178585"/>
          <a:ext cx="10820400" cy="59400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5477967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p:nvPr/>
        </p:nvPicPr>
        <p:blipFill>
          <a:blip r:embed="rId3">
            <a:lum bright="10000" contrast="-20000"/>
          </a:blip>
          <a:srcRect l="40320" t="47863" r="30965" b="27066"/>
          <a:stretch>
            <a:fillRect/>
          </a:stretch>
        </p:blipFill>
        <p:spPr bwMode="auto">
          <a:xfrm>
            <a:off x="1489166" y="1846659"/>
            <a:ext cx="9431383" cy="420144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3" name="Прямоугольник 2"/>
          <p:cNvSpPr/>
          <p:nvPr/>
        </p:nvSpPr>
        <p:spPr>
          <a:xfrm>
            <a:off x="574765" y="0"/>
            <a:ext cx="10920549" cy="1846659"/>
          </a:xfrm>
          <a:prstGeom prst="rect">
            <a:avLst/>
          </a:prstGeom>
        </p:spPr>
        <p:txBody>
          <a:bodyPr wrap="square">
            <a:spAutoFit/>
          </a:bodyPr>
          <a:lstStyle/>
          <a:p>
            <a:pPr algn="just">
              <a:spcAft>
                <a:spcPts val="0"/>
              </a:spcAft>
            </a:pP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Bu </a:t>
            </a:r>
            <a:r>
              <a:rPr lang="en-US" sz="38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kuchlarning</a:t>
            </a:r>
            <a:r>
              <a:rPr lang="en-US" sz="38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8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ta’sir</a:t>
            </a:r>
            <a:r>
              <a:rPr lang="en-US" sz="38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chiziqlari</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bir-biriga</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juda</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yaqin</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bo’lib</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parallel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yo’nalgan</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Ko’ndalang</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Q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kuchni</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topish</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uchun</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kesish</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usulidan</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foydalanamiz</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(4.1- </a:t>
            </a:r>
            <a:r>
              <a:rPr lang="en-US" sz="3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shakl,b</a:t>
            </a:r>
            <a:r>
              <a:rPr lang="en-US"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38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560348552"/>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87827" y="264342"/>
            <a:ext cx="10829109" cy="1631216"/>
          </a:xfrm>
          <a:prstGeom prst="rect">
            <a:avLst/>
          </a:prstGeom>
        </p:spPr>
        <p:txBody>
          <a:bodyPr wrap="square">
            <a:spAutoFit/>
          </a:bodyPr>
          <a:lstStyle/>
          <a:p>
            <a:pPr algn="ctr">
              <a:spcAft>
                <a:spcPts val="0"/>
              </a:spcAft>
            </a:pPr>
            <a:r>
              <a:rPr lang="en-US" sz="2500" b="1"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2. </a:t>
            </a:r>
            <a:r>
              <a:rPr lang="en-US" sz="2500" b="1"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Sof</a:t>
            </a:r>
            <a:r>
              <a:rPr lang="en-US" sz="2500" b="1"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siljishdagi</a:t>
            </a:r>
            <a:r>
              <a:rPr lang="en-US" sz="2500" b="1"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Guk</a:t>
            </a:r>
            <a:r>
              <a:rPr lang="en-US" sz="2500" b="1"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qonuni</a:t>
            </a:r>
            <a:r>
              <a:rPr lang="en-US" sz="2500" b="1"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Ikkinchi</a:t>
            </a:r>
            <a:r>
              <a:rPr lang="en-US" sz="2500" b="1"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tartibli</a:t>
            </a:r>
            <a:r>
              <a:rPr lang="en-US" sz="2500" b="1"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Yung moduli</a:t>
            </a:r>
            <a:endParaRPr lang="ru-RU"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algn="just">
              <a:spcAft>
                <a:spcPts val="0"/>
              </a:spcAft>
            </a:pPr>
            <a:r>
              <a:rPr lang="en-US"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ru-RU"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spcAft>
                <a:spcPts val="600"/>
              </a:spcAft>
              <a:tabLst>
                <a:tab pos="-1028700" algn="l"/>
              </a:tabLst>
            </a:pPr>
            <a:r>
              <a:rPr lang="uz-Cyrl-UZ"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CHo’zilish - siqilishdagi deformatsiyalanganlik holatining  siljishdagi Guk qonunini </a:t>
            </a:r>
            <a:endParaRPr lang="ru-RU"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4060561" y="1877110"/>
            <a:ext cx="5432898" cy="1015663"/>
          </a:xfrm>
          <a:prstGeom prst="rect">
            <a:avLst/>
          </a:prstGeom>
        </p:spPr>
        <p:txBody>
          <a:bodyPr wrap="none">
            <a:spAutoFit/>
          </a:bodyPr>
          <a:lstStyle/>
          <a:p>
            <a:pPr marL="179705" algn="r">
              <a:spcAft>
                <a:spcPts val="600"/>
              </a:spcAft>
              <a:tabLst>
                <a:tab pos="-1028700" algn="l"/>
              </a:tabLst>
            </a:pPr>
            <a:r>
              <a:rPr lang="ru-RU" sz="60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6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r>
              <a:rPr lang="ru-RU" sz="60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6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G</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(1)</a:t>
            </a:r>
            <a:endPar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
        <p:nvSpPr>
          <p:cNvPr id="4" name="Rectangle 5"/>
          <p:cNvSpPr>
            <a:spLocks noChangeArrowheads="1"/>
          </p:cNvSpPr>
          <p:nvPr/>
        </p:nvSpPr>
        <p:spPr bwMode="auto">
          <a:xfrm>
            <a:off x="725754" y="3552900"/>
            <a:ext cx="5244354"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028700" algn="l"/>
              </a:tabLst>
            </a:pPr>
            <a:r>
              <a:rPr kumimoji="0" lang="en-US" sz="2400" b="0" i="0" u="none" strike="noStrike" cap="none" normalizeH="0" baseline="0" dirty="0" err="1" smtClean="0">
                <a:ln>
                  <a:solidFill>
                    <a:sysClr val="windowText" lastClr="000000"/>
                  </a:solidFill>
                </a:ln>
                <a:solidFill>
                  <a:schemeClr val="bg2"/>
                </a:solidFill>
                <a:effectLst/>
                <a:latin typeface="Arial" panose="020B0604020202020204" pitchFamily="34" charset="0"/>
                <a:ea typeface="Times New Roman" panose="02020603050405020304" pitchFamily="18" charset="0"/>
              </a:rPr>
              <a:t>va</a:t>
            </a:r>
            <a:r>
              <a:rPr kumimoji="0" lang="en-US" sz="2400" b="0" i="0" u="none" strike="noStrike" cap="none" normalizeH="0" baseline="0" dirty="0" smtClean="0">
                <a:ln>
                  <a:solidFill>
                    <a:sysClr val="windowText" lastClr="000000"/>
                  </a:solidFill>
                </a:ln>
                <a:solidFill>
                  <a:schemeClr val="bg2"/>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solidFill>
                    <a:sysClr val="windowText" lastClr="000000"/>
                  </a:solidFill>
                </a:ln>
                <a:solidFill>
                  <a:schemeClr val="bg2"/>
                </a:solidFill>
                <a:effectLst/>
                <a:latin typeface="Arial" panose="020B0604020202020204" pitchFamily="34" charset="0"/>
                <a:ea typeface="Times New Roman" panose="02020603050405020304" pitchFamily="18" charset="0"/>
              </a:rPr>
              <a:t>uch</a:t>
            </a:r>
            <a:r>
              <a:rPr kumimoji="0" lang="en-US" sz="2400" b="0" i="0" u="none" strike="noStrike" cap="none" normalizeH="0" baseline="0" dirty="0" smtClean="0">
                <a:ln>
                  <a:solidFill>
                    <a:sysClr val="windowText" lastClr="000000"/>
                  </a:solidFill>
                </a:ln>
                <a:solidFill>
                  <a:schemeClr val="bg2"/>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solidFill>
                    <a:sysClr val="windowText" lastClr="000000"/>
                  </a:solidFill>
                </a:ln>
                <a:solidFill>
                  <a:schemeClr val="bg2"/>
                </a:solidFill>
                <a:effectLst/>
                <a:latin typeface="Arial" panose="020B0604020202020204" pitchFamily="34" charset="0"/>
                <a:ea typeface="Times New Roman" panose="02020603050405020304" pitchFamily="18" charset="0"/>
              </a:rPr>
              <a:t>doimiy</a:t>
            </a:r>
            <a:r>
              <a:rPr kumimoji="0" lang="en-US" sz="2400" b="0" i="0" u="none" strike="noStrike" cap="none" normalizeH="0" baseline="0" dirty="0" smtClean="0">
                <a:ln>
                  <a:solidFill>
                    <a:sysClr val="windowText" lastClr="000000"/>
                  </a:solidFill>
                </a:ln>
                <a:solidFill>
                  <a:schemeClr val="bg2"/>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solidFill>
                    <a:sysClr val="windowText" lastClr="000000"/>
                  </a:solidFill>
                </a:ln>
                <a:solidFill>
                  <a:schemeClr val="bg2"/>
                </a:solidFill>
                <a:effectLst/>
                <a:latin typeface="Arial" panose="020B0604020202020204" pitchFamily="34" charset="0"/>
                <a:ea typeface="Times New Roman" panose="02020603050405020304" pitchFamily="18" charset="0"/>
              </a:rPr>
              <a:t>orasidagi</a:t>
            </a:r>
            <a:r>
              <a:rPr kumimoji="0" lang="en-US" sz="2400" b="0" i="0" u="none" strike="noStrike" cap="none" normalizeH="0" baseline="0" dirty="0" smtClean="0">
                <a:ln>
                  <a:solidFill>
                    <a:sysClr val="windowText" lastClr="000000"/>
                  </a:solidFill>
                </a:ln>
                <a:solidFill>
                  <a:schemeClr val="bg2"/>
                </a:solidFill>
                <a:effectLst/>
                <a:latin typeface="Arial" panose="020B0604020202020204" pitchFamily="34" charset="0"/>
                <a:ea typeface="Times New Roman" panose="02020603050405020304" pitchFamily="18" charset="0"/>
              </a:rPr>
              <a:t> </a:t>
            </a:r>
            <a:r>
              <a:rPr kumimoji="0" lang="en-US" sz="2400" b="0" i="0" u="none" strike="noStrike" cap="none" normalizeH="0" baseline="0" dirty="0" err="1" smtClean="0">
                <a:ln>
                  <a:solidFill>
                    <a:sysClr val="windowText" lastClr="000000"/>
                  </a:solidFill>
                </a:ln>
                <a:solidFill>
                  <a:schemeClr val="bg2"/>
                </a:solidFill>
                <a:effectLst/>
                <a:latin typeface="Arial" panose="020B0604020202020204" pitchFamily="34" charset="0"/>
                <a:ea typeface="Times New Roman" panose="02020603050405020304" pitchFamily="18" charset="0"/>
              </a:rPr>
              <a:t>bog’lanishni</a:t>
            </a:r>
            <a:r>
              <a:rPr kumimoji="0" lang="en-US" sz="2400" b="0" i="0" u="none" strike="noStrike" cap="none" normalizeH="0" baseline="0" dirty="0" smtClean="0">
                <a:ln>
                  <a:solidFill>
                    <a:sysClr val="windowText" lastClr="000000"/>
                  </a:solidFill>
                </a:ln>
                <a:solidFill>
                  <a:schemeClr val="bg2"/>
                </a:solidFill>
                <a:effectLst/>
                <a:latin typeface="Arial" panose="020B0604020202020204" pitchFamily="34" charset="0"/>
                <a:ea typeface="Times New Roman" panose="02020603050405020304" pitchFamily="18" charset="0"/>
              </a:rPr>
              <a:t> </a:t>
            </a:r>
            <a:endParaRPr kumimoji="0" lang="ru-RU" b="0" i="0" u="none" strike="noStrike" cap="none" normalizeH="0" baseline="0" dirty="0" smtClean="0">
              <a:ln>
                <a:solidFill>
                  <a:sysClr val="windowText" lastClr="000000"/>
                </a:solidFill>
              </a:ln>
              <a:solidFill>
                <a:schemeClr val="bg2"/>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1028700" algn="l"/>
              </a:tabLst>
            </a:pPr>
            <a:endParaRPr kumimoji="0" lang="ru-RU" sz="3200" b="0" i="0" u="none" strike="noStrike" cap="none" normalizeH="0" baseline="0" dirty="0" smtClean="0">
              <a:ln>
                <a:solidFill>
                  <a:sysClr val="windowText" lastClr="000000"/>
                </a:solidFill>
              </a:ln>
              <a:solidFill>
                <a:schemeClr val="bg2"/>
              </a:solidFill>
              <a:effectLst/>
              <a:latin typeface="Arial" panose="020B0604020202020204" pitchFamily="34" charset="0"/>
            </a:endParaRPr>
          </a:p>
        </p:txBody>
      </p:sp>
      <p:graphicFrame>
        <p:nvGraphicFramePr>
          <p:cNvPr id="5" name="Объект 4"/>
          <p:cNvGraphicFramePr>
            <a:graphicFrameLocks noChangeAspect="1"/>
          </p:cNvGraphicFramePr>
          <p:nvPr>
            <p:extLst>
              <p:ext uri="{D42A27DB-BD31-4B8C-83A1-F6EECF244321}">
                <p14:modId xmlns:p14="http://schemas.microsoft.com/office/powerpoint/2010/main" val="3347931247"/>
              </p:ext>
            </p:extLst>
          </p:nvPr>
        </p:nvGraphicFramePr>
        <p:xfrm>
          <a:off x="6777010" y="3388478"/>
          <a:ext cx="2625636" cy="1750619"/>
        </p:xfrm>
        <a:graphic>
          <a:graphicData uri="http://schemas.openxmlformats.org/presentationml/2006/ole">
            <mc:AlternateContent xmlns:mc="http://schemas.openxmlformats.org/markup-compatibility/2006">
              <mc:Choice xmlns:v="urn:schemas-microsoft-com:vml" Requires="v">
                <p:oleObj spid="_x0000_s1039" name="Уравнение" r:id="rId4" imgW="787400" imgH="431800" progId="Equation.3">
                  <p:embed/>
                </p:oleObj>
              </mc:Choice>
              <mc:Fallback>
                <p:oleObj name="Уравнение" r:id="rId4" imgW="787400" imgH="431800" progId="Equation.3">
                  <p:embed/>
                  <p:pic>
                    <p:nvPicPr>
                      <p:cNvPr id="10" name="Объект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777010" y="3388478"/>
                        <a:ext cx="2625636" cy="1750619"/>
                      </a:xfrm>
                      <a:prstGeom prst="rect">
                        <a:avLst/>
                      </a:prstGeom>
                      <a:noFill/>
                      <a:extLst/>
                    </p:spPr>
                  </p:pic>
                </p:oleObj>
              </mc:Fallback>
            </mc:AlternateContent>
          </a:graphicData>
        </a:graphic>
      </p:graphicFrame>
      <p:sp>
        <p:nvSpPr>
          <p:cNvPr id="6" name="Прямоугольник 5"/>
          <p:cNvSpPr/>
          <p:nvPr/>
        </p:nvSpPr>
        <p:spPr>
          <a:xfrm>
            <a:off x="655443" y="5139097"/>
            <a:ext cx="5176738" cy="584775"/>
          </a:xfrm>
          <a:prstGeom prst="rect">
            <a:avLst/>
          </a:prstGeom>
        </p:spPr>
        <p:txBody>
          <a:bodyPr wrap="none">
            <a:spAutoFit/>
          </a:bodyPr>
          <a:lstStyle/>
          <a:p>
            <a:pPr marL="179705">
              <a:spcAft>
                <a:spcPts val="600"/>
              </a:spcAft>
              <a:tabLst>
                <a:tab pos="-1028700" algn="l"/>
              </a:tabLst>
            </a:pP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ko’rinishda</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hosil</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qilgan</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edik</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
        <p:nvSpPr>
          <p:cNvPr id="7" name="Прямоугольник 6"/>
          <p:cNvSpPr/>
          <p:nvPr/>
        </p:nvSpPr>
        <p:spPr>
          <a:xfrm>
            <a:off x="9402646" y="3859210"/>
            <a:ext cx="1441420" cy="646331"/>
          </a:xfrm>
          <a:prstGeom prst="rect">
            <a:avLst/>
          </a:prstGeom>
        </p:spPr>
        <p:txBody>
          <a:bodyPr wrap="none">
            <a:spAutoFit/>
          </a:bodyPr>
          <a:lstStyle/>
          <a:p>
            <a:pPr marL="179705" algn="r">
              <a:spcAft>
                <a:spcPts val="600"/>
              </a:spcAft>
              <a:tabLst>
                <a:tab pos="-1028700" algn="l"/>
              </a:tabLst>
            </a:pPr>
            <a:r>
              <a:rPr lang="en-US" sz="3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6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r>
              <a:rPr lang="en-US" sz="3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2</a:t>
            </a:r>
            <a:r>
              <a:rPr lang="en-US" sz="36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3925912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1250">
        <p15:prstTrans prst="pageCurlDouble"/>
      </p:transition>
    </mc:Choice>
    <mc:Fallback>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0" y="0"/>
            <a:ext cx="12396651" cy="2185214"/>
          </a:xfrm>
          <a:prstGeom prst="rect">
            <a:avLst/>
          </a:prstGeom>
        </p:spPr>
        <p:txBody>
          <a:bodyPr wrap="square">
            <a:spAutoFit/>
          </a:bodyPr>
          <a:lstStyle/>
          <a:p>
            <a:pPr marL="179705">
              <a:lnSpc>
                <a:spcPct val="150000"/>
              </a:lnSpc>
              <a:spcAft>
                <a:spcPts val="600"/>
              </a:spcAft>
              <a:tabLst>
                <a:tab pos="-1028700" algn="l"/>
              </a:tabLst>
            </a:pP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Umuman</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siljishdagi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Guk</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qonuni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cho’zilish-siqilishdagi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Guk</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qonuni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oqibati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sifatida</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kelib</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chiqadi</a:t>
            </a:r>
            <a:r>
              <a:rPr lang="en-US" sz="24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p>
          <a:p>
            <a:pPr marL="179705">
              <a:lnSpc>
                <a:spcPct val="150000"/>
              </a:lnSpc>
              <a:spcAft>
                <a:spcPts val="600"/>
              </a:spcAft>
              <a:tabLst>
                <a:tab pos="-1028700" algn="l"/>
              </a:tabLst>
            </a:pP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To’g’ri</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to’rtburchak</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shaklidagi</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AVSD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elementning</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(2 -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shakl</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AD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tomoni</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mahkamlangan</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bo’lib</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VS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tomoniga</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qo’yilganida</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deformatsiyasi</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sodir</a:t>
            </a:r>
            <a:r>
              <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bo’ladi</a:t>
            </a:r>
            <a:r>
              <a:rPr lang="ru-RU" sz="24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r>
              <a:rPr lang="en-US" sz="20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ru-RU" sz="20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spcAft>
                <a:spcPts val="600"/>
              </a:spcAft>
              <a:tabLst>
                <a:tab pos="-1028700" algn="l"/>
              </a:tabLst>
            </a:pPr>
            <a:endParaRPr lang="ru-RU" dirty="0">
              <a:latin typeface="Times New Roman" panose="02020603050405020304" pitchFamily="18" charset="0"/>
              <a:ea typeface="Times New Roman" panose="02020603050405020304" pitchFamily="18" charset="0"/>
            </a:endParaRPr>
          </a:p>
        </p:txBody>
      </p:sp>
      <p:pic>
        <p:nvPicPr>
          <p:cNvPr id="3" name="Рисунок 1223" descr="107-~1"/>
          <p:cNvPicPr>
            <a:picLocks noChangeAspect="1" noChangeArrowheads="1"/>
          </p:cNvPicPr>
          <p:nvPr/>
        </p:nvPicPr>
        <p:blipFill>
          <a:blip r:embed="rId4" cstate="print">
            <a:extLst>
              <a:ext uri="{28A0092B-C50C-407E-A947-70E740481C1C}">
                <a14:useLocalDpi xmlns:a14="http://schemas.microsoft.com/office/drawing/2010/main" val="0"/>
              </a:ext>
            </a:extLst>
          </a:blip>
          <a:srcRect t="3548" r="1903"/>
          <a:stretch>
            <a:fillRect/>
          </a:stretch>
        </p:blipFill>
        <p:spPr bwMode="auto">
          <a:xfrm>
            <a:off x="583471" y="1992084"/>
            <a:ext cx="5765077" cy="379906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graphicFrame>
        <p:nvGraphicFramePr>
          <p:cNvPr id="5" name="Объект 4"/>
          <p:cNvGraphicFramePr>
            <a:graphicFrameLocks noChangeAspect="1"/>
          </p:cNvGraphicFramePr>
          <p:nvPr>
            <p:extLst>
              <p:ext uri="{D42A27DB-BD31-4B8C-83A1-F6EECF244321}">
                <p14:modId xmlns:p14="http://schemas.microsoft.com/office/powerpoint/2010/main" val="1918443365"/>
              </p:ext>
            </p:extLst>
          </p:nvPr>
        </p:nvGraphicFramePr>
        <p:xfrm>
          <a:off x="8125098" y="4025731"/>
          <a:ext cx="2521131" cy="1460809"/>
        </p:xfrm>
        <a:graphic>
          <a:graphicData uri="http://schemas.openxmlformats.org/presentationml/2006/ole">
            <mc:AlternateContent xmlns:mc="http://schemas.openxmlformats.org/markup-compatibility/2006">
              <mc:Choice xmlns:v="urn:schemas-microsoft-com:vml" Requires="v">
                <p:oleObj spid="_x0000_s2075" name="Уравнение" r:id="rId5" imgW="875920" imgH="393529" progId="Equation.3">
                  <p:embed/>
                </p:oleObj>
              </mc:Choice>
              <mc:Fallback>
                <p:oleObj name="Уравнение" r:id="rId5" imgW="875920" imgH="393529" progId="Equation.3">
                  <p:embed/>
                  <p:pic>
                    <p:nvPicPr>
                      <p:cNvPr id="5" name="Объект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125098" y="4025731"/>
                        <a:ext cx="2521131" cy="1460809"/>
                      </a:xfrm>
                      <a:prstGeom prst="rect">
                        <a:avLst/>
                      </a:prstGeom>
                      <a:noFill/>
                      <a:extLst/>
                    </p:spPr>
                  </p:pic>
                </p:oleObj>
              </mc:Fallback>
            </mc:AlternateContent>
          </a:graphicData>
        </a:graphic>
      </p:graphicFrame>
      <p:sp>
        <p:nvSpPr>
          <p:cNvPr id="4" name="Прямоугольник 3"/>
          <p:cNvSpPr/>
          <p:nvPr/>
        </p:nvSpPr>
        <p:spPr>
          <a:xfrm>
            <a:off x="6727372" y="1835329"/>
            <a:ext cx="4811486" cy="1815882"/>
          </a:xfrm>
          <a:prstGeom prst="rect">
            <a:avLst/>
          </a:prstGeom>
        </p:spPr>
        <p:txBody>
          <a:bodyPr wrap="square">
            <a:spAutoFit/>
          </a:bodyPr>
          <a:lstStyle/>
          <a:p>
            <a:r>
              <a:rPr lang="ru-RU"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Bu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yerda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VV</a:t>
            </a:r>
            <a:r>
              <a:rPr lang="en-US" sz="2800" baseline="-25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1</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kattalik</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b="1" u="sng" dirty="0" err="1">
                <a:ln>
                  <a:solidFill>
                    <a:sysClr val="windowText" lastClr="000000"/>
                  </a:solidFill>
                </a:ln>
                <a:solidFill>
                  <a:schemeClr val="bg2">
                    <a:lumMod val="50000"/>
                  </a:schemeClr>
                </a:solidFill>
                <a:latin typeface="Times New Roman" panose="02020603050405020304" pitchFamily="18" charset="0"/>
                <a:ea typeface="Times New Roman" panose="02020603050405020304" pitchFamily="18" charset="0"/>
              </a:rPr>
              <a:t>absolyut</a:t>
            </a:r>
            <a:r>
              <a:rPr lang="en-US" sz="2800" b="1" u="sng" dirty="0">
                <a:ln>
                  <a:solidFill>
                    <a:sysClr val="windowText" lastClr="000000"/>
                  </a:solidFill>
                </a:ln>
                <a:solidFill>
                  <a:schemeClr val="bg2">
                    <a:lumMod val="50000"/>
                  </a:schemeClr>
                </a:solidFill>
                <a:latin typeface="Times New Roman" panose="02020603050405020304" pitchFamily="18" charset="0"/>
                <a:ea typeface="Times New Roman" panose="02020603050405020304" pitchFamily="18" charset="0"/>
              </a:rPr>
              <a:t> </a:t>
            </a:r>
            <a:r>
              <a:rPr lang="en-US" sz="2800" b="1" u="sng" dirty="0" err="1">
                <a:ln>
                  <a:solidFill>
                    <a:sysClr val="windowText" lastClr="000000"/>
                  </a:solidFill>
                </a:ln>
                <a:solidFill>
                  <a:schemeClr val="bg2">
                    <a:lumMod val="50000"/>
                  </a:schemeClr>
                </a:solidFill>
                <a:latin typeface="Times New Roman" panose="02020603050405020304" pitchFamily="18" charset="0"/>
                <a:ea typeface="Times New Roman" panose="02020603050405020304" pitchFamily="18" charset="0"/>
              </a:rPr>
              <a:t>siljish</a:t>
            </a:r>
            <a:r>
              <a:rPr lang="en-US" sz="2800" b="1" u="sng" dirty="0">
                <a:ln>
                  <a:solidFill>
                    <a:sysClr val="windowText" lastClr="000000"/>
                  </a:solidFill>
                </a:ln>
                <a:solidFill>
                  <a:schemeClr val="bg2">
                    <a:lumMod val="50000"/>
                  </a:schemeClr>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b="1" u="sng"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nisbiy</a:t>
            </a:r>
            <a:r>
              <a:rPr lang="en-US" sz="2800" b="1" u="sng"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b="1" u="sng"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a:t>
            </a:r>
            <a:r>
              <a:rPr lang="en-US" sz="2800" b="1" u="sng"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deb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yuritiladi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Baozan</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burchakni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burchagi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deb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ataladi</a:t>
            </a:r>
            <a:endParaRPr lang="ru-RU" sz="2800" dirty="0"/>
          </a:p>
        </p:txBody>
      </p:sp>
    </p:spTree>
    <p:extLst>
      <p:ext uri="{BB962C8B-B14F-4D97-AF65-F5344CB8AC3E}">
        <p14:creationId xmlns:p14="http://schemas.microsoft.com/office/powerpoint/2010/main" val="107750450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34879" y="790230"/>
            <a:ext cx="7593875" cy="1569660"/>
          </a:xfrm>
          <a:prstGeom prst="rect">
            <a:avLst/>
          </a:prstGeom>
        </p:spPr>
        <p:txBody>
          <a:bodyPr wrap="square">
            <a:spAutoFit/>
          </a:bodyPr>
          <a:lstStyle/>
          <a:p>
            <a:pPr marL="179705">
              <a:spcAft>
                <a:spcPts val="600"/>
              </a:spcAft>
              <a:tabLst>
                <a:tab pos="-1028700" algn="l"/>
              </a:tabLst>
            </a:pP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(1)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bog’lanishni</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(2)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(3)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bilan</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ifodalab</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siljishdagi</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Guk</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qonunini</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boshqacharoq</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ko’rinishida</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ifodalaymiz</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graphicFrame>
        <p:nvGraphicFramePr>
          <p:cNvPr id="5" name="Объект 4"/>
          <p:cNvGraphicFramePr>
            <a:graphicFrameLocks noChangeAspect="1"/>
          </p:cNvGraphicFramePr>
          <p:nvPr>
            <p:extLst>
              <p:ext uri="{D42A27DB-BD31-4B8C-83A1-F6EECF244321}">
                <p14:modId xmlns:p14="http://schemas.microsoft.com/office/powerpoint/2010/main" val="3847864411"/>
              </p:ext>
            </p:extLst>
          </p:nvPr>
        </p:nvGraphicFramePr>
        <p:xfrm>
          <a:off x="5410392" y="2116184"/>
          <a:ext cx="3244934" cy="1685108"/>
        </p:xfrm>
        <a:graphic>
          <a:graphicData uri="http://schemas.openxmlformats.org/presentationml/2006/ole">
            <mc:AlternateContent xmlns:mc="http://schemas.openxmlformats.org/markup-compatibility/2006">
              <mc:Choice xmlns:v="urn:schemas-microsoft-com:vml" Requires="v">
                <p:oleObj spid="_x0000_s16393" name="Уравнение" r:id="rId4" imgW="672840" imgH="393480" progId="Equation.3">
                  <p:embed/>
                </p:oleObj>
              </mc:Choice>
              <mc:Fallback>
                <p:oleObj name="Уравнение" r:id="rId4" imgW="672840" imgH="393480" progId="Equation.3">
                  <p:embed/>
                  <p:pic>
                    <p:nvPicPr>
                      <p:cNvPr id="8" name="Объект 7"/>
                      <p:cNvPicPr>
                        <a:picLocks noChangeAspect="1" noChangeArrowheads="1"/>
                      </p:cNvPicPr>
                      <p:nvPr/>
                    </p:nvPicPr>
                    <p:blipFill>
                      <a:blip r:embed="rId5"/>
                      <a:srcRect/>
                      <a:stretch>
                        <a:fillRect/>
                      </a:stretch>
                    </p:blipFill>
                    <p:spPr bwMode="auto">
                      <a:xfrm>
                        <a:off x="5410392" y="2116184"/>
                        <a:ext cx="3244934" cy="1685108"/>
                      </a:xfrm>
                      <a:prstGeom prst="rect">
                        <a:avLst/>
                      </a:prstGeom>
                      <a:noFill/>
                    </p:spPr>
                  </p:pic>
                </p:oleObj>
              </mc:Fallback>
            </mc:AlternateContent>
          </a:graphicData>
        </a:graphic>
      </p:graphicFrame>
      <p:sp>
        <p:nvSpPr>
          <p:cNvPr id="6" name="Прямоугольник 5"/>
          <p:cNvSpPr/>
          <p:nvPr/>
        </p:nvSpPr>
        <p:spPr>
          <a:xfrm>
            <a:off x="230775" y="4225242"/>
            <a:ext cx="11007635" cy="1461939"/>
          </a:xfrm>
          <a:prstGeom prst="rect">
            <a:avLst/>
          </a:prstGeom>
        </p:spPr>
        <p:txBody>
          <a:bodyPr wrap="square">
            <a:spAutoFit/>
          </a:bodyPr>
          <a:lstStyle/>
          <a:p>
            <a:pPr marL="179705">
              <a:spcAft>
                <a:spcPts val="600"/>
              </a:spcAft>
              <a:tabLst>
                <a:tab pos="-1028700" algn="l"/>
              </a:tabLst>
            </a:pP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Bu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yerdagi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GF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ko’paytma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b="1" u="sng"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siljishdagi</a:t>
            </a:r>
            <a:r>
              <a:rPr lang="en-US" sz="2800" b="1" u="sng"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b="1" u="sng"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bikrlik</a:t>
            </a:r>
            <a:r>
              <a:rPr lang="en-US" sz="2800" b="1" u="sng"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deb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yuritiladi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spcAft>
                <a:spcPts val="600"/>
              </a:spcAft>
              <a:tabLst>
                <a:tab pos="-1028700" algn="l"/>
              </a:tabLst>
            </a:pP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Siljishdagi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Guk</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qonunining</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ikkinchi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ko’rinishi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(3)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cho’zilish</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siqilishdagi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(4)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bog’lanish</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bilan</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o’xshashligiga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e’tibor</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berish</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lozim</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121734006"/>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400730" y="69985"/>
            <a:ext cx="10868297" cy="2862322"/>
          </a:xfrm>
          <a:prstGeom prst="rect">
            <a:avLst/>
          </a:prstGeom>
        </p:spPr>
        <p:txBody>
          <a:bodyPr wrap="square">
            <a:spAutoFit/>
          </a:bodyPr>
          <a:lstStyle/>
          <a:p>
            <a:pPr algn="ctr">
              <a:spcAft>
                <a:spcPts val="0"/>
              </a:spcAft>
            </a:pPr>
            <a:r>
              <a:rPr lang="uz-Cyrl-UZ" sz="2500" b="1"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Siljishdagi </a:t>
            </a:r>
            <a:r>
              <a:rPr lang="uz-Cyrl-UZ" sz="25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potentsial energiya</a:t>
            </a:r>
            <a:r>
              <a:rPr lang="en-US" sz="25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Siljishdagi</a:t>
            </a:r>
            <a:r>
              <a:rPr lang="en-US" sz="25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mustahkamlik</a:t>
            </a:r>
            <a:r>
              <a:rPr lang="en-US" sz="25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sharti</a:t>
            </a:r>
            <a:r>
              <a:rPr lang="en-US" sz="25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lvl="0" algn="just">
              <a:spcAft>
                <a:spcPts val="600"/>
              </a:spcAft>
              <a:tabLst>
                <a:tab pos="-1028700" algn="l"/>
              </a:tabLst>
            </a:pPr>
            <a:r>
              <a:rPr lang="uz-Cyrl-UZ"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Sof siljishdagi potentsial energiyani aniqlash uchun o’lchamlari dx, dy va qalinligi </a:t>
            </a:r>
            <a:r>
              <a:rPr lang="ru-RU"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uz-Cyrl-UZ"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bo’lgan to’rtburchaksimon element (3 - shakl) shaklining o’zgarishini ko’raylik. Elementning pastki qirrasini shartli ravishda mahkamlangan deb faraz qilsak, uning yuqori qirrasining ko’chishida </a:t>
            </a:r>
            <a:r>
              <a:rPr lang="ru-RU"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uz-Cyrl-UZ"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dx</a:t>
            </a:r>
            <a:r>
              <a:rPr lang="en-US"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uz-Cyrl-UZ"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kuchi </a:t>
            </a:r>
            <a:r>
              <a:rPr lang="ru-RU"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uz-Cyrl-UZ"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dy ko’chishda ish bajaradi. </a:t>
            </a:r>
            <a:r>
              <a:rPr lang="ru-RU" sz="25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a:t>
            </a:r>
            <a:r>
              <a:rPr lang="ru-RU"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5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kuchga</a:t>
            </a:r>
            <a:r>
              <a:rPr lang="ru-RU"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5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to’g’ri</a:t>
            </a:r>
            <a:r>
              <a:rPr lang="ru-RU"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5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proportsionalligidan</a:t>
            </a:r>
            <a:r>
              <a:rPr lang="ru-RU"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5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bajarilgan</a:t>
            </a:r>
            <a:r>
              <a:rPr lang="ru-RU"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5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elementar</a:t>
            </a:r>
            <a:r>
              <a:rPr lang="ru-RU"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5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ish</a:t>
            </a:r>
            <a:r>
              <a:rPr lang="en-US"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bo’ladi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endParaRPr lang="ru-RU" sz="2500" dirty="0">
              <a:ln>
                <a:solidFill>
                  <a:sysClr val="windowText" lastClr="000000"/>
                </a:solidFill>
              </a:ln>
              <a:solidFill>
                <a:schemeClr val="bg2"/>
              </a:solidFill>
              <a:latin typeface="Times New Roman" panose="02020603050405020304" pitchFamily="18" charset="0"/>
              <a:cs typeface="Times New Roman" panose="02020603050405020304" pitchFamily="18" charset="0"/>
            </a:endParaRPr>
          </a:p>
          <a:p>
            <a:pPr marL="179705" algn="just">
              <a:spcAft>
                <a:spcPts val="600"/>
              </a:spcAft>
              <a:tabLst>
                <a:tab pos="-1028700" algn="l"/>
              </a:tabLst>
            </a:pPr>
            <a:endParaRPr lang="ru-RU"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pic>
        <p:nvPicPr>
          <p:cNvPr id="5" name="Рисунок 1226" descr="108-~1"/>
          <p:cNvPicPr>
            <a:picLocks noChangeAspect="1" noChangeArrowheads="1"/>
          </p:cNvPicPr>
          <p:nvPr/>
        </p:nvPicPr>
        <p:blipFill>
          <a:blip r:embed="rId4" cstate="print">
            <a:extLst>
              <a:ext uri="{28A0092B-C50C-407E-A947-70E740481C1C}">
                <a14:useLocalDpi xmlns:a14="http://schemas.microsoft.com/office/drawing/2010/main" val="0"/>
              </a:ext>
            </a:extLst>
          </a:blip>
          <a:srcRect l="-441" t="4530" r="1083"/>
          <a:stretch>
            <a:fillRect/>
          </a:stretch>
        </p:blipFill>
        <p:spPr bwMode="auto">
          <a:xfrm>
            <a:off x="6331062" y="2390503"/>
            <a:ext cx="5386251" cy="373529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graphicFrame>
        <p:nvGraphicFramePr>
          <p:cNvPr id="6" name="Объект 5"/>
          <p:cNvGraphicFramePr>
            <a:graphicFrameLocks noChangeAspect="1"/>
          </p:cNvGraphicFramePr>
          <p:nvPr>
            <p:extLst>
              <p:ext uri="{D42A27DB-BD31-4B8C-83A1-F6EECF244321}">
                <p14:modId xmlns:p14="http://schemas.microsoft.com/office/powerpoint/2010/main" val="3427939361"/>
              </p:ext>
            </p:extLst>
          </p:nvPr>
        </p:nvGraphicFramePr>
        <p:xfrm>
          <a:off x="219959" y="3313394"/>
          <a:ext cx="3683726" cy="1215659"/>
        </p:xfrm>
        <a:graphic>
          <a:graphicData uri="http://schemas.openxmlformats.org/presentationml/2006/ole">
            <mc:AlternateContent xmlns:mc="http://schemas.openxmlformats.org/markup-compatibility/2006">
              <mc:Choice xmlns:v="urn:schemas-microsoft-com:vml" Requires="v">
                <p:oleObj spid="_x0000_s3100" name="Уравнение" r:id="rId5" imgW="1346200" imgH="393700" progId="Equation.3">
                  <p:embed/>
                </p:oleObj>
              </mc:Choice>
              <mc:Fallback>
                <p:oleObj name="Уравнение" r:id="rId5" imgW="1346200" imgH="393700" progId="Equation.3">
                  <p:embed/>
                  <p:pic>
                    <p:nvPicPr>
                      <p:cNvPr id="42" name="Объект 4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9959" y="3313394"/>
                        <a:ext cx="3683726" cy="1215659"/>
                      </a:xfrm>
                      <a:prstGeom prst="rect">
                        <a:avLst/>
                      </a:prstGeom>
                      <a:noFill/>
                    </p:spPr>
                  </p:pic>
                </p:oleObj>
              </mc:Fallback>
            </mc:AlternateContent>
          </a:graphicData>
        </a:graphic>
      </p:graphicFrame>
      <p:graphicFrame>
        <p:nvGraphicFramePr>
          <p:cNvPr id="7" name="Объект 6"/>
          <p:cNvGraphicFramePr>
            <a:graphicFrameLocks noChangeAspect="1"/>
          </p:cNvGraphicFramePr>
          <p:nvPr>
            <p:extLst>
              <p:ext uri="{D42A27DB-BD31-4B8C-83A1-F6EECF244321}">
                <p14:modId xmlns:p14="http://schemas.microsoft.com/office/powerpoint/2010/main" val="1906488279"/>
              </p:ext>
            </p:extLst>
          </p:nvPr>
        </p:nvGraphicFramePr>
        <p:xfrm>
          <a:off x="1750423" y="4258152"/>
          <a:ext cx="4112689" cy="1494084"/>
        </p:xfrm>
        <a:graphic>
          <a:graphicData uri="http://schemas.openxmlformats.org/presentationml/2006/ole">
            <mc:AlternateContent xmlns:mc="http://schemas.openxmlformats.org/markup-compatibility/2006">
              <mc:Choice xmlns:v="urn:schemas-microsoft-com:vml" Requires="v">
                <p:oleObj spid="_x0000_s3101" name="Уравнение" r:id="rId7" imgW="1346200" imgH="393700" progId="Equation.3">
                  <p:embed/>
                </p:oleObj>
              </mc:Choice>
              <mc:Fallback>
                <p:oleObj name="Уравнение" r:id="rId7" imgW="1346200" imgH="393700" progId="Equation.3">
                  <p:embed/>
                  <p:pic>
                    <p:nvPicPr>
                      <p:cNvPr id="43" name="Объект 4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50423" y="4258152"/>
                        <a:ext cx="4112689" cy="1494084"/>
                      </a:xfrm>
                      <a:prstGeom prst="rect">
                        <a:avLst/>
                      </a:prstGeom>
                      <a:noFill/>
                    </p:spPr>
                  </p:pic>
                </p:oleObj>
              </mc:Fallback>
            </mc:AlternateContent>
          </a:graphicData>
        </a:graphic>
      </p:graphicFrame>
      <p:sp>
        <p:nvSpPr>
          <p:cNvPr id="8" name="Rectangle 43"/>
          <p:cNvSpPr>
            <a:spLocks noChangeArrowheads="1"/>
          </p:cNvSpPr>
          <p:nvPr/>
        </p:nvSpPr>
        <p:spPr bwMode="auto">
          <a:xfrm>
            <a:off x="78584" y="2479628"/>
            <a:ext cx="4410615" cy="1246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028700" algn="l"/>
              </a:tabLst>
            </a:pPr>
            <a:r>
              <a:rPr kumimoji="0" lang="en-US" sz="25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Unda</a:t>
            </a:r>
            <a:r>
              <a:rPr kumimoji="0" lang="en-US" sz="25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5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elementar</a:t>
            </a:r>
            <a:r>
              <a:rPr kumimoji="0" lang="en-US" sz="25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500" b="1" i="0" u="sng"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potentsial</a:t>
            </a:r>
            <a:r>
              <a:rPr kumimoji="0" lang="en-US" sz="2500" b="1" i="0" u="sng"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500" b="1" i="0" u="sng"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energiya</a:t>
            </a:r>
            <a:r>
              <a:rPr kumimoji="0" lang="en-US" sz="25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5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quyidagiga</a:t>
            </a:r>
            <a:r>
              <a:rPr kumimoji="0" lang="en-US" sz="25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5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teng</a:t>
            </a:r>
            <a:r>
              <a:rPr kumimoji="0" lang="en-US" sz="25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25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028700" algn="l"/>
              </a:tabLst>
            </a:pPr>
            <a:endParaRPr kumimoji="0" lang="ru-RU" sz="25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5831953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racture"/>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887121" y="768367"/>
            <a:ext cx="10350427"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028700" algn="l"/>
              </a:tabLst>
            </a:pP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Bu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yerda</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dx</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dy</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dV</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elementning</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hajmi</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sym typeface="Symbol" panose="05050102010706020507"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tab pos="-1028700" algn="l"/>
              </a:tabLst>
            </a:pP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Unda</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siljishdagi</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solishtirma</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potentsial</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energiya</a:t>
            </a:r>
            <a:endParaRPr kumimoji="0" lang="ru-RU"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sym typeface="Symbol" panose="05050102010706020507" pitchFamily="18" charset="2"/>
            </a:endParaRPr>
          </a:p>
        </p:txBody>
      </p:sp>
      <p:sp>
        <p:nvSpPr>
          <p:cNvPr id="3" name="Rectangle 4"/>
          <p:cNvSpPr>
            <a:spLocks noChangeArrowheads="1"/>
          </p:cNvSpPr>
          <p:nvPr/>
        </p:nvSpPr>
        <p:spPr bwMode="auto">
          <a:xfrm>
            <a:off x="978562" y="2570501"/>
            <a:ext cx="10258986"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028700" algn="l"/>
              </a:tabLst>
            </a:pP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(j/m</a:t>
            </a:r>
            <a:r>
              <a:rPr kumimoji="0" lang="en-US" sz="2800" b="0" i="0" u="none" strike="noStrike" cap="none" normalizeH="0" baseline="3000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(9)</a:t>
            </a:r>
            <a:endParaRPr kumimoji="0" lang="ru-RU"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028700" algn="l"/>
              </a:tabLst>
            </a:pP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3 -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shakldan</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foydalanib</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siljishdagi</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absolyut</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potentsial</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energiyani</a:t>
            </a:r>
            <a:endParaRPr kumimoji="0" lang="ru-RU"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sp>
        <p:nvSpPr>
          <p:cNvPr id="4" name="Rectangle 5"/>
          <p:cNvSpPr>
            <a:spLocks noChangeArrowheads="1"/>
          </p:cNvSpPr>
          <p:nvPr/>
        </p:nvSpPr>
        <p:spPr bwMode="auto">
          <a:xfrm>
            <a:off x="978562" y="3896827"/>
            <a:ext cx="10960890" cy="10772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028700" algn="l"/>
              </a:tabLst>
            </a:pP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(j.)				(10)</a:t>
            </a:r>
            <a:endParaRPr kumimoji="0" lang="ru-RU"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1028700" algn="l"/>
              </a:tabLst>
            </a:pP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ko’rinishda</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aniqlashni</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talabalarning</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o’zlariga</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havola</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qilamiz</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207913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339634" y="239184"/>
            <a:ext cx="11560629" cy="4681153"/>
          </a:xfrm>
          <a:prstGeom prst="rect">
            <a:avLst/>
          </a:prstGeom>
        </p:spPr>
        <p:txBody>
          <a:bodyPr wrap="square">
            <a:spAutoFit/>
          </a:bodyPr>
          <a:lstStyle/>
          <a:p>
            <a:pPr marL="0" indent="0" algn="ctr">
              <a:spcAft>
                <a:spcPts val="600"/>
              </a:spcAft>
              <a:buNone/>
              <a:tabLst>
                <a:tab pos="-1028700" algn="l"/>
              </a:tabLst>
            </a:pPr>
            <a:r>
              <a:rPr lang="uz-Cyrl-UZ" sz="3000" b="1" u="sng"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Siljishdagi mustahkamlik sharti.</a:t>
            </a:r>
            <a:endPar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0" indent="0" algn="just">
              <a:spcAft>
                <a:spcPts val="600"/>
              </a:spcAft>
              <a:buNone/>
              <a:tabLst>
                <a:tab pos="-1028700" algn="l"/>
              </a:tabLst>
            </a:pPr>
            <a:r>
              <a:rPr lang="uz-Cyrl-UZ"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Ushbu masala mashina detallari va po’lat tuzilmalari fanlarida mukammal ko’riladi. Bu yerda uning asoslarini ko’rib chiqamiz. Siljishga boltli, parchinli va payvand birikmalar, shponkalar, vallarning shlitsalari va hokazolar hisoblanadi. Umuman, siljishga ishlaydigan tuzilma qismlarining mustahkamligini ta’minlash uchun eng katta urinma kuchlanishlar yo’l qo’yiladigan urinma kuchlanishdan ortmasliklari kerak. Siljishdagi mustahkamlik sharti quyidagi ko’rinishda bo’ladi:</a:t>
            </a:r>
            <a:endPar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
        <p:nvSpPr>
          <p:cNvPr id="5" name="Rectangle 8"/>
          <p:cNvSpPr>
            <a:spLocks noChangeArrowheads="1"/>
          </p:cNvSpPr>
          <p:nvPr/>
        </p:nvSpPr>
        <p:spPr bwMode="auto">
          <a:xfrm>
            <a:off x="339635" y="5029200"/>
            <a:ext cx="8712926"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028700" algn="l"/>
              </a:tabLst>
            </a:pPr>
            <a:r>
              <a:rPr kumimoji="0" lang="uz-Cyrl-UZ"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(11)</a:t>
            </a: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Ushbu mustahkamlik sharti asosida ham uch xil masala hal qilinishi mumkinligiga e’tibor berish lozim.</a:t>
            </a:r>
            <a:endParaRPr kumimoji="0" lang="uz-Cyrl-UZ"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1793862864"/>
              </p:ext>
            </p:extLst>
          </p:nvPr>
        </p:nvGraphicFramePr>
        <p:xfrm>
          <a:off x="9052561" y="4920337"/>
          <a:ext cx="2521130" cy="1271457"/>
        </p:xfrm>
        <a:graphic>
          <a:graphicData uri="http://schemas.openxmlformats.org/presentationml/2006/ole">
            <mc:AlternateContent xmlns:mc="http://schemas.openxmlformats.org/markup-compatibility/2006">
              <mc:Choice xmlns:v="urn:schemas-microsoft-com:vml" Requires="v">
                <p:oleObj spid="_x0000_s6155" name="Уравнение" r:id="rId4" imgW="863225" imgH="393529" progId="Equation.3">
                  <p:embed/>
                </p:oleObj>
              </mc:Choice>
              <mc:Fallback>
                <p:oleObj name="Уравнение" r:id="rId4" imgW="863225" imgH="393529" progId="Equation.3">
                  <p:embed/>
                  <p:pic>
                    <p:nvPicPr>
                      <p:cNvPr id="6" name="Объект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52561" y="4920337"/>
                        <a:ext cx="2521130" cy="1271457"/>
                      </a:xfrm>
                      <a:prstGeom prst="rect">
                        <a:avLst/>
                      </a:prstGeom>
                      <a:noFill/>
                      <a:extLst/>
                    </p:spPr>
                  </p:pic>
                </p:oleObj>
              </mc:Fallback>
            </mc:AlternateContent>
          </a:graphicData>
        </a:graphic>
      </p:graphicFrame>
    </p:spTree>
    <p:extLst>
      <p:ext uri="{BB962C8B-B14F-4D97-AF65-F5344CB8AC3E}">
        <p14:creationId xmlns:p14="http://schemas.microsoft.com/office/powerpoint/2010/main" val="2689239038"/>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74320" y="101369"/>
            <a:ext cx="11077303" cy="4601260"/>
          </a:xfrm>
          <a:prstGeom prst="rect">
            <a:avLst/>
          </a:prstGeom>
        </p:spPr>
        <p:txBody>
          <a:bodyPr wrap="square">
            <a:spAutoFit/>
          </a:bodyPr>
          <a:lstStyle/>
          <a:p>
            <a:pPr marL="179705" algn="ctr">
              <a:spcAft>
                <a:spcPts val="600"/>
              </a:spcAft>
              <a:tabLst>
                <a:tab pos="-1028700" algn="l"/>
              </a:tabLst>
            </a:pPr>
            <a:r>
              <a:rPr lang="uz-Cyrl-UZ" sz="3200" b="1"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3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Siljishga oid amaliy hisoblar</a:t>
            </a:r>
            <a:endParaRPr lang="ru-RU"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lgn="just">
              <a:spcAft>
                <a:spcPts val="600"/>
              </a:spcAft>
              <a:tabLst>
                <a:tab pos="-1028700" algn="l"/>
              </a:tabLst>
            </a:pPr>
            <a:r>
              <a:rPr lang="uz-Cyrl-UZ"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Ushbu masala mashina detallari va po’lat tuzilmalari fanlarida mukammal ko’riladi. Bu yerda uning asoslarini ko’rib chiqamiz. Siljishga boltli, parchinli va payvand birikmalar, shponkalar, vallarning shlitsalari va hokazolar hisoblanadi. Umuman, siljishga ishlaydigan tuzilma qismlarining mustahkamligini taominlash uchun eng katta urinma kuchlanishlar yo’l qo’yiladigan urinma kuchlanishdan ortmasliklari kerak. Siljishdagi mustahkamlik sharti quyidagi ko’rinishda bo’ladi:</a:t>
            </a:r>
            <a:endParaRPr lang="ru-RU"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graphicFrame>
        <p:nvGraphicFramePr>
          <p:cNvPr id="4" name="Объект 3"/>
          <p:cNvGraphicFramePr>
            <a:graphicFrameLocks noChangeAspect="1"/>
          </p:cNvGraphicFramePr>
          <p:nvPr>
            <p:extLst>
              <p:ext uri="{D42A27DB-BD31-4B8C-83A1-F6EECF244321}">
                <p14:modId xmlns:p14="http://schemas.microsoft.com/office/powerpoint/2010/main" val="685380303"/>
              </p:ext>
            </p:extLst>
          </p:nvPr>
        </p:nvGraphicFramePr>
        <p:xfrm>
          <a:off x="3789757" y="4545875"/>
          <a:ext cx="3420940" cy="1790397"/>
        </p:xfrm>
        <a:graphic>
          <a:graphicData uri="http://schemas.openxmlformats.org/presentationml/2006/ole">
            <mc:AlternateContent xmlns:mc="http://schemas.openxmlformats.org/markup-compatibility/2006">
              <mc:Choice xmlns:v="urn:schemas-microsoft-com:vml" Requires="v">
                <p:oleObj spid="_x0000_s5134" name="Уравнение" r:id="rId4" imgW="863225" imgH="393529" progId="Equation.3">
                  <p:embed/>
                </p:oleObj>
              </mc:Choice>
              <mc:Fallback>
                <p:oleObj name="Уравнение" r:id="rId4" imgW="863225" imgH="393529" progId="Equation.3">
                  <p:embed/>
                  <p:pic>
                    <p:nvPicPr>
                      <p:cNvPr id="3" name="Объект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89757" y="4545875"/>
                        <a:ext cx="3420940" cy="1790397"/>
                      </a:xfrm>
                      <a:prstGeom prst="rect">
                        <a:avLst/>
                      </a:prstGeom>
                      <a:noFill/>
                      <a:extLst/>
                    </p:spPr>
                  </p:pic>
                </p:oleObj>
              </mc:Fallback>
            </mc:AlternateContent>
          </a:graphicData>
        </a:graphic>
      </p:graphicFrame>
    </p:spTree>
    <p:extLst>
      <p:ext uri="{BB962C8B-B14F-4D97-AF65-F5344CB8AC3E}">
        <p14:creationId xmlns:p14="http://schemas.microsoft.com/office/powerpoint/2010/main" val="7141393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95943" y="121980"/>
            <a:ext cx="11821885" cy="2246769"/>
          </a:xfrm>
          <a:prstGeom prst="rect">
            <a:avLst/>
          </a:prstGeom>
        </p:spPr>
        <p:txBody>
          <a:bodyPr wrap="square">
            <a:spAutoFit/>
          </a:bodyPr>
          <a:lstStyle/>
          <a:p>
            <a:pPr marL="179705" algn="just">
              <a:spcAft>
                <a:spcPts val="600"/>
              </a:spcAft>
              <a:tabLst>
                <a:tab pos="-1028700" algn="l"/>
              </a:tabLst>
            </a:pPr>
            <a:r>
              <a:rPr lang="uz-Cyrl-UZ"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Ushbu mustahkamlik sharti asosida ham uch xil masala hal qilinishi mumkinligiga e’tibor berish lozim. Parchin birikmalarda harbir parchin bir tekislik bo’yicha kesilsa (kesilish biriktiriluvchi listlarning tutashish tekisligi bo’yicha sodir bo’ladi) bir kesikli (4 - shakl), agar ikki tekislik bo’yicha kesilsa (3 - shakl) - ikki kesikli va h.k. deb yuritiladi.  </a:t>
            </a:r>
            <a:endPar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pic>
        <p:nvPicPr>
          <p:cNvPr id="3" name="Рисунок 1232" descr="109-~1"/>
          <p:cNvPicPr>
            <a:picLocks noChangeAspect="1" noChangeArrowheads="1"/>
          </p:cNvPicPr>
          <p:nvPr/>
        </p:nvPicPr>
        <p:blipFill>
          <a:blip r:embed="rId3">
            <a:extLst>
              <a:ext uri="{28A0092B-C50C-407E-A947-70E740481C1C}">
                <a14:useLocalDpi xmlns:a14="http://schemas.microsoft.com/office/drawing/2010/main" val="0"/>
              </a:ext>
            </a:extLst>
          </a:blip>
          <a:srcRect l="3784" t="2985" r="3909" b="3851"/>
          <a:stretch>
            <a:fillRect/>
          </a:stretch>
        </p:blipFill>
        <p:spPr bwMode="auto">
          <a:xfrm>
            <a:off x="1887581" y="2368749"/>
            <a:ext cx="8210007" cy="448925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8114492"/>
      </p:ext>
    </p:extLst>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87828" y="626404"/>
            <a:ext cx="10920549" cy="4955203"/>
          </a:xfrm>
          <a:prstGeom prst="rect">
            <a:avLst/>
          </a:prstGeom>
        </p:spPr>
        <p:txBody>
          <a:bodyPr wrap="square">
            <a:spAutoFit/>
          </a:bodyPr>
          <a:lstStyle/>
          <a:p>
            <a:r>
              <a:rPr lang="uz-Cyrl-UZ"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Parchin va boltli birikmalar hisoblarida ba’zi  soddalashtirishlar qabul qilinadi. Birinchidan, parchin materialining yemirilish zonasida haqiqiy kuchlanganlik holatini aniqlash qiyinligidan qirqilish tekisligida faqat urinma kuchlanishlar ta’sir etadi deb hisoblanadi</a:t>
            </a:r>
            <a:r>
              <a:rPr lang="uz-Cyrl-UZ" sz="32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r>
              <a:rPr lang="en-US" sz="32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Ikkinchidan, birikmadagi barcha parchinlar bir xil yuklanadilar deb qabul qilinadi. Amalda, masalan, olti parchinli birikmadagi chekka (birinchi va oltinchi) parchinlar o’rtadagi (uchinchi va to’rtinchi) parchinlarga nisbatan deyarli 2,5 marta ko’proq kesuvchi yuk to’g’ri keladi.</a:t>
            </a:r>
          </a:p>
          <a:p>
            <a:endParaRPr lang="ru-RU" sz="2800" dirty="0"/>
          </a:p>
        </p:txBody>
      </p:sp>
    </p:spTree>
    <p:extLst>
      <p:ext uri="{BB962C8B-B14F-4D97-AF65-F5344CB8AC3E}">
        <p14:creationId xmlns:p14="http://schemas.microsoft.com/office/powerpoint/2010/main" val="480713361"/>
      </p:ext>
    </p:extLst>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0446" y="652530"/>
            <a:ext cx="11756572" cy="4524315"/>
          </a:xfrm>
          <a:prstGeom prst="rect">
            <a:avLst/>
          </a:prstGeom>
        </p:spPr>
        <p:txBody>
          <a:bodyPr wrap="square">
            <a:spAutoFit/>
          </a:bodyPr>
          <a:lstStyle/>
          <a:p>
            <a:r>
              <a:rPr lang="uz-Cyrl-UZ" sz="36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Kuzatish </a:t>
            </a:r>
            <a:r>
              <a:rPr lang="uz-Cyrl-UZ" sz="36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natijalari ko’rsatadiki, statik kuch ta’sirida parchinlar bir vaqtda yemiriladilar. Bu holat parchin materialning plastikligi va zaklepkalar bilan listlar orasidagi tirqishlar </a:t>
            </a:r>
            <a:endParaRPr lang="ru-RU" sz="3600" dirty="0">
              <a:ln>
                <a:solidFill>
                  <a:sysClr val="windowText" lastClr="000000"/>
                </a:solidFill>
              </a:ln>
              <a:solidFill>
                <a:schemeClr val="bg2"/>
              </a:solidFill>
              <a:latin typeface="Times New Roman" panose="02020603050405020304" pitchFamily="18" charset="0"/>
              <a:cs typeface="Times New Roman" panose="02020603050405020304" pitchFamily="18" charset="0"/>
            </a:endParaRPr>
          </a:p>
          <a:p>
            <a:r>
              <a:rPr lang="uz-Cyrl-UZ" sz="36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hisobiga </a:t>
            </a:r>
            <a:r>
              <a:rPr lang="uz-Cyrl-UZ" sz="36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yuklanishning tekislanishi bilan tushuntiriladi. Uchinchidan, parchinlar va  boltlarning qirqilish yuzasida urinma kuchlanishlar tekis  taqsimlanadilar deb qabul qilinadi. Aslida bunday bo’lmasada, plastik deformatsiyalar hisobiga yemirilish paytida kuchlanishlar taqsimlanishi tekislashadi</a:t>
            </a:r>
            <a:endParaRPr lang="ru-RU" sz="3600" dirty="0">
              <a:ln>
                <a:solidFill>
                  <a:sysClr val="windowText" lastClr="000000"/>
                </a:solidFill>
              </a:ln>
              <a:solidFill>
                <a:schemeClr val="bg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296486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444137" y="148175"/>
            <a:ext cx="9935375"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028700" algn="l"/>
              </a:tabLst>
            </a:pPr>
            <a:r>
              <a:rPr kumimoji="0" lang="uz-Cyrl-UZ" sz="2800" b="1"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Parchinlarning qirqilishga mustahkamlik sharti</a:t>
            </a:r>
            <a:endParaRPr kumimoji="0" lang="ru-RU" sz="20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147602229"/>
              </p:ext>
            </p:extLst>
          </p:nvPr>
        </p:nvGraphicFramePr>
        <p:xfrm>
          <a:off x="3296067" y="593907"/>
          <a:ext cx="4894344" cy="960573"/>
        </p:xfrm>
        <a:graphic>
          <a:graphicData uri="http://schemas.openxmlformats.org/presentationml/2006/ole">
            <mc:AlternateContent xmlns:mc="http://schemas.openxmlformats.org/markup-compatibility/2006">
              <mc:Choice xmlns:v="urn:schemas-microsoft-com:vml" Requires="v">
                <p:oleObj spid="_x0000_s7196" name="Уравнение" r:id="rId4" imgW="939800" imgH="596900" progId="Equation.3">
                  <p:embed/>
                </p:oleObj>
              </mc:Choice>
              <mc:Fallback>
                <p:oleObj name="Уравнение" r:id="rId4" imgW="939800" imgH="596900" progId="Equation.3">
                  <p:embed/>
                  <p:pic>
                    <p:nvPicPr>
                      <p:cNvPr id="4" name="Объект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296067" y="593907"/>
                        <a:ext cx="4894344" cy="960573"/>
                      </a:xfrm>
                      <a:prstGeom prst="rect">
                        <a:avLst/>
                      </a:prstGeom>
                      <a:noFill/>
                    </p:spPr>
                  </p:pic>
                </p:oleObj>
              </mc:Fallback>
            </mc:AlternateContent>
          </a:graphicData>
        </a:graphic>
      </p:graphicFrame>
      <p:sp>
        <p:nvSpPr>
          <p:cNvPr id="4" name="Прямоугольник 3"/>
          <p:cNvSpPr/>
          <p:nvPr/>
        </p:nvSpPr>
        <p:spPr>
          <a:xfrm>
            <a:off x="352697" y="1513587"/>
            <a:ext cx="10998927" cy="1938992"/>
          </a:xfrm>
          <a:prstGeom prst="rect">
            <a:avLst/>
          </a:prstGeom>
        </p:spPr>
        <p:txBody>
          <a:bodyPr wrap="square">
            <a:spAutoFit/>
          </a:bodyPr>
          <a:lstStyle/>
          <a:p>
            <a:pPr marL="179705" algn="just">
              <a:spcAft>
                <a:spcPts val="600"/>
              </a:spcAft>
              <a:tabLst>
                <a:tab pos="-1028700" algn="l"/>
              </a:tabLst>
            </a:pP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Hisoblarda</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odatda</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]=(0,6...0,8)[</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400" baseline="-25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qabul</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qilinadi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yerda</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400" baseline="-25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cho’zilishdagi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ruxsat</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etilgan</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Qarag’ay</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uchun</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tolalar</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bo’yicha</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]=0,1[</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400" baseline="-25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Parchinli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boltli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birikmalar</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siljishdan</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tashqari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ezilishga</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ham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hisoblanadi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Bunda</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parchinlar</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biriktirilayotgan</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listlar</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tutash</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yuzalarining</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ezilishdagi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hisoblanadi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Ezilishdagi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mustahkamlik</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sharti</a:t>
            </a:r>
            <a:r>
              <a:rPr lang="en-US" sz="24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0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444137" y="3452579"/>
            <a:ext cx="11294980" cy="1600438"/>
          </a:xfrm>
          <a:prstGeom prst="rect">
            <a:avLst/>
          </a:prstGeom>
        </p:spPr>
        <p:txBody>
          <a:bodyPr wrap="square">
            <a:spAutoFit/>
          </a:bodyPr>
          <a:lstStyle/>
          <a:p>
            <a:pPr marL="179705">
              <a:spcAft>
                <a:spcPts val="600"/>
              </a:spcAft>
              <a:tabLst>
                <a:tab pos="-1028700" algn="l"/>
              </a:tabLst>
            </a:pPr>
            <a:r>
              <a:rPr lang="uz-Cyrl-UZ"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bu yerda 	n - parchinlar soni,</a:t>
            </a:r>
            <a:endPar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spcAft>
                <a:spcPts val="600"/>
              </a:spcAft>
              <a:tabLst>
                <a:tab pos="-1028700" algn="l"/>
              </a:tabLst>
            </a:pPr>
            <a:r>
              <a:rPr lang="uz-Cyrl-UZ"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d -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parchin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ko’ndalang</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diametri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spcAft>
                <a:spcPts val="600"/>
              </a:spcAft>
              <a:tabLst>
                <a:tab pos="-1028700" algn="l"/>
              </a:tabLst>
            </a:pP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Agar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parchinlar</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ikki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tekislik</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bo’yicha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kesiladigan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bo’lsalar</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hisobda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bitta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yuza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o’rnida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ikki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yuza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olinadi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2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2078632617"/>
              </p:ext>
            </p:extLst>
          </p:nvPr>
        </p:nvGraphicFramePr>
        <p:xfrm>
          <a:off x="3849465" y="4783728"/>
          <a:ext cx="3124718" cy="1215685"/>
        </p:xfrm>
        <a:graphic>
          <a:graphicData uri="http://schemas.openxmlformats.org/presentationml/2006/ole">
            <mc:AlternateContent xmlns:mc="http://schemas.openxmlformats.org/markup-compatibility/2006">
              <mc:Choice xmlns:v="urn:schemas-microsoft-com:vml" Requires="v">
                <p:oleObj spid="_x0000_s7197" name="Уравнение" r:id="rId6" imgW="1079500" imgH="393700" progId="Equation.3">
                  <p:embed/>
                </p:oleObj>
              </mc:Choice>
              <mc:Fallback>
                <p:oleObj name="Уравнение" r:id="rId6" imgW="1079500" imgH="393700" progId="Equation.3">
                  <p:embed/>
                  <p:pic>
                    <p:nvPicPr>
                      <p:cNvPr id="9" name="Объект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849465" y="4783728"/>
                        <a:ext cx="3124718" cy="1215685"/>
                      </a:xfrm>
                      <a:prstGeom prst="rect">
                        <a:avLst/>
                      </a:prstGeom>
                      <a:noFill/>
                    </p:spPr>
                  </p:pic>
                </p:oleObj>
              </mc:Fallback>
            </mc:AlternateContent>
          </a:graphicData>
        </a:graphic>
      </p:graphicFrame>
    </p:spTree>
    <p:extLst>
      <p:ext uri="{BB962C8B-B14F-4D97-AF65-F5344CB8AC3E}">
        <p14:creationId xmlns:p14="http://schemas.microsoft.com/office/powerpoint/2010/main" val="1748656636"/>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35131" y="181702"/>
            <a:ext cx="11855825" cy="4555093"/>
          </a:xfrm>
          <a:prstGeom prst="rect">
            <a:avLst/>
          </a:prstGeom>
        </p:spPr>
        <p:txBody>
          <a:bodyPr wrap="square">
            <a:spAutoFit/>
          </a:bodyPr>
          <a:lstStyle/>
          <a:p>
            <a:pPr marL="179705" algn="just">
              <a:spcAft>
                <a:spcPts val="600"/>
              </a:spcAft>
              <a:tabLst>
                <a:tab pos="-1028700" algn="l"/>
              </a:tabLst>
            </a:pP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Bu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yerda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tutashtiriluvchi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list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qalinligi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bo’lib</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ustma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ust</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qo’yib</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ulashda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uchma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uch</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qo’yib</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ulashda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agar t&lt;2t</a:t>
            </a:r>
            <a:r>
              <a:rPr lang="en-US" sz="2800" baseline="-250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bo’lsa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(5-shakl) </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=t;  t&gt;2t</a:t>
            </a:r>
            <a:r>
              <a:rPr lang="en-US" sz="2800" baseline="-250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bo’lgan</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holda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=2t</a:t>
            </a:r>
            <a:r>
              <a:rPr lang="en-US" sz="2800" baseline="-250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1</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qilib</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olinadi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endParaRPr>
          </a:p>
          <a:p>
            <a:pPr marL="179705">
              <a:spcAft>
                <a:spcPts val="600"/>
              </a:spcAft>
              <a:tabLst>
                <a:tab pos="-1028700" algn="l"/>
              </a:tabLst>
            </a:pP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Ezilish</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ruxsat</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etilgan</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kuchlanish</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ez</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]=(2...2,5)[</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800" baseline="-25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ch</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endParaRPr>
          </a:p>
          <a:p>
            <a:pPr lvl="0" eaLnBrk="0" fontAlgn="base" hangingPunct="0">
              <a:spcBef>
                <a:spcPct val="0"/>
              </a:spcBef>
              <a:spcAft>
                <a:spcPct val="0"/>
              </a:spcAft>
              <a:tabLst>
                <a:tab pos="-1028700" algn="l"/>
              </a:tabLst>
            </a:pP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Payvand</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birikmalar</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uchun</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mustahkamlik</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sharti</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ko’rinishga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ega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Bu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yerda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payvand</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chok</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uzunligi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n>
                <a:solidFill>
                  <a:sysClr val="windowText" lastClr="000000"/>
                </a:solidFill>
              </a:ln>
              <a:solidFill>
                <a:schemeClr val="bg2"/>
              </a:solidFill>
              <a:latin typeface="Times New Roman" panose="02020603050405020304" pitchFamily="18" charset="0"/>
              <a:cs typeface="Times New Roman" panose="02020603050405020304" pitchFamily="18" charset="0"/>
              <a:sym typeface="MT Extra" panose="05050102010205020202" pitchFamily="18" charset="2"/>
            </a:endParaRPr>
          </a:p>
          <a:p>
            <a:pPr lvl="0" eaLnBrk="0" fontAlgn="base" hangingPunct="0">
              <a:spcBef>
                <a:spcPct val="0"/>
              </a:spcBef>
              <a:spcAft>
                <a:spcPct val="0"/>
              </a:spcAft>
              <a:tabLst>
                <a:tab pos="-1028700" algn="l"/>
              </a:tabLst>
            </a:pP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Payvand</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chokning</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qanday</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joylashishidan</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qat’iy</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nazar</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uning</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xavfli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kesimi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uchburchak</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ko’rinishidagi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payvand</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chokning</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bissektrisa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tekisligi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bilan</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mos</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bo’ladi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SHuning</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uchun</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xavfli</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kesim</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yuzasi</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 0,10</a:t>
            </a:r>
            <a:r>
              <a:rPr lang="en-US" sz="2800" i="1"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t</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rPr>
              <a:t></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ga</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teng</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cs typeface="Times New Roman" panose="02020603050405020304" pitchFamily="18" charset="0"/>
              <a:sym typeface="MT Extra" panose="05050102010205020202" pitchFamily="18" charset="2"/>
            </a:endParaRPr>
          </a:p>
          <a:p>
            <a:pPr marL="179705">
              <a:spcAft>
                <a:spcPts val="600"/>
              </a:spcAft>
              <a:tabLst>
                <a:tab pos="-1028700" algn="l"/>
              </a:tabLst>
            </a:pPr>
            <a:endParaRPr lang="ru-RU" sz="28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sp>
        <p:nvSpPr>
          <p:cNvPr id="4" name="Прямоугольник 3"/>
          <p:cNvSpPr/>
          <p:nvPr/>
        </p:nvSpPr>
        <p:spPr>
          <a:xfrm>
            <a:off x="235131" y="4278051"/>
            <a:ext cx="11176557" cy="1384995"/>
          </a:xfrm>
          <a:prstGeom prst="rect">
            <a:avLst/>
          </a:prstGeom>
        </p:spPr>
        <p:txBody>
          <a:bodyPr wrap="square">
            <a:spAutoFit/>
          </a:bodyPr>
          <a:lstStyle/>
          <a:p>
            <a:pPr marL="179705">
              <a:spcAft>
                <a:spcPts val="600"/>
              </a:spcAft>
              <a:tabLst>
                <a:tab pos="-1028700" algn="l"/>
              </a:tabLst>
            </a:pP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Amalda</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payvand</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chok</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uchun</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ruxsat</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etilgan</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payvandlanayotgan</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material</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uchun</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cho’zilishdagi</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ruxsat</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etilgan</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kuchlanishning</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50...100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foizi</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qadar</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belgilanadi</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ya’ni</a:t>
            </a:r>
            <a:endParaRPr lang="ru-RU" sz="24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309144527"/>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236" descr="1010-~1"/>
          <p:cNvPicPr>
            <a:picLocks noChangeAspect="1" noChangeArrowheads="1"/>
          </p:cNvPicPr>
          <p:nvPr/>
        </p:nvPicPr>
        <p:blipFill>
          <a:blip r:embed="rId3">
            <a:extLst>
              <a:ext uri="{28A0092B-C50C-407E-A947-70E740481C1C}">
                <a14:useLocalDpi xmlns:a14="http://schemas.microsoft.com/office/drawing/2010/main" val="0"/>
              </a:ext>
            </a:extLst>
          </a:blip>
          <a:srcRect l="4694" r="5353"/>
          <a:stretch>
            <a:fillRect/>
          </a:stretch>
        </p:blipFill>
        <p:spPr bwMode="auto">
          <a:xfrm>
            <a:off x="4794069" y="496389"/>
            <a:ext cx="7158445" cy="47026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p:spPr>
      </p:pic>
      <p:sp>
        <p:nvSpPr>
          <p:cNvPr id="3" name="Прямоугольник 2"/>
          <p:cNvSpPr/>
          <p:nvPr/>
        </p:nvSpPr>
        <p:spPr>
          <a:xfrm>
            <a:off x="169818" y="670921"/>
            <a:ext cx="4487474" cy="4047262"/>
          </a:xfrm>
          <a:prstGeom prst="rect">
            <a:avLst/>
          </a:prstGeom>
        </p:spPr>
        <p:txBody>
          <a:bodyPr wrap="square">
            <a:spAutoFit/>
          </a:bodyPr>
          <a:lstStyle/>
          <a:p>
            <a:pPr marL="179705" algn="ctr">
              <a:spcAft>
                <a:spcPts val="600"/>
              </a:spcAft>
              <a:tabLst>
                <a:tab pos="-1028700" algn="l"/>
              </a:tabLst>
            </a:pP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ru-RU" sz="2800" baseline="-25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chok</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]=(0,5...0,10)[</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ru-RU" sz="2800" baseline="-25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(16)</a:t>
            </a:r>
          </a:p>
          <a:p>
            <a:pPr marL="179705">
              <a:spcAft>
                <a:spcPts val="600"/>
              </a:spcAft>
              <a:tabLst>
                <a:tab pos="-1028700" algn="l"/>
              </a:tabLst>
            </a:pP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Bundan</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tashqari</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payvand</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chokning</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loyiha</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uzunligi</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hisob</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uzunlikka</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nisbatan</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10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mm</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orttirib</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olinadi</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Bu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bilan</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chokning</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boshlanishi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oxirida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payvandlashning</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sifatsizligini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e’tiborga</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olinadi</a:t>
            </a:r>
            <a:r>
              <a:rPr lang="en-US"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8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633529482"/>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509452" y="273376"/>
            <a:ext cx="11103429" cy="5693866"/>
          </a:xfrm>
          <a:prstGeom prst="rect">
            <a:avLst/>
          </a:prstGeom>
        </p:spPr>
        <p:txBody>
          <a:bodyPr wrap="square">
            <a:spAutoFit/>
          </a:bodyPr>
          <a:lstStyle/>
          <a:p>
            <a:pPr lvl="0" algn="ctr">
              <a:spcAft>
                <a:spcPts val="0"/>
              </a:spcAft>
            </a:pPr>
            <a:r>
              <a:rPr lang="uz-Cyrl-UZ" sz="28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 Burovchi moment.</a:t>
            </a:r>
            <a:endPar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457200">
              <a:spcAft>
                <a:spcPts val="0"/>
              </a:spcAft>
            </a:pPr>
            <a:r>
              <a:rPr lang="uz-Cyrl-UZ"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algn="just">
              <a:spcAft>
                <a:spcPts val="0"/>
              </a:spcAft>
            </a:pPr>
            <a:r>
              <a:rPr lang="uz-Cyrl-UZ"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Sterjenning ko’ndalang kesimi yuzalarida faqat burovchi momentlargina  hosil  bo’ladigan  deformatsiyalanish  holatiga  </a:t>
            </a:r>
            <a:r>
              <a:rPr lang="uz-Cyrl-UZ" sz="2800" b="1" u="sng" dirty="0">
                <a:ln>
                  <a:solidFill>
                    <a:sysClr val="windowText" lastClr="000000"/>
                  </a:solidFill>
                </a:ln>
                <a:solidFill>
                  <a:srgbClr val="FF0000"/>
                </a:solidFill>
                <a:latin typeface="Times New Roman" panose="02020603050405020304" pitchFamily="18" charset="0"/>
                <a:ea typeface="Times New Roman" panose="02020603050405020304" pitchFamily="18" charset="0"/>
              </a:rPr>
              <a:t>buralish deformatsiyasi deyiladi.</a:t>
            </a:r>
            <a:r>
              <a:rPr lang="uz-Cyrl-UZ"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Buralish deformatsiyasi amalda juda ko’p uchraydi. Masalan: mashina detallari, inshoot elementlari, vagonlarning o’qlari, tirsakli vallar, fazoviy konstruktsiya elementlari, prujinalarning o’ramlari, boltlar va shunga o’xshashlar buralish deformatsiyasiga qarshilik ko’rsatadi. Mashina va inshoot elementlari buralishga ishlashi bilan birga ayrim hollarda egilish yoki siqilishga ham ishlaydi. Ko’ndalang kesim yuzasi turlicha bo’lgan buralishga ishlaydigan sterjenlar ichida texnikada ko’p uchraydigan doiraviy va xalqasimon ko’ndalang kesim yuzasiga ega bo’lgan sterjenlar muhim o’rinni egallaydi.</a:t>
            </a:r>
            <a:endPar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77210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26571" y="179092"/>
            <a:ext cx="11547566" cy="2400657"/>
          </a:xfrm>
          <a:prstGeom prst="rect">
            <a:avLst/>
          </a:prstGeom>
        </p:spPr>
        <p:txBody>
          <a:bodyPr wrap="square">
            <a:spAutoFit/>
          </a:bodyPr>
          <a:lstStyle/>
          <a:p>
            <a:pPr algn="just">
              <a:spcAft>
                <a:spcPts val="0"/>
              </a:spcAft>
            </a:pPr>
            <a:r>
              <a:rPr lang="uz-Cyrl-UZ"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Bir uchi bilan mahkamlangan tsilindrik sterjenning, ikkinchi uchining  ko’ndalang  kesimiga  juft  kuch  ta’sir  ettirilsa, sterjenninng erkin ko’ndalang kesimi mahkamlangan kesimga nisbatan aylanib natijada </a:t>
            </a:r>
            <a:r>
              <a:rPr lang="uz-Cyrl-UZ"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sterjen </a:t>
            </a:r>
            <a:r>
              <a:rPr lang="uz-Cyrl-UZ"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buraladi. Sterjenning ko’ndalang kesimiga qo’yilgan juft kuch momenti burovchi moment deyiladi va M</a:t>
            </a:r>
            <a:r>
              <a:rPr lang="uz-Cyrl-UZ" sz="2500" baseline="-25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b</a:t>
            </a:r>
            <a:r>
              <a:rPr lang="uz-Cyrl-UZ"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bilan belgilanadi (1-shakl). </a:t>
            </a:r>
            <a:endParaRPr lang="ru-RU"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algn="just">
              <a:spcAft>
                <a:spcPts val="0"/>
              </a:spcAft>
            </a:pPr>
            <a:r>
              <a:rPr lang="uz-Cyrl-UZ"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ru-RU"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pic>
        <p:nvPicPr>
          <p:cNvPr id="3" name="Рисунок 2"/>
          <p:cNvPicPr/>
          <p:nvPr/>
        </p:nvPicPr>
        <p:blipFill>
          <a:blip r:embed="rId3"/>
          <a:srcRect/>
          <a:stretch>
            <a:fillRect/>
          </a:stretch>
        </p:blipFill>
        <p:spPr bwMode="auto">
          <a:xfrm>
            <a:off x="4140926" y="1933303"/>
            <a:ext cx="7315200" cy="4036422"/>
          </a:xfrm>
          <a:prstGeom prst="rect">
            <a:avLst/>
          </a:prstGeom>
          <a:noFill/>
          <a:ln w="9525">
            <a:noFill/>
            <a:miter lim="800000"/>
            <a:headEnd/>
            <a:tailEnd/>
          </a:ln>
        </p:spPr>
      </p:pic>
    </p:spTree>
    <p:extLst>
      <p:ext uri="{BB962C8B-B14F-4D97-AF65-F5344CB8AC3E}">
        <p14:creationId xmlns:p14="http://schemas.microsoft.com/office/powerpoint/2010/main" val="356389472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prestige"/>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287381" y="299502"/>
            <a:ext cx="11682549" cy="5262979"/>
          </a:xfrm>
          <a:prstGeom prst="rect">
            <a:avLst/>
          </a:prstGeom>
        </p:spPr>
        <p:txBody>
          <a:bodyPr wrap="square">
            <a:spAutoFit/>
          </a:bodyPr>
          <a:lstStyle/>
          <a:p>
            <a:pPr algn="just">
              <a:spcAft>
                <a:spcPts val="0"/>
              </a:spcAft>
            </a:pPr>
            <a:r>
              <a:rPr lang="uz-Cyrl-UZ"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Sterjenь buralganda uning ixtiyoriy ko’ndalang kesimidagi burovchi moment </a:t>
            </a:r>
            <a:r>
              <a:rPr lang="uz-Cyrl-UZ" sz="2800" b="1" u="sng" dirty="0">
                <a:ln>
                  <a:solidFill>
                    <a:sysClr val="windowText" lastClr="000000"/>
                  </a:solidFill>
                </a:ln>
                <a:solidFill>
                  <a:srgbClr val="FF0000"/>
                </a:solidFill>
                <a:latin typeface="Times New Roman" panose="02020603050405020304" pitchFamily="18" charset="0"/>
                <a:ea typeface="Times New Roman" panose="02020603050405020304" pitchFamily="18" charset="0"/>
              </a:rPr>
              <a:t>kesish usulidan </a:t>
            </a:r>
            <a:r>
              <a:rPr lang="uz-Cyrl-UZ"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foydalanib aniqlanadi. Sterjenning qoldirilgan qismidagi tashqi momentlarning kesimga nisbatan algebraik yig’indisiga shu kesimdagi </a:t>
            </a:r>
            <a:r>
              <a:rPr lang="uz-Cyrl-UZ" sz="2800" b="1" u="sng" dirty="0">
                <a:ln>
                  <a:solidFill>
                    <a:sysClr val="windowText" lastClr="000000"/>
                  </a:solidFill>
                </a:ln>
                <a:solidFill>
                  <a:srgbClr val="FF0000"/>
                </a:solidFill>
                <a:latin typeface="Times New Roman" panose="02020603050405020304" pitchFamily="18" charset="0"/>
                <a:ea typeface="Times New Roman" panose="02020603050405020304" pitchFamily="18" charset="0"/>
              </a:rPr>
              <a:t>burovchi moment</a:t>
            </a:r>
            <a:r>
              <a:rPr lang="uz-Cyrl-UZ" sz="2800" dirty="0">
                <a:ln>
                  <a:solidFill>
                    <a:sysClr val="windowText" lastClr="000000"/>
                  </a:solidFill>
                </a:ln>
                <a:solidFill>
                  <a:srgbClr val="FF0000"/>
                </a:solidFill>
                <a:latin typeface="Times New Roman" panose="02020603050405020304" pitchFamily="18" charset="0"/>
                <a:ea typeface="Times New Roman" panose="02020603050405020304" pitchFamily="18" charset="0"/>
              </a:rPr>
              <a:t> </a:t>
            </a:r>
            <a:r>
              <a:rPr lang="uz-Cyrl-UZ"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deb ataladi. Buralishga ishlovchi tsilindrik sterjenlarga </a:t>
            </a:r>
            <a:r>
              <a:rPr lang="uz-Cyrl-UZ" sz="2800" b="1" u="sng" dirty="0">
                <a:ln>
                  <a:solidFill>
                    <a:sysClr val="windowText" lastClr="000000"/>
                  </a:solidFill>
                </a:ln>
                <a:solidFill>
                  <a:srgbClr val="FF0000"/>
                </a:solidFill>
                <a:latin typeface="Times New Roman" panose="02020603050405020304" pitchFamily="18" charset="0"/>
                <a:ea typeface="Times New Roman" panose="02020603050405020304" pitchFamily="18" charset="0"/>
              </a:rPr>
              <a:t>val</a:t>
            </a:r>
            <a:r>
              <a:rPr lang="uz-Cyrl-UZ" sz="2800" dirty="0">
                <a:ln>
                  <a:solidFill>
                    <a:sysClr val="windowText" lastClr="000000"/>
                  </a:solidFill>
                </a:ln>
                <a:solidFill>
                  <a:srgbClr val="FF0000"/>
                </a:solidFill>
                <a:latin typeface="Times New Roman" panose="02020603050405020304" pitchFamily="18" charset="0"/>
                <a:ea typeface="Times New Roman" panose="02020603050405020304" pitchFamily="18" charset="0"/>
              </a:rPr>
              <a:t> </a:t>
            </a:r>
            <a:r>
              <a:rPr lang="uz-Cyrl-UZ"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deyiladi. Valning mustahkamligini tekshirish, ya’ni uning xavfli kesimini topish uchun sterjenь o’qi bo’ylab burovchi momentning o’zgarish qonunini ifodalovchi grafik chizish kerak. O’zgarmas ko’ndalang kesimli sterjenlarning maksimal burovchi moment hosil bo’lgan kesimi xavfli hisoblanadi. Burovchi momentni sterjenь o’qi o’ylab o’zgarish qonunini ko’rsatuvchi grafikka </a:t>
            </a:r>
            <a:r>
              <a:rPr lang="uz-Cyrl-UZ" sz="2800" b="1" u="sng" dirty="0">
                <a:ln>
                  <a:solidFill>
                    <a:sysClr val="windowText" lastClr="000000"/>
                  </a:solidFill>
                </a:ln>
                <a:solidFill>
                  <a:srgbClr val="FF0000"/>
                </a:solidFill>
                <a:latin typeface="Times New Roman" panose="02020603050405020304" pitchFamily="18" charset="0"/>
                <a:ea typeface="Times New Roman" panose="02020603050405020304" pitchFamily="18" charset="0"/>
              </a:rPr>
              <a:t>burovchi moment epyurasi</a:t>
            </a:r>
            <a:r>
              <a:rPr lang="uz-Cyrl-UZ"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deyiladi. Buralish epyurasini qurish bo’ylama kuch epyurasini qurishdan farq qilmaydi. Burovchi momentni hisoblash qoidasidan foydalanib burovchi moment epyurasi quriladi.</a:t>
            </a:r>
            <a:endPar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93234925"/>
      </p:ext>
    </p:extLst>
  </p:cSld>
  <p:clrMapOvr>
    <a:masterClrMapping/>
  </p:clrMapOvr>
  <p:transition spd="slow">
    <p:wip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63154" y="247370"/>
            <a:ext cx="11437257" cy="2369880"/>
          </a:xfrm>
          <a:prstGeom prst="rect">
            <a:avLst/>
          </a:prstGeom>
        </p:spPr>
        <p:txBody>
          <a:bodyPr wrap="square">
            <a:spAutoFit/>
          </a:bodyPr>
          <a:lstStyle/>
          <a:p>
            <a:pPr algn="just">
              <a:spcAft>
                <a:spcPts val="0"/>
              </a:spcAft>
            </a:pPr>
            <a:r>
              <a:rPr lang="en-US" sz="2400" b="1" dirty="0" smtClean="0">
                <a:ln>
                  <a:solidFill>
                    <a:schemeClr val="bg2"/>
                  </a:solidFill>
                </a:ln>
                <a:solidFill>
                  <a:srgbClr val="FF0000"/>
                </a:solidFill>
                <a:latin typeface="Times New Roman" panose="02020603050405020304" pitchFamily="18" charset="0"/>
                <a:ea typeface="Times New Roman" panose="02020603050405020304" pitchFamily="18" charset="0"/>
              </a:rPr>
              <a:t>Val</a:t>
            </a:r>
            <a:r>
              <a:rPr lang="en-US" sz="2400" b="1" dirty="0" smtClean="0">
                <a:ln>
                  <a:solidFill>
                    <a:sysClr val="windowText" lastClr="000000"/>
                  </a:solidFill>
                </a:ln>
                <a:solidFill>
                  <a:schemeClr val="bg2">
                    <a:lumMod val="50000"/>
                  </a:schemeClr>
                </a:solidFill>
                <a:latin typeface="Times New Roman" panose="02020603050405020304" pitchFamily="18" charset="0"/>
                <a:ea typeface="Times New Roman" panose="02020603050405020304" pitchFamily="18" charset="0"/>
              </a:rPr>
              <a:t> </a:t>
            </a:r>
            <a:r>
              <a:rPr lang="en-US" sz="2400" dirty="0" smtClean="0">
                <a:ln>
                  <a:solidFill>
                    <a:sysClr val="windowText" lastClr="000000"/>
                  </a:solidFill>
                </a:ln>
                <a:solidFill>
                  <a:schemeClr val="bg2">
                    <a:lumMod val="50000"/>
                  </a:schemeClr>
                </a:solidFill>
                <a:latin typeface="Times New Roman" panose="02020603050405020304" pitchFamily="18" charset="0"/>
                <a:ea typeface="Times New Roman" panose="02020603050405020304" pitchFamily="18" charset="0"/>
              </a:rPr>
              <a:t>deb </a:t>
            </a:r>
            <a:r>
              <a:rPr lang="en-US" sz="24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24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Buralishda </a:t>
            </a:r>
            <a:r>
              <a:rPr lang="uz-Cyrl-UZ"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g’o’lachaning ko’ndalang kesimlarida burovchi momentlar T vujudga keladi. Buralishga ishlaydigan to’g’ri g’o’lacha </a:t>
            </a:r>
            <a:r>
              <a:rPr lang="uz-Cyrl-UZ" sz="24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ataladi</a:t>
            </a:r>
            <a:r>
              <a:rPr lang="uz-Cyrl-UZ"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en-US" sz="2400" b="1"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algn="just">
              <a:spcAft>
                <a:spcPts val="0"/>
              </a:spcAft>
            </a:pPr>
            <a:r>
              <a:rPr lang="uz-Cyrl-UZ" sz="2400" b="1" dirty="0" smtClean="0">
                <a:ln>
                  <a:solidFill>
                    <a:schemeClr val="bg2"/>
                  </a:solidFill>
                </a:ln>
                <a:solidFill>
                  <a:srgbClr val="FF0000"/>
                </a:solidFill>
                <a:latin typeface="Times New Roman" panose="02020603050405020304" pitchFamily="18" charset="0"/>
                <a:ea typeface="Times New Roman" panose="02020603050405020304" pitchFamily="18" charset="0"/>
              </a:rPr>
              <a:t>Buralishdagi </a:t>
            </a:r>
            <a:r>
              <a:rPr lang="uz-Cyrl-UZ" sz="2400" b="1" dirty="0">
                <a:ln>
                  <a:solidFill>
                    <a:schemeClr val="bg2"/>
                  </a:solidFill>
                </a:ln>
                <a:solidFill>
                  <a:srgbClr val="FF0000"/>
                </a:solidFill>
                <a:latin typeface="Times New Roman" panose="02020603050405020304" pitchFamily="18" charset="0"/>
                <a:ea typeface="Times New Roman" panose="02020603050405020304" pitchFamily="18" charset="0"/>
              </a:rPr>
              <a:t>mustahkamlik sharti.Buralishdagi potentsial energiya </a:t>
            </a:r>
            <a:endParaRPr lang="ru-RU" sz="2400" dirty="0">
              <a:ln>
                <a:solidFill>
                  <a:schemeClr val="bg2"/>
                </a:solidFill>
              </a:ln>
              <a:solidFill>
                <a:srgbClr val="FF0000"/>
              </a:solidFill>
              <a:latin typeface="Times New Roman" panose="02020603050405020304" pitchFamily="18" charset="0"/>
              <a:ea typeface="Times New Roman" panose="02020603050405020304" pitchFamily="18" charset="0"/>
            </a:endParaRPr>
          </a:p>
          <a:p>
            <a:pPr marL="179705">
              <a:spcAft>
                <a:spcPts val="600"/>
              </a:spcAft>
            </a:pPr>
            <a:r>
              <a:rPr lang="uz-Cyrl-UZ"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Buralishga ishlaydigan tuzilmalar elementlarining mustahkamliklarini taominlash uchun ularda hosil bo’ladigan eng katta urinma kuchlanishlarning qiymatlarini chegaralab qo’yilishi kerak:</a:t>
            </a:r>
            <a:endParaRPr lang="ru-RU" sz="24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graphicFrame>
        <p:nvGraphicFramePr>
          <p:cNvPr id="4" name="Объект 3"/>
          <p:cNvGraphicFramePr>
            <a:graphicFrameLocks noChangeAspect="1"/>
          </p:cNvGraphicFramePr>
          <p:nvPr>
            <p:extLst>
              <p:ext uri="{D42A27DB-BD31-4B8C-83A1-F6EECF244321}">
                <p14:modId xmlns:p14="http://schemas.microsoft.com/office/powerpoint/2010/main" val="664226911"/>
              </p:ext>
            </p:extLst>
          </p:nvPr>
        </p:nvGraphicFramePr>
        <p:xfrm>
          <a:off x="3747587" y="2396940"/>
          <a:ext cx="2534195" cy="1050100"/>
        </p:xfrm>
        <a:graphic>
          <a:graphicData uri="http://schemas.openxmlformats.org/presentationml/2006/ole">
            <mc:AlternateContent xmlns:mc="http://schemas.openxmlformats.org/markup-compatibility/2006">
              <mc:Choice xmlns:v="urn:schemas-microsoft-com:vml" Requires="v">
                <p:oleObj spid="_x0000_s8208" name="Уравнение" r:id="rId4" imgW="990600" imgH="444500" progId="Equation.3">
                  <p:embed/>
                </p:oleObj>
              </mc:Choice>
              <mc:Fallback>
                <p:oleObj name="Уравнение" r:id="rId4" imgW="990600" imgH="444500" progId="Equation.3">
                  <p:embed/>
                  <p:pic>
                    <p:nvPicPr>
                      <p:cNvPr id="5" name="Объект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747587" y="2396940"/>
                        <a:ext cx="2534195" cy="1050100"/>
                      </a:xfrm>
                      <a:prstGeom prst="rect">
                        <a:avLst/>
                      </a:prstGeom>
                      <a:noFill/>
                    </p:spPr>
                  </p:pic>
                </p:oleObj>
              </mc:Fallback>
            </mc:AlternateContent>
          </a:graphicData>
        </a:graphic>
      </p:graphicFrame>
      <p:sp>
        <p:nvSpPr>
          <p:cNvPr id="5" name="Прямоугольник 4"/>
          <p:cNvSpPr/>
          <p:nvPr/>
        </p:nvSpPr>
        <p:spPr>
          <a:xfrm>
            <a:off x="824412" y="3345806"/>
            <a:ext cx="8839200" cy="461665"/>
          </a:xfrm>
          <a:prstGeom prst="rect">
            <a:avLst/>
          </a:prstGeom>
        </p:spPr>
        <p:txBody>
          <a:bodyPr wrap="square">
            <a:spAutoFit/>
          </a:bodyPr>
          <a:lstStyle/>
          <a:p>
            <a:pPr marL="179705">
              <a:spcAft>
                <a:spcPts val="600"/>
              </a:spcAft>
            </a:pP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Po’lat</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materiali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uchun</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buralishdagi</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ruxsat</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etilgan</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a:t>
            </a:r>
            <a:endParaRPr lang="ru-RU" sz="20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sp>
        <p:nvSpPr>
          <p:cNvPr id="6" name="Прямоугольник 5"/>
          <p:cNvSpPr/>
          <p:nvPr/>
        </p:nvSpPr>
        <p:spPr>
          <a:xfrm>
            <a:off x="114952" y="4105140"/>
            <a:ext cx="7985199" cy="400110"/>
          </a:xfrm>
          <a:prstGeom prst="rect">
            <a:avLst/>
          </a:prstGeom>
        </p:spPr>
        <p:txBody>
          <a:bodyPr wrap="none">
            <a:spAutoFit/>
          </a:bodyPr>
          <a:lstStyle/>
          <a:p>
            <a:pPr marL="179705" algn="ctr">
              <a:spcAft>
                <a:spcPts val="600"/>
              </a:spcAft>
            </a:pPr>
            <a:r>
              <a:rPr lang="en-US" sz="2000" b="1" dirty="0" smtClean="0">
                <a:ln>
                  <a:solidFill>
                    <a:schemeClr val="bg2"/>
                  </a:solidFill>
                </a:ln>
                <a:solidFill>
                  <a:srgbClr val="FF0000"/>
                </a:solidFill>
                <a:latin typeface="Times New Roman" panose="02020603050405020304" pitchFamily="18" charset="0"/>
                <a:ea typeface="Times New Roman" panose="02020603050405020304" pitchFamily="18" charset="0"/>
              </a:rPr>
              <a:t>    </a:t>
            </a:r>
            <a:r>
              <a:rPr lang="en-US" sz="2000" b="1" dirty="0" err="1" smtClean="0">
                <a:ln>
                  <a:solidFill>
                    <a:schemeClr val="bg2"/>
                  </a:solidFill>
                </a:ln>
                <a:solidFill>
                  <a:srgbClr val="FF0000"/>
                </a:solidFill>
                <a:latin typeface="Times New Roman" panose="02020603050405020304" pitchFamily="18" charset="0"/>
                <a:ea typeface="Times New Roman" panose="02020603050405020304" pitchFamily="18" charset="0"/>
              </a:rPr>
              <a:t>Po’lat</a:t>
            </a:r>
            <a:r>
              <a:rPr lang="en-US" sz="2000" b="1" dirty="0" smtClean="0">
                <a:ln>
                  <a:solidFill>
                    <a:schemeClr val="bg2"/>
                  </a:solidFill>
                </a:ln>
                <a:solidFill>
                  <a:srgbClr val="FF0000"/>
                </a:solidFill>
                <a:latin typeface="Times New Roman" panose="02020603050405020304" pitchFamily="18" charset="0"/>
                <a:ea typeface="Times New Roman" panose="02020603050405020304" pitchFamily="18" charset="0"/>
              </a:rPr>
              <a:t> </a:t>
            </a:r>
            <a:r>
              <a:rPr lang="en-US" sz="2000" b="1" dirty="0" err="1" smtClean="0">
                <a:ln>
                  <a:solidFill>
                    <a:schemeClr val="bg2"/>
                  </a:solidFill>
                </a:ln>
                <a:solidFill>
                  <a:srgbClr val="FF0000"/>
                </a:solidFill>
                <a:latin typeface="Times New Roman" panose="02020603050405020304" pitchFamily="18" charset="0"/>
                <a:ea typeface="Times New Roman" panose="02020603050405020304" pitchFamily="18" charset="0"/>
              </a:rPr>
              <a:t>uchun</a:t>
            </a:r>
            <a:r>
              <a:rPr lang="en-US" sz="2000" b="1" dirty="0" smtClean="0">
                <a:ln>
                  <a:solidFill>
                    <a:schemeClr val="bg2"/>
                  </a:solidFill>
                </a:ln>
                <a:solidFill>
                  <a:srgbClr val="FF0000"/>
                </a:solidFill>
                <a:latin typeface="Times New Roman" panose="02020603050405020304" pitchFamily="18" charset="0"/>
                <a:ea typeface="Times New Roman" panose="02020603050405020304" pitchFamily="18" charset="0"/>
              </a:rPr>
              <a:t>                                                                  </a:t>
            </a:r>
            <a:r>
              <a:rPr lang="en-US" dirty="0" smtClean="0">
                <a:solidFill>
                  <a:schemeClr val="bg2">
                    <a:lumMod val="50000"/>
                  </a:schemeClr>
                </a:solidFill>
                <a:latin typeface="Times New Roman" panose="02020603050405020304" pitchFamily="18" charset="0"/>
                <a:ea typeface="Times New Roman" panose="02020603050405020304" pitchFamily="18" charset="0"/>
              </a:rPr>
              <a:t>[</a:t>
            </a:r>
            <a:r>
              <a:rPr lang="en-US" dirty="0">
                <a:solidFill>
                  <a:schemeClr val="bg2">
                    <a:lumMod val="50000"/>
                  </a:schemeClr>
                </a:solidFill>
                <a:latin typeface="Times New Roman" panose="02020603050405020304" pitchFamily="18" charset="0"/>
                <a:ea typeface="Times New Roman" panose="02020603050405020304" pitchFamily="18" charset="0"/>
                <a:sym typeface="Symbol" panose="05050102010706020507" pitchFamily="18" charset="2"/>
              </a:rPr>
              <a:t></a:t>
            </a:r>
            <a:r>
              <a:rPr lang="en-US" dirty="0">
                <a:solidFill>
                  <a:schemeClr val="bg2">
                    <a:lumMod val="50000"/>
                  </a:schemeClr>
                </a:solidFill>
                <a:latin typeface="Times New Roman" panose="02020603050405020304" pitchFamily="18" charset="0"/>
                <a:ea typeface="Times New Roman" panose="02020603050405020304" pitchFamily="18" charset="0"/>
              </a:rPr>
              <a:t>]=(0,5...0,6)[</a:t>
            </a:r>
            <a:r>
              <a:rPr lang="en-US" dirty="0">
                <a:solidFill>
                  <a:schemeClr val="bg2">
                    <a:lumMod val="50000"/>
                  </a:schemeClr>
                </a:solidFill>
                <a:latin typeface="Times New Roman" panose="02020603050405020304" pitchFamily="18" charset="0"/>
                <a:ea typeface="Times New Roman" panose="02020603050405020304" pitchFamily="18" charset="0"/>
                <a:sym typeface="Symbol" panose="05050102010706020507" pitchFamily="18" charset="2"/>
              </a:rPr>
              <a:t></a:t>
            </a:r>
            <a:r>
              <a:rPr lang="en-US" baseline="-25000" dirty="0" err="1">
                <a:solidFill>
                  <a:schemeClr val="bg2">
                    <a:lumMod val="50000"/>
                  </a:schemeClr>
                </a:solidFill>
                <a:latin typeface="Times New Roman" panose="02020603050405020304" pitchFamily="18" charset="0"/>
                <a:ea typeface="Times New Roman" panose="02020603050405020304" pitchFamily="18" charset="0"/>
              </a:rPr>
              <a:t>ch</a:t>
            </a:r>
            <a:r>
              <a:rPr lang="en-US" dirty="0">
                <a:solidFill>
                  <a:schemeClr val="bg2">
                    <a:lumMod val="50000"/>
                  </a:schemeClr>
                </a:solidFill>
                <a:latin typeface="Times New Roman" panose="02020603050405020304" pitchFamily="18" charset="0"/>
                <a:ea typeface="Times New Roman" panose="02020603050405020304" pitchFamily="18" charset="0"/>
              </a:rPr>
              <a:t>]</a:t>
            </a:r>
            <a:endParaRPr lang="ru-RU" sz="1600" dirty="0">
              <a:solidFill>
                <a:schemeClr val="bg2">
                  <a:lumMod val="50000"/>
                </a:schemeClr>
              </a:solidFill>
              <a:latin typeface="Times New Roman" panose="02020603050405020304" pitchFamily="18" charset="0"/>
              <a:ea typeface="Times New Roman" panose="02020603050405020304" pitchFamily="18" charset="0"/>
            </a:endParaRPr>
          </a:p>
        </p:txBody>
      </p:sp>
      <p:sp>
        <p:nvSpPr>
          <p:cNvPr id="7" name="Прямоугольник 6"/>
          <p:cNvSpPr/>
          <p:nvPr/>
        </p:nvSpPr>
        <p:spPr>
          <a:xfrm>
            <a:off x="236582" y="4490751"/>
            <a:ext cx="11340614" cy="1292662"/>
          </a:xfrm>
          <a:prstGeom prst="rect">
            <a:avLst/>
          </a:prstGeom>
        </p:spPr>
        <p:txBody>
          <a:bodyPr wrap="square">
            <a:spAutoFit/>
          </a:bodyPr>
          <a:lstStyle/>
          <a:p>
            <a:pPr marL="179705">
              <a:spcAft>
                <a:spcPts val="600"/>
              </a:spcAft>
            </a:pPr>
            <a:r>
              <a:rPr lang="en-US" sz="2200" b="1" dirty="0" err="1">
                <a:ln>
                  <a:solidFill>
                    <a:schemeClr val="bg2"/>
                  </a:solidFill>
                </a:ln>
                <a:solidFill>
                  <a:srgbClr val="FF0000"/>
                </a:solidFill>
                <a:latin typeface="Times New Roman" panose="02020603050405020304" pitchFamily="18" charset="0"/>
                <a:ea typeface="Times New Roman" panose="02020603050405020304" pitchFamily="18" charset="0"/>
              </a:rPr>
              <a:t>cho’yan</a:t>
            </a:r>
            <a:r>
              <a:rPr lang="en-US" sz="2200" b="1" dirty="0">
                <a:ln>
                  <a:solidFill>
                    <a:schemeClr val="bg2"/>
                  </a:solidFill>
                </a:ln>
                <a:solidFill>
                  <a:srgbClr val="FF0000"/>
                </a:solidFill>
                <a:latin typeface="Times New Roman" panose="02020603050405020304" pitchFamily="18" charset="0"/>
                <a:ea typeface="Times New Roman" panose="02020603050405020304" pitchFamily="18" charset="0"/>
              </a:rPr>
              <a:t> </a:t>
            </a:r>
            <a:r>
              <a:rPr lang="en-US" sz="2200" b="1" dirty="0" err="1">
                <a:ln>
                  <a:solidFill>
                    <a:schemeClr val="bg2"/>
                  </a:solidFill>
                </a:ln>
                <a:solidFill>
                  <a:srgbClr val="FF0000"/>
                </a:solidFill>
                <a:latin typeface="Times New Roman" panose="02020603050405020304" pitchFamily="18" charset="0"/>
                <a:ea typeface="Times New Roman" panose="02020603050405020304" pitchFamily="18" charset="0"/>
              </a:rPr>
              <a:t>uchun</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lgn="ctr">
              <a:spcAft>
                <a:spcPts val="600"/>
              </a:spcAft>
            </a:pP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]=(1...1,2)[</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200" baseline="-25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lgn="ctr">
              <a:spcAft>
                <a:spcPts val="600"/>
              </a:spcAft>
            </a:pPr>
            <a:r>
              <a:rPr lang="en-US" sz="2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Buralishdagi</a:t>
            </a:r>
            <a:r>
              <a:rPr lang="en-US" sz="2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mustahkamlik</a:t>
            </a:r>
            <a:r>
              <a:rPr lang="en-US" sz="2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sharti</a:t>
            </a:r>
            <a:r>
              <a:rPr lang="en-US" sz="2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yordamida</a:t>
            </a:r>
            <a:r>
              <a:rPr lang="en-US" sz="2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uch</a:t>
            </a:r>
            <a:r>
              <a:rPr lang="en-US" sz="2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xil</a:t>
            </a:r>
            <a:r>
              <a:rPr lang="en-US" sz="2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masala </a:t>
            </a:r>
            <a:r>
              <a:rPr lang="en-US" sz="2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hal</a:t>
            </a:r>
            <a:r>
              <a:rPr lang="en-US" sz="2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qilinishi</a:t>
            </a:r>
            <a:r>
              <a:rPr lang="en-US" sz="2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4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mumkin</a:t>
            </a:r>
            <a:r>
              <a:rPr lang="en-US" sz="2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4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0229411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045029" y="325598"/>
            <a:ext cx="9326880" cy="769441"/>
          </a:xfrm>
          <a:prstGeom prst="rect">
            <a:avLst/>
          </a:prstGeom>
        </p:spPr>
        <p:txBody>
          <a:bodyPr wrap="square">
            <a:spAutoFit/>
          </a:bodyPr>
          <a:lstStyle/>
          <a:p>
            <a:pPr marL="179705" algn="ctr">
              <a:spcAft>
                <a:spcPts val="600"/>
              </a:spcAft>
            </a:pP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Buralishdagi</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mustahkamlik</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sharti</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yordamida</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uch</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xil</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masala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hal</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qilinishi</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mumkin</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graphicFrame>
        <p:nvGraphicFramePr>
          <p:cNvPr id="11" name="Схема 10"/>
          <p:cNvGraphicFramePr/>
          <p:nvPr>
            <p:extLst>
              <p:ext uri="{D42A27DB-BD31-4B8C-83A1-F6EECF244321}">
                <p14:modId xmlns:p14="http://schemas.microsoft.com/office/powerpoint/2010/main" val="4187616025"/>
              </p:ext>
            </p:extLst>
          </p:nvPr>
        </p:nvGraphicFramePr>
        <p:xfrm>
          <a:off x="724262" y="1207036"/>
          <a:ext cx="10856686" cy="293023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5" name="Объект 4"/>
          <p:cNvGraphicFramePr>
            <a:graphicFrameLocks noChangeAspect="1"/>
          </p:cNvGraphicFramePr>
          <p:nvPr>
            <p:extLst>
              <p:ext uri="{D42A27DB-BD31-4B8C-83A1-F6EECF244321}">
                <p14:modId xmlns:p14="http://schemas.microsoft.com/office/powerpoint/2010/main" val="3429287962"/>
              </p:ext>
            </p:extLst>
          </p:nvPr>
        </p:nvGraphicFramePr>
        <p:xfrm>
          <a:off x="724262" y="4190029"/>
          <a:ext cx="2724332" cy="1231057"/>
        </p:xfrm>
        <a:graphic>
          <a:graphicData uri="http://schemas.openxmlformats.org/presentationml/2006/ole">
            <mc:AlternateContent xmlns:mc="http://schemas.openxmlformats.org/markup-compatibility/2006">
              <mc:Choice xmlns:v="urn:schemas-microsoft-com:vml" Requires="v">
                <p:oleObj spid="_x0000_s9254" name="Уравнение" r:id="rId9" imgW="1054100" imgH="444500" progId="Equation.3">
                  <p:embed/>
                </p:oleObj>
              </mc:Choice>
              <mc:Fallback>
                <p:oleObj name="Уравнение" r:id="rId9" imgW="1054100" imgH="444500" progId="Equation.3">
                  <p:embed/>
                  <p:pic>
                    <p:nvPicPr>
                      <p:cNvPr id="5" name="Объект 4"/>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24262" y="4190029"/>
                        <a:ext cx="2724332" cy="1231057"/>
                      </a:xfrm>
                      <a:prstGeom prst="rect">
                        <a:avLst/>
                      </a:prstGeom>
                      <a:noFill/>
                    </p:spPr>
                  </p:pic>
                </p:oleObj>
              </mc:Fallback>
            </mc:AlternateContent>
          </a:graphicData>
        </a:graphic>
      </p:graphicFrame>
      <p:sp>
        <p:nvSpPr>
          <p:cNvPr id="6" name="Прямоугольник 5"/>
          <p:cNvSpPr/>
          <p:nvPr/>
        </p:nvSpPr>
        <p:spPr>
          <a:xfrm>
            <a:off x="3603195" y="4341222"/>
            <a:ext cx="4756430" cy="523220"/>
          </a:xfrm>
          <a:prstGeom prst="rect">
            <a:avLst/>
          </a:prstGeom>
        </p:spPr>
        <p:txBody>
          <a:bodyPr wrap="none">
            <a:spAutoFit/>
          </a:bodyPr>
          <a:lstStyle/>
          <a:p>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bundan</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doiraviy</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a:t>
            </a:r>
            <a:r>
              <a:rPr lang="ru-RU" sz="28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8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diametri</a:t>
            </a:r>
            <a:endParaRPr lang="ru-RU" sz="2800" dirty="0">
              <a:ln>
                <a:solidFill>
                  <a:sysClr val="windowText" lastClr="000000"/>
                </a:solidFill>
              </a:ln>
              <a:solidFill>
                <a:schemeClr val="bg2"/>
              </a:solidFill>
            </a:endParaRPr>
          </a:p>
        </p:txBody>
      </p:sp>
      <p:graphicFrame>
        <p:nvGraphicFramePr>
          <p:cNvPr id="7" name="Объект 6"/>
          <p:cNvGraphicFramePr>
            <a:graphicFrameLocks noChangeAspect="1"/>
          </p:cNvGraphicFramePr>
          <p:nvPr>
            <p:extLst>
              <p:ext uri="{D42A27DB-BD31-4B8C-83A1-F6EECF244321}">
                <p14:modId xmlns:p14="http://schemas.microsoft.com/office/powerpoint/2010/main" val="2087830211"/>
              </p:ext>
            </p:extLst>
          </p:nvPr>
        </p:nvGraphicFramePr>
        <p:xfrm>
          <a:off x="8751433" y="4306387"/>
          <a:ext cx="2534876" cy="1310641"/>
        </p:xfrm>
        <a:graphic>
          <a:graphicData uri="http://schemas.openxmlformats.org/presentationml/2006/ole">
            <mc:AlternateContent xmlns:mc="http://schemas.openxmlformats.org/markup-compatibility/2006">
              <mc:Choice xmlns:v="urn:schemas-microsoft-com:vml" Requires="v">
                <p:oleObj spid="_x0000_s9255" name="Уравнение" r:id="rId11" imgW="812520" imgH="469800" progId="Equation.3">
                  <p:embed/>
                </p:oleObj>
              </mc:Choice>
              <mc:Fallback>
                <p:oleObj name="Уравнение" r:id="rId11" imgW="812520" imgH="469800" progId="Equation.3">
                  <p:embed/>
                  <p:pic>
                    <p:nvPicPr>
                      <p:cNvPr id="8" name="Объект 7"/>
                      <p:cNvPicPr>
                        <a:picLocks noChangeAspect="1" noChangeArrowheads="1"/>
                      </p:cNvPicPr>
                      <p:nvPr/>
                    </p:nvPicPr>
                    <p:blipFill>
                      <a:blip r:embed="rId12"/>
                      <a:srcRect/>
                      <a:stretch>
                        <a:fillRect/>
                      </a:stretch>
                    </p:blipFill>
                    <p:spPr bwMode="auto">
                      <a:xfrm>
                        <a:off x="8751433" y="4306387"/>
                        <a:ext cx="2534876" cy="1310641"/>
                      </a:xfrm>
                      <a:prstGeom prst="rect">
                        <a:avLst/>
                      </a:prstGeom>
                      <a:noFill/>
                    </p:spPr>
                  </p:pic>
                </p:oleObj>
              </mc:Fallback>
            </mc:AlternateContent>
          </a:graphicData>
        </a:graphic>
      </p:graphicFrame>
      <p:graphicFrame>
        <p:nvGraphicFramePr>
          <p:cNvPr id="9" name="Объект 8"/>
          <p:cNvGraphicFramePr>
            <a:graphicFrameLocks noChangeAspect="1"/>
          </p:cNvGraphicFramePr>
          <p:nvPr>
            <p:extLst>
              <p:ext uri="{D42A27DB-BD31-4B8C-83A1-F6EECF244321}">
                <p14:modId xmlns:p14="http://schemas.microsoft.com/office/powerpoint/2010/main" val="2525754284"/>
              </p:ext>
            </p:extLst>
          </p:nvPr>
        </p:nvGraphicFramePr>
        <p:xfrm>
          <a:off x="4397265" y="4864442"/>
          <a:ext cx="2865684" cy="1345475"/>
        </p:xfrm>
        <a:graphic>
          <a:graphicData uri="http://schemas.openxmlformats.org/presentationml/2006/ole">
            <mc:AlternateContent xmlns:mc="http://schemas.openxmlformats.org/markup-compatibility/2006">
              <mc:Choice xmlns:v="urn:schemas-microsoft-com:vml" Requires="v">
                <p:oleObj spid="_x0000_s9256" name="Уравнение" r:id="rId13" imgW="1181100" imgH="469900" progId="Equation.3">
                  <p:embed/>
                </p:oleObj>
              </mc:Choice>
              <mc:Fallback>
                <p:oleObj name="Уравнение" r:id="rId13" imgW="1181100" imgH="469900" progId="Equation.3">
                  <p:embed/>
                  <p:pic>
                    <p:nvPicPr>
                      <p:cNvPr id="11" name="Объект 10"/>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4397265" y="4864442"/>
                        <a:ext cx="2865684" cy="1345475"/>
                      </a:xfrm>
                      <a:prstGeom prst="rect">
                        <a:avLst/>
                      </a:prstGeom>
                      <a:noFill/>
                    </p:spPr>
                  </p:pic>
                </p:oleObj>
              </mc:Fallback>
            </mc:AlternateContent>
          </a:graphicData>
        </a:graphic>
      </p:graphicFrame>
    </p:spTree>
    <p:extLst>
      <p:ext uri="{BB962C8B-B14F-4D97-AF65-F5344CB8AC3E}">
        <p14:creationId xmlns:p14="http://schemas.microsoft.com/office/powerpoint/2010/main" val="465465308"/>
      </p:ext>
    </p:extLst>
  </p:cSld>
  <p:clrMapOvr>
    <a:masterClrMapping/>
  </p:clrMapOvr>
  <mc:AlternateContent xmlns:mc="http://schemas.openxmlformats.org/markup-compatibility/2006" xmlns:p14="http://schemas.microsoft.com/office/powerpoint/2010/main">
    <mc:Choice Requires="p14">
      <p:transition spd="slow" p14:dur="2000">
        <p14:ferris dir="l"/>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295835" y="593822"/>
            <a:ext cx="11591365" cy="3016210"/>
          </a:xfrm>
          <a:prstGeom prst="rect">
            <a:avLst/>
          </a:prstGeom>
        </p:spPr>
        <p:txBody>
          <a:bodyPr wrap="square">
            <a:spAutoFit/>
          </a:bodyPr>
          <a:lstStyle/>
          <a:p>
            <a:pPr marL="179705">
              <a:spcAft>
                <a:spcPts val="600"/>
              </a:spcAft>
            </a:pP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ichki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zarur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diametri</a:t>
            </a:r>
            <a:endPar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lgn="ctr">
              <a:spcAft>
                <a:spcPts val="600"/>
              </a:spcAft>
            </a:pP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d=</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D.</a:t>
            </a:r>
            <a:endPar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lgn="just">
              <a:spcAft>
                <a:spcPts val="600"/>
              </a:spcAft>
            </a:pP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Buralishga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ishlaydigan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vallar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mustahkamlik</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bilan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birga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bikrlikka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ham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hisoblanadilar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Val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bikrligini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taominlash</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uchun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uning</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eng</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katta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nisbiy</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burchagi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valning</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ahamiyatiga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qarab</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belgilanuvchi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yo’l</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qo’yiladigan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qiymatdan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oshmasligini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taominlash</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kerak</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ya’ni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30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sp>
        <p:nvSpPr>
          <p:cNvPr id="3" name="Прямоугольник 2"/>
          <p:cNvSpPr/>
          <p:nvPr/>
        </p:nvSpPr>
        <p:spPr>
          <a:xfrm>
            <a:off x="295835" y="178991"/>
            <a:ext cx="10807593" cy="553998"/>
          </a:xfrm>
          <a:prstGeom prst="rect">
            <a:avLst/>
          </a:prstGeom>
        </p:spPr>
        <p:txBody>
          <a:bodyPr wrap="square">
            <a:spAutoFit/>
          </a:bodyPr>
          <a:lstStyle/>
          <a:p>
            <a:pPr marL="179705">
              <a:spcAft>
                <a:spcPts val="600"/>
              </a:spcAft>
            </a:pP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Xalqasimon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ko’ndalang</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kesimning</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zarur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tashqi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diametri</a:t>
            </a:r>
            <a:endParaRPr lang="ru-RU" sz="30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graphicFrame>
        <p:nvGraphicFramePr>
          <p:cNvPr id="4" name="Объект 3"/>
          <p:cNvGraphicFramePr>
            <a:graphicFrameLocks noChangeAspect="1"/>
          </p:cNvGraphicFramePr>
          <p:nvPr>
            <p:extLst>
              <p:ext uri="{D42A27DB-BD31-4B8C-83A1-F6EECF244321}">
                <p14:modId xmlns:p14="http://schemas.microsoft.com/office/powerpoint/2010/main" val="643312445"/>
              </p:ext>
            </p:extLst>
          </p:nvPr>
        </p:nvGraphicFramePr>
        <p:xfrm>
          <a:off x="3944722" y="3610031"/>
          <a:ext cx="4350192" cy="1479605"/>
        </p:xfrm>
        <a:graphic>
          <a:graphicData uri="http://schemas.openxmlformats.org/presentationml/2006/ole">
            <mc:AlternateContent xmlns:mc="http://schemas.openxmlformats.org/markup-compatibility/2006">
              <mc:Choice xmlns:v="urn:schemas-microsoft-com:vml" Requires="v">
                <p:oleObj spid="_x0000_s10258" name="Уравнение" r:id="rId4" imgW="850900" imgH="444500" progId="Equation.3">
                  <p:embed/>
                </p:oleObj>
              </mc:Choice>
              <mc:Fallback>
                <p:oleObj name="Уравнение" r:id="rId4" imgW="850900" imgH="444500" progId="Equation.3">
                  <p:embed/>
                  <p:pic>
                    <p:nvPicPr>
                      <p:cNvPr id="14" name="Объект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44722" y="3610031"/>
                        <a:ext cx="4350192" cy="1479605"/>
                      </a:xfrm>
                      <a:prstGeom prst="rect">
                        <a:avLst/>
                      </a:prstGeom>
                      <a:noFill/>
                    </p:spPr>
                  </p:pic>
                </p:oleObj>
              </mc:Fallback>
            </mc:AlternateContent>
          </a:graphicData>
        </a:graphic>
      </p:graphicFrame>
      <p:sp>
        <p:nvSpPr>
          <p:cNvPr id="5" name="Прямоугольник 4"/>
          <p:cNvSpPr/>
          <p:nvPr/>
        </p:nvSpPr>
        <p:spPr>
          <a:xfrm>
            <a:off x="504838" y="5089637"/>
            <a:ext cx="11591365" cy="584775"/>
          </a:xfrm>
          <a:prstGeom prst="rect">
            <a:avLst/>
          </a:prstGeom>
        </p:spPr>
        <p:txBody>
          <a:bodyPr wrap="square">
            <a:spAutoFit/>
          </a:bodyPr>
          <a:lstStyle/>
          <a:p>
            <a:pPr marL="179705">
              <a:spcAft>
                <a:spcPts val="600"/>
              </a:spcAft>
            </a:pP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yerda</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ruxsat</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etilgan</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burchagi</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rad/m</a:t>
            </a:r>
            <a:r>
              <a:rPr lang="en-US" sz="32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772144614"/>
      </p:ext>
    </p:extLst>
  </p:cSld>
  <p:clrMapOvr>
    <a:masterClrMapping/>
  </p:clrMapOvr>
  <mc:AlternateContent xmlns:mc="http://schemas.openxmlformats.org/markup-compatibility/2006" xmlns:p14="http://schemas.microsoft.com/office/powerpoint/2010/main">
    <mc:Choice Requires="p14">
      <p:transition spd="slow" p14:dur="800">
        <p14:flythrough/>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83621" y="441012"/>
            <a:ext cx="10315303" cy="1077218"/>
          </a:xfrm>
          <a:prstGeom prst="rect">
            <a:avLst/>
          </a:prstGeom>
        </p:spPr>
        <p:txBody>
          <a:bodyPr wrap="square">
            <a:spAutoFit/>
          </a:bodyPr>
          <a:lstStyle/>
          <a:p>
            <a:pPr marL="179705" algn="just">
              <a:spcAft>
                <a:spcPts val="600"/>
              </a:spcAft>
            </a:pP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Ko’pchilik</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hollarda</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ruxsat</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etilgan</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burchagi</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grad/m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larda</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beriladi</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Unda</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bikrlik</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shartini</a:t>
            </a:r>
            <a:endParaRPr lang="ru-RU"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3089335" y="2078964"/>
            <a:ext cx="9599052" cy="3277820"/>
          </a:xfrm>
          <a:prstGeom prst="rect">
            <a:avLst/>
          </a:prstGeom>
        </p:spPr>
        <p:txBody>
          <a:bodyPr wrap="square">
            <a:spAutoFit/>
          </a:bodyPr>
          <a:lstStyle/>
          <a:p>
            <a:pPr marL="179705">
              <a:spcAft>
                <a:spcPts val="600"/>
              </a:spcAft>
            </a:pP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ko’rinishida</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yoziladi</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Odatda</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mashinasozlikda</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ruxsat</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etilgan</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nisbiy</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burilish</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burchagi</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ru-RU"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lgn="ctr">
              <a:spcAft>
                <a:spcPts val="600"/>
              </a:spcAft>
            </a:pP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]=0,25...1,0 </a:t>
            </a:r>
            <a:r>
              <a:rPr lang="en-US" sz="32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grad/m.</a:t>
            </a:r>
          </a:p>
          <a:p>
            <a:pPr marL="179705" algn="ctr">
              <a:spcAft>
                <a:spcPts val="600"/>
              </a:spcAft>
            </a:pPr>
            <a:r>
              <a:rPr lang="en-US" sz="32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Bikrlik</a:t>
            </a:r>
            <a:r>
              <a:rPr lang="en-US" sz="32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sharti</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mustahkamlikka</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hisoblashdagidek</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hisoblarni</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bajarishga</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imkon</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beradi</a:t>
            </a: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spcAft>
                <a:spcPts val="600"/>
              </a:spcAft>
            </a:pPr>
            <a:r>
              <a:rPr lang="en-US" sz="3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ru-RU" sz="32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2804516328"/>
              </p:ext>
            </p:extLst>
          </p:nvPr>
        </p:nvGraphicFramePr>
        <p:xfrm>
          <a:off x="276207" y="1980173"/>
          <a:ext cx="2813128" cy="1559862"/>
        </p:xfrm>
        <a:graphic>
          <a:graphicData uri="http://schemas.openxmlformats.org/presentationml/2006/ole">
            <mc:AlternateContent xmlns:mc="http://schemas.openxmlformats.org/markup-compatibility/2006">
              <mc:Choice xmlns:v="urn:schemas-microsoft-com:vml" Requires="v">
                <p:oleObj spid="_x0000_s18442" name="Уравнение" r:id="rId4" imgW="1117440" imgH="444240" progId="Equation.3">
                  <p:embed/>
                </p:oleObj>
              </mc:Choice>
              <mc:Fallback>
                <p:oleObj name="Уравнение" r:id="rId4" imgW="1117440" imgH="444240" progId="Equation.3">
                  <p:embed/>
                  <p:pic>
                    <p:nvPicPr>
                      <p:cNvPr id="6" name="Объект 5"/>
                      <p:cNvPicPr>
                        <a:picLocks noChangeAspect="1" noChangeArrowheads="1"/>
                      </p:cNvPicPr>
                      <p:nvPr/>
                    </p:nvPicPr>
                    <p:blipFill>
                      <a:blip r:embed="rId5"/>
                      <a:srcRect/>
                      <a:stretch>
                        <a:fillRect/>
                      </a:stretch>
                    </p:blipFill>
                    <p:spPr bwMode="auto">
                      <a:xfrm>
                        <a:off x="276207" y="1980173"/>
                        <a:ext cx="2813128" cy="1559862"/>
                      </a:xfrm>
                      <a:prstGeom prst="rect">
                        <a:avLst/>
                      </a:prstGeom>
                      <a:noFill/>
                    </p:spPr>
                  </p:pic>
                </p:oleObj>
              </mc:Fallback>
            </mc:AlternateContent>
          </a:graphicData>
        </a:graphic>
      </p:graphicFrame>
    </p:spTree>
    <p:extLst>
      <p:ext uri="{BB962C8B-B14F-4D97-AF65-F5344CB8AC3E}">
        <p14:creationId xmlns:p14="http://schemas.microsoft.com/office/powerpoint/2010/main" val="323179729"/>
      </p:ext>
    </p:extLst>
  </p:cSld>
  <p:clrMapOvr>
    <a:masterClrMapping/>
  </p:clrMapOvr>
  <p:transition spd="slow">
    <p:wip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2"/>
          <p:cNvSpPr>
            <a:spLocks noChangeArrowheads="1"/>
          </p:cNvSpPr>
          <p:nvPr/>
        </p:nvSpPr>
        <p:spPr bwMode="auto">
          <a:xfrm>
            <a:off x="404949" y="156016"/>
            <a:ext cx="11609368"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307975" algn="l" defTabSz="914400" rtl="0" eaLnBrk="0" fontAlgn="base" latinLnBrk="0" hangingPunct="0">
              <a:lnSpc>
                <a:spcPct val="100000"/>
              </a:lnSpc>
              <a:spcBef>
                <a:spcPct val="0"/>
              </a:spcBef>
              <a:spcAft>
                <a:spcPct val="0"/>
              </a:spcAft>
              <a:buClrTx/>
              <a:buSzTx/>
              <a:buFontTx/>
              <a:buNone/>
              <a:tabLst>
                <a:tab pos="-1028700" algn="l"/>
              </a:tabLst>
            </a:pP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Bu </a:t>
            </a:r>
            <a:r>
              <a:rPr kumimoji="0" lang="en-US" sz="30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ifodani</a:t>
            </a: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0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uzunlik</a:t>
            </a: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0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0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integrallab</a:t>
            </a: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0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brusning</a:t>
            </a: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0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to’la</a:t>
            </a: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0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potentsial</a:t>
            </a: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0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energiyasi</a:t>
            </a: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0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topiladi</a:t>
            </a: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ru-RU"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sp>
        <p:nvSpPr>
          <p:cNvPr id="10" name="Rectangle 11"/>
          <p:cNvSpPr>
            <a:spLocks noChangeArrowheads="1"/>
          </p:cNvSpPr>
          <p:nvPr/>
        </p:nvSpPr>
        <p:spPr bwMode="auto">
          <a:xfrm>
            <a:off x="145741" y="1483782"/>
            <a:ext cx="11609368"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307975"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307975" algn="l" defTabSz="914400" rtl="0" eaLnBrk="0" fontAlgn="base" latinLnBrk="0" hangingPunct="0">
              <a:lnSpc>
                <a:spcPct val="100000"/>
              </a:lnSpc>
              <a:spcBef>
                <a:spcPct val="0"/>
              </a:spcBef>
              <a:spcAft>
                <a:spcPct val="0"/>
              </a:spcAft>
              <a:buClrTx/>
              <a:buSzTx/>
              <a:buFontTx/>
              <a:buNone/>
              <a:tabLst>
                <a:tab pos="-1028700" algn="l"/>
              </a:tabLst>
            </a:pP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Agar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burovchi</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moment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va</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val</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bikrligi</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uzunlik</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bo’yicha</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doimiy</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bo’lsalarti</a:t>
            </a:r>
            <a:endPar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endParaRPr>
          </a:p>
        </p:txBody>
      </p:sp>
      <p:graphicFrame>
        <p:nvGraphicFramePr>
          <p:cNvPr id="11" name="Объект 10"/>
          <p:cNvGraphicFramePr>
            <a:graphicFrameLocks noChangeAspect="1"/>
          </p:cNvGraphicFramePr>
          <p:nvPr>
            <p:extLst>
              <p:ext uri="{D42A27DB-BD31-4B8C-83A1-F6EECF244321}">
                <p14:modId xmlns:p14="http://schemas.microsoft.com/office/powerpoint/2010/main" val="2111811593"/>
              </p:ext>
            </p:extLst>
          </p:nvPr>
        </p:nvGraphicFramePr>
        <p:xfrm>
          <a:off x="145741" y="2526361"/>
          <a:ext cx="4648328" cy="1392496"/>
        </p:xfrm>
        <a:graphic>
          <a:graphicData uri="http://schemas.openxmlformats.org/presentationml/2006/ole">
            <mc:AlternateContent xmlns:mc="http://schemas.openxmlformats.org/markup-compatibility/2006">
              <mc:Choice xmlns:v="urn:schemas-microsoft-com:vml" Requires="v">
                <p:oleObj spid="_x0000_s11304" name="Уравнение" r:id="rId4" imgW="1625600" imgH="482600" progId="Equation.3">
                  <p:embed/>
                </p:oleObj>
              </mc:Choice>
              <mc:Fallback>
                <p:oleObj name="Уравнение" r:id="rId4" imgW="1625600" imgH="482600" progId="Equation.3">
                  <p:embed/>
                  <p:pic>
                    <p:nvPicPr>
                      <p:cNvPr id="10" name="Объект 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45741" y="2526361"/>
                        <a:ext cx="4648328" cy="1392496"/>
                      </a:xfrm>
                      <a:prstGeom prst="rect">
                        <a:avLst/>
                      </a:prstGeom>
                      <a:noFill/>
                      <a:extLst/>
                    </p:spPr>
                  </p:pic>
                </p:oleObj>
              </mc:Fallback>
            </mc:AlternateContent>
          </a:graphicData>
        </a:graphic>
      </p:graphicFrame>
      <p:sp>
        <p:nvSpPr>
          <p:cNvPr id="12" name="Rectangle 12"/>
          <p:cNvSpPr>
            <a:spLocks noChangeArrowheads="1"/>
          </p:cNvSpPr>
          <p:nvPr/>
        </p:nvSpPr>
        <p:spPr bwMode="auto">
          <a:xfrm>
            <a:off x="4794069" y="2700965"/>
            <a:ext cx="7220248" cy="9541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307975" algn="l" defTabSz="914400" rtl="0" eaLnBrk="0" fontAlgn="base" latinLnBrk="0" hangingPunct="0">
              <a:lnSpc>
                <a:spcPct val="100000"/>
              </a:lnSpc>
              <a:spcBef>
                <a:spcPct val="0"/>
              </a:spcBef>
              <a:spcAft>
                <a:spcPct val="0"/>
              </a:spcAft>
              <a:buClrTx/>
              <a:buSzTx/>
              <a:buFontTx/>
              <a:buNone/>
              <a:tabLst>
                <a:tab pos="-1028700" algn="l"/>
              </a:tabLst>
            </a:pP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bo’ladi</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Oxirgi</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bog’lanishda</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(5)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asosida</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olingan</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graphicFrame>
        <p:nvGraphicFramePr>
          <p:cNvPr id="13" name="Объект 12"/>
          <p:cNvGraphicFramePr>
            <a:graphicFrameLocks noChangeAspect="1"/>
          </p:cNvGraphicFramePr>
          <p:nvPr>
            <p:extLst>
              <p:ext uri="{D42A27DB-BD31-4B8C-83A1-F6EECF244321}">
                <p14:modId xmlns:p14="http://schemas.microsoft.com/office/powerpoint/2010/main" val="1817176904"/>
              </p:ext>
            </p:extLst>
          </p:nvPr>
        </p:nvGraphicFramePr>
        <p:xfrm>
          <a:off x="595385" y="4252871"/>
          <a:ext cx="3749039" cy="1533974"/>
        </p:xfrm>
        <a:graphic>
          <a:graphicData uri="http://schemas.openxmlformats.org/presentationml/2006/ole">
            <mc:AlternateContent xmlns:mc="http://schemas.openxmlformats.org/markup-compatibility/2006">
              <mc:Choice xmlns:v="urn:schemas-microsoft-com:vml" Requires="v">
                <p:oleObj spid="_x0000_s11305" name="Уравнение" r:id="rId6" imgW="749300" imgH="419100" progId="Equation.3">
                  <p:embed/>
                </p:oleObj>
              </mc:Choice>
              <mc:Fallback>
                <p:oleObj name="Уравнение" r:id="rId6" imgW="749300" imgH="419100" progId="Equation.3">
                  <p:embed/>
                  <p:pic>
                    <p:nvPicPr>
                      <p:cNvPr id="11" name="Объект 10"/>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5385" y="4252871"/>
                        <a:ext cx="3749039" cy="1533974"/>
                      </a:xfrm>
                      <a:prstGeom prst="rect">
                        <a:avLst/>
                      </a:prstGeom>
                      <a:noFill/>
                    </p:spPr>
                  </p:pic>
                </p:oleObj>
              </mc:Fallback>
            </mc:AlternateContent>
          </a:graphicData>
        </a:graphic>
      </p:graphicFrame>
      <p:sp>
        <p:nvSpPr>
          <p:cNvPr id="14" name="Rectangle 13"/>
          <p:cNvSpPr>
            <a:spLocks noChangeArrowheads="1"/>
          </p:cNvSpPr>
          <p:nvPr/>
        </p:nvSpPr>
        <p:spPr bwMode="auto">
          <a:xfrm>
            <a:off x="5636146" y="4490395"/>
            <a:ext cx="3684022" cy="5539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tabLst>
                <a:tab pos="-1028700" algn="l"/>
              </a:tabLst>
              <a:defRPr>
                <a:solidFill>
                  <a:schemeClr val="tx1"/>
                </a:solidFill>
                <a:latin typeface="Arial" panose="020B0604020202020204" pitchFamily="34" charset="0"/>
              </a:defRPr>
            </a:lvl1pPr>
            <a:lvl2pPr eaLnBrk="0" fontAlgn="base" hangingPunct="0">
              <a:spcBef>
                <a:spcPct val="0"/>
              </a:spcBef>
              <a:spcAft>
                <a:spcPct val="0"/>
              </a:spcAft>
              <a:tabLst>
                <a:tab pos="-1028700" algn="l"/>
              </a:tabLst>
              <a:defRPr>
                <a:solidFill>
                  <a:schemeClr val="tx1"/>
                </a:solidFill>
                <a:latin typeface="Arial" panose="020B0604020202020204" pitchFamily="34" charset="0"/>
              </a:defRPr>
            </a:lvl2pPr>
            <a:lvl3pPr eaLnBrk="0" fontAlgn="base" hangingPunct="0">
              <a:spcBef>
                <a:spcPct val="0"/>
              </a:spcBef>
              <a:spcAft>
                <a:spcPct val="0"/>
              </a:spcAft>
              <a:tabLst>
                <a:tab pos="-1028700" algn="l"/>
              </a:tabLst>
              <a:defRPr>
                <a:solidFill>
                  <a:schemeClr val="tx1"/>
                </a:solidFill>
                <a:latin typeface="Arial" panose="020B0604020202020204" pitchFamily="34" charset="0"/>
              </a:defRPr>
            </a:lvl3pPr>
            <a:lvl4pPr eaLnBrk="0" fontAlgn="base" hangingPunct="0">
              <a:spcBef>
                <a:spcPct val="0"/>
              </a:spcBef>
              <a:spcAft>
                <a:spcPct val="0"/>
              </a:spcAft>
              <a:tabLst>
                <a:tab pos="-1028700" algn="l"/>
              </a:tabLst>
              <a:defRPr>
                <a:solidFill>
                  <a:schemeClr val="tx1"/>
                </a:solidFill>
                <a:latin typeface="Arial" panose="020B0604020202020204" pitchFamily="34" charset="0"/>
              </a:defRPr>
            </a:lvl4pPr>
            <a:lvl5pPr eaLnBrk="0" fontAlgn="base" hangingPunct="0">
              <a:spcBef>
                <a:spcPct val="0"/>
              </a:spcBef>
              <a:spcAft>
                <a:spcPct val="0"/>
              </a:spcAft>
              <a:tabLst>
                <a:tab pos="-1028700" algn="l"/>
              </a:tabLst>
              <a:defRPr>
                <a:solidFill>
                  <a:schemeClr val="tx1"/>
                </a:solidFill>
                <a:latin typeface="Arial" panose="020B0604020202020204" pitchFamily="34" charset="0"/>
              </a:defRPr>
            </a:lvl5pPr>
            <a:lvl6pPr eaLnBrk="0" fontAlgn="base" hangingPunct="0">
              <a:spcBef>
                <a:spcPct val="0"/>
              </a:spcBef>
              <a:spcAft>
                <a:spcPct val="0"/>
              </a:spcAft>
              <a:tabLst>
                <a:tab pos="-1028700" algn="l"/>
              </a:tabLst>
              <a:defRPr>
                <a:solidFill>
                  <a:schemeClr val="tx1"/>
                </a:solidFill>
                <a:latin typeface="Arial" panose="020B0604020202020204" pitchFamily="34" charset="0"/>
              </a:defRPr>
            </a:lvl6pPr>
            <a:lvl7pPr eaLnBrk="0" fontAlgn="base" hangingPunct="0">
              <a:spcBef>
                <a:spcPct val="0"/>
              </a:spcBef>
              <a:spcAft>
                <a:spcPct val="0"/>
              </a:spcAft>
              <a:tabLst>
                <a:tab pos="-1028700" algn="l"/>
              </a:tabLst>
              <a:defRPr>
                <a:solidFill>
                  <a:schemeClr val="tx1"/>
                </a:solidFill>
                <a:latin typeface="Arial" panose="020B0604020202020204" pitchFamily="34" charset="0"/>
              </a:defRPr>
            </a:lvl7pPr>
            <a:lvl8pPr eaLnBrk="0" fontAlgn="base" hangingPunct="0">
              <a:spcBef>
                <a:spcPct val="0"/>
              </a:spcBef>
              <a:spcAft>
                <a:spcPct val="0"/>
              </a:spcAft>
              <a:tabLst>
                <a:tab pos="-1028700" algn="l"/>
              </a:tabLst>
              <a:defRPr>
                <a:solidFill>
                  <a:schemeClr val="tx1"/>
                </a:solidFill>
                <a:latin typeface="Arial" panose="020B0604020202020204" pitchFamily="34" charset="0"/>
              </a:defRPr>
            </a:lvl8pPr>
            <a:lvl9pPr eaLnBrk="0" fontAlgn="base" hangingPunct="0">
              <a:spcBef>
                <a:spcPct val="0"/>
              </a:spcBef>
              <a:spcAft>
                <a:spcPct val="0"/>
              </a:spcAft>
              <a:tabLst>
                <a:tab pos="-1028700" algn="l"/>
              </a:tabLs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tab pos="-1028700" algn="l"/>
              </a:tabLst>
            </a:pP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0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ifodadan</a:t>
            </a: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0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foydalanildi</a:t>
            </a:r>
            <a:r>
              <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30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06455014"/>
      </p:ext>
    </p:extLst>
  </p:cSld>
  <p:clrMapOvr>
    <a:masterClrMapping/>
  </p:clrMapOvr>
  <p:transition spd="slow">
    <p:wheel spokes="1"/>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356021" y="0"/>
            <a:ext cx="11524343" cy="1184940"/>
          </a:xfrm>
          <a:prstGeom prst="rect">
            <a:avLst/>
          </a:prstGeom>
        </p:spPr>
        <p:txBody>
          <a:bodyPr wrap="square">
            <a:spAutoFit/>
          </a:bodyPr>
          <a:lstStyle/>
          <a:p>
            <a:pPr marL="179705" algn="ctr">
              <a:spcAft>
                <a:spcPts val="600"/>
              </a:spcAft>
            </a:pP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Buralishdagi</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potentsial</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energiya</a:t>
            </a:r>
            <a:endPar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spcAft>
                <a:spcPts val="600"/>
              </a:spcAft>
            </a:pP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Buralayotgan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brusda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to’planadigan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potentsial</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energiya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cho’zilish</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siqilish</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deformatsiyasidagiga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o’xshash</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aniqlanadi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2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sp>
        <p:nvSpPr>
          <p:cNvPr id="5" name="Прямоугольник 4"/>
          <p:cNvSpPr/>
          <p:nvPr/>
        </p:nvSpPr>
        <p:spPr>
          <a:xfrm>
            <a:off x="356021" y="1230461"/>
            <a:ext cx="11609368" cy="769441"/>
          </a:xfrm>
          <a:prstGeom prst="rect">
            <a:avLst/>
          </a:prstGeom>
        </p:spPr>
        <p:txBody>
          <a:bodyPr wrap="square">
            <a:spAutoFit/>
          </a:bodyPr>
          <a:lstStyle/>
          <a:p>
            <a:pPr marL="179705">
              <a:spcAft>
                <a:spcPts val="600"/>
              </a:spcAft>
            </a:pP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Buralayotgan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brusning</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dz</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uzunlikdagi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qismini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ko’raylik</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(1</a:t>
            </a:r>
            <a:r>
              <a:rPr lang="uz-Cyrl-UZ"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6</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.3 -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shakl</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Elementda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to’plangan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potentsial</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energiya</a:t>
            </a:r>
            <a:endParaRPr lang="ru-RU" sz="22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pic>
        <p:nvPicPr>
          <p:cNvPr id="10" name="Рисунок 9" descr="113-~1"/>
          <p:cNvPicPr/>
          <p:nvPr/>
        </p:nvPicPr>
        <p:blipFill>
          <a:blip r:embed="rId3"/>
          <a:srcRect l="2344" r="3909" b="12495"/>
          <a:stretch>
            <a:fillRect/>
          </a:stretch>
        </p:blipFill>
        <p:spPr bwMode="auto">
          <a:xfrm>
            <a:off x="3788229" y="1776549"/>
            <a:ext cx="7197634" cy="4271555"/>
          </a:xfrm>
          <a:prstGeom prst="rect">
            <a:avLst/>
          </a:prstGeom>
          <a:noFill/>
          <a:ln w="9525">
            <a:noFill/>
            <a:miter lim="800000"/>
            <a:headEnd/>
            <a:tailEnd/>
          </a:ln>
        </p:spPr>
      </p:pic>
    </p:spTree>
    <p:extLst>
      <p:ext uri="{BB962C8B-B14F-4D97-AF65-F5344CB8AC3E}">
        <p14:creationId xmlns:p14="http://schemas.microsoft.com/office/powerpoint/2010/main" val="1439063667"/>
      </p:ext>
    </p:extLst>
  </p:cSld>
  <p:clrMapOvr>
    <a:masterClrMapping/>
  </p:clrMapOvr>
  <p:transition spd="slow">
    <p:wip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5"/>
          <p:cNvSpPr>
            <a:spLocks noChangeArrowheads="1"/>
          </p:cNvSpPr>
          <p:nvPr/>
        </p:nvSpPr>
        <p:spPr bwMode="auto">
          <a:xfrm>
            <a:off x="745830" y="1180315"/>
            <a:ext cx="7857920"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36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Elementda</a:t>
            </a:r>
            <a:r>
              <a:rPr kumimoji="0" lang="en-US" sz="36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to’plangan</a:t>
            </a:r>
            <a:r>
              <a:rPr kumimoji="0" lang="en-US" sz="36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potentsial</a:t>
            </a:r>
            <a:r>
              <a:rPr kumimoji="0" lang="en-US" sz="36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6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energiya</a:t>
            </a:r>
            <a:endParaRPr kumimoji="0" lang="ru-RU" sz="36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sp>
        <p:nvSpPr>
          <p:cNvPr id="5" name="Rectangle 6"/>
          <p:cNvSpPr>
            <a:spLocks noChangeArrowheads="1"/>
          </p:cNvSpPr>
          <p:nvPr/>
        </p:nvSpPr>
        <p:spPr bwMode="auto">
          <a:xfrm>
            <a:off x="745830" y="3295445"/>
            <a:ext cx="6809312"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(1</a:t>
            </a:r>
            <a:r>
              <a:rPr kumimoji="0" lang="uz-Cyrl-UZ"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6</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.3)</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bog’lanishni</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nazarda</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tutsak</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ru-RU"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1701928252"/>
              </p:ext>
            </p:extLst>
          </p:nvPr>
        </p:nvGraphicFramePr>
        <p:xfrm>
          <a:off x="8752114" y="796781"/>
          <a:ext cx="2873829" cy="1413397"/>
        </p:xfrm>
        <a:graphic>
          <a:graphicData uri="http://schemas.openxmlformats.org/presentationml/2006/ole">
            <mc:AlternateContent xmlns:mc="http://schemas.openxmlformats.org/markup-compatibility/2006">
              <mc:Choice xmlns:v="urn:schemas-microsoft-com:vml" Requires="v">
                <p:oleObj spid="_x0000_s17428" name="Уравнение" r:id="rId4" imgW="1002865" imgH="393529" progId="Equation.3">
                  <p:embed/>
                </p:oleObj>
              </mc:Choice>
              <mc:Fallback>
                <p:oleObj name="Уравнение" r:id="rId4" imgW="1002865" imgH="393529" progId="Equation.3">
                  <p:embed/>
                  <p:pic>
                    <p:nvPicPr>
                      <p:cNvPr id="8" name="Объект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752114" y="796781"/>
                        <a:ext cx="2873829" cy="1413397"/>
                      </a:xfrm>
                      <a:prstGeom prst="rect">
                        <a:avLst/>
                      </a:prstGeom>
                      <a:noFill/>
                      <a:extLst/>
                    </p:spPr>
                  </p:pic>
                </p:oleObj>
              </mc:Fallback>
            </mc:AlternateContent>
          </a:graphicData>
        </a:graphic>
      </p:graphicFrame>
      <p:graphicFrame>
        <p:nvGraphicFramePr>
          <p:cNvPr id="7" name="Объект 6"/>
          <p:cNvGraphicFramePr>
            <a:graphicFrameLocks noChangeAspect="1"/>
          </p:cNvGraphicFramePr>
          <p:nvPr>
            <p:extLst>
              <p:ext uri="{D42A27DB-BD31-4B8C-83A1-F6EECF244321}">
                <p14:modId xmlns:p14="http://schemas.microsoft.com/office/powerpoint/2010/main" val="1510912177"/>
              </p:ext>
            </p:extLst>
          </p:nvPr>
        </p:nvGraphicFramePr>
        <p:xfrm>
          <a:off x="7555142" y="2600061"/>
          <a:ext cx="3749040" cy="2218910"/>
        </p:xfrm>
        <a:graphic>
          <a:graphicData uri="http://schemas.openxmlformats.org/presentationml/2006/ole">
            <mc:AlternateContent xmlns:mc="http://schemas.openxmlformats.org/markup-compatibility/2006">
              <mc:Choice xmlns:v="urn:schemas-microsoft-com:vml" Requires="v">
                <p:oleObj spid="_x0000_s17429" name="Уравнение" r:id="rId6" imgW="863225" imgH="469696" progId="Equation.3">
                  <p:embed/>
                </p:oleObj>
              </mc:Choice>
              <mc:Fallback>
                <p:oleObj name="Уравнение" r:id="rId6" imgW="863225" imgH="469696" progId="Equation.3">
                  <p:embed/>
                  <p:pic>
                    <p:nvPicPr>
                      <p:cNvPr id="9" name="Объект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555142" y="2600061"/>
                        <a:ext cx="3749040" cy="2218910"/>
                      </a:xfrm>
                      <a:prstGeom prst="rect">
                        <a:avLst/>
                      </a:prstGeom>
                      <a:noFill/>
                      <a:extLst/>
                    </p:spPr>
                  </p:pic>
                </p:oleObj>
              </mc:Fallback>
            </mc:AlternateContent>
          </a:graphicData>
        </a:graphic>
      </p:graphicFrame>
    </p:spTree>
    <p:extLst>
      <p:ext uri="{BB962C8B-B14F-4D97-AF65-F5344CB8AC3E}">
        <p14:creationId xmlns:p14="http://schemas.microsoft.com/office/powerpoint/2010/main" val="3820212952"/>
      </p:ext>
    </p:extLst>
  </p:cSld>
  <p:clrMapOvr>
    <a:masterClrMapping/>
  </p:clrMapOvr>
  <p:transition spd="slow">
    <p:wip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76865" y="27410"/>
            <a:ext cx="11839302" cy="3046988"/>
          </a:xfrm>
          <a:prstGeom prst="rect">
            <a:avLst/>
          </a:prstGeom>
        </p:spPr>
        <p:txBody>
          <a:bodyPr wrap="square">
            <a:spAutoFit/>
          </a:bodyPr>
          <a:lstStyle/>
          <a:p>
            <a:pPr algn="ctr">
              <a:spcAft>
                <a:spcPts val="0"/>
              </a:spcAft>
            </a:pPr>
            <a:r>
              <a:rPr lang="uz-Cyrl-UZ" sz="2400" b="1"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Buralishdagi </a:t>
            </a:r>
            <a:r>
              <a:rPr lang="uz-Cyrl-UZ" sz="24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asosiy kuchlanishlar</a:t>
            </a:r>
            <a:r>
              <a:rPr lang="uz-Cyrl-UZ" sz="2400" b="1"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algn="just">
              <a:spcAft>
                <a:spcPts val="0"/>
              </a:spcAft>
            </a:pPr>
            <a:r>
              <a:rPr lang="uz-Cyrl-UZ"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Val buralganda uning ko’ndalang kesimlarida   urinma kuchlanishlar vujudga keladi.Urinma   kuchlanishlarning juftligi qonuniga ko’ra bo’ylama   kesimlarda xam shunday kuchlanishlar  ta’sir kiladi.  Val sirtida yotgan  nuqtalar eng zo’riqqan joylar </a:t>
            </a:r>
            <a:endPar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algn="just">
              <a:spcAft>
                <a:spcPts val="0"/>
              </a:spcAft>
            </a:pPr>
            <a:r>
              <a:rPr lang="uz-Cyrl-UZ"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hisoblanadi. KVSD elementni ajratamiz . Elementning ko’ndalang va bo’ylama  tekisliklari bilan chegaralangan yon yoqlari  bo’yicha urinma kuchlanishlar ta’sir qiladi. Element yassi zo’riqish, ya’ni - sof siljish holatida  Bo’ladi. Yassi zo’riqqanlik holatining umumiy holidagi   asosiy kuchlanishlar</a:t>
            </a:r>
            <a:r>
              <a:rPr lang="uz-Cyrl-UZ" sz="24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4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1418642361"/>
              </p:ext>
            </p:extLst>
          </p:nvPr>
        </p:nvGraphicFramePr>
        <p:xfrm>
          <a:off x="426391" y="2965975"/>
          <a:ext cx="4794068" cy="1331609"/>
        </p:xfrm>
        <a:graphic>
          <a:graphicData uri="http://schemas.openxmlformats.org/presentationml/2006/ole">
            <mc:AlternateContent xmlns:mc="http://schemas.openxmlformats.org/markup-compatibility/2006">
              <mc:Choice xmlns:v="urn:schemas-microsoft-com:vml" Requires="v">
                <p:oleObj spid="_x0000_s12313" name="Уравнение" r:id="rId4" imgW="2603500" imgH="419100" progId="Equation.3">
                  <p:embed/>
                </p:oleObj>
              </mc:Choice>
              <mc:Fallback>
                <p:oleObj name="Уравнение" r:id="rId4" imgW="2603500" imgH="419100" progId="Equation.3">
                  <p:embed/>
                  <p:pic>
                    <p:nvPicPr>
                      <p:cNvPr id="21" name="Объект 2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26391" y="2965975"/>
                        <a:ext cx="4794068" cy="1331609"/>
                      </a:xfrm>
                      <a:prstGeom prst="rect">
                        <a:avLst/>
                      </a:prstGeom>
                      <a:noFill/>
                      <a:extLst/>
                    </p:spPr>
                  </p:pic>
                </p:oleObj>
              </mc:Fallback>
            </mc:AlternateContent>
          </a:graphicData>
        </a:graphic>
      </p:graphicFrame>
      <p:sp>
        <p:nvSpPr>
          <p:cNvPr id="4" name="Rectangle 25"/>
          <p:cNvSpPr>
            <a:spLocks noChangeArrowheads="1"/>
          </p:cNvSpPr>
          <p:nvPr/>
        </p:nvSpPr>
        <p:spPr bwMode="auto">
          <a:xfrm>
            <a:off x="5220459" y="3370169"/>
            <a:ext cx="2840842"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8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Buralishda</a:t>
            </a:r>
            <a:r>
              <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endParaRPr kumimoji="0" lang="en-US" sz="28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sp>
        <p:nvSpPr>
          <p:cNvPr id="5" name="Rectangle 26"/>
          <p:cNvSpPr>
            <a:spLocks noChangeArrowheads="1"/>
          </p:cNvSpPr>
          <p:nvPr/>
        </p:nvSpPr>
        <p:spPr bwMode="auto">
          <a:xfrm>
            <a:off x="274321" y="4302061"/>
            <a:ext cx="7604711"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Demak</a:t>
            </a:r>
            <a:r>
              <a:rPr kumimoji="0" lang="en-US" sz="2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 </a:t>
            </a:r>
            <a:r>
              <a:rPr kumimoji="0" lang="en-US" sz="2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asosiy</a:t>
            </a:r>
            <a:r>
              <a:rPr kumimoji="0" lang="en-US" sz="2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kuchlanishlar</a:t>
            </a:r>
            <a:r>
              <a:rPr kumimoji="0" lang="en-US" sz="2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urinma</a:t>
            </a:r>
            <a:r>
              <a:rPr kumimoji="0" lang="en-US" sz="2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kuchlanishlarga</a:t>
            </a:r>
            <a:r>
              <a:rPr kumimoji="0" lang="en-US" sz="2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teng</a:t>
            </a:r>
            <a:r>
              <a:rPr kumimoji="0" lang="en-US" sz="2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2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ekan</a:t>
            </a:r>
            <a:r>
              <a:rPr kumimoji="0" lang="en-US" sz="2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22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p14="http://schemas.microsoft.com/office/powerpoint/2010/main" val="1029461046"/>
              </p:ext>
            </p:extLst>
          </p:nvPr>
        </p:nvGraphicFramePr>
        <p:xfrm>
          <a:off x="8033658" y="4140736"/>
          <a:ext cx="3982510" cy="1180372"/>
        </p:xfrm>
        <a:graphic>
          <a:graphicData uri="http://schemas.openxmlformats.org/presentationml/2006/ole">
            <mc:AlternateContent xmlns:mc="http://schemas.openxmlformats.org/markup-compatibility/2006">
              <mc:Choice xmlns:v="urn:schemas-microsoft-com:vml" Requires="v">
                <p:oleObj spid="_x0000_s12314" name="Уравнение" r:id="rId6" imgW="1485900" imgH="228600" progId="Equation.3">
                  <p:embed/>
                </p:oleObj>
              </mc:Choice>
              <mc:Fallback>
                <p:oleObj name="Уравнение" r:id="rId6" imgW="1485900" imgH="228600" progId="Equation.3">
                  <p:embed/>
                  <p:pic>
                    <p:nvPicPr>
                      <p:cNvPr id="27" name="Объект 2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033658" y="4140736"/>
                        <a:ext cx="3982510" cy="1180372"/>
                      </a:xfrm>
                      <a:prstGeom prst="rect">
                        <a:avLst/>
                      </a:prstGeom>
                      <a:noFill/>
                      <a:extLst/>
                    </p:spPr>
                  </p:pic>
                </p:oleObj>
              </mc:Fallback>
            </mc:AlternateContent>
          </a:graphicData>
        </a:graphic>
      </p:graphicFrame>
      <p:sp>
        <p:nvSpPr>
          <p:cNvPr id="7" name="Прямоугольник 6"/>
          <p:cNvSpPr/>
          <p:nvPr/>
        </p:nvSpPr>
        <p:spPr>
          <a:xfrm>
            <a:off x="274321" y="5321108"/>
            <a:ext cx="11443062" cy="430887"/>
          </a:xfrm>
          <a:prstGeom prst="rect">
            <a:avLst/>
          </a:prstGeom>
        </p:spPr>
        <p:txBody>
          <a:bodyPr wrap="square">
            <a:spAutoFit/>
          </a:bodyPr>
          <a:lstStyle/>
          <a:p>
            <a:pPr algn="just">
              <a:spcAft>
                <a:spcPts val="0"/>
              </a:spcAft>
            </a:pP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Ulardan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biri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 </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200" baseline="-25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max </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cho’zuvchi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ikkinchisi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200" baseline="-25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min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cikuvchi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2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94308591"/>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248194" y="766517"/>
            <a:ext cx="6962503"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Asosiy</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yuzachalarning</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uz-Cyrl-UZ"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q</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iyalik</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kumimoji="0" lang="en-US" sz="3200" b="0" i="0" u="none" strike="noStrike" cap="none" normalizeH="0" baseline="0" dirty="0" err="1"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burchagi</a:t>
            </a:r>
            <a:r>
              <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ea typeface="Times New Roman" panose="02020603050405020304" pitchFamily="18" charset="0"/>
                <a:cs typeface="Times New Roman" panose="02020603050405020304" pitchFamily="18" charset="0"/>
              </a:rPr>
              <a:t>:</a:t>
            </a:r>
            <a:endParaRPr kumimoji="0" lang="en-US" sz="3200" b="0" i="0" u="none" strike="noStrike" cap="none" normalizeH="0" baseline="0" dirty="0" smtClean="0">
              <a:ln>
                <a:solidFill>
                  <a:sysClr val="windowText" lastClr="000000"/>
                </a:solidFill>
              </a:ln>
              <a:solidFill>
                <a:schemeClr val="bg2"/>
              </a:solidFill>
              <a:effectLst/>
              <a:latin typeface="Times New Roman" panose="02020603050405020304" pitchFamily="18" charset="0"/>
              <a:cs typeface="Times New Roman" panose="02020603050405020304" pitchFamily="18" charset="0"/>
            </a:endParaRPr>
          </a:p>
        </p:txBody>
      </p:sp>
      <p:graphicFrame>
        <p:nvGraphicFramePr>
          <p:cNvPr id="4" name="Объект 3"/>
          <p:cNvGraphicFramePr>
            <a:graphicFrameLocks noChangeAspect="1"/>
          </p:cNvGraphicFramePr>
          <p:nvPr>
            <p:extLst>
              <p:ext uri="{D42A27DB-BD31-4B8C-83A1-F6EECF244321}">
                <p14:modId xmlns:p14="http://schemas.microsoft.com/office/powerpoint/2010/main" val="3824249308"/>
              </p:ext>
            </p:extLst>
          </p:nvPr>
        </p:nvGraphicFramePr>
        <p:xfrm>
          <a:off x="7602583" y="319962"/>
          <a:ext cx="3788228" cy="1477883"/>
        </p:xfrm>
        <a:graphic>
          <a:graphicData uri="http://schemas.openxmlformats.org/presentationml/2006/ole">
            <mc:AlternateContent xmlns:mc="http://schemas.openxmlformats.org/markup-compatibility/2006">
              <mc:Choice xmlns:v="urn:schemas-microsoft-com:vml" Requires="v">
                <p:oleObj spid="_x0000_s13328" name="Уравнение" r:id="rId4" imgW="1346040" imgH="444240" progId="Equation.3">
                  <p:embed/>
                </p:oleObj>
              </mc:Choice>
              <mc:Fallback>
                <p:oleObj name="Уравнение" r:id="rId4" imgW="1346040" imgH="444240" progId="Equation.3">
                  <p:embed/>
                  <p:pic>
                    <p:nvPicPr>
                      <p:cNvPr id="3" name="Объект 2"/>
                      <p:cNvPicPr>
                        <a:picLocks noChangeAspect="1" noChangeArrowheads="1"/>
                      </p:cNvPicPr>
                      <p:nvPr/>
                    </p:nvPicPr>
                    <p:blipFill>
                      <a:blip r:embed="rId5"/>
                      <a:srcRect/>
                      <a:stretch>
                        <a:fillRect/>
                      </a:stretch>
                    </p:blipFill>
                    <p:spPr bwMode="auto">
                      <a:xfrm>
                        <a:off x="7602583" y="319962"/>
                        <a:ext cx="3788228" cy="1477883"/>
                      </a:xfrm>
                      <a:prstGeom prst="rect">
                        <a:avLst/>
                      </a:prstGeom>
                      <a:noFill/>
                      <a:extLst/>
                    </p:spPr>
                  </p:pic>
                </p:oleObj>
              </mc:Fallback>
            </mc:AlternateContent>
          </a:graphicData>
        </a:graphic>
      </p:graphicFrame>
      <p:sp>
        <p:nvSpPr>
          <p:cNvPr id="5" name="Прямоугольник 4"/>
          <p:cNvSpPr/>
          <p:nvPr/>
        </p:nvSpPr>
        <p:spPr>
          <a:xfrm>
            <a:off x="548639" y="2185343"/>
            <a:ext cx="11194866" cy="2862322"/>
          </a:xfrm>
          <a:prstGeom prst="rect">
            <a:avLst/>
          </a:prstGeom>
        </p:spPr>
        <p:txBody>
          <a:bodyPr wrap="square">
            <a:spAutoFit/>
          </a:bodyPr>
          <a:lstStyle/>
          <a:p>
            <a:pPr>
              <a:spcAft>
                <a:spcPts val="0"/>
              </a:spcAft>
            </a:pP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U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xolda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q 45</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q 135</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30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Asosiy</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yuzachalar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o’q</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iga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45</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135</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burchak</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ostida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q</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iya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turadi</a:t>
            </a:r>
            <a:r>
              <a:rPr lang="en-US" sz="30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(7.3-rasm</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Burilashda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yuzaga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keladigan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normal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q</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iymat</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jixatidan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teng</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b</a:t>
            </a:r>
            <a:r>
              <a:rPr lang="uz-Cyrl-UZ"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o’</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lganligi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uchun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yemirilishning</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ikki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xili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kesilish</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u</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zilish</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far</a:t>
            </a:r>
            <a:r>
              <a:rPr lang="uz-Cyrl-UZ"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q q</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ilinadi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Yemirilish</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tarzi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materialga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uning</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u</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zilishga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b</a:t>
            </a:r>
            <a:r>
              <a:rPr lang="uz-Cyrl-UZ"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o’</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lgan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q</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arshiligiga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a:t>
            </a:r>
            <a:r>
              <a:rPr lang="uz-Cyrl-UZ"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g’</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lik</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ru-RU" sz="30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44742213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365761" y="3309558"/>
            <a:ext cx="11390810" cy="2451120"/>
          </a:xfrm>
          <a:prstGeom prst="rect">
            <a:avLst/>
          </a:prstGeom>
        </p:spPr>
        <p:txBody>
          <a:bodyPr wrap="square">
            <a:spAutoFit/>
          </a:bodyPr>
          <a:lstStyle/>
          <a:p>
            <a:pPr marR="27305" algn="just">
              <a:spcAft>
                <a:spcPts val="0"/>
              </a:spcAft>
            </a:pP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Plastik</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materiallarning</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yemirilishi</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ta’sirida</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ko’ndalang</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b</a:t>
            </a:r>
            <a:r>
              <a:rPr lang="uz-Cyrl-UZ"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o’</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yicha</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kesilish</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y</a:t>
            </a:r>
            <a:r>
              <a:rPr lang="uz-Cyrl-UZ"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o’</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li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bilan</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yuz</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beradi</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.(2 -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rasm,a</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M</a:t>
            </a:r>
            <a:r>
              <a:rPr lang="uz-Cyrl-UZ"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o’</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rt</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materiallarning</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yemirilishi</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normal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kuchlar</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ta’sirida</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yasovchisiga</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45</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burchak</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q</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iya</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yotgan</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vintsimon</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sirt</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b</a:t>
            </a:r>
            <a:r>
              <a:rPr lang="uz-Cyrl-UZ"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o’</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yicha</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u</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zilish</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y</a:t>
            </a:r>
            <a:r>
              <a:rPr lang="uz-Cyrl-UZ"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o’</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li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bilan</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yuz</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beradi</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(2-rasm,b)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Kesilish</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u</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zilishni</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o’z</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ichiga</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oladigan</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aralash</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emirilishlar</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uz-Cyrl-UZ"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h</a:t>
            </a:r>
            <a:r>
              <a:rPr lang="en-US" sz="26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am </a:t>
            </a:r>
            <a:r>
              <a:rPr lang="en-US" sz="26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uchraydi</a:t>
            </a:r>
            <a:endParaRPr lang="ru-RU" sz="26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pic>
        <p:nvPicPr>
          <p:cNvPr id="5" name="Рисунок 4"/>
          <p:cNvPicPr>
            <a:picLocks noChangeAspect="1"/>
          </p:cNvPicPr>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tretch>
            <a:fillRect/>
          </a:stretch>
        </p:blipFill>
        <p:spPr>
          <a:xfrm>
            <a:off x="692331" y="611444"/>
            <a:ext cx="10345783" cy="2548335"/>
          </a:xfrm>
          <a:prstGeom prst="rect">
            <a:avLst/>
          </a:prstGeom>
        </p:spPr>
      </p:pic>
      <p:sp>
        <p:nvSpPr>
          <p:cNvPr id="6" name="Rectangle 59"/>
          <p:cNvSpPr>
            <a:spLocks noChangeArrowheads="1"/>
          </p:cNvSpPr>
          <p:nvPr/>
        </p:nvSpPr>
        <p:spPr bwMode="auto">
          <a:xfrm>
            <a:off x="365761" y="0"/>
            <a:ext cx="10299614"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accent1">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       a)						    b)				     45</a:t>
            </a:r>
            <a:r>
              <a:rPr kumimoji="0" lang="en-US" sz="2400" b="0" i="0" u="none" strike="noStrike" cap="none" normalizeH="0" baseline="30000" dirty="0" smtClean="0">
                <a:ln>
                  <a:noFill/>
                </a:ln>
                <a:solidFill>
                  <a:schemeClr val="accent1">
                    <a:lumMod val="50000"/>
                  </a:schemeClr>
                </a:solidFill>
                <a:effectLst/>
                <a:latin typeface="Times New Roman" panose="02020603050405020304" pitchFamily="18" charset="0"/>
                <a:ea typeface="Times New Roman" panose="02020603050405020304" pitchFamily="18" charset="0"/>
                <a:cs typeface="Times New Roman" panose="02020603050405020304" pitchFamily="18" charset="0"/>
              </a:rPr>
              <a:t>0</a:t>
            </a:r>
            <a:endParaRPr kumimoji="0" lang="ru-RU" b="0" i="0" u="none" strike="noStrike" cap="none" normalizeH="0" baseline="0" dirty="0" smtClean="0">
              <a:ln>
                <a:noFill/>
              </a:ln>
              <a:solidFill>
                <a:schemeClr val="accent1">
                  <a:lumMod val="50000"/>
                </a:schemeClr>
              </a:solidFill>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1018398"/>
      </p:ext>
    </p:extLst>
  </p:cSld>
  <p:clrMapOvr>
    <a:masterClrMapping/>
  </p:clrMapOvr>
  <p:transition spd="slow">
    <p:wip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156755" y="215364"/>
            <a:ext cx="11639006" cy="2477601"/>
          </a:xfrm>
          <a:prstGeom prst="rect">
            <a:avLst/>
          </a:prstGeom>
        </p:spPr>
        <p:txBody>
          <a:bodyPr wrap="square">
            <a:spAutoFit/>
          </a:bodyPr>
          <a:lstStyle/>
          <a:p>
            <a:pPr marL="179705" algn="ctr">
              <a:spcAft>
                <a:spcPts val="600"/>
              </a:spcAft>
              <a:tabLst>
                <a:tab pos="-1028700" algn="l"/>
              </a:tabLst>
            </a:pPr>
            <a:r>
              <a:rPr lang="en-US" sz="25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4. </a:t>
            </a:r>
            <a:r>
              <a:rPr lang="en-US" sz="25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Buralishdagi</a:t>
            </a:r>
            <a:r>
              <a:rPr lang="en-US" sz="25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kuchlanganlik</a:t>
            </a:r>
            <a:r>
              <a:rPr lang="en-US" sz="25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holati</a:t>
            </a:r>
            <a:r>
              <a:rPr lang="en-US" sz="25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25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a:t>
            </a:r>
            <a:r>
              <a:rPr lang="en-US" sz="25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yemirilishininig</a:t>
            </a:r>
            <a:r>
              <a:rPr lang="en-US" sz="25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tahlili</a:t>
            </a:r>
            <a:endParaRPr lang="ru-RU"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indent="307340" algn="just">
              <a:spcAft>
                <a:spcPts val="600"/>
              </a:spcAft>
              <a:tabLst>
                <a:tab pos="-1028700" algn="l"/>
              </a:tabLst>
            </a:pP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Buralayotgan</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ko’ndalang</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kesimlarida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hosil</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bo’lib</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markazidagi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noldan</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chetlaridagi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eng</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katta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qiymatlarigacha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(4)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bog’lanish</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bo’yicha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to’g’ri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chiziqli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qonuniyat</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asosida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o’zgaradi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(3 -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shakl,a,b</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kuchlanishlarning</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juftlik</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qonuniga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ko’ra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brusning</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bo’ylama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kesimlarida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ham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xuddi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shunday</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ta’sir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etadilar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5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pic>
        <p:nvPicPr>
          <p:cNvPr id="3" name="Рисунок 2" descr="11"/>
          <p:cNvPicPr/>
          <p:nvPr/>
        </p:nvPicPr>
        <p:blipFill>
          <a:blip r:embed="rId3"/>
          <a:srcRect r="2525"/>
          <a:stretch>
            <a:fillRect/>
          </a:stretch>
        </p:blipFill>
        <p:spPr bwMode="auto">
          <a:xfrm>
            <a:off x="2338251" y="2692965"/>
            <a:ext cx="6975565" cy="326369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68519019"/>
      </p:ext>
    </p:extLst>
  </p:cSld>
  <p:clrMapOvr>
    <a:masterClrMapping/>
  </p:clrMapOvr>
  <p:transition spd="slow">
    <p:comb/>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83326" y="248194"/>
            <a:ext cx="11312434" cy="5512526"/>
          </a:xfrm>
        </p:spPr>
        <p:txBody>
          <a:bodyPr>
            <a:noAutofit/>
          </a:bodyPr>
          <a:lstStyle/>
          <a:p>
            <a:pPr marL="179705" indent="0" algn="just">
              <a:spcAft>
                <a:spcPts val="600"/>
              </a:spcAft>
              <a:buNone/>
              <a:tabLst>
                <a:tab pos="-1028700" algn="l"/>
              </a:tabLst>
            </a:pP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Buralayotgan</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sirtida</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bo’ylama</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ko’ndalang</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yasovchilardan</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iborat</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kesimlarda</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faqat</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ta’sir</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etadilar</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(4 - </a:t>
            </a:r>
            <a:r>
              <a:rPr lang="ru-RU"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shakl</a:t>
            </a:r>
            <a:r>
              <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Demak</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ana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shunday</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yasovchilar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orqali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ajratilgan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element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sof</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holatida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bo’ladi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indent="0" algn="just">
              <a:spcAft>
                <a:spcPts val="600"/>
              </a:spcAft>
              <a:buNone/>
              <a:tabLst>
                <a:tab pos="-1028700" algn="l"/>
              </a:tabLst>
            </a:pP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Ushbu</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yasovchilarga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nisbatan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qiya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joylashgan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maydonchalarda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ham normal, ham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ta’sir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etadilar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Ma’lumki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bunday</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holda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eng</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katta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cho’zuvchi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siquvchi</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normal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sof</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yuzalariga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nisbatan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buralishda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o’qiga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nisbatan</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45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135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gradularda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qiya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maydonchalarda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ta’sir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etadilar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(4 -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shakl</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b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5 - </a:t>
            </a:r>
            <a:r>
              <a:rPr lang="en-US" sz="3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shakllar</a:t>
            </a:r>
            <a:r>
              <a:rPr lang="en-US"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ru-RU" sz="30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450185071"/>
      </p:ext>
    </p:extLst>
  </p:cSld>
  <p:clrMapOvr>
    <a:masterClrMapping/>
  </p:clrMapOvr>
  <p:transition spd="slow">
    <p:wip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26573" y="681784"/>
            <a:ext cx="11430000" cy="3862596"/>
          </a:xfrm>
          <a:prstGeom prst="rect">
            <a:avLst/>
          </a:prstGeom>
        </p:spPr>
        <p:txBody>
          <a:bodyPr wrap="square">
            <a:spAutoFit/>
          </a:bodyPr>
          <a:lstStyle/>
          <a:p>
            <a:pPr marL="179705" indent="307340" algn="just">
              <a:spcAft>
                <a:spcPts val="600"/>
              </a:spcAft>
              <a:tabLst>
                <a:tab pos="-1028700" algn="l"/>
              </a:tabLst>
            </a:pP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SHunday</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qilib</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doira</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kesimli</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vallarning</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buralishida</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ham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ko’ndalang</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bo’ylama</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kesimlarda</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ta’sir</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etuvchi</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ham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ularga</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nisbatan</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45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gradus</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burchak</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ostida</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joylashgan</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qiya</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kesimlardagi</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normal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xavfli</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bo’lishlari</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mumkin</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Demak</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valning</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yemirilish</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tarzi</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uning</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materialining</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siljish</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uzilishga</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qarshilik</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ko’rsatish</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qobiliyatiga</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bog’liq</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3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bo’ladi</a:t>
            </a:r>
            <a:r>
              <a:rPr lang="en-US"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35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181148711"/>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09006" y="181884"/>
            <a:ext cx="11782697" cy="3450613"/>
          </a:xfrm>
        </p:spPr>
        <p:txBody>
          <a:bodyPr>
            <a:noAutofit/>
          </a:bodyPr>
          <a:lstStyle/>
          <a:p>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Masalan</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plastik</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materiallar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turkumiga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kiruvchi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po’latdan</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yasalgan</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ta’sirida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ko’ndalang</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kesimlari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bo’yicha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kesilish</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orqali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yemiriladilar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Yog’och</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tolalari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bo’yicha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bo’ylama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kesimlardagi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ta’sirida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yorilib</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yemiriladilar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Agar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materiali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cho’zuvchi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kuchlanishlarga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yomon</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qarshilik</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ko’rsatsa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masalan</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cho’yan</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yemirilishdagi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yoriqlar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bosh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cho’zuvchi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yo’nalishiga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tik</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ya’ni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val</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yasovchisiga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45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gradus</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burchak</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ostidagi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qiya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joylashgan</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vintsimon</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sirt</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bo’yicha</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uzilish</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yo’li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bilan</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sodir</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bo’ladi</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(1</a:t>
            </a:r>
            <a:r>
              <a:rPr lang="uz-Cyrl-UZ"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6</a:t>
            </a:r>
            <a:r>
              <a:rPr lang="en-US"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.6 - </a:t>
            </a:r>
            <a:r>
              <a:rPr lang="en-US" sz="25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shakl</a:t>
            </a:r>
            <a:r>
              <a:rPr lang="en-US" sz="2500" dirty="0" smtClean="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5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pic>
        <p:nvPicPr>
          <p:cNvPr id="4" name="Рисунок 3" descr="116-~1"/>
          <p:cNvPicPr/>
          <p:nvPr/>
        </p:nvPicPr>
        <p:blipFill>
          <a:blip r:embed="rId3"/>
          <a:srcRect l="4544" t="7475" r="5605" b="15320"/>
          <a:stretch>
            <a:fillRect/>
          </a:stretch>
        </p:blipFill>
        <p:spPr bwMode="auto">
          <a:xfrm>
            <a:off x="522514" y="3632497"/>
            <a:ext cx="4558937" cy="2347800"/>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5" name="Рисунок 4" descr="11"/>
          <p:cNvPicPr/>
          <p:nvPr/>
        </p:nvPicPr>
        <p:blipFill>
          <a:blip r:embed="rId4"/>
          <a:srcRect l="2841" t="5984" r="1743" b="22871"/>
          <a:stretch>
            <a:fillRect/>
          </a:stretch>
        </p:blipFill>
        <p:spPr bwMode="auto">
          <a:xfrm>
            <a:off x="6310222" y="3632498"/>
            <a:ext cx="4479698" cy="23478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Tree>
    <p:extLst>
      <p:ext uri="{BB962C8B-B14F-4D97-AF65-F5344CB8AC3E}">
        <p14:creationId xmlns:p14="http://schemas.microsoft.com/office/powerpoint/2010/main" val="1068818284"/>
      </p:ext>
    </p:extLst>
  </p:cSld>
  <p:clrMapOvr>
    <a:masterClrMapping/>
  </p:clrMapOvr>
  <p:transition spd="slow">
    <p:wip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273594" y="108177"/>
            <a:ext cx="11639732" cy="2200602"/>
          </a:xfrm>
          <a:prstGeom prst="rect">
            <a:avLst/>
          </a:prstGeom>
        </p:spPr>
        <p:txBody>
          <a:bodyPr wrap="square">
            <a:spAutoFit/>
          </a:bodyPr>
          <a:lstStyle/>
          <a:p>
            <a:pPr marL="179705" algn="ctr">
              <a:spcAft>
                <a:spcPts val="600"/>
              </a:spcAft>
              <a:tabLst>
                <a:tab pos="-1028700" algn="l"/>
              </a:tabLst>
            </a:pP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5.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Kesimi</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doiraviy</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bo’lmagan</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brusning</a:t>
            </a:r>
            <a:r>
              <a:rPr lang="en-US" sz="2200" b="1"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buralishi</a:t>
            </a:r>
            <a:endPar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indent="307340" algn="ctr">
              <a:spcAft>
                <a:spcPts val="600"/>
              </a:spcAft>
              <a:tabLst>
                <a:tab pos="-1028700" algn="l"/>
              </a:tabLst>
            </a:pP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Ko’ndalang</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doiraviy</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bo’lmagan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bruslarning</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buralishida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ularning</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deformatsiyagacha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tekis</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kesimlari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qiyshayadilar</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SHuning</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uchun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holda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Bernulli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gipotezasini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qo’llab</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bo’lmaydi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Oqibatda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yuqorida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hosil</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qilingan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hisob</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formulalari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yaroqsiz</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bo’lib</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qoladilar</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Ushbu</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anchagina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murakkab</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masalalarni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hal</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qilish</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elastiklik</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nazariyasi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usullariga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tegishlidir.Bu</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yerda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to’g’ri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to’rtburchak</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kesimlari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bruslar</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uchun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a&gt;v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holga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tegishli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(6 -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shakl</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hisob</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formulalarini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keltiramiz</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endPar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p:txBody>
      </p:sp>
      <p:pic>
        <p:nvPicPr>
          <p:cNvPr id="6" name="Рисунок 5" descr="11"/>
          <p:cNvPicPr/>
          <p:nvPr/>
        </p:nvPicPr>
        <p:blipFill>
          <a:blip r:embed="rId4"/>
          <a:srcRect l="963" t="7225" r="2402" b="3801"/>
          <a:stretch>
            <a:fillRect/>
          </a:stretch>
        </p:blipFill>
        <p:spPr bwMode="auto">
          <a:xfrm>
            <a:off x="2677886" y="2612571"/>
            <a:ext cx="5512525" cy="2125093"/>
          </a:xfrm>
          <a:prstGeom prst="rect">
            <a:avLst/>
          </a:prstGeom>
          <a:ln w="228600" cap="sq" cmpd="thickThin">
            <a:solidFill>
              <a:srgbClr val="000000"/>
            </a:solidFill>
            <a:prstDash val="solid"/>
            <a:miter lim="800000"/>
          </a:ln>
          <a:effectLst>
            <a:innerShdw blurRad="76200">
              <a:srgbClr val="000000"/>
            </a:innerShdw>
          </a:effectLst>
        </p:spPr>
      </p:pic>
      <p:sp>
        <p:nvSpPr>
          <p:cNvPr id="7" name="Прямоугольник 6"/>
          <p:cNvSpPr/>
          <p:nvPr/>
        </p:nvSpPr>
        <p:spPr>
          <a:xfrm>
            <a:off x="273594" y="4942400"/>
            <a:ext cx="11639731" cy="769441"/>
          </a:xfrm>
          <a:prstGeom prst="rect">
            <a:avLst/>
          </a:prstGeom>
        </p:spPr>
        <p:txBody>
          <a:bodyPr wrap="square">
            <a:spAutoFit/>
          </a:bodyPr>
          <a:lstStyle/>
          <a:p>
            <a:pPr marL="179705" indent="307340">
              <a:spcAft>
                <a:spcPts val="600"/>
              </a:spcAft>
              <a:tabLst>
                <a:tab pos="-1028700" algn="l"/>
              </a:tabLst>
            </a:pP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Kesimdagi</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eng</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katta</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katta</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tomon</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o’rtalariga</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to’g’ri</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kelib</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quyidagi</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formula</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bo’yicha</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aniqlanadilar</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2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graphicFrame>
        <p:nvGraphicFramePr>
          <p:cNvPr id="8" name="Объект 7"/>
          <p:cNvGraphicFramePr>
            <a:graphicFrameLocks noChangeAspect="1"/>
          </p:cNvGraphicFramePr>
          <p:nvPr>
            <p:extLst>
              <p:ext uri="{D42A27DB-BD31-4B8C-83A1-F6EECF244321}">
                <p14:modId xmlns:p14="http://schemas.microsoft.com/office/powerpoint/2010/main" val="3893367773"/>
              </p:ext>
            </p:extLst>
          </p:nvPr>
        </p:nvGraphicFramePr>
        <p:xfrm>
          <a:off x="3384732" y="5281081"/>
          <a:ext cx="1966905" cy="861519"/>
        </p:xfrm>
        <a:graphic>
          <a:graphicData uri="http://schemas.openxmlformats.org/presentationml/2006/ole">
            <mc:AlternateContent xmlns:mc="http://schemas.openxmlformats.org/markup-compatibility/2006">
              <mc:Choice xmlns:v="urn:schemas-microsoft-com:vml" Requires="v">
                <p:oleObj spid="_x0000_s14348" name="Уравнение" r:id="rId5" imgW="749300" imgH="393700" progId="Equation.3">
                  <p:embed/>
                </p:oleObj>
              </mc:Choice>
              <mc:Fallback>
                <p:oleObj name="Уравнение" r:id="rId5" imgW="749300" imgH="393700" progId="Equation.3">
                  <p:embed/>
                  <p:pic>
                    <p:nvPicPr>
                      <p:cNvPr id="7" name="Объект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84732" y="5281081"/>
                        <a:ext cx="1966905" cy="861519"/>
                      </a:xfrm>
                      <a:prstGeom prst="rect">
                        <a:avLst/>
                      </a:prstGeom>
                      <a:noFill/>
                    </p:spPr>
                  </p:pic>
                </p:oleObj>
              </mc:Fallback>
            </mc:AlternateContent>
          </a:graphicData>
        </a:graphic>
      </p:graphicFrame>
    </p:spTree>
    <p:extLst>
      <p:ext uri="{BB962C8B-B14F-4D97-AF65-F5344CB8AC3E}">
        <p14:creationId xmlns:p14="http://schemas.microsoft.com/office/powerpoint/2010/main" val="3042785063"/>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444137" y="235850"/>
            <a:ext cx="11482252" cy="846386"/>
          </a:xfrm>
          <a:prstGeom prst="rect">
            <a:avLst/>
          </a:prstGeom>
        </p:spPr>
        <p:txBody>
          <a:bodyPr wrap="square">
            <a:spAutoFit/>
          </a:bodyPr>
          <a:lstStyle/>
          <a:p>
            <a:pPr marL="179705">
              <a:spcAft>
                <a:spcPts val="600"/>
              </a:spcAft>
              <a:tabLst>
                <a:tab pos="-1028700" algn="l"/>
              </a:tabLst>
            </a:pP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burchaklarida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nuqtalarda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nolga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teng</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spcAft>
                <a:spcPts val="600"/>
              </a:spcAft>
              <a:tabLst>
                <a:tab pos="-1028700" algn="l"/>
              </a:tabLst>
            </a:pP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Kesimning</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kichik</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tomonlari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o’rtalaridagi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urinma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kuchlanishlar</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kattaligi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quyidagicha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topiladi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2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graphicFrame>
        <p:nvGraphicFramePr>
          <p:cNvPr id="3" name="Объект 2"/>
          <p:cNvGraphicFramePr>
            <a:graphicFrameLocks noChangeAspect="1"/>
          </p:cNvGraphicFramePr>
          <p:nvPr>
            <p:extLst>
              <p:ext uri="{D42A27DB-BD31-4B8C-83A1-F6EECF244321}">
                <p14:modId xmlns:p14="http://schemas.microsoft.com/office/powerpoint/2010/main" val="4090734025"/>
              </p:ext>
            </p:extLst>
          </p:nvPr>
        </p:nvGraphicFramePr>
        <p:xfrm>
          <a:off x="5068388" y="1215439"/>
          <a:ext cx="2468881" cy="812917"/>
        </p:xfrm>
        <a:graphic>
          <a:graphicData uri="http://schemas.openxmlformats.org/presentationml/2006/ole">
            <mc:AlternateContent xmlns:mc="http://schemas.openxmlformats.org/markup-compatibility/2006">
              <mc:Choice xmlns:v="urn:schemas-microsoft-com:vml" Requires="v">
                <p:oleObj spid="_x0000_s15380" name="Уравнение" r:id="rId4" imgW="596900" imgH="228600" progId="Equation.3">
                  <p:embed/>
                </p:oleObj>
              </mc:Choice>
              <mc:Fallback>
                <p:oleObj name="Уравнение" r:id="rId4" imgW="596900" imgH="228600" progId="Equation.3">
                  <p:embed/>
                  <p:pic>
                    <p:nvPicPr>
                      <p:cNvPr id="4" name="Объект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68388" y="1215439"/>
                        <a:ext cx="2468881" cy="812917"/>
                      </a:xfrm>
                      <a:prstGeom prst="rect">
                        <a:avLst/>
                      </a:prstGeom>
                      <a:noFill/>
                    </p:spPr>
                  </p:pic>
                </p:oleObj>
              </mc:Fallback>
            </mc:AlternateContent>
          </a:graphicData>
        </a:graphic>
      </p:graphicFrame>
      <p:sp>
        <p:nvSpPr>
          <p:cNvPr id="4" name="Прямоугольник 3"/>
          <p:cNvSpPr/>
          <p:nvPr/>
        </p:nvSpPr>
        <p:spPr>
          <a:xfrm>
            <a:off x="444137" y="2140698"/>
            <a:ext cx="10186126" cy="430887"/>
          </a:xfrm>
          <a:prstGeom prst="rect">
            <a:avLst/>
          </a:prstGeom>
        </p:spPr>
        <p:txBody>
          <a:bodyPr wrap="square">
            <a:spAutoFit/>
          </a:bodyPr>
          <a:lstStyle/>
          <a:p>
            <a:pPr marL="179705">
              <a:spcAft>
                <a:spcPts val="600"/>
              </a:spcAft>
              <a:tabLst>
                <a:tab pos="-1028700" algn="l"/>
              </a:tabLst>
            </a:pP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Brusning</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burchagi</a:t>
            </a:r>
            <a:endParaRPr lang="ru-RU" sz="22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graphicFrame>
        <p:nvGraphicFramePr>
          <p:cNvPr id="5" name="Объект 4"/>
          <p:cNvGraphicFramePr>
            <a:graphicFrameLocks noChangeAspect="1"/>
          </p:cNvGraphicFramePr>
          <p:nvPr>
            <p:extLst>
              <p:ext uri="{D42A27DB-BD31-4B8C-83A1-F6EECF244321}">
                <p14:modId xmlns:p14="http://schemas.microsoft.com/office/powerpoint/2010/main" val="2187257689"/>
              </p:ext>
            </p:extLst>
          </p:nvPr>
        </p:nvGraphicFramePr>
        <p:xfrm>
          <a:off x="5159827" y="2171650"/>
          <a:ext cx="2573383" cy="1054876"/>
        </p:xfrm>
        <a:graphic>
          <a:graphicData uri="http://schemas.openxmlformats.org/presentationml/2006/ole">
            <mc:AlternateContent xmlns:mc="http://schemas.openxmlformats.org/markup-compatibility/2006">
              <mc:Choice xmlns:v="urn:schemas-microsoft-com:vml" Requires="v">
                <p:oleObj spid="_x0000_s15381" name="Уравнение" r:id="rId6" imgW="711200" imgH="431800" progId="Equation.3">
                  <p:embed/>
                </p:oleObj>
              </mc:Choice>
              <mc:Fallback>
                <p:oleObj name="Уравнение" r:id="rId6" imgW="711200" imgH="431800" progId="Equation.3">
                  <p:embed/>
                  <p:pic>
                    <p:nvPicPr>
                      <p:cNvPr id="8" name="Объект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159827" y="2171650"/>
                        <a:ext cx="2573383" cy="1054876"/>
                      </a:xfrm>
                      <a:prstGeom prst="rect">
                        <a:avLst/>
                      </a:prstGeom>
                      <a:noFill/>
                    </p:spPr>
                  </p:pic>
                </p:oleObj>
              </mc:Fallback>
            </mc:AlternateContent>
          </a:graphicData>
        </a:graphic>
      </p:graphicFrame>
      <p:sp>
        <p:nvSpPr>
          <p:cNvPr id="6" name="Прямоугольник 5"/>
          <p:cNvSpPr/>
          <p:nvPr/>
        </p:nvSpPr>
        <p:spPr>
          <a:xfrm>
            <a:off x="444137" y="3570591"/>
            <a:ext cx="11482252" cy="1862048"/>
          </a:xfrm>
          <a:prstGeom prst="rect">
            <a:avLst/>
          </a:prstGeom>
        </p:spPr>
        <p:txBody>
          <a:bodyPr wrap="square">
            <a:spAutoFit/>
          </a:bodyPr>
          <a:lstStyle/>
          <a:p>
            <a:pPr marL="179705" algn="just">
              <a:spcAft>
                <a:spcPts val="600"/>
              </a:spcAft>
              <a:tabLst>
                <a:tab pos="-1028700" algn="l"/>
              </a:tabLst>
            </a:pP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Ko’rilgan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formulalarda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a/v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nisbatga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bog’liq</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koeffitsientlar</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bo’lib</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ularning</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qiymatlari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spravochniklarda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keltirilgan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endParaRPr>
          </a:p>
          <a:p>
            <a:pPr marL="179705" algn="just">
              <a:spcAft>
                <a:spcPts val="600"/>
              </a:spcAft>
              <a:tabLst>
                <a:tab pos="-1028700" algn="l"/>
              </a:tabLst>
            </a:pP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Ba’zi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manbalarda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200" i="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aseline="30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2</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w</a:t>
            </a:r>
            <a:r>
              <a:rPr lang="en-US" sz="2200" baseline="-25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ru-RU"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sym typeface="Symbol" panose="05050102010706020507" pitchFamily="18" charset="2"/>
              </a:rPr>
              <a:t></a:t>
            </a:r>
            <a:r>
              <a:rPr lang="en-US" sz="2200" i="1"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a</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baseline="300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3</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I</a:t>
            </a:r>
            <a:r>
              <a:rPr lang="en-US" sz="2200" baseline="-250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kattaliklar</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to’g’ri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to’rtburchak</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kesimli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brusning</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buralishidagi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tegishlicha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mustahkamlik</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va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bikrlikka</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tegishli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geometrik</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xarakteristikalari</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 deb </a:t>
            </a:r>
            <a:r>
              <a:rPr lang="en-US" sz="2200" dirty="0" err="1">
                <a:ln>
                  <a:solidFill>
                    <a:sysClr val="windowText" lastClr="000000"/>
                  </a:solidFill>
                </a:ln>
                <a:solidFill>
                  <a:schemeClr val="bg2"/>
                </a:solidFill>
                <a:latin typeface="Times New Roman" panose="02020603050405020304" pitchFamily="18" charset="0"/>
                <a:ea typeface="Times New Roman" panose="02020603050405020304" pitchFamily="18" charset="0"/>
              </a:rPr>
              <a:t>belgilangan</a:t>
            </a:r>
            <a:r>
              <a:rPr lang="en-US" sz="2200" dirty="0">
                <a:ln>
                  <a:solidFill>
                    <a:sysClr val="windowText" lastClr="000000"/>
                  </a:solidFill>
                </a:ln>
                <a:solidFill>
                  <a:schemeClr val="bg2"/>
                </a:solidFill>
                <a:latin typeface="Times New Roman" panose="02020603050405020304" pitchFamily="18" charset="0"/>
                <a:ea typeface="Times New Roman" panose="02020603050405020304" pitchFamily="18" charset="0"/>
              </a:rPr>
              <a:t>.</a:t>
            </a:r>
            <a:endParaRPr lang="ru-RU" sz="2200" dirty="0">
              <a:ln>
                <a:solidFill>
                  <a:sysClr val="windowText" lastClr="000000"/>
                </a:solidFill>
              </a:ln>
              <a:solidFill>
                <a:schemeClr val="bg2"/>
              </a:solidFill>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843720376"/>
      </p:ext>
    </p:extLst>
  </p:cSld>
  <p:clrMapOvr>
    <a:masterClrMapping/>
  </p:clrMapOvr>
  <mc:AlternateContent xmlns:mc="http://schemas.openxmlformats.org/markup-compatibility/2006" xmlns:p14="http://schemas.microsoft.com/office/powerpoint/2010/main">
    <mc:Choice Requires="p14">
      <p:transition spd="slow">
        <p14:flash/>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Gallery">
  <a:themeElements>
    <a:clrScheme name="Другая 5">
      <a:dk1>
        <a:srgbClr val="BFBFBF"/>
      </a:dk1>
      <a:lt1>
        <a:sysClr val="window" lastClr="FFFFFF"/>
      </a:lt1>
      <a:dk2>
        <a:srgbClr val="444D26"/>
      </a:dk2>
      <a:lt2>
        <a:srgbClr val="DFCE04"/>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Gallery">
      <a:majorFont>
        <a:latin typeface="Rockwell" panose="020606030202050204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BB5F5D82-B5E9-469E-A815-C655ED4AF243}"/>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Галерея</Template>
  <TotalTime>1281</TotalTime>
  <Words>2070</Words>
  <Application>Microsoft Office PowerPoint</Application>
  <PresentationFormat>Широкоэкранный</PresentationFormat>
  <Paragraphs>154</Paragraphs>
  <Slides>36</Slides>
  <Notes>36</Notes>
  <HiddenSlides>0</HiddenSlides>
  <MMClips>0</MMClips>
  <ScaleCrop>false</ScaleCrop>
  <HeadingPairs>
    <vt:vector size="8" baseType="variant">
      <vt:variant>
        <vt:lpstr>Использованные шрифты</vt:lpstr>
      </vt:variant>
      <vt:variant>
        <vt:i4>6</vt:i4>
      </vt:variant>
      <vt:variant>
        <vt:lpstr>Тема</vt:lpstr>
      </vt:variant>
      <vt:variant>
        <vt:i4>1</vt:i4>
      </vt:variant>
      <vt:variant>
        <vt:lpstr>Внедренные серверы OLE</vt:lpstr>
      </vt:variant>
      <vt:variant>
        <vt:i4>1</vt:i4>
      </vt:variant>
      <vt:variant>
        <vt:lpstr>Заголовки слайдов</vt:lpstr>
      </vt:variant>
      <vt:variant>
        <vt:i4>36</vt:i4>
      </vt:variant>
    </vt:vector>
  </HeadingPairs>
  <TitlesOfParts>
    <vt:vector size="44" baseType="lpstr">
      <vt:lpstr>Arial</vt:lpstr>
      <vt:lpstr>Calibri</vt:lpstr>
      <vt:lpstr>MT Extra</vt:lpstr>
      <vt:lpstr>Rockwell</vt:lpstr>
      <vt:lpstr>Symbol</vt:lpstr>
      <vt:lpstr>Times New Roman</vt:lpstr>
      <vt:lpstr>Gallery</vt:lpstr>
      <vt:lpstr>Уравнение</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Abdulloh</dc:creator>
  <cp:lastModifiedBy>Пользователь</cp:lastModifiedBy>
  <cp:revision>66</cp:revision>
  <dcterms:created xsi:type="dcterms:W3CDTF">2018-01-17T20:24:24Z</dcterms:created>
  <dcterms:modified xsi:type="dcterms:W3CDTF">2018-04-07T17:11:06Z</dcterms:modified>
</cp:coreProperties>
</file>