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80" r:id="rId25"/>
    <p:sldId id="281" r:id="rId26"/>
    <p:sldId id="282" r:id="rId27"/>
    <p:sldId id="283" r:id="rId28"/>
    <p:sldId id="284" r:id="rId29"/>
    <p:sldId id="285" r:id="rId30"/>
    <p:sldId id="286" r:id="rId31"/>
    <p:sldId id="287" r:id="rId32"/>
    <p:sldId id="289" r:id="rId33"/>
    <p:sldId id="290" r:id="rId34"/>
    <p:sldId id="291" r:id="rId35"/>
    <p:sldId id="288"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Пользователь" initials="П" lastIdx="1" clrIdx="0">
    <p:extLst>
      <p:ext uri="{19B8F6BF-5375-455C-9EA6-DF929625EA0E}">
        <p15:presenceInfo xmlns:p15="http://schemas.microsoft.com/office/powerpoint/2012/main" userId="Пользователь"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2" autoAdjust="0"/>
    <p:restoredTop sz="94364" autoAdjust="0"/>
  </p:normalViewPr>
  <p:slideViewPr>
    <p:cSldViewPr snapToGrid="0">
      <p:cViewPr varScale="1">
        <p:scale>
          <a:sx n="73" d="100"/>
          <a:sy n="73" d="100"/>
        </p:scale>
        <p:origin x="498" y="78"/>
      </p:cViewPr>
      <p:guideLst/>
    </p:cSldViewPr>
  </p:slideViewPr>
  <p:outlineViewPr>
    <p:cViewPr>
      <p:scale>
        <a:sx n="33" d="100"/>
        <a:sy n="33" d="100"/>
      </p:scale>
      <p:origin x="0" y="-120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_rels/drawing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B98A15-F650-4AD6-AAC8-4E30101CBCBF}" type="doc">
      <dgm:prSet loTypeId="urn:microsoft.com/office/officeart/2005/8/layout/vList2" loCatId="list" qsTypeId="urn:microsoft.com/office/officeart/2005/8/quickstyle/simple2" qsCatId="simple" csTypeId="urn:microsoft.com/office/officeart/2005/8/colors/accent2_2" csCatId="accent2" phldr="1"/>
      <dgm:spPr/>
      <dgm:t>
        <a:bodyPr/>
        <a:lstStyle/>
        <a:p>
          <a:endParaRPr lang="ru-RU"/>
        </a:p>
      </dgm:t>
    </dgm:pt>
    <dgm:pt modelId="{7C47D094-C366-4AA6-8C02-D1097EAE8E23}">
      <dgm:prSet phldrT="[Текст]" custT="1"/>
      <dgm:spPr/>
      <dgm:t>
        <a:bodyPr/>
        <a:lstStyle/>
        <a:p>
          <a:r>
            <a:rPr lang="uz-Cyrl-UZ" sz="2400" b="1" u="sng" dirty="0" smtClean="0">
              <a:latin typeface="Times New Roman" panose="02020603050405020304" pitchFamily="18" charset="0"/>
              <a:ea typeface="Times New Roman" panose="02020603050405020304" pitchFamily="18" charset="0"/>
            </a:rPr>
            <a:t>1.Bo’ylama kuch. Kuchlanish</a:t>
          </a:r>
          <a:endParaRPr lang="ru-RU" sz="2400" dirty="0"/>
        </a:p>
      </dgm:t>
    </dgm:pt>
    <dgm:pt modelId="{6DF5E2DF-B115-4305-B820-4E829973FFB0}" type="parTrans" cxnId="{C2C522B5-EF67-4D61-95E7-970B06383FF3}">
      <dgm:prSet/>
      <dgm:spPr/>
      <dgm:t>
        <a:bodyPr/>
        <a:lstStyle/>
        <a:p>
          <a:endParaRPr lang="ru-RU"/>
        </a:p>
      </dgm:t>
    </dgm:pt>
    <dgm:pt modelId="{8B6EBF22-94B5-4EE2-A5EA-31BA3EE0B213}" type="sibTrans" cxnId="{C2C522B5-EF67-4D61-95E7-970B06383FF3}">
      <dgm:prSet/>
      <dgm:spPr/>
      <dgm:t>
        <a:bodyPr/>
        <a:lstStyle/>
        <a:p>
          <a:endParaRPr lang="ru-RU"/>
        </a:p>
      </dgm:t>
    </dgm:pt>
    <dgm:pt modelId="{F9A97166-08CB-4E8A-B644-FEBF54F9ACCD}">
      <dgm:prSet phldrT="[Текст]" custT="1"/>
      <dgm:spPr/>
      <dgm:t>
        <a:bodyPr/>
        <a:lstStyle/>
        <a:p>
          <a:r>
            <a:rPr lang="en-US" sz="2400" b="1" u="sng"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uz-Cyrl-UZ" sz="2400" b="1" u="sng" dirty="0" smtClean="0">
              <a:latin typeface="Times New Roman" panose="02020603050405020304" pitchFamily="18" charset="0"/>
              <a:ea typeface="Times New Roman" panose="02020603050405020304" pitchFamily="18" charset="0"/>
              <a:cs typeface="Times New Roman" panose="02020603050405020304" pitchFamily="18" charset="0"/>
            </a:rPr>
            <a:t>Bo’ylama va ko’ndalang deformatsiya. Puasson koeffitsenti.</a:t>
          </a:r>
          <a:endParaRPr lang="ru-RU" sz="2400" dirty="0"/>
        </a:p>
      </dgm:t>
    </dgm:pt>
    <dgm:pt modelId="{5A3856E9-B5AA-4AD4-99D1-93F82B6B7239}" type="parTrans" cxnId="{4683A833-7151-446C-A019-E2ECA305246F}">
      <dgm:prSet/>
      <dgm:spPr/>
      <dgm:t>
        <a:bodyPr/>
        <a:lstStyle/>
        <a:p>
          <a:endParaRPr lang="ru-RU"/>
        </a:p>
      </dgm:t>
    </dgm:pt>
    <dgm:pt modelId="{B892E096-BD1C-4D50-ABE6-D87B7846B0DF}" type="sibTrans" cxnId="{4683A833-7151-446C-A019-E2ECA305246F}">
      <dgm:prSet/>
      <dgm:spPr/>
      <dgm:t>
        <a:bodyPr/>
        <a:lstStyle/>
        <a:p>
          <a:endParaRPr lang="ru-RU"/>
        </a:p>
      </dgm:t>
    </dgm:pt>
    <dgm:pt modelId="{E7D15C12-4791-4853-BA53-E99CD058212E}">
      <dgm:prSet phldrT="[Текст]" custT="1"/>
      <dgm:spPr/>
      <dgm:t>
        <a:bodyPr/>
        <a:lstStyle/>
        <a:p>
          <a:r>
            <a:rPr lang="uz-Cyrl-UZ" sz="2400" b="1" u="sng" dirty="0" smtClean="0">
              <a:latin typeface="Times New Roman" panose="02020603050405020304" pitchFamily="18" charset="0"/>
              <a:ea typeface="Times New Roman" panose="02020603050405020304" pitchFamily="18" charset="0"/>
            </a:rPr>
            <a:t>3 Guk qonuni. Elastiklik moduli.Deformatsiyaning potentsial energiyasi.</a:t>
          </a:r>
          <a:endParaRPr lang="en-US" sz="2400" dirty="0" smtClean="0"/>
        </a:p>
      </dgm:t>
    </dgm:pt>
    <dgm:pt modelId="{A5F619F7-782B-4151-A491-9F729468D7FB}" type="parTrans" cxnId="{EBA3CA06-A588-49F1-9D95-F68A20F92164}">
      <dgm:prSet/>
      <dgm:spPr/>
      <dgm:t>
        <a:bodyPr/>
        <a:lstStyle/>
        <a:p>
          <a:endParaRPr lang="ru-RU"/>
        </a:p>
      </dgm:t>
    </dgm:pt>
    <dgm:pt modelId="{D031C4A7-C973-45B4-A037-781A09917F59}" type="sibTrans" cxnId="{EBA3CA06-A588-49F1-9D95-F68A20F92164}">
      <dgm:prSet/>
      <dgm:spPr/>
      <dgm:t>
        <a:bodyPr/>
        <a:lstStyle/>
        <a:p>
          <a:endParaRPr lang="ru-RU"/>
        </a:p>
      </dgm:t>
    </dgm:pt>
    <dgm:pt modelId="{41C32A2A-3F23-4379-9E7F-9C2043330074}">
      <dgm:prSet custT="1"/>
      <dgm:spPr/>
      <dgm:t>
        <a:bodyPr/>
        <a:lstStyle/>
        <a:p>
          <a:r>
            <a:rPr lang="en-US" sz="2400" b="1" u="sng" dirty="0" smtClean="0">
              <a:latin typeface="Times New Roman" panose="02020603050405020304" pitchFamily="18" charset="0"/>
              <a:ea typeface="Times New Roman" panose="02020603050405020304" pitchFamily="18" charset="0"/>
              <a:cs typeface="Times New Roman" panose="02020603050405020304" pitchFamily="18" charset="0"/>
            </a:rPr>
            <a:t>5.</a:t>
          </a:r>
          <a:r>
            <a:rPr lang="uz-Cyrl-UZ" sz="2400" b="1" u="sng" dirty="0" smtClean="0">
              <a:latin typeface="Times New Roman" panose="02020603050405020304" pitchFamily="18" charset="0"/>
              <a:ea typeface="Times New Roman" panose="02020603050405020304" pitchFamily="18" charset="0"/>
              <a:cs typeface="Times New Roman" panose="02020603050405020304" pitchFamily="18" charset="0"/>
            </a:rPr>
            <a:t>Siqilishda materiallarning mexanik xossalari. siqilish diagrammasi. materiallarning plastik va mo’rt holatlari, yemirilmsh turlari.</a:t>
          </a:r>
          <a:endParaRPr lang="ru-RU" sz="2400" u="sng" dirty="0"/>
        </a:p>
      </dgm:t>
    </dgm:pt>
    <dgm:pt modelId="{E84A8F08-E4F3-433D-AF8D-18855AB10700}" type="parTrans" cxnId="{AD1B0242-5951-4CAB-8B3D-109FF14AB943}">
      <dgm:prSet/>
      <dgm:spPr/>
      <dgm:t>
        <a:bodyPr/>
        <a:lstStyle/>
        <a:p>
          <a:endParaRPr lang="ru-RU"/>
        </a:p>
      </dgm:t>
    </dgm:pt>
    <dgm:pt modelId="{8B036A34-660D-4873-8169-931851E69AA8}" type="sibTrans" cxnId="{AD1B0242-5951-4CAB-8B3D-109FF14AB943}">
      <dgm:prSet/>
      <dgm:spPr/>
      <dgm:t>
        <a:bodyPr/>
        <a:lstStyle/>
        <a:p>
          <a:endParaRPr lang="ru-RU"/>
        </a:p>
      </dgm:t>
    </dgm:pt>
    <dgm:pt modelId="{9B6F33BE-27F1-4ADD-9185-6D6FC1C74EAA}">
      <dgm:prSet phldrT="[Текст]" custT="1"/>
      <dgm:spPr/>
      <dgm:t>
        <a:bodyPr/>
        <a:lstStyle/>
        <a:p>
          <a:r>
            <a:rPr lang="en-US" sz="2400" b="1" u="sng" smtClean="0">
              <a:latin typeface="Times New Roman" panose="02020603050405020304" pitchFamily="18" charset="0"/>
              <a:ea typeface="Times New Roman" panose="02020603050405020304" pitchFamily="18" charset="0"/>
            </a:rPr>
            <a:t>4.Cho’zilish siqilishda materiallarning mexaniq xossalari</a:t>
          </a:r>
          <a:r>
            <a:rPr lang="en-US" sz="2400" b="1" smtClean="0">
              <a:latin typeface="Times New Roman" panose="02020603050405020304" pitchFamily="18" charset="0"/>
              <a:ea typeface="Times New Roman" panose="02020603050405020304" pitchFamily="18" charset="0"/>
            </a:rPr>
            <a:t>.</a:t>
          </a:r>
          <a:endParaRPr lang="ru-RU" sz="2400" dirty="0"/>
        </a:p>
      </dgm:t>
    </dgm:pt>
    <dgm:pt modelId="{5B69405A-42D6-4B77-A40B-FF842562FC0C}" type="parTrans" cxnId="{160A58DF-4167-4D21-8AD2-EE1A200B085E}">
      <dgm:prSet/>
      <dgm:spPr/>
      <dgm:t>
        <a:bodyPr/>
        <a:lstStyle/>
        <a:p>
          <a:endParaRPr lang="ru-RU"/>
        </a:p>
      </dgm:t>
    </dgm:pt>
    <dgm:pt modelId="{66E45082-BB9F-4945-B288-C8F051E3FC9C}" type="sibTrans" cxnId="{160A58DF-4167-4D21-8AD2-EE1A200B085E}">
      <dgm:prSet/>
      <dgm:spPr/>
      <dgm:t>
        <a:bodyPr/>
        <a:lstStyle/>
        <a:p>
          <a:endParaRPr lang="ru-RU"/>
        </a:p>
      </dgm:t>
    </dgm:pt>
    <dgm:pt modelId="{4F023A1F-BD1A-43DB-AB32-5C7D8A2AF696}" type="pres">
      <dgm:prSet presAssocID="{FAB98A15-F650-4AD6-AAC8-4E30101CBCBF}" presName="linear" presStyleCnt="0">
        <dgm:presLayoutVars>
          <dgm:animLvl val="lvl"/>
          <dgm:resizeHandles val="exact"/>
        </dgm:presLayoutVars>
      </dgm:prSet>
      <dgm:spPr/>
      <dgm:t>
        <a:bodyPr/>
        <a:lstStyle/>
        <a:p>
          <a:endParaRPr lang="ru-RU"/>
        </a:p>
      </dgm:t>
    </dgm:pt>
    <dgm:pt modelId="{C6053559-931A-4961-824E-FA4B962BF82A}" type="pres">
      <dgm:prSet presAssocID="{7C47D094-C366-4AA6-8C02-D1097EAE8E23}" presName="parentText" presStyleLbl="node1" presStyleIdx="0" presStyleCnt="5" custScaleY="62144" custLinFactY="-5299" custLinFactNeighborX="161" custLinFactNeighborY="-100000">
        <dgm:presLayoutVars>
          <dgm:chMax val="0"/>
          <dgm:bulletEnabled val="1"/>
        </dgm:presLayoutVars>
      </dgm:prSet>
      <dgm:spPr/>
      <dgm:t>
        <a:bodyPr/>
        <a:lstStyle/>
        <a:p>
          <a:endParaRPr lang="ru-RU"/>
        </a:p>
      </dgm:t>
    </dgm:pt>
    <dgm:pt modelId="{60A9A712-1BF7-4928-B0F8-F807DA704EA4}" type="pres">
      <dgm:prSet presAssocID="{8B6EBF22-94B5-4EE2-A5EA-31BA3EE0B213}" presName="spacer" presStyleCnt="0"/>
      <dgm:spPr/>
      <dgm:t>
        <a:bodyPr/>
        <a:lstStyle/>
        <a:p>
          <a:endParaRPr lang="ru-RU"/>
        </a:p>
      </dgm:t>
    </dgm:pt>
    <dgm:pt modelId="{0E34FA6F-D29A-4DE0-A409-9069A98B5213}" type="pres">
      <dgm:prSet presAssocID="{F9A97166-08CB-4E8A-B644-FEBF54F9ACCD}" presName="parentText" presStyleLbl="node1" presStyleIdx="1" presStyleCnt="5">
        <dgm:presLayoutVars>
          <dgm:chMax val="0"/>
          <dgm:bulletEnabled val="1"/>
        </dgm:presLayoutVars>
      </dgm:prSet>
      <dgm:spPr/>
      <dgm:t>
        <a:bodyPr/>
        <a:lstStyle/>
        <a:p>
          <a:endParaRPr lang="ru-RU"/>
        </a:p>
      </dgm:t>
    </dgm:pt>
    <dgm:pt modelId="{B7AA5570-4A36-4BB6-BB63-EEBDBCD61493}" type="pres">
      <dgm:prSet presAssocID="{B892E096-BD1C-4D50-ABE6-D87B7846B0DF}" presName="spacer" presStyleCnt="0"/>
      <dgm:spPr/>
      <dgm:t>
        <a:bodyPr/>
        <a:lstStyle/>
        <a:p>
          <a:endParaRPr lang="ru-RU"/>
        </a:p>
      </dgm:t>
    </dgm:pt>
    <dgm:pt modelId="{CC9C571B-BA24-4219-A0EF-A413F5146D6E}" type="pres">
      <dgm:prSet presAssocID="{E7D15C12-4791-4853-BA53-E99CD058212E}" presName="parentText" presStyleLbl="node1" presStyleIdx="2" presStyleCnt="5" custScaleY="139820" custLinFactY="13136" custLinFactNeighborX="482" custLinFactNeighborY="100000">
        <dgm:presLayoutVars>
          <dgm:chMax val="0"/>
          <dgm:bulletEnabled val="1"/>
        </dgm:presLayoutVars>
      </dgm:prSet>
      <dgm:spPr/>
      <dgm:t>
        <a:bodyPr/>
        <a:lstStyle/>
        <a:p>
          <a:endParaRPr lang="ru-RU"/>
        </a:p>
      </dgm:t>
    </dgm:pt>
    <dgm:pt modelId="{DBD0A880-B303-49E4-B7D3-A400A1A02BF2}" type="pres">
      <dgm:prSet presAssocID="{D031C4A7-C973-45B4-A037-781A09917F59}" presName="spacer" presStyleCnt="0"/>
      <dgm:spPr/>
      <dgm:t>
        <a:bodyPr/>
        <a:lstStyle/>
        <a:p>
          <a:endParaRPr lang="ru-RU"/>
        </a:p>
      </dgm:t>
    </dgm:pt>
    <dgm:pt modelId="{F1975CB6-A5A6-408A-A696-CF912E13046C}" type="pres">
      <dgm:prSet presAssocID="{9B6F33BE-27F1-4ADD-9185-6D6FC1C74EAA}" presName="parentText" presStyleLbl="node1" presStyleIdx="3" presStyleCnt="5">
        <dgm:presLayoutVars>
          <dgm:chMax val="0"/>
          <dgm:bulletEnabled val="1"/>
        </dgm:presLayoutVars>
      </dgm:prSet>
      <dgm:spPr/>
      <dgm:t>
        <a:bodyPr/>
        <a:lstStyle/>
        <a:p>
          <a:endParaRPr lang="ru-RU"/>
        </a:p>
      </dgm:t>
    </dgm:pt>
    <dgm:pt modelId="{17B379BE-8A59-44E9-9BF0-FF8DE295E2B7}" type="pres">
      <dgm:prSet presAssocID="{66E45082-BB9F-4945-B288-C8F051E3FC9C}" presName="spacer" presStyleCnt="0"/>
      <dgm:spPr/>
      <dgm:t>
        <a:bodyPr/>
        <a:lstStyle/>
        <a:p>
          <a:endParaRPr lang="ru-RU"/>
        </a:p>
      </dgm:t>
    </dgm:pt>
    <dgm:pt modelId="{32ABC0CE-AE88-4102-A9E8-B1CC99D88121}" type="pres">
      <dgm:prSet presAssocID="{41C32A2A-3F23-4379-9E7F-9C2043330074}" presName="parentText" presStyleLbl="node1" presStyleIdx="4" presStyleCnt="5" custScaleY="128933" custLinFactY="32511" custLinFactNeighborX="-161" custLinFactNeighborY="100000">
        <dgm:presLayoutVars>
          <dgm:chMax val="0"/>
          <dgm:bulletEnabled val="1"/>
        </dgm:presLayoutVars>
      </dgm:prSet>
      <dgm:spPr/>
      <dgm:t>
        <a:bodyPr/>
        <a:lstStyle/>
        <a:p>
          <a:endParaRPr lang="ru-RU"/>
        </a:p>
      </dgm:t>
    </dgm:pt>
  </dgm:ptLst>
  <dgm:cxnLst>
    <dgm:cxn modelId="{B7F69631-54D7-4C08-B9E8-B4E3F96DBF5E}" type="presOf" srcId="{41C32A2A-3F23-4379-9E7F-9C2043330074}" destId="{32ABC0CE-AE88-4102-A9E8-B1CC99D88121}" srcOrd="0" destOrd="0" presId="urn:microsoft.com/office/officeart/2005/8/layout/vList2"/>
    <dgm:cxn modelId="{EBA3CA06-A588-49F1-9D95-F68A20F92164}" srcId="{FAB98A15-F650-4AD6-AAC8-4E30101CBCBF}" destId="{E7D15C12-4791-4853-BA53-E99CD058212E}" srcOrd="2" destOrd="0" parTransId="{A5F619F7-782B-4151-A491-9F729468D7FB}" sibTransId="{D031C4A7-C973-45B4-A037-781A09917F59}"/>
    <dgm:cxn modelId="{4683A833-7151-446C-A019-E2ECA305246F}" srcId="{FAB98A15-F650-4AD6-AAC8-4E30101CBCBF}" destId="{F9A97166-08CB-4E8A-B644-FEBF54F9ACCD}" srcOrd="1" destOrd="0" parTransId="{5A3856E9-B5AA-4AD4-99D1-93F82B6B7239}" sibTransId="{B892E096-BD1C-4D50-ABE6-D87B7846B0DF}"/>
    <dgm:cxn modelId="{6E62EA78-D3CA-4946-B8DD-2508EF7B2570}" type="presOf" srcId="{7C47D094-C366-4AA6-8C02-D1097EAE8E23}" destId="{C6053559-931A-4961-824E-FA4B962BF82A}" srcOrd="0" destOrd="0" presId="urn:microsoft.com/office/officeart/2005/8/layout/vList2"/>
    <dgm:cxn modelId="{5506E61B-4BC1-42DB-9323-6664557DE602}" type="presOf" srcId="{FAB98A15-F650-4AD6-AAC8-4E30101CBCBF}" destId="{4F023A1F-BD1A-43DB-AB32-5C7D8A2AF696}" srcOrd="0" destOrd="0" presId="urn:microsoft.com/office/officeart/2005/8/layout/vList2"/>
    <dgm:cxn modelId="{AD1B0242-5951-4CAB-8B3D-109FF14AB943}" srcId="{FAB98A15-F650-4AD6-AAC8-4E30101CBCBF}" destId="{41C32A2A-3F23-4379-9E7F-9C2043330074}" srcOrd="4" destOrd="0" parTransId="{E84A8F08-E4F3-433D-AF8D-18855AB10700}" sibTransId="{8B036A34-660D-4873-8169-931851E69AA8}"/>
    <dgm:cxn modelId="{C2C522B5-EF67-4D61-95E7-970B06383FF3}" srcId="{FAB98A15-F650-4AD6-AAC8-4E30101CBCBF}" destId="{7C47D094-C366-4AA6-8C02-D1097EAE8E23}" srcOrd="0" destOrd="0" parTransId="{6DF5E2DF-B115-4305-B820-4E829973FFB0}" sibTransId="{8B6EBF22-94B5-4EE2-A5EA-31BA3EE0B213}"/>
    <dgm:cxn modelId="{E5A70EF0-E436-4D73-B443-99B1CDB2AC13}" type="presOf" srcId="{F9A97166-08CB-4E8A-B644-FEBF54F9ACCD}" destId="{0E34FA6F-D29A-4DE0-A409-9069A98B5213}" srcOrd="0" destOrd="0" presId="urn:microsoft.com/office/officeart/2005/8/layout/vList2"/>
    <dgm:cxn modelId="{08E854CA-8AD5-43DC-ABD8-533A8B4A20B2}" type="presOf" srcId="{9B6F33BE-27F1-4ADD-9185-6D6FC1C74EAA}" destId="{F1975CB6-A5A6-408A-A696-CF912E13046C}" srcOrd="0" destOrd="0" presId="urn:microsoft.com/office/officeart/2005/8/layout/vList2"/>
    <dgm:cxn modelId="{E9DFCA51-EE69-4051-B935-16B46839AF90}" type="presOf" srcId="{E7D15C12-4791-4853-BA53-E99CD058212E}" destId="{CC9C571B-BA24-4219-A0EF-A413F5146D6E}" srcOrd="0" destOrd="0" presId="urn:microsoft.com/office/officeart/2005/8/layout/vList2"/>
    <dgm:cxn modelId="{160A58DF-4167-4D21-8AD2-EE1A200B085E}" srcId="{FAB98A15-F650-4AD6-AAC8-4E30101CBCBF}" destId="{9B6F33BE-27F1-4ADD-9185-6D6FC1C74EAA}" srcOrd="3" destOrd="0" parTransId="{5B69405A-42D6-4B77-A40B-FF842562FC0C}" sibTransId="{66E45082-BB9F-4945-B288-C8F051E3FC9C}"/>
    <dgm:cxn modelId="{B45E2668-80A9-4F46-91AB-CE597769AFBD}" type="presParOf" srcId="{4F023A1F-BD1A-43DB-AB32-5C7D8A2AF696}" destId="{C6053559-931A-4961-824E-FA4B962BF82A}" srcOrd="0" destOrd="0" presId="urn:microsoft.com/office/officeart/2005/8/layout/vList2"/>
    <dgm:cxn modelId="{3BA03F2B-3715-4169-AF4D-AF49F2A3F4A4}" type="presParOf" srcId="{4F023A1F-BD1A-43DB-AB32-5C7D8A2AF696}" destId="{60A9A712-1BF7-4928-B0F8-F807DA704EA4}" srcOrd="1" destOrd="0" presId="urn:microsoft.com/office/officeart/2005/8/layout/vList2"/>
    <dgm:cxn modelId="{203ED16F-1A1B-4A08-B9FD-305AC9631407}" type="presParOf" srcId="{4F023A1F-BD1A-43DB-AB32-5C7D8A2AF696}" destId="{0E34FA6F-D29A-4DE0-A409-9069A98B5213}" srcOrd="2" destOrd="0" presId="urn:microsoft.com/office/officeart/2005/8/layout/vList2"/>
    <dgm:cxn modelId="{AB138D30-4841-40D0-9AE6-C00DB29C3361}" type="presParOf" srcId="{4F023A1F-BD1A-43DB-AB32-5C7D8A2AF696}" destId="{B7AA5570-4A36-4BB6-BB63-EEBDBCD61493}" srcOrd="3" destOrd="0" presId="urn:microsoft.com/office/officeart/2005/8/layout/vList2"/>
    <dgm:cxn modelId="{935336BB-9344-447D-8895-C7C34DF3DDCB}" type="presParOf" srcId="{4F023A1F-BD1A-43DB-AB32-5C7D8A2AF696}" destId="{CC9C571B-BA24-4219-A0EF-A413F5146D6E}" srcOrd="4" destOrd="0" presId="urn:microsoft.com/office/officeart/2005/8/layout/vList2"/>
    <dgm:cxn modelId="{2A6E97A7-5F45-4060-BB32-AC3AF3B75AD4}" type="presParOf" srcId="{4F023A1F-BD1A-43DB-AB32-5C7D8A2AF696}" destId="{DBD0A880-B303-49E4-B7D3-A400A1A02BF2}" srcOrd="5" destOrd="0" presId="urn:microsoft.com/office/officeart/2005/8/layout/vList2"/>
    <dgm:cxn modelId="{2200B06F-20E0-4AD2-AA3B-2A745FD40B38}" type="presParOf" srcId="{4F023A1F-BD1A-43DB-AB32-5C7D8A2AF696}" destId="{F1975CB6-A5A6-408A-A696-CF912E13046C}" srcOrd="6" destOrd="0" presId="urn:microsoft.com/office/officeart/2005/8/layout/vList2"/>
    <dgm:cxn modelId="{9946B007-00C0-4BE2-BB0A-8988FD4AE560}" type="presParOf" srcId="{4F023A1F-BD1A-43DB-AB32-5C7D8A2AF696}" destId="{17B379BE-8A59-44E9-9BF0-FF8DE295E2B7}" srcOrd="7" destOrd="0" presId="urn:microsoft.com/office/officeart/2005/8/layout/vList2"/>
    <dgm:cxn modelId="{FB78F948-CC9D-470A-B3F9-3EE220C00BB8}" type="presParOf" srcId="{4F023A1F-BD1A-43DB-AB32-5C7D8A2AF696}" destId="{32ABC0CE-AE88-4102-A9E8-B1CC99D8812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2FA1F367-2EE5-42B5-8A68-14968E07F65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ru-RU"/>
        </a:p>
      </dgm:t>
    </dgm:pt>
    <dgm:pt modelId="{4BBA41DB-D0E8-41AA-B330-38B50D8FAA06}">
      <dgm:prSet/>
      <dgm:spPr/>
      <dgm:t>
        <a:bodyPr/>
        <a:lstStyle/>
        <a:p>
          <a:pPr rtl="0"/>
          <a:r>
            <a:rPr lang="en-US" smtClean="0"/>
            <a:t>Yung  Tomas  (1773-1829), London  Qiroligi jamiyatining a’zosi. U birinchi bo’lib cho’zilish va siqilishdagi elastiklik moduli to’g’risida ma’lumot berdi.  Zarb  yuklaridan  hosil  bo’ladigan  kuchlanishlarni o’rganishning asoschisidir. To’g’ri  burchakli bruslarning cho’zilishi va siqilishidagi  masalalarning yechimini berdi. </a:t>
          </a:r>
          <a:endParaRPr lang="ru-RU"/>
        </a:p>
      </dgm:t>
    </dgm:pt>
    <dgm:pt modelId="{B52E0791-83DE-4EAB-9B38-2E7D5C7A2D46}" type="parTrans" cxnId="{D4A304D0-D0D3-4545-B7E4-DC2BF0544E3C}">
      <dgm:prSet/>
      <dgm:spPr/>
      <dgm:t>
        <a:bodyPr/>
        <a:lstStyle/>
        <a:p>
          <a:endParaRPr lang="ru-RU"/>
        </a:p>
      </dgm:t>
    </dgm:pt>
    <dgm:pt modelId="{14C02BAF-DEAA-4E17-87EE-4218DDCFD474}" type="sibTrans" cxnId="{D4A304D0-D0D3-4545-B7E4-DC2BF0544E3C}">
      <dgm:prSet/>
      <dgm:spPr/>
      <dgm:t>
        <a:bodyPr/>
        <a:lstStyle/>
        <a:p>
          <a:endParaRPr lang="ru-RU"/>
        </a:p>
      </dgm:t>
    </dgm:pt>
    <dgm:pt modelId="{9DB2EE52-5D15-4D47-8879-4E5DAC6ABFB0}">
      <dgm:prSet/>
      <dgm:spPr/>
      <dgm:t>
        <a:bodyPr/>
        <a:lstStyle/>
        <a:p>
          <a:pPr rtl="0"/>
          <a:r>
            <a:rPr lang="en-US" smtClean="0"/>
            <a:t>Robert Guk (1635-1703), Angliyalik entsiklopedis olim, London qirolligi jamiyati a’zosi. Gukning ilmiy  yaratishlari  tabiiy  fanlarning  ko’p sohasini qamrab olgan. Gazlar bosimini o’rganib, kapilyarlik va suyuqlik yuza tortilishini yaratdi. Planitar harakatlar nazariyasi bilan  shug’ullangan,  butun dunyo tortilish qonuni haqidagi g’oyasi bilan Nyutonning olam mexanikasi yaratilishiga turtki bo’ldi. 1678 yilda mashhur Guk qonunini yaratdi, bu qonun  materialar  qarshiligi  fanini rivojlanishida katta rol</a:t>
          </a:r>
          <a:r>
            <a:rPr lang="ru-RU" smtClean="0"/>
            <a:t>ь</a:t>
          </a:r>
          <a:r>
            <a:rPr lang="en-US" smtClean="0"/>
            <a:t> o’ynadi</a:t>
          </a:r>
          <a:endParaRPr lang="ru-RU"/>
        </a:p>
      </dgm:t>
    </dgm:pt>
    <dgm:pt modelId="{E00D119F-3BD6-4A1A-9618-2078F7CEAC93}" type="parTrans" cxnId="{BB1D54D2-798B-425F-9CB1-907D0E78DADF}">
      <dgm:prSet/>
      <dgm:spPr/>
      <dgm:t>
        <a:bodyPr/>
        <a:lstStyle/>
        <a:p>
          <a:endParaRPr lang="ru-RU"/>
        </a:p>
      </dgm:t>
    </dgm:pt>
    <dgm:pt modelId="{22AD3CBD-6D72-427E-A708-610CA1C97854}" type="sibTrans" cxnId="{BB1D54D2-798B-425F-9CB1-907D0E78DADF}">
      <dgm:prSet/>
      <dgm:spPr/>
      <dgm:t>
        <a:bodyPr/>
        <a:lstStyle/>
        <a:p>
          <a:endParaRPr lang="ru-RU"/>
        </a:p>
      </dgm:t>
    </dgm:pt>
    <dgm:pt modelId="{D36D31CF-56F5-4A0B-96F1-031371B42C46}" type="pres">
      <dgm:prSet presAssocID="{2FA1F367-2EE5-42B5-8A68-14968E07F65D}" presName="linearFlow" presStyleCnt="0">
        <dgm:presLayoutVars>
          <dgm:dir/>
          <dgm:resizeHandles val="exact"/>
        </dgm:presLayoutVars>
      </dgm:prSet>
      <dgm:spPr/>
      <dgm:t>
        <a:bodyPr/>
        <a:lstStyle/>
        <a:p>
          <a:endParaRPr lang="ru-RU"/>
        </a:p>
      </dgm:t>
    </dgm:pt>
    <dgm:pt modelId="{DD312F6E-97BE-4AA3-A3CC-836992893649}" type="pres">
      <dgm:prSet presAssocID="{4BBA41DB-D0E8-41AA-B330-38B50D8FAA06}" presName="composite" presStyleCnt="0"/>
      <dgm:spPr/>
    </dgm:pt>
    <dgm:pt modelId="{77FADA19-B097-41C0-B48B-7D8E8713791A}" type="pres">
      <dgm:prSet presAssocID="{4BBA41DB-D0E8-41AA-B330-38B50D8FAA06}" presName="imgShp"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dgm:spPr>
    </dgm:pt>
    <dgm:pt modelId="{18CFFF8F-3098-4227-886B-5BA1C8A028F2}" type="pres">
      <dgm:prSet presAssocID="{4BBA41DB-D0E8-41AA-B330-38B50D8FAA06}" presName="txShp" presStyleLbl="node1" presStyleIdx="0" presStyleCnt="2">
        <dgm:presLayoutVars>
          <dgm:bulletEnabled val="1"/>
        </dgm:presLayoutVars>
      </dgm:prSet>
      <dgm:spPr/>
      <dgm:t>
        <a:bodyPr/>
        <a:lstStyle/>
        <a:p>
          <a:endParaRPr lang="ru-RU"/>
        </a:p>
      </dgm:t>
    </dgm:pt>
    <dgm:pt modelId="{B6B52108-4770-49F7-817D-D99453D19A50}" type="pres">
      <dgm:prSet presAssocID="{14C02BAF-DEAA-4E17-87EE-4218DDCFD474}" presName="spacing" presStyleCnt="0"/>
      <dgm:spPr/>
    </dgm:pt>
    <dgm:pt modelId="{3D2AFD61-AE49-4137-B493-FC605E99F819}" type="pres">
      <dgm:prSet presAssocID="{9DB2EE52-5D15-4D47-8879-4E5DAC6ABFB0}" presName="composite" presStyleCnt="0"/>
      <dgm:spPr/>
    </dgm:pt>
    <dgm:pt modelId="{1EF1C692-5181-4F6B-8369-C35CB0C7B377}" type="pres">
      <dgm:prSet presAssocID="{9DB2EE52-5D15-4D47-8879-4E5DAC6ABFB0}" presName="imgShp" presStyleLbl="fgImgPlac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dgm:spPr>
    </dgm:pt>
    <dgm:pt modelId="{B11C3471-C294-477F-BA00-3EA63BAD80F9}" type="pres">
      <dgm:prSet presAssocID="{9DB2EE52-5D15-4D47-8879-4E5DAC6ABFB0}" presName="txShp" presStyleLbl="node1" presStyleIdx="1" presStyleCnt="2">
        <dgm:presLayoutVars>
          <dgm:bulletEnabled val="1"/>
        </dgm:presLayoutVars>
      </dgm:prSet>
      <dgm:spPr/>
      <dgm:t>
        <a:bodyPr/>
        <a:lstStyle/>
        <a:p>
          <a:endParaRPr lang="ru-RU"/>
        </a:p>
      </dgm:t>
    </dgm:pt>
  </dgm:ptLst>
  <dgm:cxnLst>
    <dgm:cxn modelId="{BECC3215-D1DC-4ABE-9D2C-259958A6F61F}" type="presOf" srcId="{4BBA41DB-D0E8-41AA-B330-38B50D8FAA06}" destId="{18CFFF8F-3098-4227-886B-5BA1C8A028F2}" srcOrd="0" destOrd="0" presId="urn:microsoft.com/office/officeart/2005/8/layout/vList3"/>
    <dgm:cxn modelId="{D4A304D0-D0D3-4545-B7E4-DC2BF0544E3C}" srcId="{2FA1F367-2EE5-42B5-8A68-14968E07F65D}" destId="{4BBA41DB-D0E8-41AA-B330-38B50D8FAA06}" srcOrd="0" destOrd="0" parTransId="{B52E0791-83DE-4EAB-9B38-2E7D5C7A2D46}" sibTransId="{14C02BAF-DEAA-4E17-87EE-4218DDCFD474}"/>
    <dgm:cxn modelId="{4A92E8F5-C340-46FE-92E2-4FE88B05F4A9}" type="presOf" srcId="{2FA1F367-2EE5-42B5-8A68-14968E07F65D}" destId="{D36D31CF-56F5-4A0B-96F1-031371B42C46}" srcOrd="0" destOrd="0" presId="urn:microsoft.com/office/officeart/2005/8/layout/vList3"/>
    <dgm:cxn modelId="{BB1D54D2-798B-425F-9CB1-907D0E78DADF}" srcId="{2FA1F367-2EE5-42B5-8A68-14968E07F65D}" destId="{9DB2EE52-5D15-4D47-8879-4E5DAC6ABFB0}" srcOrd="1" destOrd="0" parTransId="{E00D119F-3BD6-4A1A-9618-2078F7CEAC93}" sibTransId="{22AD3CBD-6D72-427E-A708-610CA1C97854}"/>
    <dgm:cxn modelId="{6AA1E0BB-172A-4BAD-9DFD-3555AB914320}" type="presOf" srcId="{9DB2EE52-5D15-4D47-8879-4E5DAC6ABFB0}" destId="{B11C3471-C294-477F-BA00-3EA63BAD80F9}" srcOrd="0" destOrd="0" presId="urn:microsoft.com/office/officeart/2005/8/layout/vList3"/>
    <dgm:cxn modelId="{A109BD50-3D68-4B96-98C3-D5466E8C0D1A}" type="presParOf" srcId="{D36D31CF-56F5-4A0B-96F1-031371B42C46}" destId="{DD312F6E-97BE-4AA3-A3CC-836992893649}" srcOrd="0" destOrd="0" presId="urn:microsoft.com/office/officeart/2005/8/layout/vList3"/>
    <dgm:cxn modelId="{C9AB33F7-0231-449E-B968-4B386B784977}" type="presParOf" srcId="{DD312F6E-97BE-4AA3-A3CC-836992893649}" destId="{77FADA19-B097-41C0-B48B-7D8E8713791A}" srcOrd="0" destOrd="0" presId="urn:microsoft.com/office/officeart/2005/8/layout/vList3"/>
    <dgm:cxn modelId="{E879A4F1-9645-4E6A-809A-11FB7CF00C69}" type="presParOf" srcId="{DD312F6E-97BE-4AA3-A3CC-836992893649}" destId="{18CFFF8F-3098-4227-886B-5BA1C8A028F2}" srcOrd="1" destOrd="0" presId="urn:microsoft.com/office/officeart/2005/8/layout/vList3"/>
    <dgm:cxn modelId="{3E5F2CDC-AE30-4338-891F-DBF004041980}" type="presParOf" srcId="{D36D31CF-56F5-4A0B-96F1-031371B42C46}" destId="{B6B52108-4770-49F7-817D-D99453D19A50}" srcOrd="1" destOrd="0" presId="urn:microsoft.com/office/officeart/2005/8/layout/vList3"/>
    <dgm:cxn modelId="{7C948B05-59AD-4804-844B-2FF34D266649}" type="presParOf" srcId="{D36D31CF-56F5-4A0B-96F1-031371B42C46}" destId="{3D2AFD61-AE49-4137-B493-FC605E99F819}" srcOrd="2" destOrd="0" presId="urn:microsoft.com/office/officeart/2005/8/layout/vList3"/>
    <dgm:cxn modelId="{208D8019-1E65-4DD1-AFD6-D23F51C9C24C}" type="presParOf" srcId="{3D2AFD61-AE49-4137-B493-FC605E99F819}" destId="{1EF1C692-5181-4F6B-8369-C35CB0C7B377}" srcOrd="0" destOrd="0" presId="urn:microsoft.com/office/officeart/2005/8/layout/vList3"/>
    <dgm:cxn modelId="{5216CFD2-293F-483D-81A8-A8C7E7954E4C}" type="presParOf" srcId="{3D2AFD61-AE49-4137-B493-FC605E99F819}" destId="{B11C3471-C294-477F-BA00-3EA63BAD80F9}"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053559-931A-4961-824E-FA4B962BF82A}">
      <dsp:nvSpPr>
        <dsp:cNvPr id="0" name=""/>
        <dsp:cNvSpPr/>
      </dsp:nvSpPr>
      <dsp:spPr>
        <a:xfrm>
          <a:off x="0" y="211130"/>
          <a:ext cx="9151983" cy="564186"/>
        </a:xfrm>
        <a:prstGeom prst="roundRect">
          <a:avLst/>
        </a:prstGeom>
        <a:solidFill>
          <a:schemeClr val="accent2">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uz-Cyrl-UZ" sz="2400" b="1" u="sng" kern="1200" dirty="0" smtClean="0">
              <a:latin typeface="Times New Roman" panose="02020603050405020304" pitchFamily="18" charset="0"/>
              <a:ea typeface="Times New Roman" panose="02020603050405020304" pitchFamily="18" charset="0"/>
            </a:rPr>
            <a:t>1.Bo’ylama kuch. Kuchlanish</a:t>
          </a:r>
          <a:endParaRPr lang="ru-RU" sz="2400" kern="1200" dirty="0"/>
        </a:p>
      </dsp:txBody>
      <dsp:txXfrm>
        <a:off x="27541" y="238671"/>
        <a:ext cx="9096901" cy="509104"/>
      </dsp:txXfrm>
    </dsp:sp>
    <dsp:sp modelId="{0E34FA6F-D29A-4DE0-A409-9069A98B5213}">
      <dsp:nvSpPr>
        <dsp:cNvPr id="0" name=""/>
        <dsp:cNvSpPr/>
      </dsp:nvSpPr>
      <dsp:spPr>
        <a:xfrm>
          <a:off x="0" y="852225"/>
          <a:ext cx="9151983" cy="907869"/>
        </a:xfrm>
        <a:prstGeom prst="roundRect">
          <a:avLst/>
        </a:prstGeom>
        <a:solidFill>
          <a:schemeClr val="accent2">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u="sng" kern="12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uz-Cyrl-UZ" sz="2400" b="1" u="sng" kern="1200" dirty="0" smtClean="0">
              <a:latin typeface="Times New Roman" panose="02020603050405020304" pitchFamily="18" charset="0"/>
              <a:ea typeface="Times New Roman" panose="02020603050405020304" pitchFamily="18" charset="0"/>
              <a:cs typeface="Times New Roman" panose="02020603050405020304" pitchFamily="18" charset="0"/>
            </a:rPr>
            <a:t>Bo’ylama va ko’ndalang deformatsiya. Puasson koeffitsenti.</a:t>
          </a:r>
          <a:endParaRPr lang="ru-RU" sz="2400" kern="1200" dirty="0"/>
        </a:p>
      </dsp:txBody>
      <dsp:txXfrm>
        <a:off x="44319" y="896544"/>
        <a:ext cx="9063345" cy="819231"/>
      </dsp:txXfrm>
    </dsp:sp>
    <dsp:sp modelId="{CC9C571B-BA24-4219-A0EF-A413F5146D6E}">
      <dsp:nvSpPr>
        <dsp:cNvPr id="0" name=""/>
        <dsp:cNvSpPr/>
      </dsp:nvSpPr>
      <dsp:spPr>
        <a:xfrm>
          <a:off x="0" y="1908152"/>
          <a:ext cx="9151983" cy="1269383"/>
        </a:xfrm>
        <a:prstGeom prst="roundRect">
          <a:avLst/>
        </a:prstGeom>
        <a:solidFill>
          <a:schemeClr val="accent2">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uz-Cyrl-UZ" sz="2400" b="1" u="sng" kern="1200" dirty="0" smtClean="0">
              <a:latin typeface="Times New Roman" panose="02020603050405020304" pitchFamily="18" charset="0"/>
              <a:ea typeface="Times New Roman" panose="02020603050405020304" pitchFamily="18" charset="0"/>
            </a:rPr>
            <a:t>3 Guk qonuni. Elastiklik moduli.Deformatsiyaning potentsial energiyasi.</a:t>
          </a:r>
          <a:endParaRPr lang="en-US" sz="2400" kern="1200" dirty="0" smtClean="0"/>
        </a:p>
      </dsp:txBody>
      <dsp:txXfrm>
        <a:off x="61966" y="1970118"/>
        <a:ext cx="9028051" cy="1145451"/>
      </dsp:txXfrm>
    </dsp:sp>
    <dsp:sp modelId="{F1975CB6-A5A6-408A-A696-CF912E13046C}">
      <dsp:nvSpPr>
        <dsp:cNvPr id="0" name=""/>
        <dsp:cNvSpPr/>
      </dsp:nvSpPr>
      <dsp:spPr>
        <a:xfrm>
          <a:off x="0" y="3058278"/>
          <a:ext cx="9151983" cy="907869"/>
        </a:xfrm>
        <a:prstGeom prst="roundRect">
          <a:avLst/>
        </a:prstGeom>
        <a:solidFill>
          <a:schemeClr val="accent2">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u="sng" kern="1200" smtClean="0">
              <a:latin typeface="Times New Roman" panose="02020603050405020304" pitchFamily="18" charset="0"/>
              <a:ea typeface="Times New Roman" panose="02020603050405020304" pitchFamily="18" charset="0"/>
            </a:rPr>
            <a:t>4.Cho’zilish siqilishda materiallarning mexaniq xossalari</a:t>
          </a:r>
          <a:r>
            <a:rPr lang="en-US" sz="2400" b="1" kern="1200" smtClean="0">
              <a:latin typeface="Times New Roman" panose="02020603050405020304" pitchFamily="18" charset="0"/>
              <a:ea typeface="Times New Roman" panose="02020603050405020304" pitchFamily="18" charset="0"/>
            </a:rPr>
            <a:t>.</a:t>
          </a:r>
          <a:endParaRPr lang="ru-RU" sz="2400" kern="1200" dirty="0"/>
        </a:p>
      </dsp:txBody>
      <dsp:txXfrm>
        <a:off x="44319" y="3102597"/>
        <a:ext cx="9063345" cy="819231"/>
      </dsp:txXfrm>
    </dsp:sp>
    <dsp:sp modelId="{32ABC0CE-AE88-4102-A9E8-B1CC99D88121}">
      <dsp:nvSpPr>
        <dsp:cNvPr id="0" name=""/>
        <dsp:cNvSpPr/>
      </dsp:nvSpPr>
      <dsp:spPr>
        <a:xfrm>
          <a:off x="0" y="4254187"/>
          <a:ext cx="9151983" cy="1170543"/>
        </a:xfrm>
        <a:prstGeom prst="roundRect">
          <a:avLst/>
        </a:prstGeom>
        <a:solidFill>
          <a:schemeClr val="accent2">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u="sng" kern="1200" dirty="0" smtClean="0">
              <a:latin typeface="Times New Roman" panose="02020603050405020304" pitchFamily="18" charset="0"/>
              <a:ea typeface="Times New Roman" panose="02020603050405020304" pitchFamily="18" charset="0"/>
              <a:cs typeface="Times New Roman" panose="02020603050405020304" pitchFamily="18" charset="0"/>
            </a:rPr>
            <a:t>5.</a:t>
          </a:r>
          <a:r>
            <a:rPr lang="uz-Cyrl-UZ" sz="2400" b="1" u="sng" kern="1200" dirty="0" smtClean="0">
              <a:latin typeface="Times New Roman" panose="02020603050405020304" pitchFamily="18" charset="0"/>
              <a:ea typeface="Times New Roman" panose="02020603050405020304" pitchFamily="18" charset="0"/>
              <a:cs typeface="Times New Roman" panose="02020603050405020304" pitchFamily="18" charset="0"/>
            </a:rPr>
            <a:t>Siqilishda materiallarning mexanik xossalari. siqilish diagrammasi. materiallarning plastik va mo’rt holatlari, yemirilmsh turlari.</a:t>
          </a:r>
          <a:endParaRPr lang="ru-RU" sz="2400" u="sng" kern="1200" dirty="0"/>
        </a:p>
      </dsp:txBody>
      <dsp:txXfrm>
        <a:off x="57141" y="4311328"/>
        <a:ext cx="9037701" cy="10562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CFFF8F-3098-4227-886B-5BA1C8A028F2}">
      <dsp:nvSpPr>
        <dsp:cNvPr id="0" name=""/>
        <dsp:cNvSpPr/>
      </dsp:nvSpPr>
      <dsp:spPr>
        <a:xfrm rot="10800000">
          <a:off x="2317615" y="2345"/>
          <a:ext cx="6837525" cy="2381526"/>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50187" tIns="64770" rIns="120904" bIns="64770" numCol="1" spcCol="1270" anchor="ctr" anchorCtr="0">
          <a:noAutofit/>
        </a:bodyPr>
        <a:lstStyle/>
        <a:p>
          <a:pPr lvl="0" algn="ctr" defTabSz="755650" rtl="0">
            <a:lnSpc>
              <a:spcPct val="90000"/>
            </a:lnSpc>
            <a:spcBef>
              <a:spcPct val="0"/>
            </a:spcBef>
            <a:spcAft>
              <a:spcPct val="35000"/>
            </a:spcAft>
          </a:pPr>
          <a:r>
            <a:rPr lang="en-US" sz="1700" kern="1200" smtClean="0"/>
            <a:t>Yung  Tomas  (1773-1829), London  Qiroligi jamiyatining a’zosi. U birinchi bo’lib cho’zilish va siqilishdagi elastiklik moduli to’g’risida ma’lumot berdi.  Zarb  yuklaridan  hosil  bo’ladigan  kuchlanishlarni o’rganishning asoschisidir. To’g’ri  burchakli bruslarning cho’zilishi va siqilishidagi  masalalarning yechimini berdi. </a:t>
          </a:r>
          <a:endParaRPr lang="ru-RU" sz="1700" kern="1200"/>
        </a:p>
      </dsp:txBody>
      <dsp:txXfrm rot="10800000">
        <a:off x="2912996" y="2345"/>
        <a:ext cx="6242144" cy="2381526"/>
      </dsp:txXfrm>
    </dsp:sp>
    <dsp:sp modelId="{77FADA19-B097-41C0-B48B-7D8E8713791A}">
      <dsp:nvSpPr>
        <dsp:cNvPr id="0" name=""/>
        <dsp:cNvSpPr/>
      </dsp:nvSpPr>
      <dsp:spPr>
        <a:xfrm>
          <a:off x="1126852" y="2345"/>
          <a:ext cx="2381526" cy="2381526"/>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11C3471-C294-477F-BA00-3EA63BAD80F9}">
      <dsp:nvSpPr>
        <dsp:cNvPr id="0" name=""/>
        <dsp:cNvSpPr/>
      </dsp:nvSpPr>
      <dsp:spPr>
        <a:xfrm rot="10800000">
          <a:off x="2317615" y="3094775"/>
          <a:ext cx="6837525" cy="2381526"/>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50187" tIns="64770" rIns="120904" bIns="64770" numCol="1" spcCol="1270" anchor="ctr" anchorCtr="0">
          <a:noAutofit/>
        </a:bodyPr>
        <a:lstStyle/>
        <a:p>
          <a:pPr lvl="0" algn="ctr" defTabSz="755650" rtl="0">
            <a:lnSpc>
              <a:spcPct val="90000"/>
            </a:lnSpc>
            <a:spcBef>
              <a:spcPct val="0"/>
            </a:spcBef>
            <a:spcAft>
              <a:spcPct val="35000"/>
            </a:spcAft>
          </a:pPr>
          <a:r>
            <a:rPr lang="en-US" sz="1700" kern="1200" smtClean="0"/>
            <a:t>Robert Guk (1635-1703), Angliyalik entsiklopedis olim, London qirolligi jamiyati a’zosi. Gukning ilmiy  yaratishlari  tabiiy  fanlarning  ko’p sohasini qamrab olgan. Gazlar bosimini o’rganib, kapilyarlik va suyuqlik yuza tortilishini yaratdi. Planitar harakatlar nazariyasi bilan  shug’ullangan,  butun dunyo tortilish qonuni haqidagi g’oyasi bilan Nyutonning olam mexanikasi yaratilishiga turtki bo’ldi. 1678 yilda mashhur Guk qonunini yaratdi, bu qonun  materialar  qarshiligi  fanini rivojlanishida katta rol</a:t>
          </a:r>
          <a:r>
            <a:rPr lang="ru-RU" sz="1700" kern="1200" smtClean="0"/>
            <a:t>ь</a:t>
          </a:r>
          <a:r>
            <a:rPr lang="en-US" sz="1700" kern="1200" smtClean="0"/>
            <a:t> o’ynadi</a:t>
          </a:r>
          <a:endParaRPr lang="ru-RU" sz="1700" kern="1200"/>
        </a:p>
      </dsp:txBody>
      <dsp:txXfrm rot="10800000">
        <a:off x="2912996" y="3094775"/>
        <a:ext cx="6242144" cy="2381526"/>
      </dsp:txXfrm>
    </dsp:sp>
    <dsp:sp modelId="{1EF1C692-5181-4F6B-8369-C35CB0C7B377}">
      <dsp:nvSpPr>
        <dsp:cNvPr id="0" name=""/>
        <dsp:cNvSpPr/>
      </dsp:nvSpPr>
      <dsp:spPr>
        <a:xfrm>
          <a:off x="1126852" y="3094775"/>
          <a:ext cx="2381526" cy="238152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16.wmf"/><Relationship Id="rId2" Type="http://schemas.openxmlformats.org/officeDocument/2006/relationships/image" Target="../media/image11.wmf"/><Relationship Id="rId1" Type="http://schemas.openxmlformats.org/officeDocument/2006/relationships/image" Target="../media/image10.wmf"/><Relationship Id="rId6" Type="http://schemas.openxmlformats.org/officeDocument/2006/relationships/image" Target="../media/image15.wmf"/><Relationship Id="rId5" Type="http://schemas.openxmlformats.org/officeDocument/2006/relationships/image" Target="../media/image14.wmf"/><Relationship Id="rId4"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image" Target="../media/image23.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7.wmf"/><Relationship Id="rId1" Type="http://schemas.openxmlformats.org/officeDocument/2006/relationships/image" Target="../media/image2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B1633-B761-4406-9CF0-7931AC2765A3}" type="datetimeFigureOut">
              <a:rPr lang="ru-RU" smtClean="0"/>
              <a:t>07.04.2018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ADFCFE-B950-4DE1-9813-D9F98EFBDE91}" type="slidenum">
              <a:rPr lang="ru-RU" smtClean="0"/>
              <a:t>‹#›</a:t>
            </a:fld>
            <a:endParaRPr lang="ru-RU"/>
          </a:p>
        </p:txBody>
      </p:sp>
    </p:spTree>
    <p:extLst>
      <p:ext uri="{BB962C8B-B14F-4D97-AF65-F5344CB8AC3E}">
        <p14:creationId xmlns:p14="http://schemas.microsoft.com/office/powerpoint/2010/main" val="1034742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a:t>
            </a:fld>
            <a:endParaRPr lang="ru-RU"/>
          </a:p>
        </p:txBody>
      </p:sp>
    </p:spTree>
    <p:extLst>
      <p:ext uri="{BB962C8B-B14F-4D97-AF65-F5344CB8AC3E}">
        <p14:creationId xmlns:p14="http://schemas.microsoft.com/office/powerpoint/2010/main" val="3063758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a:t>
            </a:fld>
            <a:endParaRPr lang="ru-RU"/>
          </a:p>
        </p:txBody>
      </p:sp>
    </p:spTree>
    <p:extLst>
      <p:ext uri="{BB962C8B-B14F-4D97-AF65-F5344CB8AC3E}">
        <p14:creationId xmlns:p14="http://schemas.microsoft.com/office/powerpoint/2010/main" val="2189704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a:t>
            </a:fld>
            <a:endParaRPr lang="ru-RU"/>
          </a:p>
        </p:txBody>
      </p:sp>
    </p:spTree>
    <p:extLst>
      <p:ext uri="{BB962C8B-B14F-4D97-AF65-F5344CB8AC3E}">
        <p14:creationId xmlns:p14="http://schemas.microsoft.com/office/powerpoint/2010/main" val="2550604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4</a:t>
            </a:fld>
            <a:endParaRPr lang="ru-RU"/>
          </a:p>
        </p:txBody>
      </p:sp>
    </p:spTree>
    <p:extLst>
      <p:ext uri="{BB962C8B-B14F-4D97-AF65-F5344CB8AC3E}">
        <p14:creationId xmlns:p14="http://schemas.microsoft.com/office/powerpoint/2010/main" val="2983497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5</a:t>
            </a:fld>
            <a:endParaRPr lang="ru-RU"/>
          </a:p>
        </p:txBody>
      </p:sp>
    </p:spTree>
    <p:extLst>
      <p:ext uri="{BB962C8B-B14F-4D97-AF65-F5344CB8AC3E}">
        <p14:creationId xmlns:p14="http://schemas.microsoft.com/office/powerpoint/2010/main" val="9758289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6</a:t>
            </a:fld>
            <a:endParaRPr lang="ru-RU"/>
          </a:p>
        </p:txBody>
      </p:sp>
    </p:spTree>
    <p:extLst>
      <p:ext uri="{BB962C8B-B14F-4D97-AF65-F5344CB8AC3E}">
        <p14:creationId xmlns:p14="http://schemas.microsoft.com/office/powerpoint/2010/main" val="2873609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7</a:t>
            </a:fld>
            <a:endParaRPr lang="ru-RU"/>
          </a:p>
        </p:txBody>
      </p:sp>
    </p:spTree>
    <p:extLst>
      <p:ext uri="{BB962C8B-B14F-4D97-AF65-F5344CB8AC3E}">
        <p14:creationId xmlns:p14="http://schemas.microsoft.com/office/powerpoint/2010/main" val="3138215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8</a:t>
            </a:fld>
            <a:endParaRPr lang="ru-RU"/>
          </a:p>
        </p:txBody>
      </p:sp>
    </p:spTree>
    <p:extLst>
      <p:ext uri="{BB962C8B-B14F-4D97-AF65-F5344CB8AC3E}">
        <p14:creationId xmlns:p14="http://schemas.microsoft.com/office/powerpoint/2010/main" val="1823666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9</a:t>
            </a:fld>
            <a:endParaRPr lang="ru-RU"/>
          </a:p>
        </p:txBody>
      </p:sp>
    </p:spTree>
    <p:extLst>
      <p:ext uri="{BB962C8B-B14F-4D97-AF65-F5344CB8AC3E}">
        <p14:creationId xmlns:p14="http://schemas.microsoft.com/office/powerpoint/2010/main" val="10083586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10</a:t>
            </a:fld>
            <a:endParaRPr lang="ru-RU"/>
          </a:p>
        </p:txBody>
      </p:sp>
    </p:spTree>
    <p:extLst>
      <p:ext uri="{BB962C8B-B14F-4D97-AF65-F5344CB8AC3E}">
        <p14:creationId xmlns:p14="http://schemas.microsoft.com/office/powerpoint/2010/main" val="19820075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11</a:t>
            </a:fld>
            <a:endParaRPr lang="ru-RU"/>
          </a:p>
        </p:txBody>
      </p:sp>
    </p:spTree>
    <p:extLst>
      <p:ext uri="{BB962C8B-B14F-4D97-AF65-F5344CB8AC3E}">
        <p14:creationId xmlns:p14="http://schemas.microsoft.com/office/powerpoint/2010/main" val="34524935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12</a:t>
            </a:fld>
            <a:endParaRPr lang="ru-RU"/>
          </a:p>
        </p:txBody>
      </p:sp>
    </p:spTree>
    <p:extLst>
      <p:ext uri="{BB962C8B-B14F-4D97-AF65-F5344CB8AC3E}">
        <p14:creationId xmlns:p14="http://schemas.microsoft.com/office/powerpoint/2010/main" val="2217893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13</a:t>
            </a:fld>
            <a:endParaRPr lang="ru-RU"/>
          </a:p>
        </p:txBody>
      </p:sp>
    </p:spTree>
    <p:extLst>
      <p:ext uri="{BB962C8B-B14F-4D97-AF65-F5344CB8AC3E}">
        <p14:creationId xmlns:p14="http://schemas.microsoft.com/office/powerpoint/2010/main" val="11134832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14</a:t>
            </a:fld>
            <a:endParaRPr lang="ru-RU"/>
          </a:p>
        </p:txBody>
      </p:sp>
    </p:spTree>
    <p:extLst>
      <p:ext uri="{BB962C8B-B14F-4D97-AF65-F5344CB8AC3E}">
        <p14:creationId xmlns:p14="http://schemas.microsoft.com/office/powerpoint/2010/main" val="31627591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15</a:t>
            </a:fld>
            <a:endParaRPr lang="ru-RU"/>
          </a:p>
        </p:txBody>
      </p:sp>
    </p:spTree>
    <p:extLst>
      <p:ext uri="{BB962C8B-B14F-4D97-AF65-F5344CB8AC3E}">
        <p14:creationId xmlns:p14="http://schemas.microsoft.com/office/powerpoint/2010/main" val="3059979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16</a:t>
            </a:fld>
            <a:endParaRPr lang="ru-RU"/>
          </a:p>
        </p:txBody>
      </p:sp>
    </p:spTree>
    <p:extLst>
      <p:ext uri="{BB962C8B-B14F-4D97-AF65-F5344CB8AC3E}">
        <p14:creationId xmlns:p14="http://schemas.microsoft.com/office/powerpoint/2010/main" val="14215570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17</a:t>
            </a:fld>
            <a:endParaRPr lang="ru-RU"/>
          </a:p>
        </p:txBody>
      </p:sp>
    </p:spTree>
    <p:extLst>
      <p:ext uri="{BB962C8B-B14F-4D97-AF65-F5344CB8AC3E}">
        <p14:creationId xmlns:p14="http://schemas.microsoft.com/office/powerpoint/2010/main" val="24364788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18</a:t>
            </a:fld>
            <a:endParaRPr lang="ru-RU"/>
          </a:p>
        </p:txBody>
      </p:sp>
    </p:spTree>
    <p:extLst>
      <p:ext uri="{BB962C8B-B14F-4D97-AF65-F5344CB8AC3E}">
        <p14:creationId xmlns:p14="http://schemas.microsoft.com/office/powerpoint/2010/main" val="6037495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19</a:t>
            </a:fld>
            <a:endParaRPr lang="ru-RU"/>
          </a:p>
        </p:txBody>
      </p:sp>
    </p:spTree>
    <p:extLst>
      <p:ext uri="{BB962C8B-B14F-4D97-AF65-F5344CB8AC3E}">
        <p14:creationId xmlns:p14="http://schemas.microsoft.com/office/powerpoint/2010/main" val="41269058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20</a:t>
            </a:fld>
            <a:endParaRPr lang="ru-RU"/>
          </a:p>
        </p:txBody>
      </p:sp>
    </p:spTree>
    <p:extLst>
      <p:ext uri="{BB962C8B-B14F-4D97-AF65-F5344CB8AC3E}">
        <p14:creationId xmlns:p14="http://schemas.microsoft.com/office/powerpoint/2010/main" val="27959094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21</a:t>
            </a:fld>
            <a:endParaRPr lang="ru-RU"/>
          </a:p>
        </p:txBody>
      </p:sp>
    </p:spTree>
    <p:extLst>
      <p:ext uri="{BB962C8B-B14F-4D97-AF65-F5344CB8AC3E}">
        <p14:creationId xmlns:p14="http://schemas.microsoft.com/office/powerpoint/2010/main" val="23964677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22</a:t>
            </a:fld>
            <a:endParaRPr lang="ru-RU"/>
          </a:p>
        </p:txBody>
      </p:sp>
    </p:spTree>
    <p:extLst>
      <p:ext uri="{BB962C8B-B14F-4D97-AF65-F5344CB8AC3E}">
        <p14:creationId xmlns:p14="http://schemas.microsoft.com/office/powerpoint/2010/main" val="30541533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23</a:t>
            </a:fld>
            <a:endParaRPr lang="ru-RU"/>
          </a:p>
        </p:txBody>
      </p:sp>
    </p:spTree>
    <p:extLst>
      <p:ext uri="{BB962C8B-B14F-4D97-AF65-F5344CB8AC3E}">
        <p14:creationId xmlns:p14="http://schemas.microsoft.com/office/powerpoint/2010/main" val="40175381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24</a:t>
            </a:fld>
            <a:endParaRPr lang="ru-RU"/>
          </a:p>
        </p:txBody>
      </p:sp>
    </p:spTree>
    <p:extLst>
      <p:ext uri="{BB962C8B-B14F-4D97-AF65-F5344CB8AC3E}">
        <p14:creationId xmlns:p14="http://schemas.microsoft.com/office/powerpoint/2010/main" val="41774286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25</a:t>
            </a:fld>
            <a:endParaRPr lang="ru-RU"/>
          </a:p>
        </p:txBody>
      </p:sp>
    </p:spTree>
    <p:extLst>
      <p:ext uri="{BB962C8B-B14F-4D97-AF65-F5344CB8AC3E}">
        <p14:creationId xmlns:p14="http://schemas.microsoft.com/office/powerpoint/2010/main" val="24289204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26</a:t>
            </a:fld>
            <a:endParaRPr lang="ru-RU"/>
          </a:p>
        </p:txBody>
      </p:sp>
    </p:spTree>
    <p:extLst>
      <p:ext uri="{BB962C8B-B14F-4D97-AF65-F5344CB8AC3E}">
        <p14:creationId xmlns:p14="http://schemas.microsoft.com/office/powerpoint/2010/main" val="11508197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27</a:t>
            </a:fld>
            <a:endParaRPr lang="ru-RU"/>
          </a:p>
        </p:txBody>
      </p:sp>
    </p:spTree>
    <p:extLst>
      <p:ext uri="{BB962C8B-B14F-4D97-AF65-F5344CB8AC3E}">
        <p14:creationId xmlns:p14="http://schemas.microsoft.com/office/powerpoint/2010/main" val="27902253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28</a:t>
            </a:fld>
            <a:endParaRPr lang="ru-RU"/>
          </a:p>
        </p:txBody>
      </p:sp>
    </p:spTree>
    <p:extLst>
      <p:ext uri="{BB962C8B-B14F-4D97-AF65-F5344CB8AC3E}">
        <p14:creationId xmlns:p14="http://schemas.microsoft.com/office/powerpoint/2010/main" val="22029725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29</a:t>
            </a:fld>
            <a:endParaRPr lang="ru-RU"/>
          </a:p>
        </p:txBody>
      </p:sp>
    </p:spTree>
    <p:extLst>
      <p:ext uri="{BB962C8B-B14F-4D97-AF65-F5344CB8AC3E}">
        <p14:creationId xmlns:p14="http://schemas.microsoft.com/office/powerpoint/2010/main" val="12687410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30</a:t>
            </a:fld>
            <a:endParaRPr lang="ru-RU"/>
          </a:p>
        </p:txBody>
      </p:sp>
    </p:spTree>
    <p:extLst>
      <p:ext uri="{BB962C8B-B14F-4D97-AF65-F5344CB8AC3E}">
        <p14:creationId xmlns:p14="http://schemas.microsoft.com/office/powerpoint/2010/main" val="27243876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31</a:t>
            </a:fld>
            <a:endParaRPr lang="ru-RU"/>
          </a:p>
        </p:txBody>
      </p:sp>
    </p:spTree>
    <p:extLst>
      <p:ext uri="{BB962C8B-B14F-4D97-AF65-F5344CB8AC3E}">
        <p14:creationId xmlns:p14="http://schemas.microsoft.com/office/powerpoint/2010/main" val="32797616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32</a:t>
            </a:fld>
            <a:endParaRPr lang="ru-RU"/>
          </a:p>
        </p:txBody>
      </p:sp>
    </p:spTree>
    <p:extLst>
      <p:ext uri="{BB962C8B-B14F-4D97-AF65-F5344CB8AC3E}">
        <p14:creationId xmlns:p14="http://schemas.microsoft.com/office/powerpoint/2010/main" val="38835008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33</a:t>
            </a:fld>
            <a:endParaRPr lang="ru-RU"/>
          </a:p>
        </p:txBody>
      </p:sp>
    </p:spTree>
    <p:extLst>
      <p:ext uri="{BB962C8B-B14F-4D97-AF65-F5344CB8AC3E}">
        <p14:creationId xmlns:p14="http://schemas.microsoft.com/office/powerpoint/2010/main" val="2001176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34</a:t>
            </a:fld>
            <a:endParaRPr lang="ru-RU"/>
          </a:p>
        </p:txBody>
      </p:sp>
    </p:spTree>
    <p:extLst>
      <p:ext uri="{BB962C8B-B14F-4D97-AF65-F5344CB8AC3E}">
        <p14:creationId xmlns:p14="http://schemas.microsoft.com/office/powerpoint/2010/main" val="18545306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35</a:t>
            </a:fld>
            <a:endParaRPr lang="ru-RU"/>
          </a:p>
        </p:txBody>
      </p:sp>
    </p:spTree>
    <p:extLst>
      <p:ext uri="{BB962C8B-B14F-4D97-AF65-F5344CB8AC3E}">
        <p14:creationId xmlns:p14="http://schemas.microsoft.com/office/powerpoint/2010/main" val="19121533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463748466"/>
      </p:ext>
    </p:extLst>
  </p:cSld>
  <p:clrMapOvr>
    <a:masterClrMapping/>
  </p:clrMapOvr>
  <p:transition spd="slow">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45537690"/>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396771520"/>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793506775"/>
      </p:ext>
    </p:extLst>
  </p:cSld>
  <p:clrMapOvr>
    <a:masterClrMapping/>
  </p:clrMapOvr>
  <p:transition spd="slow">
    <p:wip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913774" y="3051012"/>
            <a:ext cx="5106027"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6172200" y="3051012"/>
            <a:ext cx="510540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A0AC5B0-C5BA-4FDB-A277-DE77CA8C54F8}" type="datetimeFigureOut">
              <a:rPr lang="en-US" smtClean="0"/>
              <a:t>4/7/2018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077666515"/>
      </p:ext>
    </p:extLst>
  </p:cSld>
  <p:clrMapOvr>
    <a:masterClrMapping/>
  </p:clrMapOvr>
  <p:transition spd="slow">
    <p:wip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A0AC5B0-C5BA-4FDB-A277-DE77CA8C54F8}" type="datetimeFigureOut">
              <a:rPr lang="en-US" smtClean="0"/>
              <a:t>4/7/2018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537846085"/>
      </p:ext>
    </p:extLst>
  </p:cSld>
  <p:clrMapOvr>
    <a:masterClrMapping/>
  </p:clrMapOvr>
  <p:transition spd="slow">
    <p:wip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0A0AC5B0-C5BA-4FDB-A277-DE77CA8C54F8}" type="datetimeFigureOut">
              <a:rPr lang="en-US" smtClean="0"/>
              <a:t>4/7/2018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711214212"/>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143802562"/>
      </p:ext>
    </p:extLst>
  </p:cSld>
  <p:clrMapOvr>
    <a:masterClrMapping/>
  </p:clrMapOvr>
  <p:transition spd="slow">
    <p:wip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690326327"/>
      </p:ext>
    </p:extLst>
  </p:cSld>
  <p:clrMapOvr>
    <a:masterClrMapping/>
  </p:clrMapOvr>
  <p:transition spd="slow">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702950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5373837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006376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206492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0A0AC5B0-C5BA-4FDB-A277-DE77CA8C54F8}" type="datetimeFigureOut">
              <a:rPr lang="en-US" smtClean="0"/>
              <a:t>4/7/2018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8149658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0A0AC5B0-C5BA-4FDB-A277-DE77CA8C54F8}" type="datetimeFigureOut">
              <a:rPr lang="en-US" smtClean="0"/>
              <a:t>4/7/2018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5387703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429279637"/>
      </p:ext>
    </p:extLst>
  </p:cSld>
  <p:clrMapOvr>
    <a:masterClrMapping/>
  </p:clrMapOvr>
  <p:transition spd="slow">
    <p:wip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192690692"/>
      </p:ext>
    </p:extLst>
  </p:cSld>
  <p:clrMapOvr>
    <a:masterClrMapping/>
  </p:clrMapOvr>
  <p:transition spd="slow">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0A0AC5B0-C5BA-4FDB-A277-DE77CA8C54F8}" type="datetimeFigureOut">
              <a:rPr lang="en-US" smtClean="0"/>
              <a:t>4/7/2018</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3401C433-4C22-4F85-8F5B-993ED809BEFC}" type="slidenum">
              <a:rPr lang="en-US" smtClean="0"/>
              <a:t>‹#›</a:t>
            </a:fld>
            <a:endParaRPr lang="en-US"/>
          </a:p>
        </p:txBody>
      </p:sp>
    </p:spTree>
    <p:extLst>
      <p:ext uri="{BB962C8B-B14F-4D97-AF65-F5344CB8AC3E}">
        <p14:creationId xmlns:p14="http://schemas.microsoft.com/office/powerpoint/2010/main" val="1863852086"/>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ransition spd="slow">
    <p:wipe/>
  </p:transition>
  <p:timing>
    <p:tnLst>
      <p:par>
        <p:cTn id="1" dur="indefinite" restart="never" nodeType="tmRoot"/>
      </p:par>
    </p:tnLst>
  </p:timing>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5.w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w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image" Target="../media/image14.wmf"/><Relationship Id="rId3" Type="http://schemas.openxmlformats.org/officeDocument/2006/relationships/notesSlide" Target="../notesSlides/notesSlide11.xml"/><Relationship Id="rId7" Type="http://schemas.openxmlformats.org/officeDocument/2006/relationships/image" Target="../media/image11.wmf"/><Relationship Id="rId12" Type="http://schemas.openxmlformats.org/officeDocument/2006/relationships/oleObject" Target="../embeddings/oleObject7.bin"/><Relationship Id="rId17" Type="http://schemas.openxmlformats.org/officeDocument/2006/relationships/image" Target="../media/image16.wmf"/><Relationship Id="rId2" Type="http://schemas.openxmlformats.org/officeDocument/2006/relationships/slideLayout" Target="../slideLayouts/slideLayout1.xml"/><Relationship Id="rId16" Type="http://schemas.openxmlformats.org/officeDocument/2006/relationships/oleObject" Target="../embeddings/oleObject9.bin"/><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13.wmf"/><Relationship Id="rId5" Type="http://schemas.openxmlformats.org/officeDocument/2006/relationships/image" Target="../media/image10.wmf"/><Relationship Id="rId15" Type="http://schemas.openxmlformats.org/officeDocument/2006/relationships/image" Target="../media/image15.wmf"/><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12.wmf"/><Relationship Id="rId14" Type="http://schemas.openxmlformats.org/officeDocument/2006/relationships/oleObject" Target="../embeddings/oleObject8.bin"/></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12.bin"/><Relationship Id="rId3" Type="http://schemas.openxmlformats.org/officeDocument/2006/relationships/notesSlide" Target="../notesSlides/notesSlide12.xml"/><Relationship Id="rId7" Type="http://schemas.openxmlformats.org/officeDocument/2006/relationships/image" Target="../media/image18.w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oleObject" Target="../embeddings/oleObject11.bin"/><Relationship Id="rId5" Type="http://schemas.openxmlformats.org/officeDocument/2006/relationships/image" Target="../media/image17.wmf"/><Relationship Id="rId4" Type="http://schemas.openxmlformats.org/officeDocument/2006/relationships/oleObject" Target="../embeddings/oleObject10.bin"/><Relationship Id="rId9" Type="http://schemas.openxmlformats.org/officeDocument/2006/relationships/image" Target="../media/image19.wmf"/></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22.wmf"/><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oleObject" Target="../embeddings/oleObject14.bin"/><Relationship Id="rId5" Type="http://schemas.openxmlformats.org/officeDocument/2006/relationships/image" Target="../media/image21.wmf"/><Relationship Id="rId4" Type="http://schemas.openxmlformats.org/officeDocument/2006/relationships/oleObject" Target="../embeddings/oleObject13.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24.wmf"/><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oleObject" Target="../embeddings/oleObject16.bin"/><Relationship Id="rId5" Type="http://schemas.openxmlformats.org/officeDocument/2006/relationships/image" Target="../media/image23.wmf"/><Relationship Id="rId4" Type="http://schemas.openxmlformats.org/officeDocument/2006/relationships/oleObject" Target="../embeddings/oleObject15.bin"/></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28.wmf"/><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oleObject" Target="../embeddings/oleObject18.bin"/><Relationship Id="rId5" Type="http://schemas.openxmlformats.org/officeDocument/2006/relationships/image" Target="../media/image27.wmf"/><Relationship Id="rId4" Type="http://schemas.openxmlformats.org/officeDocument/2006/relationships/oleObject" Target="../embeddings/oleObject17.bin"/></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21.bin"/><Relationship Id="rId3" Type="http://schemas.openxmlformats.org/officeDocument/2006/relationships/notesSlide" Target="../notesSlides/notesSlide18.xml"/><Relationship Id="rId7" Type="http://schemas.openxmlformats.org/officeDocument/2006/relationships/image" Target="../media/image27.wmf"/><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oleObject" Target="../embeddings/oleObject20.bin"/><Relationship Id="rId5" Type="http://schemas.openxmlformats.org/officeDocument/2006/relationships/image" Target="../media/image28.wmf"/><Relationship Id="rId4" Type="http://schemas.openxmlformats.org/officeDocument/2006/relationships/oleObject" Target="../embeddings/oleObject19.bin"/><Relationship Id="rId9" Type="http://schemas.openxmlformats.org/officeDocument/2006/relationships/image" Target="../media/image29.w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vmlDrawing" Target="../drawings/vmlDrawing8.vml"/><Relationship Id="rId5" Type="http://schemas.openxmlformats.org/officeDocument/2006/relationships/image" Target="../media/image30.wmf"/><Relationship Id="rId4" Type="http://schemas.openxmlformats.org/officeDocument/2006/relationships/oleObject" Target="../embeddings/oleObject22.bin"/></Relationships>
</file>

<file path=ppt/slides/_rels/slide21.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notesSlide" Target="../notesSlides/notesSlide21.xml"/><Relationship Id="rId7" Type="http://schemas.openxmlformats.org/officeDocument/2006/relationships/oleObject" Target="../embeddings/oleObject24.bin"/><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image" Target="../media/image31.wmf"/><Relationship Id="rId5" Type="http://schemas.openxmlformats.org/officeDocument/2006/relationships/oleObject" Target="../embeddings/oleObject23.bin"/><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35.wmf"/><Relationship Id="rId2" Type="http://schemas.openxmlformats.org/officeDocument/2006/relationships/slideLayout" Target="../slideLayouts/slideLayout1.xml"/><Relationship Id="rId1" Type="http://schemas.openxmlformats.org/officeDocument/2006/relationships/vmlDrawing" Target="../drawings/vmlDrawing10.vml"/><Relationship Id="rId6" Type="http://schemas.openxmlformats.org/officeDocument/2006/relationships/oleObject" Target="../embeddings/oleObject26.bin"/><Relationship Id="rId5" Type="http://schemas.openxmlformats.org/officeDocument/2006/relationships/image" Target="../media/image34.wmf"/><Relationship Id="rId4" Type="http://schemas.openxmlformats.org/officeDocument/2006/relationships/oleObject" Target="../embeddings/oleObject25.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83326" y="0"/>
            <a:ext cx="11416937" cy="1569660"/>
          </a:xfrm>
          <a:prstGeom prst="rect">
            <a:avLst/>
          </a:prstGeom>
        </p:spPr>
        <p:txBody>
          <a:bodyPr wrap="square">
            <a:spAutoFit/>
          </a:bodyPr>
          <a:lstStyle/>
          <a:p>
            <a:r>
              <a:rPr lang="en-US" sz="3200" dirty="0" err="1" smtClean="0">
                <a:latin typeface="Times New Roman" panose="02020603050405020304" pitchFamily="18" charset="0"/>
                <a:cs typeface="Times New Roman" panose="02020603050405020304" pitchFamily="18" charset="0"/>
              </a:rPr>
              <a:t>Mavzu</a:t>
            </a:r>
            <a:r>
              <a:rPr lang="en-US"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CHo‘zilish</a:t>
            </a:r>
            <a:r>
              <a:rPr lang="ru-RU" sz="3200" dirty="0" smtClean="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vа</a:t>
            </a:r>
            <a:r>
              <a:rPr lang="ru-RU" sz="3200" dirty="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si</a:t>
            </a:r>
            <a:r>
              <a:rPr lang="en-US" sz="3200" dirty="0" smtClean="0">
                <a:latin typeface="Times New Roman" panose="02020603050405020304" pitchFamily="18" charset="0"/>
                <a:cs typeface="Times New Roman" panose="02020603050405020304" pitchFamily="18" charset="0"/>
              </a:rPr>
              <a:t>q</a:t>
            </a:r>
            <a:r>
              <a:rPr lang="ru-RU" sz="3200" dirty="0" err="1" smtClean="0">
                <a:latin typeface="Times New Roman" panose="02020603050405020304" pitchFamily="18" charset="0"/>
                <a:cs typeface="Times New Roman" panose="02020603050405020304" pitchFamily="18" charset="0"/>
              </a:rPr>
              <a:t>ilish</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CHo‘zilish</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vа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siqilishdаgi</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ichki</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kuchlаr</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yuklаnish</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vа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dеfоrmаtsiya</a:t>
            </a:r>
            <a:r>
              <a:rPr lang="ru-RU" sz="3200" dirty="0" smtClean="0">
                <a:latin typeface="Times New Roman" panose="02020603050405020304" pitchFamily="18" charset="0"/>
                <a:cs typeface="Times New Roman" panose="02020603050405020304" pitchFamily="18" charset="0"/>
              </a:rPr>
              <a:t>.</a:t>
            </a:r>
            <a:endParaRPr lang="en-US" sz="3200" dirty="0" smtClean="0">
              <a:latin typeface="Times New Roman" panose="02020603050405020304" pitchFamily="18" charset="0"/>
              <a:cs typeface="Times New Roman" panose="02020603050405020304" pitchFamily="18" charset="0"/>
            </a:endParaRPr>
          </a:p>
          <a:p>
            <a:r>
              <a:rPr lang="en-US" sz="3200" dirty="0" err="1" smtClean="0">
                <a:latin typeface="Times New Roman" panose="02020603050405020304" pitchFamily="18" charset="0"/>
                <a:cs typeface="Times New Roman" panose="02020603050405020304" pitchFamily="18" charset="0"/>
              </a:rPr>
              <a:t>Reja</a:t>
            </a:r>
            <a:r>
              <a:rPr lang="en-US" sz="320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949727336"/>
              </p:ext>
            </p:extLst>
          </p:nvPr>
        </p:nvGraphicFramePr>
        <p:xfrm>
          <a:off x="1481182" y="1071154"/>
          <a:ext cx="9151983" cy="54247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57643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0120" y="350580"/>
            <a:ext cx="10454640" cy="6001643"/>
          </a:xfrm>
          <a:prstGeom prst="rect">
            <a:avLst/>
          </a:prstGeom>
        </p:spPr>
        <p:txBody>
          <a:bodyPr wrap="square">
            <a:spAutoFit/>
          </a:bodyPr>
          <a:lstStyle/>
          <a:p>
            <a:pPr algn="ctr">
              <a:spcAft>
                <a:spcPts val="0"/>
              </a:spcAft>
            </a:pPr>
            <a:r>
              <a:rPr lang="uz-Cyrl-UZ" sz="3200" b="1" u="sng" dirty="0">
                <a:solidFill>
                  <a:srgbClr val="002060"/>
                </a:solidFill>
                <a:latin typeface="Times New Roman" panose="02020603050405020304" pitchFamily="18" charset="0"/>
                <a:ea typeface="Times New Roman" panose="02020603050405020304" pitchFamily="18" charset="0"/>
              </a:rPr>
              <a:t>1.Bo’ylama kuch. Kuchlanish</a:t>
            </a:r>
            <a:endParaRPr lang="ru-RU" sz="3200" dirty="0">
              <a:solidFill>
                <a:srgbClr val="002060"/>
              </a:solidFill>
              <a:latin typeface="Times New Roman" panose="02020603050405020304" pitchFamily="18" charset="0"/>
              <a:ea typeface="Times New Roman" panose="02020603050405020304" pitchFamily="18" charset="0"/>
            </a:endParaRPr>
          </a:p>
          <a:p>
            <a:pPr indent="449580" algn="just">
              <a:spcAft>
                <a:spcPts val="0"/>
              </a:spcAft>
            </a:pPr>
            <a:r>
              <a:rPr lang="uz-Cyrl-UZ" sz="3200" b="1" dirty="0">
                <a:solidFill>
                  <a:srgbClr val="002060"/>
                </a:solidFill>
                <a:latin typeface="Times New Roman" panose="02020603050405020304" pitchFamily="18" charset="0"/>
                <a:ea typeface="Times New Roman" panose="02020603050405020304" pitchFamily="18" charset="0"/>
              </a:rPr>
              <a:t> </a:t>
            </a:r>
            <a:endParaRPr lang="ru-RU" sz="3200" dirty="0">
              <a:solidFill>
                <a:srgbClr val="002060"/>
              </a:solidFill>
              <a:latin typeface="Times New Roman" panose="02020603050405020304" pitchFamily="18" charset="0"/>
              <a:ea typeface="Times New Roman" panose="02020603050405020304" pitchFamily="18" charset="0"/>
            </a:endParaRPr>
          </a:p>
          <a:p>
            <a:pPr algn="just">
              <a:spcAft>
                <a:spcPts val="0"/>
              </a:spcAft>
            </a:pPr>
            <a:r>
              <a:rPr lang="uz-Cyrl-UZ" sz="3200" dirty="0">
                <a:solidFill>
                  <a:srgbClr val="002060"/>
                </a:solidFill>
                <a:latin typeface="Times New Roman" panose="02020603050405020304" pitchFamily="18" charset="0"/>
                <a:ea typeface="Times New Roman" panose="02020603050405020304" pitchFamily="18" charset="0"/>
              </a:rPr>
              <a:t>Qurilish konstruktsiyalari va mashina qismlari ichida cho’zilish va siqilish deformatsiyalariga ishlaydigan bruslar juda ko’p uchraydi. CHo’zilish va siqilishga qarshilik ko’rsatadigan to’g’ri o’qli bruslar sterjenlar deb ataladi. Masalan, har qanday yuk ko’targichlarning troslarida cho’zilish, fabrika va zavod trubalarida siqilish deformatsiyasi hosil bo’ladi va hokazo</a:t>
            </a:r>
            <a:r>
              <a:rPr lang="uz-Cyrl-UZ" sz="3200" b="1" dirty="0">
                <a:solidFill>
                  <a:srgbClr val="002060"/>
                </a:solidFill>
                <a:latin typeface="Times New Roman" panose="02020603050405020304" pitchFamily="18" charset="0"/>
                <a:ea typeface="Times New Roman" panose="02020603050405020304" pitchFamily="18" charset="0"/>
              </a:rPr>
              <a:t>.</a:t>
            </a:r>
            <a:endParaRPr lang="ru-RU" sz="3200" dirty="0">
              <a:solidFill>
                <a:srgbClr val="002060"/>
              </a:solidFill>
              <a:latin typeface="Times New Roman" panose="02020603050405020304" pitchFamily="18" charset="0"/>
              <a:ea typeface="Times New Roman" panose="02020603050405020304" pitchFamily="18" charset="0"/>
            </a:endParaRPr>
          </a:p>
          <a:p>
            <a:pPr algn="just">
              <a:spcAft>
                <a:spcPts val="0"/>
              </a:spcAft>
            </a:pPr>
            <a:r>
              <a:rPr lang="uz-Cyrl-UZ" sz="3200" b="1" dirty="0">
                <a:solidFill>
                  <a:srgbClr val="FF0000"/>
                </a:solidFill>
                <a:latin typeface="Times New Roman" panose="02020603050405020304" pitchFamily="18" charset="0"/>
                <a:ea typeface="Times New Roman" panose="02020603050405020304" pitchFamily="18" charset="0"/>
              </a:rPr>
              <a:t>Markaziy cho’zilish yoki siqilish deb</a:t>
            </a:r>
            <a:r>
              <a:rPr lang="uz-Cyrl-UZ" sz="3200" b="1" dirty="0">
                <a:solidFill>
                  <a:srgbClr val="002060"/>
                </a:solidFill>
                <a:latin typeface="Times New Roman" panose="02020603050405020304" pitchFamily="18" charset="0"/>
                <a:ea typeface="Times New Roman" panose="02020603050405020304" pitchFamily="18" charset="0"/>
              </a:rPr>
              <a:t>, </a:t>
            </a:r>
            <a:r>
              <a:rPr lang="uz-Cyrl-UZ" sz="3200" dirty="0">
                <a:solidFill>
                  <a:srgbClr val="002060"/>
                </a:solidFill>
                <a:latin typeface="Times New Roman" panose="02020603050405020304" pitchFamily="18" charset="0"/>
                <a:ea typeface="Times New Roman" panose="02020603050405020304" pitchFamily="18" charset="0"/>
              </a:rPr>
              <a:t>bir-biriga teng va o’qi bo’ylab qarama –qarshi tomonlarga yo’nalgan  kuchlar ta’siridagi sterjenlarning deformatsiyasiga aytiladi.         </a:t>
            </a:r>
            <a:endParaRPr lang="ru-RU" sz="3200"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51665384"/>
      </p:ext>
    </p:extLst>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24840" y="457260"/>
            <a:ext cx="10622280" cy="4708981"/>
          </a:xfrm>
          <a:prstGeom prst="rect">
            <a:avLst/>
          </a:prstGeom>
        </p:spPr>
        <p:txBody>
          <a:bodyPr wrap="square">
            <a:spAutoFit/>
          </a:bodyPr>
          <a:lstStyle/>
          <a:p>
            <a:pPr indent="449580" algn="just">
              <a:spcAft>
                <a:spcPts val="0"/>
              </a:spcAft>
            </a:pPr>
            <a:r>
              <a:rPr lang="en-US" sz="3000" dirty="0" err="1">
                <a:solidFill>
                  <a:srgbClr val="002060"/>
                </a:solidFill>
                <a:latin typeface="Times New Roman" panose="02020603050405020304" pitchFamily="18" charset="0"/>
                <a:ea typeface="Times New Roman" panose="02020603050405020304" pitchFamily="18" charset="0"/>
              </a:rPr>
              <a:t>Cho’zilish</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va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siqilish</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qurilish</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konstruksiyalari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va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mashina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elementlarida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tez-tez</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uchrab</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turadi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Sterjenlarning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mahkamlanish</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turiga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va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nagruzkalarning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ta'sir</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etishiga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qarab</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turli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hil</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cho’zilish</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va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siqilish</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paydo</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bo’lishi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mumkin</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Sterjen</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cho’zilganda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uning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uzunligi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ortadi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ko’ndalang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o’lchamlari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qisqaradi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siqilishda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esa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aksincha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sterjen</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uzunligi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qisqarib</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ko’ndalang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kesim</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o’lchamlari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ortadi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Cho’zilish</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va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siqilish</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deformasiyasi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sterjenning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uzunligi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va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ko’ndalang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kesimlari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o’zgarishidan</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iborat</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Brusning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ko’ndalang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kesimida</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hosil</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bo’lgan</a:t>
            </a:r>
            <a:r>
              <a:rPr lang="en-US" sz="3000" dirty="0">
                <a:solidFill>
                  <a:srgbClr val="002060"/>
                </a:solidFill>
                <a:latin typeface="Times New Roman" panose="02020603050405020304" pitchFamily="18" charset="0"/>
                <a:ea typeface="Times New Roman" panose="02020603050405020304" pitchFamily="18" charset="0"/>
              </a:rPr>
              <a:t> normal </a:t>
            </a:r>
            <a:r>
              <a:rPr lang="en-US" sz="3000" dirty="0" err="1">
                <a:solidFill>
                  <a:srgbClr val="002060"/>
                </a:solidFill>
                <a:latin typeface="Times New Roman" panose="02020603050405020304" pitchFamily="18" charset="0"/>
                <a:ea typeface="Times New Roman" panose="02020603050405020304" pitchFamily="18" charset="0"/>
              </a:rPr>
              <a:t>kuchlanishlarning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teng</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ta'sir</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etuvchisiga</a:t>
            </a:r>
            <a:r>
              <a:rPr lang="en-US" sz="3000" dirty="0">
                <a:solidFill>
                  <a:srgbClr val="002060"/>
                </a:solidFill>
                <a:latin typeface="Times New Roman" panose="02020603050405020304" pitchFamily="18" charset="0"/>
                <a:ea typeface="Times New Roman" panose="02020603050405020304" pitchFamily="18" charset="0"/>
              </a:rPr>
              <a:t> </a:t>
            </a:r>
            <a:r>
              <a:rPr lang="en-US" sz="3000" b="1" i="1" dirty="0" err="1">
                <a:solidFill>
                  <a:srgbClr val="FF0000"/>
                </a:solidFill>
                <a:latin typeface="Times New Roman" panose="02020603050405020304" pitchFamily="18" charset="0"/>
                <a:ea typeface="Times New Roman" panose="02020603050405020304" pitchFamily="18" charset="0"/>
              </a:rPr>
              <a:t>bo’ylama</a:t>
            </a:r>
            <a:r>
              <a:rPr lang="en-US" sz="3000" b="1" i="1" dirty="0">
                <a:solidFill>
                  <a:srgbClr val="FF0000"/>
                </a:solidFill>
                <a:latin typeface="Times New Roman" panose="02020603050405020304" pitchFamily="18" charset="0"/>
                <a:ea typeface="Times New Roman" panose="02020603050405020304" pitchFamily="18" charset="0"/>
              </a:rPr>
              <a:t> </a:t>
            </a:r>
            <a:r>
              <a:rPr lang="en-US" sz="3000" b="1" i="1" dirty="0" err="1">
                <a:solidFill>
                  <a:srgbClr val="FF0000"/>
                </a:solidFill>
                <a:latin typeface="Times New Roman" panose="02020603050405020304" pitchFamily="18" charset="0"/>
                <a:ea typeface="Times New Roman" panose="02020603050405020304" pitchFamily="18" charset="0"/>
              </a:rPr>
              <a:t>kuch</a:t>
            </a:r>
            <a:r>
              <a:rPr lang="en-US" sz="3000" b="1" i="1" dirty="0">
                <a:solidFill>
                  <a:srgbClr val="FF0000"/>
                </a:solidFill>
                <a:latin typeface="Times New Roman" panose="02020603050405020304" pitchFamily="18" charset="0"/>
                <a:ea typeface="Times New Roman" panose="02020603050405020304" pitchFamily="18" charset="0"/>
              </a:rPr>
              <a:t> </a:t>
            </a:r>
            <a:r>
              <a:rPr lang="en-US" sz="3000" b="1" i="1" dirty="0" err="1">
                <a:solidFill>
                  <a:srgbClr val="002060"/>
                </a:solidFill>
                <a:latin typeface="Times New Roman" panose="02020603050405020304" pitchFamily="18" charset="0"/>
                <a:ea typeface="Times New Roman" panose="02020603050405020304" pitchFamily="18" charset="0"/>
              </a:rPr>
              <a:t>deyiladi</a:t>
            </a:r>
            <a:r>
              <a:rPr lang="en-US" sz="3000" dirty="0">
                <a:solidFill>
                  <a:srgbClr val="002060"/>
                </a:solidFill>
                <a:latin typeface="Times New Roman" panose="02020603050405020304" pitchFamily="18" charset="0"/>
                <a:ea typeface="Times New Roman" panose="02020603050405020304" pitchFamily="18" charset="0"/>
              </a:rPr>
              <a:t>.</a:t>
            </a:r>
            <a:endParaRPr lang="ru-RU" sz="3000" dirty="0">
              <a:solidFill>
                <a:srgbClr val="002060"/>
              </a:solidFill>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1027096592"/>
              </p:ext>
            </p:extLst>
          </p:nvPr>
        </p:nvGraphicFramePr>
        <p:xfrm>
          <a:off x="4958215" y="5068164"/>
          <a:ext cx="4033385" cy="1439316"/>
        </p:xfrm>
        <a:graphic>
          <a:graphicData uri="http://schemas.openxmlformats.org/presentationml/2006/ole">
            <mc:AlternateContent xmlns:mc="http://schemas.openxmlformats.org/markup-compatibility/2006">
              <mc:Choice xmlns:v="urn:schemas-microsoft-com:vml" Requires="v">
                <p:oleObj spid="_x0000_s1048" name="Уравнение" r:id="rId4" imgW="596641" imgH="253890" progId="Equation.3">
                  <p:embed/>
                </p:oleObj>
              </mc:Choice>
              <mc:Fallback>
                <p:oleObj name="Уравнение" r:id="rId4" imgW="596641" imgH="253890" progId="Equation.3">
                  <p:embed/>
                  <p:pic>
                    <p:nvPicPr>
                      <p:cNvPr id="4" name="Объект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8215" y="5068164"/>
                        <a:ext cx="4033385" cy="1439316"/>
                      </a:xfrm>
                      <a:prstGeom prst="rect">
                        <a:avLst/>
                      </a:prstGeom>
                      <a:noFill/>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3922441256"/>
              </p:ext>
            </p:extLst>
          </p:nvPr>
        </p:nvGraphicFramePr>
        <p:xfrm>
          <a:off x="3108960" y="5007204"/>
          <a:ext cx="1548169" cy="1500276"/>
        </p:xfrm>
        <a:graphic>
          <a:graphicData uri="http://schemas.openxmlformats.org/presentationml/2006/ole">
            <mc:AlternateContent xmlns:mc="http://schemas.openxmlformats.org/markup-compatibility/2006">
              <mc:Choice xmlns:v="urn:schemas-microsoft-com:vml" Requires="v">
                <p:oleObj spid="_x0000_s1049" name="Уравнение" r:id="rId6" imgW="215806" imgH="228501" progId="Equation.3">
                  <p:embed/>
                </p:oleObj>
              </mc:Choice>
              <mc:Fallback>
                <p:oleObj name="Уравнение" r:id="rId6" imgW="215806" imgH="228501" progId="Equation.3">
                  <p:embed/>
                  <p:pic>
                    <p:nvPicPr>
                      <p:cNvPr id="3" name="Объект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08960" y="5007204"/>
                        <a:ext cx="1548169" cy="1500276"/>
                      </a:xfrm>
                      <a:prstGeom prst="rect">
                        <a:avLst/>
                      </a:prstGeom>
                      <a:noFill/>
                    </p:spPr>
                  </p:pic>
                </p:oleObj>
              </mc:Fallback>
            </mc:AlternateContent>
          </a:graphicData>
        </a:graphic>
      </p:graphicFrame>
    </p:spTree>
    <p:extLst>
      <p:ext uri="{BB962C8B-B14F-4D97-AF65-F5344CB8AC3E}">
        <p14:creationId xmlns:p14="http://schemas.microsoft.com/office/powerpoint/2010/main" val="242200298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029300" y="313406"/>
            <a:ext cx="10054535"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Cho’zilgan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siqilgan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to’g’ri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bruslarda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ko’ndalang</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kesimlarida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bo’ylama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zo’riqish</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kuchlari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hosil</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ya'ni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Nx</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cho’zilgan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siqilgan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bruslarning</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eng</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oddiysini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ko’rib</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chiqamiz.Ulardan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biri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cho’zigan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ikkinchisi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esa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siqilgan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Cho’zilgan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siqilganligini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bilish</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kesish</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metodi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orqali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aniqlaymiz</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Shakl</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1-Agar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kumimoji="0" lang="en-US" sz="3600" b="0" i="0" u="none" strike="noStrike" cap="none" normalizeH="0" baseline="-3000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x</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yo’nalishi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brusning</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tashqi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tomoniga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yo’nalgan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bo’lsa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ishorasi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musbat</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2-si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esa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aksincha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bo’ylama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kuchning</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yo’nalishi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brusga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tomon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yo’nalgan</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bo’lsa</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ishorasi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manfiy</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sz="36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44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872004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811" y="1036026"/>
            <a:ext cx="9729697" cy="4540526"/>
          </a:xfrm>
          <a:prstGeom prst="rect">
            <a:avLst/>
          </a:prstGeom>
        </p:spPr>
      </p:pic>
    </p:spTree>
    <p:extLst>
      <p:ext uri="{BB962C8B-B14F-4D97-AF65-F5344CB8AC3E}">
        <p14:creationId xmlns:p14="http://schemas.microsoft.com/office/powerpoint/2010/main" val="2643088223"/>
      </p:ext>
    </p:extLst>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200" y="350520"/>
            <a:ext cx="11277600" cy="6093976"/>
          </a:xfrm>
          <a:prstGeom prst="rect">
            <a:avLst/>
          </a:prstGeom>
        </p:spPr>
        <p:txBody>
          <a:bodyPr wrap="square">
            <a:spAutoFit/>
          </a:bodyPr>
          <a:lstStyle/>
          <a:p>
            <a:pPr indent="449580" algn="just">
              <a:spcAft>
                <a:spcPts val="0"/>
              </a:spcAft>
            </a:pPr>
            <a:r>
              <a:rPr lang="en-US" sz="2600" dirty="0">
                <a:solidFill>
                  <a:srgbClr val="002060"/>
                </a:solidFill>
                <a:latin typeface="Times New Roman" panose="02020603050405020304" pitchFamily="18" charset="0"/>
                <a:ea typeface="Times New Roman" panose="02020603050405020304" pitchFamily="18" charset="0"/>
              </a:rPr>
              <a:t>Agar </a:t>
            </a:r>
            <a:r>
              <a:rPr lang="en-US" sz="2600" dirty="0" err="1">
                <a:solidFill>
                  <a:srgbClr val="002060"/>
                </a:solidFill>
                <a:latin typeface="Times New Roman" panose="02020603050405020304" pitchFamily="18" charset="0"/>
                <a:ea typeface="Times New Roman" panose="02020603050405020304" pitchFamily="18" charset="0"/>
              </a:rPr>
              <a:t>brusning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har</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qaysi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ko’ndalang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kesimida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hosil</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bo’ladigan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bo’ylama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kuchlarning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qiymatlari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turlicha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bo’lsa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ularning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brus</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o’qi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bo’yicha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o’zgarish</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qonunini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ko’rsatuvchi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grafik</a:t>
            </a:r>
            <a:r>
              <a:rPr lang="en-US" sz="2600" dirty="0">
                <a:solidFill>
                  <a:srgbClr val="002060"/>
                </a:solidFill>
                <a:latin typeface="Times New Roman" panose="02020603050405020304" pitchFamily="18" charset="0"/>
                <a:ea typeface="Times New Roman" panose="02020603050405020304" pitchFamily="18" charset="0"/>
              </a:rPr>
              <a:t> </a:t>
            </a:r>
            <a:r>
              <a:rPr lang="en-US" sz="2600" b="1" i="1" u="sng" dirty="0" err="1">
                <a:solidFill>
                  <a:srgbClr val="FF0000"/>
                </a:solidFill>
                <a:latin typeface="Times New Roman" panose="02020603050405020304" pitchFamily="18" charset="0"/>
                <a:ea typeface="Times New Roman" panose="02020603050405020304" pitchFamily="18" charset="0"/>
              </a:rPr>
              <a:t>bo’ylama</a:t>
            </a:r>
            <a:r>
              <a:rPr lang="en-US" sz="2600" b="1" i="1" u="sng" dirty="0">
                <a:solidFill>
                  <a:srgbClr val="FF0000"/>
                </a:solidFill>
                <a:latin typeface="Times New Roman" panose="02020603050405020304" pitchFamily="18" charset="0"/>
                <a:ea typeface="Times New Roman" panose="02020603050405020304" pitchFamily="18" charset="0"/>
              </a:rPr>
              <a:t> </a:t>
            </a:r>
            <a:r>
              <a:rPr lang="en-US" sz="2600" b="1" i="1" u="sng" dirty="0" err="1">
                <a:solidFill>
                  <a:srgbClr val="FF0000"/>
                </a:solidFill>
                <a:latin typeface="Times New Roman" panose="02020603050405020304" pitchFamily="18" charset="0"/>
                <a:ea typeface="Times New Roman" panose="02020603050405020304" pitchFamily="18" charset="0"/>
              </a:rPr>
              <a:t>kuch</a:t>
            </a:r>
            <a:r>
              <a:rPr lang="en-US" sz="2600" b="1" i="1" u="sng" dirty="0">
                <a:solidFill>
                  <a:srgbClr val="FF0000"/>
                </a:solidFill>
                <a:latin typeface="Times New Roman" panose="02020603050405020304" pitchFamily="18" charset="0"/>
                <a:ea typeface="Times New Roman" panose="02020603050405020304" pitchFamily="18" charset="0"/>
              </a:rPr>
              <a:t> </a:t>
            </a:r>
            <a:r>
              <a:rPr lang="en-US" sz="2600" b="1" i="1" u="sng" dirty="0" err="1">
                <a:solidFill>
                  <a:srgbClr val="FF0000"/>
                </a:solidFill>
                <a:latin typeface="Times New Roman" panose="02020603050405020304" pitchFamily="18" charset="0"/>
                <a:ea typeface="Times New Roman" panose="02020603050405020304" pitchFamily="18" charset="0"/>
              </a:rPr>
              <a:t>epyurasi</a:t>
            </a:r>
            <a:r>
              <a:rPr lang="en-US" sz="2600" b="1" i="1" u="sng" dirty="0">
                <a:solidFill>
                  <a:srgbClr val="FF0000"/>
                </a:solidFill>
                <a:latin typeface="Times New Roman" panose="02020603050405020304" pitchFamily="18" charset="0"/>
                <a:ea typeface="Times New Roman" panose="02020603050405020304" pitchFamily="18" charset="0"/>
              </a:rPr>
              <a:t> </a:t>
            </a:r>
            <a:r>
              <a:rPr lang="en-US" sz="2600" b="1" i="1" u="sng" dirty="0" err="1">
                <a:solidFill>
                  <a:srgbClr val="FF0000"/>
                </a:solidFill>
                <a:latin typeface="Times New Roman" panose="02020603050405020304" pitchFamily="18" charset="0"/>
                <a:ea typeface="Times New Roman" panose="02020603050405020304" pitchFamily="18" charset="0"/>
              </a:rPr>
              <a:t>deyiladi</a:t>
            </a:r>
            <a:r>
              <a:rPr lang="en-US" sz="2600" dirty="0">
                <a:solidFill>
                  <a:srgbClr val="FF0000"/>
                </a:solidFill>
                <a:latin typeface="Times New Roman" panose="02020603050405020304" pitchFamily="18" charset="0"/>
                <a:ea typeface="Times New Roman" panose="02020603050405020304" pitchFamily="18" charset="0"/>
              </a:rPr>
              <a:t>.</a:t>
            </a:r>
            <a:endParaRPr lang="ru-RU" sz="2600" dirty="0">
              <a:solidFill>
                <a:srgbClr val="FF0000"/>
              </a:solidFill>
              <a:latin typeface="Times New Roman" panose="02020603050405020304" pitchFamily="18" charset="0"/>
              <a:ea typeface="Times New Roman" panose="02020603050405020304" pitchFamily="18" charset="0"/>
            </a:endParaRPr>
          </a:p>
          <a:p>
            <a:pPr indent="449580" algn="ctr">
              <a:spcAft>
                <a:spcPts val="0"/>
              </a:spcAft>
            </a:pPr>
            <a:r>
              <a:rPr lang="en-US" sz="2600" dirty="0" err="1">
                <a:solidFill>
                  <a:srgbClr val="002060"/>
                </a:solidFill>
                <a:latin typeface="Times New Roman" panose="02020603050405020304" pitchFamily="18" charset="0"/>
                <a:ea typeface="Times New Roman" panose="02020603050405020304" pitchFamily="18" charset="0"/>
              </a:rPr>
              <a:t>Nx</a:t>
            </a:r>
            <a:r>
              <a:rPr lang="en-US" sz="2600" dirty="0">
                <a:solidFill>
                  <a:srgbClr val="002060"/>
                </a:solidFill>
                <a:latin typeface="Times New Roman" panose="02020603050405020304" pitchFamily="18" charset="0"/>
                <a:ea typeface="Times New Roman" panose="02020603050405020304" pitchFamily="18" charset="0"/>
              </a:rPr>
              <a:t>  = f (x)</a:t>
            </a:r>
            <a:endParaRPr lang="ru-RU" sz="2600" dirty="0">
              <a:solidFill>
                <a:srgbClr val="002060"/>
              </a:solidFill>
              <a:latin typeface="Times New Roman" panose="02020603050405020304" pitchFamily="18" charset="0"/>
              <a:ea typeface="Times New Roman" panose="02020603050405020304" pitchFamily="18" charset="0"/>
            </a:endParaRPr>
          </a:p>
          <a:p>
            <a:pPr algn="just">
              <a:spcAft>
                <a:spcPts val="0"/>
              </a:spcAft>
            </a:pPr>
            <a:r>
              <a:rPr lang="en-US" sz="2600" dirty="0" err="1">
                <a:solidFill>
                  <a:srgbClr val="002060"/>
                </a:solidFill>
                <a:latin typeface="Times New Roman" panose="02020603050405020304" pitchFamily="18" charset="0"/>
                <a:ea typeface="Times New Roman" panose="02020603050405020304" pitchFamily="18" charset="0"/>
              </a:rPr>
              <a:t>Markaziy</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cho’zilish</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va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siqilish</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holatidagi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sterjenning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ko’ndalang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kesimida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faqat</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o’q</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bo’ylab</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yo’nalgan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bo’ylama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kuch</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hosil</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bo’lganligi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uchun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bunday</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sterjenning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ko’ndalang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kesimida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faqat</a:t>
            </a:r>
            <a:r>
              <a:rPr lang="en-US" sz="2600" dirty="0">
                <a:solidFill>
                  <a:srgbClr val="002060"/>
                </a:solidFill>
                <a:latin typeface="Times New Roman" panose="02020603050405020304" pitchFamily="18" charset="0"/>
                <a:ea typeface="Times New Roman" panose="02020603050405020304" pitchFamily="18" charset="0"/>
              </a:rPr>
              <a:t> normal </a:t>
            </a:r>
            <a:r>
              <a:rPr lang="en-US" sz="2600" dirty="0" err="1">
                <a:solidFill>
                  <a:srgbClr val="002060"/>
                </a:solidFill>
                <a:latin typeface="Times New Roman" panose="02020603050405020304" pitchFamily="18" charset="0"/>
                <a:ea typeface="Times New Roman" panose="02020603050405020304" pitchFamily="18" charset="0"/>
              </a:rPr>
              <a:t>kuchlanishlar</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hosil</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bo’ladi</a:t>
            </a:r>
            <a:r>
              <a:rPr lang="en-US" sz="2600" dirty="0">
                <a:solidFill>
                  <a:srgbClr val="002060"/>
                </a:solidFill>
                <a:latin typeface="Times New Roman" panose="02020603050405020304" pitchFamily="18" charset="0"/>
                <a:ea typeface="Times New Roman" panose="02020603050405020304" pitchFamily="18" charset="0"/>
              </a:rPr>
              <a:t>. </a:t>
            </a:r>
            <a:endParaRPr lang="ru-RU" sz="2600" dirty="0">
              <a:solidFill>
                <a:srgbClr val="002060"/>
              </a:solidFill>
              <a:latin typeface="Times New Roman" panose="02020603050405020304" pitchFamily="18" charset="0"/>
              <a:ea typeface="Times New Roman" panose="02020603050405020304" pitchFamily="18" charset="0"/>
            </a:endParaRPr>
          </a:p>
          <a:p>
            <a:pPr algn="just">
              <a:spcAft>
                <a:spcPts val="0"/>
              </a:spcAft>
            </a:pPr>
            <a:r>
              <a:rPr lang="en-US" sz="2600" dirty="0">
                <a:solidFill>
                  <a:srgbClr val="002060"/>
                </a:solidFill>
                <a:latin typeface="Times New Roman" panose="02020603050405020304" pitchFamily="18" charset="0"/>
                <a:ea typeface="Times New Roman" panose="02020603050405020304" pitchFamily="18" charset="0"/>
              </a:rPr>
              <a:t>Normal </a:t>
            </a:r>
            <a:r>
              <a:rPr lang="en-US" sz="2600" dirty="0" err="1">
                <a:solidFill>
                  <a:srgbClr val="002060"/>
                </a:solidFill>
                <a:latin typeface="Times New Roman" panose="02020603050405020304" pitchFamily="18" charset="0"/>
                <a:ea typeface="Times New Roman" panose="02020603050405020304" pitchFamily="18" charset="0"/>
              </a:rPr>
              <a:t>kuchlanish</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cho’zilgan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va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siqilgan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to’g’ri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sterjenlarning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ko’ndalang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kesimlarida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hosil</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bo’ladi</a:t>
            </a:r>
            <a:r>
              <a:rPr lang="en-US" sz="2600" dirty="0">
                <a:solidFill>
                  <a:srgbClr val="002060"/>
                </a:solidFill>
                <a:latin typeface="Times New Roman" panose="02020603050405020304" pitchFamily="18" charset="0"/>
                <a:ea typeface="Times New Roman" panose="02020603050405020304" pitchFamily="18" charset="0"/>
              </a:rPr>
              <a:t>. Normal </a:t>
            </a:r>
            <a:r>
              <a:rPr lang="en-US" sz="2600" dirty="0" err="1">
                <a:solidFill>
                  <a:srgbClr val="002060"/>
                </a:solidFill>
                <a:latin typeface="Times New Roman" panose="02020603050405020304" pitchFamily="18" charset="0"/>
                <a:ea typeface="Times New Roman" panose="02020603050405020304" pitchFamily="18" charset="0"/>
              </a:rPr>
              <a:t>kuchlanish</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aniqlash</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uchun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sterjenning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ko’ndalang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kesimlarida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taqsimlanish</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qonunini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bilish</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lozim</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Bizga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ma'lumki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Materiallar</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qarshiligi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fanida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qabul</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qilingan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gipotezalar</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mavjud</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shulardan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biri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Ya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Bernulli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gipotezasidir</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unda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shunday</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deyilgan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Sterjenning</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deformasiyagacha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bo’lgan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tekis</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va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sterjen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o’qiga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tik</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bo’lgan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kesimlari</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deformasiyadan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keyin</a:t>
            </a:r>
            <a:r>
              <a:rPr lang="en-US" sz="2600" dirty="0">
                <a:solidFill>
                  <a:srgbClr val="002060"/>
                </a:solidFill>
                <a:latin typeface="Times New Roman" panose="02020603050405020304" pitchFamily="18" charset="0"/>
                <a:ea typeface="Times New Roman" panose="02020603050405020304" pitchFamily="18" charset="0"/>
              </a:rPr>
              <a:t> ham </a:t>
            </a:r>
            <a:r>
              <a:rPr lang="en-US" sz="2600" dirty="0" err="1">
                <a:solidFill>
                  <a:srgbClr val="002060"/>
                </a:solidFill>
                <a:latin typeface="Times New Roman" panose="02020603050405020304" pitchFamily="18" charset="0"/>
                <a:ea typeface="Times New Roman" panose="02020603050405020304" pitchFamily="18" charset="0"/>
              </a:rPr>
              <a:t>tekis</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va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sterjen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o’qiga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tikligicha</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qoladi</a:t>
            </a:r>
            <a:r>
              <a:rPr lang="en-US" sz="2600" dirty="0">
                <a:solidFill>
                  <a:srgbClr val="002060"/>
                </a:solidFill>
                <a:latin typeface="Times New Roman" panose="02020603050405020304" pitchFamily="18" charset="0"/>
                <a:ea typeface="Times New Roman" panose="02020603050405020304" pitchFamily="18" charset="0"/>
              </a:rPr>
              <a:t>. Normal </a:t>
            </a:r>
            <a:r>
              <a:rPr lang="en-US" sz="2600" dirty="0" err="1">
                <a:solidFill>
                  <a:srgbClr val="002060"/>
                </a:solidFill>
                <a:latin typeface="Times New Roman" panose="02020603050405020304" pitchFamily="18" charset="0"/>
                <a:ea typeface="Times New Roman" panose="02020603050405020304" pitchFamily="18" charset="0"/>
              </a:rPr>
              <a:t>kuchlanishlar</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tekis</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taqsimlangan</a:t>
            </a:r>
            <a:r>
              <a:rPr lang="en-US" sz="2600" dirty="0">
                <a:solidFill>
                  <a:srgbClr val="002060"/>
                </a:solidFill>
                <a:latin typeface="Times New Roman" panose="02020603050405020304" pitchFamily="18" charset="0"/>
                <a:ea typeface="Times New Roman" panose="02020603050405020304" pitchFamily="18" charset="0"/>
              </a:rPr>
              <a:t> </a:t>
            </a:r>
            <a:r>
              <a:rPr lang="en-US" sz="2600" dirty="0" err="1">
                <a:solidFill>
                  <a:srgbClr val="002060"/>
                </a:solidFill>
                <a:latin typeface="Times New Roman" panose="02020603050405020304" pitchFamily="18" charset="0"/>
                <a:ea typeface="Times New Roman" panose="02020603050405020304" pitchFamily="18" charset="0"/>
              </a:rPr>
              <a:t>bo’ladi</a:t>
            </a:r>
            <a:r>
              <a:rPr lang="en-US" sz="2600" dirty="0">
                <a:solidFill>
                  <a:srgbClr val="002060"/>
                </a:solidFill>
                <a:latin typeface="Times New Roman" panose="02020603050405020304" pitchFamily="18" charset="0"/>
                <a:ea typeface="Times New Roman" panose="02020603050405020304" pitchFamily="18" charset="0"/>
              </a:rPr>
              <a:t>. </a:t>
            </a:r>
            <a:endParaRPr lang="ru-RU" sz="2600"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9493898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910650915"/>
              </p:ext>
            </p:extLst>
          </p:nvPr>
        </p:nvGraphicFramePr>
        <p:xfrm>
          <a:off x="563881" y="853441"/>
          <a:ext cx="10911840" cy="5029200"/>
        </p:xfrm>
        <a:graphic>
          <a:graphicData uri="http://schemas.openxmlformats.org/drawingml/2006/table">
            <a:tbl>
              <a:tblPr firstRow="1" firstCol="1" bandRow="1">
                <a:tableStyleId>{5C22544A-7EE6-4342-B048-85BDC9FD1C3A}</a:tableStyleId>
              </a:tblPr>
              <a:tblGrid>
                <a:gridCol w="3393233">
                  <a:extLst>
                    <a:ext uri="{9D8B030D-6E8A-4147-A177-3AD203B41FA5}">
                      <a16:colId xmlns:a16="http://schemas.microsoft.com/office/drawing/2014/main" val="20000"/>
                    </a:ext>
                  </a:extLst>
                </a:gridCol>
                <a:gridCol w="7518607">
                  <a:extLst>
                    <a:ext uri="{9D8B030D-6E8A-4147-A177-3AD203B41FA5}">
                      <a16:colId xmlns:a16="http://schemas.microsoft.com/office/drawing/2014/main" val="20001"/>
                    </a:ext>
                  </a:extLst>
                </a:gridCol>
              </a:tblGrid>
              <a:tr h="4250672">
                <a:tc>
                  <a:txBody>
                    <a:bodyPr/>
                    <a:lstStyle/>
                    <a:p>
                      <a:pPr algn="just">
                        <a:spcAft>
                          <a:spcPts val="0"/>
                        </a:spcAft>
                      </a:pPr>
                      <a:endParaRPr lang="ru-RU" sz="1400" dirty="0">
                        <a:effectLst/>
                      </a:endParaRPr>
                    </a:p>
                    <a:p>
                      <a:pPr algn="just">
                        <a:spcAft>
                          <a:spcPts val="0"/>
                        </a:spcAft>
                      </a:pPr>
                      <a:r>
                        <a:rPr lang="ru-RU" sz="1400" dirty="0">
                          <a:effectLst/>
                        </a:rPr>
                        <a:t> </a:t>
                      </a:r>
                      <a:endParaRPr lang="ru-RU"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en-US" sz="3000" dirty="0" err="1">
                          <a:effectLst/>
                          <a:latin typeface="Times New Roman" panose="02020603050405020304" pitchFamily="18" charset="0"/>
                          <a:cs typeface="Times New Roman" panose="02020603050405020304" pitchFamily="18" charset="0"/>
                        </a:rPr>
                        <a:t>Yakov</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Bernulli</a:t>
                      </a:r>
                      <a:r>
                        <a:rPr lang="ru-RU" sz="3000" dirty="0">
                          <a:effectLst/>
                          <a:latin typeface="Times New Roman" panose="02020603050405020304" pitchFamily="18" charset="0"/>
                          <a:cs typeface="Times New Roman" panose="02020603050405020304" pitchFamily="18" charset="0"/>
                        </a:rPr>
                        <a:t> (1654-1705), </a:t>
                      </a:r>
                      <a:r>
                        <a:rPr lang="en-US" sz="3000" dirty="0" err="1">
                          <a:effectLst/>
                          <a:latin typeface="Times New Roman" panose="02020603050405020304" pitchFamily="18" charset="0"/>
                          <a:cs typeface="Times New Roman" panose="02020603050405020304" pitchFamily="18" charset="0"/>
                        </a:rPr>
                        <a:t>Tekis</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kesim</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gipotezasini</a:t>
                      </a:r>
                      <a:r>
                        <a:rPr lang="ru-RU"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asoslagan</a:t>
                      </a:r>
                      <a:r>
                        <a:rPr lang="ru-RU"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balkaning</a:t>
                      </a:r>
                      <a:r>
                        <a:rPr lang="ru-RU"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deformatsiyagacha</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tekis</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va</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uning</a:t>
                      </a:r>
                      <a:r>
                        <a:rPr lang="en-US" sz="3000" dirty="0">
                          <a:effectLst/>
                          <a:latin typeface="Times New Roman" panose="02020603050405020304" pitchFamily="18" charset="0"/>
                          <a:cs typeface="Times New Roman" panose="02020603050405020304" pitchFamily="18" charset="0"/>
                        </a:rPr>
                        <a:t> o</a:t>
                      </a:r>
                      <a:r>
                        <a:rPr lang="ru-RU" sz="3000" dirty="0">
                          <a:effectLst/>
                          <a:latin typeface="Times New Roman" panose="02020603050405020304" pitchFamily="18" charset="0"/>
                          <a:cs typeface="Times New Roman" panose="02020603050405020304" pitchFamily="18" charset="0"/>
                        </a:rPr>
                        <a:t>’</a:t>
                      </a:r>
                      <a:r>
                        <a:rPr lang="en-US" sz="3000" dirty="0" err="1">
                          <a:effectLst/>
                          <a:latin typeface="Times New Roman" panose="02020603050405020304" pitchFamily="18" charset="0"/>
                          <a:cs typeface="Times New Roman" panose="02020603050405020304" pitchFamily="18" charset="0"/>
                        </a:rPr>
                        <a:t>qiga</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tik</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bo</a:t>
                      </a:r>
                      <a:r>
                        <a:rPr lang="ru-RU" sz="3000" dirty="0">
                          <a:effectLst/>
                          <a:latin typeface="Times New Roman" panose="02020603050405020304" pitchFamily="18" charset="0"/>
                          <a:cs typeface="Times New Roman" panose="02020603050405020304" pitchFamily="18" charset="0"/>
                        </a:rPr>
                        <a:t>’</a:t>
                      </a:r>
                      <a:r>
                        <a:rPr lang="en-US" sz="3000" dirty="0" err="1">
                          <a:effectLst/>
                          <a:latin typeface="Times New Roman" panose="02020603050405020304" pitchFamily="18" charset="0"/>
                          <a:cs typeface="Times New Roman" panose="02020603050405020304" pitchFamily="18" charset="0"/>
                        </a:rPr>
                        <a:t>lgan</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kesimlari</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deformatsiyadan</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keyin</a:t>
                      </a:r>
                      <a:r>
                        <a:rPr lang="en-US" sz="3000" dirty="0">
                          <a:effectLst/>
                          <a:latin typeface="Times New Roman" panose="02020603050405020304" pitchFamily="18" charset="0"/>
                          <a:cs typeface="Times New Roman" panose="02020603050405020304" pitchFamily="18" charset="0"/>
                        </a:rPr>
                        <a:t> ham</a:t>
                      </a:r>
                      <a:r>
                        <a:rPr lang="ru-RU"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tekis</a:t>
                      </a:r>
                      <a:r>
                        <a:rPr lang="ru-RU"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va</a:t>
                      </a:r>
                      <a:r>
                        <a:rPr lang="ru-RU"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tikligicha</a:t>
                      </a:r>
                      <a:r>
                        <a:rPr lang="ru-RU"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qoladi</a:t>
                      </a:r>
                      <a:r>
                        <a:rPr lang="ru-RU"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Bernulli</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gipotezasi</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egilishda</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balka</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tolalarining</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uzayishi</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va</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qisqarishini</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aniqlik</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bilan</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hisoblaydi</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Egilayotgan</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balka</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tolasining</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nisbiy</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uzayishi</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qisqarishi</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uning</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neytral</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qatlamdan</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joylashish</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masofasiga</a:t>
                      </a:r>
                      <a:r>
                        <a:rPr lang="en-US" sz="3000" dirty="0">
                          <a:effectLst/>
                          <a:latin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cs typeface="Times New Roman" panose="02020603050405020304" pitchFamily="18" charset="0"/>
                        </a:rPr>
                        <a:t>to’g’ri</a:t>
                      </a:r>
                      <a:endParaRPr lang="ru-RU" sz="3000" dirty="0">
                        <a:effectLst/>
                        <a:latin typeface="Times New Roman" panose="02020603050405020304" pitchFamily="18" charset="0"/>
                        <a:cs typeface="Times New Roman" panose="02020603050405020304" pitchFamily="18" charset="0"/>
                      </a:endParaRPr>
                    </a:p>
                    <a:p>
                      <a:pPr algn="just">
                        <a:spcAft>
                          <a:spcPts val="0"/>
                        </a:spcAft>
                      </a:pPr>
                      <a:r>
                        <a:rPr lang="ru-RU" sz="3000" dirty="0" err="1">
                          <a:effectLst/>
                          <a:latin typeface="Times New Roman" panose="02020603050405020304" pitchFamily="18" charset="0"/>
                          <a:cs typeface="Times New Roman" panose="02020603050405020304" pitchFamily="18" charset="0"/>
                        </a:rPr>
                        <a:t>proportsionaldir</a:t>
                      </a:r>
                      <a:r>
                        <a:rPr lang="ru-RU" sz="3000" dirty="0">
                          <a:effectLst/>
                          <a:latin typeface="Times New Roman" panose="02020603050405020304" pitchFamily="18" charset="0"/>
                          <a:cs typeface="Times New Roman" panose="02020603050405020304" pitchFamily="18" charset="0"/>
                        </a:rPr>
                        <a:t>.</a:t>
                      </a:r>
                      <a:endParaRPr lang="ru-RU" sz="3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bl>
          </a:graphicData>
        </a:graphic>
      </p:graphicFrame>
      <p:pic>
        <p:nvPicPr>
          <p:cNvPr id="3" name="Рисунок 435"/>
          <p:cNvPicPr>
            <a:picLocks noChangeAspect="1" noChangeArrowheads="1"/>
          </p:cNvPicPr>
          <p:nvPr/>
        </p:nvPicPr>
        <p:blipFill>
          <a:blip r:embed="rId3">
            <a:extLst>
              <a:ext uri="{28A0092B-C50C-407E-A947-70E740481C1C}">
                <a14:useLocalDpi xmlns:a14="http://schemas.microsoft.com/office/drawing/2010/main" val="0"/>
              </a:ext>
            </a:extLst>
          </a:blip>
          <a:srcRect t="8417"/>
          <a:stretch>
            <a:fillRect/>
          </a:stretch>
        </p:blipFill>
        <p:spPr bwMode="auto">
          <a:xfrm>
            <a:off x="563881" y="853441"/>
            <a:ext cx="3383279" cy="5048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7395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5712"/>
          <p:cNvPicPr>
            <a:picLocks noChangeAspect="1" noChangeArrowheads="1"/>
          </p:cNvPicPr>
          <p:nvPr/>
        </p:nvPicPr>
        <p:blipFill>
          <a:blip r:embed="rId3">
            <a:lum bright="-20000" contrast="20000"/>
            <a:extLst>
              <a:ext uri="{28A0092B-C50C-407E-A947-70E740481C1C}">
                <a14:useLocalDpi xmlns:a14="http://schemas.microsoft.com/office/drawing/2010/main" val="0"/>
              </a:ext>
            </a:extLst>
          </a:blip>
          <a:srcRect/>
          <a:stretch>
            <a:fillRect/>
          </a:stretch>
        </p:blipFill>
        <p:spPr bwMode="auto">
          <a:xfrm>
            <a:off x="3765537" y="334553"/>
            <a:ext cx="7557783" cy="281538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873842" y="1049563"/>
            <a:ext cx="20989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Masalan</a:t>
            </a:r>
            <a:r>
              <a:rPr kumimoji="0" lang="en-US" sz="28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endParaRPr kumimoji="0" lang="ru-RU" sz="2800" b="0" i="0" u="none" strike="noStrike" cap="none" normalizeH="0" baseline="0" dirty="0" smtClean="0">
              <a:ln>
                <a:noFill/>
              </a:ln>
              <a:solidFill>
                <a:srgbClr val="002060"/>
              </a:solidFill>
              <a:effectLst/>
              <a:latin typeface="Arial" panose="020B0604020202020204" pitchFamily="34" charset="0"/>
            </a:endParaRPr>
          </a:p>
        </p:txBody>
      </p:sp>
      <p:sp>
        <p:nvSpPr>
          <p:cNvPr id="4" name="Rectangle 5"/>
          <p:cNvSpPr>
            <a:spLocks noChangeArrowheads="1"/>
          </p:cNvSpPr>
          <p:nvPr/>
        </p:nvSpPr>
        <p:spPr bwMode="auto">
          <a:xfrm>
            <a:off x="367653" y="3104883"/>
            <a:ext cx="1153261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Bu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chizmadan</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brusning</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kuch</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ta</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sir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ettirilgan</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nuqtadan</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ko</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ndalang</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kesimlarida</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bo</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ylama</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zo</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riqish</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kuchlarini</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ko</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rish</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mumkin</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ya</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ni</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normal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kuchlanishlarni</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qiymatlarini</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topish</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uchun</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kesish</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metodidan</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foydalaniladi</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endParaRPr kumimoji="0" lang="ru-RU" sz="2400" b="0" i="0" u="none" strike="noStrike" cap="none" normalizeH="0" baseline="0" dirty="0" smtClean="0">
              <a:ln>
                <a:noFill/>
              </a:ln>
              <a:solidFill>
                <a:srgbClr val="002060"/>
              </a:solidFill>
              <a:effectLst/>
              <a:latin typeface="Arial" panose="020B0604020202020204"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CHo</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zilish</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yoki</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si</a:t>
            </a:r>
            <a:r>
              <a:rPr kumimoji="0" lang="uz-Cyrl-UZ"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q</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ilishda</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sterjen</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kesim</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yuzasining</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xar</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bir</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nu</a:t>
            </a:r>
            <a:r>
              <a:rPr kumimoji="0" lang="uz-Cyrl-UZ"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q</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tasiga</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uz-Cyrl-UZ"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qo’</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yilgan</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kuchlanish</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bir</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xil</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bo</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ladi</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ya</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ni</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G</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const</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olingan</a:t>
            </a: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endParaRPr kumimoji="0" lang="ru-RU" sz="2400" b="0" i="0" u="none" strike="noStrike" cap="none" normalizeH="0" baseline="0" dirty="0" smtClean="0">
              <a:ln>
                <a:noFill/>
              </a:ln>
              <a:solidFill>
                <a:srgbClr val="002060"/>
              </a:solidFill>
              <a:effectLst/>
              <a:latin typeface="Arial" panose="020B0604020202020204"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N =G*A       </a:t>
            </a:r>
            <a:r>
              <a:rPr kumimoji="0" lang="en-US" sz="24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va</a:t>
            </a:r>
            <a:r>
              <a:rPr kumimoji="0" lang="en-US"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endParaRPr kumimoji="0" lang="en-US" sz="2400" b="0" i="0" u="none" strike="noStrike" cap="none" normalizeH="0" baseline="0" dirty="0" smtClean="0">
              <a:ln>
                <a:noFill/>
              </a:ln>
              <a:solidFill>
                <a:srgbClr val="002060"/>
              </a:solidFill>
              <a:effectLst/>
              <a:latin typeface="Arial" panose="020B0604020202020204" pitchFamily="34" charset="0"/>
            </a:endParaRPr>
          </a:p>
        </p:txBody>
      </p:sp>
      <p:sp>
        <p:nvSpPr>
          <p:cNvPr id="5" name="Rectangle 6"/>
          <p:cNvSpPr>
            <a:spLocks noChangeArrowheads="1"/>
          </p:cNvSpPr>
          <p:nvPr/>
        </p:nvSpPr>
        <p:spPr bwMode="auto">
          <a:xfrm>
            <a:off x="367653" y="5291205"/>
            <a:ext cx="11689364" cy="1261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 pos="962025"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 pos="962025"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 pos="962025"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 pos="962025"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 pos="962025"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 pos="962025"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 pos="962025"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 pos="962025"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 pos="962025"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914400" algn="l"/>
                <a:tab pos="962025" algn="l"/>
              </a:tabLst>
            </a:pP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kelib</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chikadi</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4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962025" algn="l"/>
              </a:tabLst>
            </a:pP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Bu </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yerda</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kumimoji="0" lang="en-US" sz="28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sterjenning</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kesim</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yuzasining</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normal </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kuchlanishi</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4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962025" algn="l"/>
              </a:tabLst>
            </a:pP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sterjen</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kundalang</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kesim</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yuzasi</a:t>
            </a:r>
            <a:r>
              <a:rPr kumimoji="0" lang="en-US"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4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8183765"/>
      </p:ext>
    </p:extLst>
  </p:cSld>
  <p:clrMapOvr>
    <a:masterClrMapping/>
  </p:clrMapOvr>
  <p:transition spd="slow">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689298" y="159456"/>
            <a:ext cx="10880035"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uz-Cyrl-UZ" sz="3200" b="1" i="0" u="sng"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Bo’ylama va ko’ndalang deformatsiya. Puasson koeffitsenti.</a:t>
            </a:r>
            <a:endParaRPr kumimoji="0" lang="ru-RU"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p>
            <a:pPr marL="0" marR="0" lvl="0" indent="449263" algn="ctr"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Agar sterjen bir jinsli parallel tolalardan tuzilgan deb faraz qilsak, tashqi kuch ta’siridan barcha tolalari bir xilda cho’ziladi (siqiladi) va uning ko’ndalang kesimining yuzasi o’z-o’ziga parallel ravishda ko’chadi. Natijada sterjenning deformatsiyagacha bo’lgan uzunligi  </a:t>
            </a:r>
            <a:endParaRPr kumimoji="0" lang="uz-Cyrl-UZ"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sp>
        <p:nvSpPr>
          <p:cNvPr id="3" name="Rectangle 5"/>
          <p:cNvSpPr>
            <a:spLocks noChangeArrowheads="1"/>
          </p:cNvSpPr>
          <p:nvPr/>
        </p:nvSpPr>
        <p:spPr bwMode="auto">
          <a:xfrm>
            <a:off x="689297" y="3652053"/>
            <a:ext cx="10880035"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3000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kumimoji="0" lang="uz-Cyrl-UZ" sz="32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holatni oladi. CHo’zilish yoki siqilishda ko’riladigan asosiy masalalar mutloq deformatsiya, bo’ylama kuch, normal kuchlanishlarga aloxida e’tibor berish kerak. Masalan:  Bir tomondan qistirib mahkamlangan erkin uchiga o’qi bo’yicha kuch bilan yuklangan uchun (sterjen)ni tekshiramiz.</a:t>
            </a:r>
            <a:endParaRPr kumimoji="0" lang="uz-Cyrl-UZ"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38789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0263" y="431074"/>
            <a:ext cx="4162697" cy="5708467"/>
          </a:xfrm>
          <a:prstGeom prst="rect">
            <a:avLst/>
          </a:prstGeom>
        </p:spPr>
      </p:pic>
      <p:sp>
        <p:nvSpPr>
          <p:cNvPr id="3" name="Text Box 17"/>
          <p:cNvSpPr txBox="1">
            <a:spLocks noChangeArrowheads="1"/>
          </p:cNvSpPr>
          <p:nvPr/>
        </p:nvSpPr>
        <p:spPr bwMode="auto">
          <a:xfrm>
            <a:off x="5133703" y="313509"/>
            <a:ext cx="6326777" cy="58260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Agar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chizmadagi</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sterjenni</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kuch</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ta’sir</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qilguncha</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uz-Cyrl-UZ"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h</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olatini</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bilan</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deformatsiyadan</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keyingi</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uz-Cyrl-UZ"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h</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olati</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desak</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sterjenning</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mutloq</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o’zgarishi</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a:t>
            </a:r>
          </a:p>
          <a:p>
            <a:pPr marL="0" marR="0" lvl="0" indent="0" algn="ctr" defTabSz="914400" rtl="0" eaLnBrk="0" fontAlgn="base" latinLnBrk="0" hangingPunct="0">
              <a:lnSpc>
                <a:spcPct val="100000"/>
              </a:lnSpc>
              <a:spcBef>
                <a:spcPct val="0"/>
              </a:spcBef>
              <a:spcAft>
                <a:spcPts val="800"/>
              </a:spcAft>
              <a:buClrTx/>
              <a:buSzTx/>
              <a:buFontTx/>
              <a:buNone/>
              <a:tabLst/>
            </a:pPr>
            <a:r>
              <a:rPr kumimoji="0" lang="en-US" sz="3200" b="0" i="0" u="none" strike="noStrike" cap="none" normalizeH="0" baseline="-25000" dirty="0" smtClean="0">
                <a:ln>
                  <a:noFill/>
                </a:ln>
                <a:solidFill>
                  <a:srgbClr val="002060"/>
                </a:solidFill>
                <a:effectLst/>
                <a:latin typeface="Times New Roman" panose="02020603050405020304" pitchFamily="18" charset="0"/>
                <a:cs typeface="Times New Roman" panose="02020603050405020304" pitchFamily="18" charset="0"/>
              </a:rPr>
              <a:t>(mm, </a:t>
            </a:r>
            <a:r>
              <a:rPr kumimoji="0" lang="en-US" sz="3200" b="0" i="0" u="none" strike="noStrike" cap="none" normalizeH="0" baseline="-25000" dirty="0" err="1" smtClean="0">
                <a:ln>
                  <a:noFill/>
                </a:ln>
                <a:solidFill>
                  <a:srgbClr val="002060"/>
                </a:solidFill>
                <a:effectLst/>
                <a:latin typeface="Times New Roman" panose="02020603050405020304" pitchFamily="18" charset="0"/>
                <a:cs typeface="Times New Roman" panose="02020603050405020304" pitchFamily="18" charset="0"/>
              </a:rPr>
              <a:t>sm</a:t>
            </a:r>
            <a:r>
              <a:rPr kumimoji="0" lang="en-US" sz="3200" b="0" i="0" u="none" strike="noStrike" cap="none" normalizeH="0" baseline="-25000" dirty="0" smtClean="0">
                <a:ln>
                  <a:noFill/>
                </a:ln>
                <a:solidFill>
                  <a:srgbClr val="002060"/>
                </a:solidFill>
                <a:effectLst/>
                <a:latin typeface="Times New Roman" panose="02020603050405020304" pitchFamily="18" charset="0"/>
                <a:cs typeface="Times New Roman" panose="02020603050405020304" pitchFamily="18" charset="0"/>
              </a:rPr>
              <a:t>)    (2)</a:t>
            </a:r>
          </a:p>
          <a:p>
            <a:pPr marL="0" marR="0" lvl="0" indent="0" algn="ctr" defTabSz="914400" rtl="0" eaLnBrk="0" fontAlgn="base" latinLnBrk="0" hangingPunct="0">
              <a:lnSpc>
                <a:spcPct val="100000"/>
              </a:lnSpc>
              <a:spcBef>
                <a:spcPct val="0"/>
              </a:spcBef>
              <a:spcAft>
                <a:spcPts val="800"/>
              </a:spcAft>
              <a:buClrTx/>
              <a:buSzTx/>
              <a:buFontTx/>
              <a:buNone/>
              <a:tabLst/>
            </a:pPr>
            <a:r>
              <a:rPr kumimoji="0" lang="ru-RU"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Δ</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ℓ</a:t>
            </a:r>
            <a:r>
              <a:rPr kumimoji="0" lang="en-US" sz="3200" b="0" i="0" u="none" strike="noStrike" cap="none" normalizeH="0" baseline="-25000" dirty="0" smtClean="0">
                <a:ln>
                  <a:noFill/>
                </a:ln>
                <a:solidFill>
                  <a:srgbClr val="002060"/>
                </a:solidFill>
                <a:effectLst/>
                <a:latin typeface="Times New Roman" panose="02020603050405020304" pitchFamily="18" charset="0"/>
                <a:cs typeface="Times New Roman" panose="02020603050405020304" pitchFamily="18" charset="0"/>
              </a:rPr>
              <a:t>0</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-mutloq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bo’ylama</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deformatsiya</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deyiladi</a:t>
            </a:r>
            <a:r>
              <a:rPr kumimoji="0" lang="en-US" sz="3200" b="1" i="1" u="sng"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a:t>
            </a:r>
            <a:endPar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ts val="800"/>
              </a:spcAft>
              <a:buClrTx/>
              <a:buSzTx/>
              <a:buFontTx/>
              <a:buNone/>
              <a:tabLst/>
            </a:pP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Mutlok</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bo’ylama</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deformatsiyaning</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sterjenning</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dastlabki</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uzunligiga</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nisbati</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nisbiy</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bo’ylama</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deformatsiya</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deyiladi</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a:t>
            </a:r>
          </a:p>
          <a:p>
            <a:pPr marL="0" marR="0" lvl="0" indent="0" algn="ctr" defTabSz="914400" rtl="0" eaLnBrk="0" fontAlgn="base" latinLnBrk="0" hangingPunct="0">
              <a:lnSpc>
                <a:spcPct val="100000"/>
              </a:lnSpc>
              <a:spcBef>
                <a:spcPct val="0"/>
              </a:spcBef>
              <a:spcAft>
                <a:spcPts val="800"/>
              </a:spcAft>
              <a:buClrTx/>
              <a:buSzTx/>
              <a:buFontTx/>
              <a:buNone/>
              <a:tabLst/>
            </a:pP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a:t>
            </a:r>
            <a:r>
              <a:rPr kumimoji="0" lang="en-US" sz="3200" b="0" i="0" u="none" strike="noStrike" cap="none" normalizeH="0" baseline="0" dirty="0" err="1" smtClean="0">
                <a:ln>
                  <a:noFill/>
                </a:ln>
                <a:solidFill>
                  <a:srgbClr val="002060"/>
                </a:solidFill>
                <a:effectLst/>
                <a:latin typeface="Times New Roman" panose="02020603050405020304" pitchFamily="18" charset="0"/>
                <a:cs typeface="Times New Roman" panose="02020603050405020304" pitchFamily="18" charset="0"/>
              </a:rPr>
              <a:t>const</a:t>
            </a:r>
            <a:r>
              <a:rPr kumimoji="0" lang="en-US" sz="32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rPr>
              <a:t>      (3)</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40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087017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3309" y="298908"/>
            <a:ext cx="11783405" cy="2062103"/>
          </a:xfrm>
          <a:prstGeom prst="rect">
            <a:avLst/>
          </a:prstGeom>
        </p:spPr>
        <p:txBody>
          <a:bodyPr wrap="square">
            <a:spAutoFit/>
          </a:bodyPr>
          <a:lstStyle/>
          <a:p>
            <a:r>
              <a:rPr lang="uz-Cyrl-UZ" sz="3200" dirty="0">
                <a:solidFill>
                  <a:srgbClr val="002060"/>
                </a:solidFill>
                <a:latin typeface="Times New Roman" panose="02020603050405020304" pitchFamily="18" charset="0"/>
                <a:ea typeface="Times New Roman" panose="02020603050405020304" pitchFamily="18" charset="0"/>
              </a:rPr>
              <a:t>Sterjen cho’zilganda ko’ndalang kesim o’lchamlari kamayadi, siqilishda esa ortadi. Bunga ko’ndalang deformatsiya deyiladi.Agar cho’zilish (siqilish)vaktida ko’ndalang kesimlarda o’lchami   </a:t>
            </a:r>
            <a:r>
              <a:rPr lang="ru-RU" sz="3200" dirty="0">
                <a:solidFill>
                  <a:srgbClr val="002060"/>
                </a:solidFill>
                <a:latin typeface="Times New Roman" panose="02020603050405020304" pitchFamily="18" charset="0"/>
                <a:ea typeface="Times New Roman" panose="02020603050405020304" pitchFamily="18" charset="0"/>
              </a:rPr>
              <a:t>Δ</a:t>
            </a:r>
            <a:r>
              <a:rPr lang="uz-Cyrl-UZ" sz="3200" dirty="0">
                <a:solidFill>
                  <a:srgbClr val="002060"/>
                </a:solidFill>
                <a:latin typeface="Times New Roman" panose="02020603050405020304" pitchFamily="18" charset="0"/>
                <a:ea typeface="Times New Roman" panose="02020603050405020304" pitchFamily="18" charset="0"/>
              </a:rPr>
              <a:t>b= b</a:t>
            </a:r>
            <a:r>
              <a:rPr lang="uz-Cyrl-UZ" sz="3200" baseline="-25000" dirty="0">
                <a:solidFill>
                  <a:srgbClr val="002060"/>
                </a:solidFill>
                <a:latin typeface="Times New Roman" panose="02020603050405020304" pitchFamily="18" charset="0"/>
                <a:ea typeface="Times New Roman" panose="02020603050405020304" pitchFamily="18" charset="0"/>
              </a:rPr>
              <a:t>1</a:t>
            </a:r>
            <a:r>
              <a:rPr lang="uz-Cyrl-UZ" sz="3200" dirty="0">
                <a:solidFill>
                  <a:srgbClr val="002060"/>
                </a:solidFill>
                <a:latin typeface="Times New Roman" panose="02020603050405020304" pitchFamily="18" charset="0"/>
                <a:ea typeface="Times New Roman" panose="02020603050405020304" pitchFamily="18" charset="0"/>
              </a:rPr>
              <a:t>- b qiymatga o’zgarsa u holda  nisbiy ko’ndalang  deformatsiya </a:t>
            </a:r>
            <a:endParaRPr lang="ru-RU" sz="3200" dirty="0">
              <a:solidFill>
                <a:srgbClr val="002060"/>
              </a:solidFill>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2702415984"/>
              </p:ext>
            </p:extLst>
          </p:nvPr>
        </p:nvGraphicFramePr>
        <p:xfrm>
          <a:off x="4206240" y="2371589"/>
          <a:ext cx="3863980" cy="1002842"/>
        </p:xfrm>
        <a:graphic>
          <a:graphicData uri="http://schemas.openxmlformats.org/presentationml/2006/ole">
            <mc:AlternateContent xmlns:mc="http://schemas.openxmlformats.org/markup-compatibility/2006">
              <mc:Choice xmlns:v="urn:schemas-microsoft-com:vml" Requires="v">
                <p:oleObj spid="_x0000_s2141" name="Уравнение" r:id="rId4" imgW="469696" imgH="431613" progId="Equation.3">
                  <p:embed/>
                </p:oleObj>
              </mc:Choice>
              <mc:Fallback>
                <p:oleObj name="Уравнение" r:id="rId4" imgW="469696" imgH="431613" progId="Equation.3">
                  <p:embed/>
                  <p:pic>
                    <p:nvPicPr>
                      <p:cNvPr id="8" name="Объект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06240" y="2371589"/>
                        <a:ext cx="3863980" cy="1002842"/>
                      </a:xfrm>
                      <a:prstGeom prst="rect">
                        <a:avLst/>
                      </a:prstGeom>
                      <a:noFill/>
                      <a:extLst/>
                    </p:spPr>
                  </p:pic>
                </p:oleObj>
              </mc:Fallback>
            </mc:AlternateContent>
          </a:graphicData>
        </a:graphic>
      </p:graphicFrame>
      <p:sp>
        <p:nvSpPr>
          <p:cNvPr id="4" name="Rectangle 58"/>
          <p:cNvSpPr>
            <a:spLocks noChangeArrowheads="1"/>
          </p:cNvSpPr>
          <p:nvPr/>
        </p:nvSpPr>
        <p:spPr bwMode="auto">
          <a:xfrm>
            <a:off x="1870336" y="3542777"/>
            <a:ext cx="1032166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Char char="•"/>
              <a:tabLst/>
            </a:pPr>
            <a:r>
              <a:rPr kumimoji="0" lang="uz-Cyrl-UZ"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Sterjenning uzunligi, eni, absalyut bo’ylama va ko’ndalang deformatsiyalari uzunlik birligida o’lchangaligi uchun </a:t>
            </a:r>
            <a:endParaRPr kumimoji="0" lang="uz-Cyrl-UZ" sz="36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1756043477"/>
              </p:ext>
            </p:extLst>
          </p:nvPr>
        </p:nvGraphicFramePr>
        <p:xfrm>
          <a:off x="592465" y="2427420"/>
          <a:ext cx="771525" cy="529372"/>
        </p:xfrm>
        <a:graphic>
          <a:graphicData uri="http://schemas.openxmlformats.org/presentationml/2006/ole">
            <mc:AlternateContent xmlns:mc="http://schemas.openxmlformats.org/markup-compatibility/2006">
              <mc:Choice xmlns:v="urn:schemas-microsoft-com:vml" Requires="v">
                <p:oleObj spid="_x0000_s2142" name="Уравнение" r:id="rId6" imgW="152280" imgH="164880" progId="Equation.3">
                  <p:embed/>
                </p:oleObj>
              </mc:Choice>
              <mc:Fallback>
                <p:oleObj name="Уравнение" r:id="rId6" imgW="152280" imgH="164880" progId="Equation.3">
                  <p:embed/>
                  <p:pic>
                    <p:nvPicPr>
                      <p:cNvPr id="3" name="Объект 2"/>
                      <p:cNvPicPr>
                        <a:picLocks noChangeAspect="1" noChangeArrowheads="1"/>
                      </p:cNvPicPr>
                      <p:nvPr/>
                    </p:nvPicPr>
                    <p:blipFill>
                      <a:blip r:embed="rId7"/>
                      <a:srcRect/>
                      <a:stretch>
                        <a:fillRect/>
                      </a:stretch>
                    </p:blipFill>
                    <p:spPr bwMode="auto">
                      <a:xfrm>
                        <a:off x="592465" y="2427420"/>
                        <a:ext cx="771525" cy="529372"/>
                      </a:xfrm>
                      <a:prstGeom prst="rect">
                        <a:avLst/>
                      </a:prstGeom>
                      <a:noFill/>
                      <a:extLst/>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3030543919"/>
              </p:ext>
            </p:extLst>
          </p:nvPr>
        </p:nvGraphicFramePr>
        <p:xfrm>
          <a:off x="625631" y="3374430"/>
          <a:ext cx="342900" cy="85725"/>
        </p:xfrm>
        <a:graphic>
          <a:graphicData uri="http://schemas.openxmlformats.org/presentationml/2006/ole">
            <mc:AlternateContent xmlns:mc="http://schemas.openxmlformats.org/markup-compatibility/2006">
              <mc:Choice xmlns:v="urn:schemas-microsoft-com:vml" Requires="v">
                <p:oleObj spid="_x0000_s2143" name="Уравнение" r:id="rId8" imgW="329914" imgH="88823" progId="Equation.3">
                  <p:embed/>
                </p:oleObj>
              </mc:Choice>
              <mc:Fallback>
                <p:oleObj name="Уравнение" r:id="rId8" imgW="329914" imgH="88823" progId="Equation.3">
                  <p:embed/>
                  <p:pic>
                    <p:nvPicPr>
                      <p:cNvPr id="4" name="Объект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5631" y="3374430"/>
                        <a:ext cx="342900" cy="85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897881578"/>
              </p:ext>
            </p:extLst>
          </p:nvPr>
        </p:nvGraphicFramePr>
        <p:xfrm>
          <a:off x="543309" y="2784684"/>
          <a:ext cx="495653" cy="665262"/>
        </p:xfrm>
        <a:graphic>
          <a:graphicData uri="http://schemas.openxmlformats.org/presentationml/2006/ole">
            <mc:AlternateContent xmlns:mc="http://schemas.openxmlformats.org/markup-compatibility/2006">
              <mc:Choice xmlns:v="urn:schemas-microsoft-com:vml" Requires="v">
                <p:oleObj spid="_x0000_s2144" name="Уравнение" r:id="rId10" imgW="164814" imgH="177492" progId="Equation.3">
                  <p:embed/>
                </p:oleObj>
              </mc:Choice>
              <mc:Fallback>
                <p:oleObj name="Уравнение" r:id="rId10" imgW="164814" imgH="177492" progId="Equation.3">
                  <p:embed/>
                  <p:pic>
                    <p:nvPicPr>
                      <p:cNvPr id="5" name="Объект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3309" y="2784684"/>
                        <a:ext cx="495653" cy="665262"/>
                      </a:xfrm>
                      <a:prstGeom prst="rect">
                        <a:avLst/>
                      </a:prstGeom>
                      <a:noFill/>
                      <a:extLst/>
                    </p:spPr>
                  </p:pic>
                </p:oleObj>
              </mc:Fallback>
            </mc:AlternateContent>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val="2964862627"/>
              </p:ext>
            </p:extLst>
          </p:nvPr>
        </p:nvGraphicFramePr>
        <p:xfrm>
          <a:off x="495931" y="3393382"/>
          <a:ext cx="590406" cy="619077"/>
        </p:xfrm>
        <a:graphic>
          <a:graphicData uri="http://schemas.openxmlformats.org/presentationml/2006/ole">
            <mc:AlternateContent xmlns:mc="http://schemas.openxmlformats.org/markup-compatibility/2006">
              <mc:Choice xmlns:v="urn:schemas-microsoft-com:vml" Requires="v">
                <p:oleObj spid="_x0000_s2145" name="Уравнение" r:id="rId12" imgW="152280" imgH="164880" progId="Equation.3">
                  <p:embed/>
                </p:oleObj>
              </mc:Choice>
              <mc:Fallback>
                <p:oleObj name="Уравнение" r:id="rId12" imgW="152280" imgH="164880" progId="Equation.3">
                  <p:embed/>
                  <p:pic>
                    <p:nvPicPr>
                      <p:cNvPr id="6" name="Объект 5"/>
                      <p:cNvPicPr>
                        <a:picLocks noChangeAspect="1" noChangeArrowheads="1"/>
                      </p:cNvPicPr>
                      <p:nvPr/>
                    </p:nvPicPr>
                    <p:blipFill>
                      <a:blip r:embed="rId13"/>
                      <a:srcRect/>
                      <a:stretch>
                        <a:fillRect/>
                      </a:stretch>
                    </p:blipFill>
                    <p:spPr bwMode="auto">
                      <a:xfrm>
                        <a:off x="495931" y="3393382"/>
                        <a:ext cx="590406" cy="619077"/>
                      </a:xfrm>
                      <a:prstGeom prst="rect">
                        <a:avLst/>
                      </a:prstGeom>
                      <a:noFill/>
                      <a:extLst/>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3009059883"/>
              </p:ext>
            </p:extLst>
          </p:nvPr>
        </p:nvGraphicFramePr>
        <p:xfrm>
          <a:off x="471209" y="3680356"/>
          <a:ext cx="694601" cy="650684"/>
        </p:xfrm>
        <a:graphic>
          <a:graphicData uri="http://schemas.openxmlformats.org/presentationml/2006/ole">
            <mc:AlternateContent xmlns:mc="http://schemas.openxmlformats.org/markup-compatibility/2006">
              <mc:Choice xmlns:v="urn:schemas-microsoft-com:vml" Requires="v">
                <p:oleObj spid="_x0000_s2146" name="Уравнение" r:id="rId14" imgW="164880" imgH="177480" progId="Equation.3">
                  <p:embed/>
                </p:oleObj>
              </mc:Choice>
              <mc:Fallback>
                <p:oleObj name="Уравнение" r:id="rId14" imgW="164880" imgH="177480" progId="Equation.3">
                  <p:embed/>
                  <p:pic>
                    <p:nvPicPr>
                      <p:cNvPr id="7" name="Объект 6"/>
                      <p:cNvPicPr>
                        <a:picLocks noChangeAspect="1" noChangeArrowheads="1"/>
                      </p:cNvPicPr>
                      <p:nvPr/>
                    </p:nvPicPr>
                    <p:blipFill>
                      <a:blip r:embed="rId15"/>
                      <a:srcRect/>
                      <a:stretch>
                        <a:fillRect/>
                      </a:stretch>
                    </p:blipFill>
                    <p:spPr bwMode="auto">
                      <a:xfrm>
                        <a:off x="471209" y="3680356"/>
                        <a:ext cx="694601" cy="650684"/>
                      </a:xfrm>
                      <a:prstGeom prst="rect">
                        <a:avLst/>
                      </a:prstGeom>
                      <a:noFill/>
                      <a:extLst/>
                    </p:spPr>
                  </p:pic>
                </p:oleObj>
              </mc:Fallback>
            </mc:AlternateContent>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val="522538160"/>
              </p:ext>
            </p:extLst>
          </p:nvPr>
        </p:nvGraphicFramePr>
        <p:xfrm>
          <a:off x="324162" y="5447211"/>
          <a:ext cx="3046055" cy="764809"/>
        </p:xfrm>
        <a:graphic>
          <a:graphicData uri="http://schemas.openxmlformats.org/presentationml/2006/ole">
            <mc:AlternateContent xmlns:mc="http://schemas.openxmlformats.org/markup-compatibility/2006">
              <mc:Choice xmlns:v="urn:schemas-microsoft-com:vml" Requires="v">
                <p:oleObj spid="_x0000_s2147" name="Уравнение" r:id="rId16" imgW="761669" imgH="203112" progId="Equation.3">
                  <p:embed/>
                </p:oleObj>
              </mc:Choice>
              <mc:Fallback>
                <p:oleObj name="Уравнение" r:id="rId16" imgW="761669" imgH="203112" progId="Equation.3">
                  <p:embed/>
                  <p:pic>
                    <p:nvPicPr>
                      <p:cNvPr id="10" name="Объект 9"/>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24162" y="5447211"/>
                        <a:ext cx="3046055" cy="764809"/>
                      </a:xfrm>
                      <a:prstGeom prst="rect">
                        <a:avLst/>
                      </a:prstGeom>
                      <a:noFill/>
                      <a:extLst/>
                    </p:spPr>
                  </p:pic>
                </p:oleObj>
              </mc:Fallback>
            </mc:AlternateContent>
          </a:graphicData>
        </a:graphic>
      </p:graphicFrame>
      <p:sp>
        <p:nvSpPr>
          <p:cNvPr id="11" name="Rectangle 59"/>
          <p:cNvSpPr>
            <a:spLocks noChangeArrowheads="1"/>
          </p:cNvSpPr>
          <p:nvPr/>
        </p:nvSpPr>
        <p:spPr bwMode="auto">
          <a:xfrm>
            <a:off x="854231" y="2943544"/>
            <a:ext cx="184731"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sz="5000">
              <a:solidFill>
                <a:srgbClr val="002060"/>
              </a:solidFill>
            </a:endParaRPr>
          </a:p>
        </p:txBody>
      </p:sp>
      <p:sp>
        <p:nvSpPr>
          <p:cNvPr id="12" name="Rectangle 61"/>
          <p:cNvSpPr>
            <a:spLocks noChangeArrowheads="1"/>
          </p:cNvSpPr>
          <p:nvPr/>
        </p:nvSpPr>
        <p:spPr bwMode="auto">
          <a:xfrm>
            <a:off x="2782390" y="4286307"/>
            <a:ext cx="8893982"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a:t>
            </a:r>
            <a:endParaRPr kumimoji="0" lang="en-US"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deformatsiyalar o’lchovsiz son bo’ladi. Sterjenь cho’zilsa,  </a:t>
            </a:r>
            <a:endParaRPr kumimoji="0" lang="uz-Cyrl-UZ" sz="36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sp>
        <p:nvSpPr>
          <p:cNvPr id="13" name="Rectangle 62"/>
          <p:cNvSpPr>
            <a:spLocks noChangeArrowheads="1"/>
          </p:cNvSpPr>
          <p:nvPr/>
        </p:nvSpPr>
        <p:spPr bwMode="auto">
          <a:xfrm>
            <a:off x="6766560" y="5265904"/>
            <a:ext cx="280471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&gt; 0 , </a:t>
            </a:r>
            <a:endParaRPr kumimoji="0" lang="uz-Cyrl-UZ" sz="3600" b="0" i="0" u="none" strike="noStrike" cap="none" normalizeH="0" baseline="0" dirty="0" smtClean="0">
              <a:ln>
                <a:noFill/>
              </a:ln>
              <a:solidFill>
                <a:srgbClr val="002060"/>
              </a:solidFill>
              <a:effectLst/>
              <a:latin typeface="Arial" panose="020B0604020202020204" pitchFamily="34" charset="0"/>
            </a:endParaRPr>
          </a:p>
        </p:txBody>
      </p:sp>
      <p:sp>
        <p:nvSpPr>
          <p:cNvPr id="14" name="Rectangle 63"/>
          <p:cNvSpPr>
            <a:spLocks noChangeArrowheads="1"/>
          </p:cNvSpPr>
          <p:nvPr/>
        </p:nvSpPr>
        <p:spPr bwMode="auto">
          <a:xfrm>
            <a:off x="6570617" y="5676590"/>
            <a:ext cx="303720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&gt; 0 ; siqilsa  </a:t>
            </a:r>
            <a:endParaRPr kumimoji="0" lang="uz-Cyrl-UZ" sz="3200" b="0" i="0" u="none" strike="noStrike" cap="none" normalizeH="0" baseline="0" dirty="0" smtClean="0">
              <a:ln>
                <a:noFill/>
              </a:ln>
              <a:solidFill>
                <a:srgbClr val="002060"/>
              </a:solidFill>
              <a:effectLst/>
              <a:latin typeface="Arial" panose="020B0604020202020204" pitchFamily="34" charset="0"/>
            </a:endParaRPr>
          </a:p>
        </p:txBody>
      </p:sp>
      <p:sp>
        <p:nvSpPr>
          <p:cNvPr id="15" name="Rectangle 64"/>
          <p:cNvSpPr>
            <a:spLocks noChangeArrowheads="1"/>
          </p:cNvSpPr>
          <p:nvPr/>
        </p:nvSpPr>
        <p:spPr bwMode="auto">
          <a:xfrm>
            <a:off x="6518366" y="6144062"/>
            <a:ext cx="278225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1pPr>
            <a:lvl2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2pPr>
            <a:lvl3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3pPr>
            <a:lvl4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4pPr>
            <a:lvl5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5pPr>
            <a:lvl6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6pPr>
            <a:lvl7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7pPr>
            <a:lvl8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8pPr>
            <a:lvl9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228600" algn="l"/>
                <a:tab pos="449263" algn="l"/>
              </a:tabLst>
            </a:pPr>
            <a:r>
              <a:rPr kumimoji="0" lang="uz-Cyrl-UZ"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bo’ladi.</a:t>
            </a:r>
            <a:endParaRPr kumimoji="0" lang="uz-Cyrl-UZ" sz="2400" b="0" i="0" u="none" strike="noStrike" cap="none" normalizeH="0" baseline="0" dirty="0" smtClean="0">
              <a:ln>
                <a:noFill/>
              </a:ln>
              <a:solidFill>
                <a:srgbClr val="002060"/>
              </a:solidFill>
              <a:effectLst/>
              <a:latin typeface="Arial" panose="020B0604020202020204" pitchFamily="34" charset="0"/>
            </a:endParaRPr>
          </a:p>
        </p:txBody>
      </p:sp>
    </p:spTree>
    <p:extLst>
      <p:ext uri="{BB962C8B-B14F-4D97-AF65-F5344CB8AC3E}">
        <p14:creationId xmlns:p14="http://schemas.microsoft.com/office/powerpoint/2010/main" val="713713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85"/>
          <p:cNvSpPr>
            <a:spLocks noChangeArrowheads="1"/>
          </p:cNvSpPr>
          <p:nvPr/>
        </p:nvSpPr>
        <p:spPr bwMode="auto">
          <a:xfrm>
            <a:off x="1264204" y="363536"/>
            <a:ext cx="102194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tabLst/>
            </a:pPr>
            <a:r>
              <a:rPr kumimoji="0" lang="uz-Cyrl-UZ"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O’tkazilgan tajribalar shuni ko’rsatadiki, oddiy cho’zilish (siqilish)da </a:t>
            </a:r>
            <a:endParaRPr kumimoji="0" lang="uz-Cyrl-UZ" sz="28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sp>
        <p:nvSpPr>
          <p:cNvPr id="3" name="Rectangle 86"/>
          <p:cNvSpPr>
            <a:spLocks noChangeArrowheads="1"/>
          </p:cNvSpPr>
          <p:nvPr/>
        </p:nvSpPr>
        <p:spPr bwMode="auto">
          <a:xfrm>
            <a:off x="3374915" y="828237"/>
            <a:ext cx="47788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ko’ndalang nisbiy deformatsiyaning </a:t>
            </a:r>
            <a:endParaRPr kumimoji="0" lang="uz-Cyrl-UZ" sz="24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sp>
        <p:nvSpPr>
          <p:cNvPr id="4" name="Rectangle 87"/>
          <p:cNvSpPr>
            <a:spLocks noChangeArrowheads="1"/>
          </p:cNvSpPr>
          <p:nvPr/>
        </p:nvSpPr>
        <p:spPr bwMode="auto">
          <a:xfrm>
            <a:off x="608770" y="1398177"/>
            <a:ext cx="1138365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bo’ylama nisbiy deformatsiyaga nisbati o’zgarmas miqdor bo’lib, u faqat sterjenning materialiga bog’liq bo’ladi va uning absalyut qiymati  </a:t>
            </a:r>
            <a:endParaRPr kumimoji="0" lang="uz-Cyrl-UZ" sz="24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sp>
        <p:nvSpPr>
          <p:cNvPr id="5" name="Rectangle 88"/>
          <p:cNvSpPr>
            <a:spLocks noChangeArrowheads="1"/>
          </p:cNvSpPr>
          <p:nvPr/>
        </p:nvSpPr>
        <p:spPr bwMode="auto">
          <a:xfrm>
            <a:off x="1181757" y="2309671"/>
            <a:ext cx="1064912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1pPr>
            <a:lvl2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2pPr>
            <a:lvl3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3pPr>
            <a:lvl4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4pPr>
            <a:lvl5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5pPr>
            <a:lvl6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6pPr>
            <a:lvl7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7pPr>
            <a:lvl8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8pPr>
            <a:lvl9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228600" algn="l"/>
                <a:tab pos="449263" algn="l"/>
              </a:tabLst>
            </a:pPr>
            <a:r>
              <a:rPr kumimoji="0" lang="uz-Cyrl-UZ" sz="24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bilan belgilanib Puasson koeffitsenti deb ataladi. Nisbiy ko’ndalang deformatsiyasi nisbiy ko’ndalang bo’ylama deformatsiyaga nisbati Puasson koeffitsenti deyiladi. </a:t>
            </a:r>
            <a:endParaRPr kumimoji="0" lang="uz-Cyrl-UZ" sz="2400" b="0"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val="3952391184"/>
              </p:ext>
            </p:extLst>
          </p:nvPr>
        </p:nvGraphicFramePr>
        <p:xfrm>
          <a:off x="444419" y="2929223"/>
          <a:ext cx="572987" cy="605880"/>
        </p:xfrm>
        <a:graphic>
          <a:graphicData uri="http://schemas.openxmlformats.org/presentationml/2006/ole">
            <mc:AlternateContent xmlns:mc="http://schemas.openxmlformats.org/markup-compatibility/2006">
              <mc:Choice xmlns:v="urn:schemas-microsoft-com:vml" Requires="v">
                <p:oleObj spid="_x0000_s3109" name="Уравнение" r:id="rId4" imgW="126720" imgH="139680" progId="Equation.3">
                  <p:embed/>
                </p:oleObj>
              </mc:Choice>
              <mc:Fallback>
                <p:oleObj name="Уравнение" r:id="rId4" imgW="126720" imgH="139680" progId="Equation.3">
                  <p:embed/>
                  <p:pic>
                    <p:nvPicPr>
                      <p:cNvPr id="36" name="Объект 35"/>
                      <p:cNvPicPr>
                        <a:picLocks noChangeAspect="1" noChangeArrowheads="1"/>
                      </p:cNvPicPr>
                      <p:nvPr/>
                    </p:nvPicPr>
                    <p:blipFill>
                      <a:blip r:embed="rId5"/>
                      <a:srcRect/>
                      <a:stretch>
                        <a:fillRect/>
                      </a:stretch>
                    </p:blipFill>
                    <p:spPr bwMode="auto">
                      <a:xfrm>
                        <a:off x="444419" y="2929223"/>
                        <a:ext cx="572987" cy="605880"/>
                      </a:xfrm>
                      <a:prstGeom prst="rect">
                        <a:avLst/>
                      </a:prstGeom>
                      <a:noFill/>
                      <a:extLst/>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1793144875"/>
              </p:ext>
            </p:extLst>
          </p:nvPr>
        </p:nvGraphicFramePr>
        <p:xfrm>
          <a:off x="483969" y="2383138"/>
          <a:ext cx="493889" cy="588347"/>
        </p:xfrm>
        <a:graphic>
          <a:graphicData uri="http://schemas.openxmlformats.org/presentationml/2006/ole">
            <mc:AlternateContent xmlns:mc="http://schemas.openxmlformats.org/markup-compatibility/2006">
              <mc:Choice xmlns:v="urn:schemas-microsoft-com:vml" Requires="v">
                <p:oleObj spid="_x0000_s3110" name="Уравнение" r:id="rId6" imgW="152268" imgH="164957" progId="Equation.3">
                  <p:embed/>
                </p:oleObj>
              </mc:Choice>
              <mc:Fallback>
                <p:oleObj name="Уравнение" r:id="rId6" imgW="152268" imgH="164957" progId="Equation.3">
                  <p:embed/>
                  <p:pic>
                    <p:nvPicPr>
                      <p:cNvPr id="37" name="Объект 3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3969" y="2383138"/>
                        <a:ext cx="493889" cy="588347"/>
                      </a:xfrm>
                      <a:prstGeom prst="rect">
                        <a:avLst/>
                      </a:prstGeom>
                      <a:noFill/>
                      <a:extLst/>
                    </p:spPr>
                  </p:pic>
                </p:oleObj>
              </mc:Fallback>
            </mc:AlternateContent>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val="3198707431"/>
              </p:ext>
            </p:extLst>
          </p:nvPr>
        </p:nvGraphicFramePr>
        <p:xfrm>
          <a:off x="3931745" y="3262830"/>
          <a:ext cx="2368851" cy="770056"/>
        </p:xfrm>
        <a:graphic>
          <a:graphicData uri="http://schemas.openxmlformats.org/presentationml/2006/ole">
            <mc:AlternateContent xmlns:mc="http://schemas.openxmlformats.org/markup-compatibility/2006">
              <mc:Choice xmlns:v="urn:schemas-microsoft-com:vml" Requires="v">
                <p:oleObj spid="_x0000_s3111" name="Уравнение" r:id="rId8" imgW="457200" imgH="431800" progId="Equation.3">
                  <p:embed/>
                </p:oleObj>
              </mc:Choice>
              <mc:Fallback>
                <p:oleObj name="Уравнение" r:id="rId8" imgW="457200" imgH="431800" progId="Equation.3">
                  <p:embed/>
                  <p:pic>
                    <p:nvPicPr>
                      <p:cNvPr id="43" name="Объект 4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31745" y="3262830"/>
                        <a:ext cx="2368851" cy="770056"/>
                      </a:xfrm>
                      <a:prstGeom prst="rect">
                        <a:avLst/>
                      </a:prstGeom>
                      <a:noFill/>
                    </p:spPr>
                  </p:pic>
                </p:oleObj>
              </mc:Fallback>
            </mc:AlternateContent>
          </a:graphicData>
        </a:graphic>
      </p:graphicFrame>
      <p:sp>
        <p:nvSpPr>
          <p:cNvPr id="11" name="Прямоугольник 10"/>
          <p:cNvSpPr/>
          <p:nvPr/>
        </p:nvSpPr>
        <p:spPr>
          <a:xfrm>
            <a:off x="483969" y="4111964"/>
            <a:ext cx="11508454" cy="830997"/>
          </a:xfrm>
          <a:prstGeom prst="rect">
            <a:avLst/>
          </a:prstGeom>
        </p:spPr>
        <p:txBody>
          <a:bodyPr wrap="square">
            <a:spAutoFit/>
          </a:bodyPr>
          <a:lstStyle/>
          <a:p>
            <a:r>
              <a:rPr lang="ru-RU" sz="2400" dirty="0">
                <a:solidFill>
                  <a:srgbClr val="002060"/>
                </a:solidFill>
                <a:latin typeface="Times New Roman" panose="02020603050405020304" pitchFamily="18" charset="0"/>
                <a:ea typeface="Times New Roman" panose="02020603050405020304" pitchFamily="18" charset="0"/>
              </a:rPr>
              <a:t>μ</a:t>
            </a:r>
            <a:r>
              <a:rPr lang="uz-Cyrl-UZ" sz="2400" dirty="0">
                <a:solidFill>
                  <a:srgbClr val="002060"/>
                </a:solidFill>
                <a:latin typeface="Times New Roman" panose="02020603050405020304" pitchFamily="18" charset="0"/>
                <a:ea typeface="Times New Roman" panose="02020603050405020304" pitchFamily="18" charset="0"/>
              </a:rPr>
              <a:t> – ko’ndalang deformatsiya koeffitsenti yoki Puasson koeffitsenti  deb atalib, materialning elastiklik xossalarini  tasvirlaydi.Puasson koeffitsenti turli materiallar uchun turlichadir.</a:t>
            </a:r>
            <a:endParaRPr lang="ru-RU" sz="2400" dirty="0">
              <a:solidFill>
                <a:srgbClr val="002060"/>
              </a:solidFill>
            </a:endParaRPr>
          </a:p>
        </p:txBody>
      </p:sp>
      <p:sp>
        <p:nvSpPr>
          <p:cNvPr id="12" name="Прямоугольник 11"/>
          <p:cNvSpPr/>
          <p:nvPr/>
        </p:nvSpPr>
        <p:spPr>
          <a:xfrm>
            <a:off x="444419" y="5104323"/>
            <a:ext cx="11386459" cy="830997"/>
          </a:xfrm>
          <a:prstGeom prst="rect">
            <a:avLst/>
          </a:prstGeom>
        </p:spPr>
        <p:txBody>
          <a:bodyPr wrap="square">
            <a:spAutoFit/>
          </a:bodyPr>
          <a:lstStyle/>
          <a:p>
            <a:pPr algn="just">
              <a:spcAft>
                <a:spcPts val="0"/>
              </a:spcAft>
              <a:tabLst>
                <a:tab pos="2390775" algn="l"/>
              </a:tabLst>
            </a:pPr>
            <a:r>
              <a:rPr lang="uz-Cyrl-UZ" sz="2400" dirty="0" smtClean="0">
                <a:solidFill>
                  <a:srgbClr val="002060"/>
                </a:solidFill>
                <a:latin typeface="Times New Roman" panose="02020603050405020304" pitchFamily="18" charset="0"/>
                <a:ea typeface="Times New Roman" panose="02020603050405020304" pitchFamily="18" charset="0"/>
              </a:rPr>
              <a:t> </a:t>
            </a:r>
            <a:r>
              <a:rPr lang="uz-Cyrl-UZ" sz="2400" dirty="0">
                <a:solidFill>
                  <a:srgbClr val="002060"/>
                </a:solidFill>
                <a:latin typeface="Times New Roman" panose="02020603050405020304" pitchFamily="18" charset="0"/>
                <a:ea typeface="Times New Roman" panose="02020603050405020304" pitchFamily="18" charset="0"/>
              </a:rPr>
              <a:t>Masalan: po’lat uchun </a:t>
            </a:r>
            <a:r>
              <a:rPr lang="ru-RU" sz="2400" dirty="0">
                <a:solidFill>
                  <a:srgbClr val="002060"/>
                </a:solidFill>
                <a:latin typeface="Times New Roman" panose="02020603050405020304" pitchFamily="18" charset="0"/>
                <a:ea typeface="Times New Roman" panose="02020603050405020304" pitchFamily="18" charset="0"/>
              </a:rPr>
              <a:t>μ </a:t>
            </a:r>
            <a:r>
              <a:rPr lang="en-US" sz="2400" dirty="0">
                <a:solidFill>
                  <a:srgbClr val="002060"/>
                </a:solidFill>
                <a:latin typeface="Times New Roman" panose="02020603050405020304" pitchFamily="18" charset="0"/>
                <a:ea typeface="Times New Roman" panose="02020603050405020304" pitchFamily="18" charset="0"/>
              </a:rPr>
              <a:t>=</a:t>
            </a:r>
            <a:r>
              <a:rPr lang="uz-Cyrl-UZ" sz="2400" dirty="0">
                <a:solidFill>
                  <a:srgbClr val="002060"/>
                </a:solidFill>
                <a:latin typeface="Times New Roman" panose="02020603050405020304" pitchFamily="18" charset="0"/>
                <a:ea typeface="Times New Roman" panose="02020603050405020304" pitchFamily="18" charset="0"/>
              </a:rPr>
              <a:t>028-033</a:t>
            </a:r>
            <a:r>
              <a:rPr lang="en-US" sz="2400" dirty="0">
                <a:solidFill>
                  <a:srgbClr val="002060"/>
                </a:solidFill>
                <a:latin typeface="Times New Roman" panose="02020603050405020304" pitchFamily="18" charset="0"/>
                <a:ea typeface="Times New Roman" panose="02020603050405020304" pitchFamily="18" charset="0"/>
              </a:rPr>
              <a:t>=</a:t>
            </a:r>
            <a:r>
              <a:rPr lang="uz-Cyrl-UZ" sz="2400" dirty="0">
                <a:solidFill>
                  <a:srgbClr val="002060"/>
                </a:solidFill>
                <a:latin typeface="Times New Roman" panose="02020603050405020304" pitchFamily="18" charset="0"/>
                <a:ea typeface="Times New Roman" panose="02020603050405020304" pitchFamily="18" charset="0"/>
              </a:rPr>
              <a:t> 0,3     Umuman Puasson koeffitsentining  0&lt; </a:t>
            </a:r>
            <a:r>
              <a:rPr lang="ru-RU" sz="2400" dirty="0">
                <a:solidFill>
                  <a:srgbClr val="002060"/>
                </a:solidFill>
                <a:latin typeface="Times New Roman" panose="02020603050405020304" pitchFamily="18" charset="0"/>
                <a:ea typeface="Times New Roman" panose="02020603050405020304" pitchFamily="18" charset="0"/>
              </a:rPr>
              <a:t>μ</a:t>
            </a:r>
            <a:r>
              <a:rPr lang="uz-Cyrl-UZ" sz="2400" dirty="0">
                <a:solidFill>
                  <a:srgbClr val="002060"/>
                </a:solidFill>
                <a:latin typeface="Times New Roman" panose="02020603050405020304" pitchFamily="18" charset="0"/>
                <a:ea typeface="Times New Roman" panose="02020603050405020304" pitchFamily="18" charset="0"/>
              </a:rPr>
              <a:t> &lt;0,5 oraliqda o’zgaradi. Mutloq deformatsiyalar uzunlik birligida o’lchanadi yani mm, sm, m.</a:t>
            </a:r>
            <a:endParaRPr lang="ru-RU" sz="2000"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833171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777024394"/>
              </p:ext>
            </p:extLst>
          </p:nvPr>
        </p:nvGraphicFramePr>
        <p:xfrm>
          <a:off x="1894114" y="718458"/>
          <a:ext cx="9644743" cy="5547360"/>
        </p:xfrm>
        <a:graphic>
          <a:graphicData uri="http://schemas.openxmlformats.org/drawingml/2006/table">
            <a:tbl>
              <a:tblPr firstRow="1" firstCol="1" bandRow="1">
                <a:tableStyleId>{5C22544A-7EE6-4342-B048-85BDC9FD1C3A}</a:tableStyleId>
              </a:tblPr>
              <a:tblGrid>
                <a:gridCol w="2846901">
                  <a:extLst>
                    <a:ext uri="{9D8B030D-6E8A-4147-A177-3AD203B41FA5}">
                      <a16:colId xmlns:a16="http://schemas.microsoft.com/office/drawing/2014/main" val="20000"/>
                    </a:ext>
                  </a:extLst>
                </a:gridCol>
                <a:gridCol w="6797842">
                  <a:extLst>
                    <a:ext uri="{9D8B030D-6E8A-4147-A177-3AD203B41FA5}">
                      <a16:colId xmlns:a16="http://schemas.microsoft.com/office/drawing/2014/main" val="20001"/>
                    </a:ext>
                  </a:extLst>
                </a:gridCol>
              </a:tblGrid>
              <a:tr h="4699778">
                <a:tc>
                  <a:txBody>
                    <a:bodyPr/>
                    <a:lstStyle/>
                    <a:p>
                      <a:pPr marL="228600" indent="-228600" algn="just">
                        <a:spcAft>
                          <a:spcPts val="0"/>
                        </a:spcAft>
                        <a:tabLst>
                          <a:tab pos="228600" algn="l"/>
                          <a:tab pos="449580" algn="l"/>
                        </a:tabLst>
                      </a:pPr>
                      <a:endParaRPr lang="uz-Cyrl-UZ" sz="2800" dirty="0">
                        <a:effectLst/>
                      </a:endParaRPr>
                    </a:p>
                    <a:p>
                      <a:pPr marL="228600" indent="-228600" algn="just">
                        <a:spcAft>
                          <a:spcPts val="0"/>
                        </a:spcAft>
                        <a:tabLst>
                          <a:tab pos="228600" algn="l"/>
                          <a:tab pos="449580" algn="l"/>
                        </a:tabLst>
                      </a:pPr>
                      <a:r>
                        <a:rPr lang="uz-Cyrl-UZ" sz="2800" dirty="0">
                          <a:effectLst/>
                        </a:rPr>
                        <a:t> </a:t>
                      </a:r>
                      <a:endParaRPr lang="ru-RU"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228600" indent="-228600" algn="just">
                        <a:spcAft>
                          <a:spcPts val="0"/>
                        </a:spcAft>
                        <a:tabLst>
                          <a:tab pos="228600" algn="l"/>
                          <a:tab pos="449580" algn="l"/>
                        </a:tabLst>
                      </a:pPr>
                      <a:r>
                        <a:rPr lang="uz-Cyrl-UZ" sz="2800" dirty="0">
                          <a:effectLst/>
                        </a:rPr>
                        <a:t>Simon Deni Puasson (1781-1840). Frantsuz   matematigi, mexanigi, fizigi. Analitik mexanika, elastiklik  nazariyasi,  matematik  fizika  va matematikaning turli bo’limlari uning qalamiga masuldir.  Oddiy  cho’zilish  (siqilish)da  ε ′ ko’ndalang nisbiy deformatsiyaning  ε bo’ylama nisbiy deformatsiyaga nisbati o’zgarmas miqdor bo’lib, u faqat sterjenning materialiga bog’liq  bo’lishini aniqladi va uning absolyut qiymati  μ bilan belgilanib Puasson koeffitsienti deb ataladi</a:t>
                      </a:r>
                      <a:endParaRPr lang="ru-RU"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0"/>
                  </a:ext>
                </a:extLst>
              </a:tr>
            </a:tbl>
          </a:graphicData>
        </a:graphic>
      </p:graphicFrame>
      <p:pic>
        <p:nvPicPr>
          <p:cNvPr id="3" name="Рисунок 4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274" y="718458"/>
            <a:ext cx="3831643" cy="5547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77061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2602914617"/>
              </p:ext>
            </p:extLst>
          </p:nvPr>
        </p:nvGraphicFramePr>
        <p:xfrm>
          <a:off x="4439355" y="893674"/>
          <a:ext cx="1071698" cy="677109"/>
        </p:xfrm>
        <a:graphic>
          <a:graphicData uri="http://schemas.openxmlformats.org/presentationml/2006/ole">
            <mc:AlternateContent xmlns:mc="http://schemas.openxmlformats.org/markup-compatibility/2006">
              <mc:Choice xmlns:v="urn:schemas-microsoft-com:vml" Requires="v">
                <p:oleObj spid="_x0000_s4120" name="Уравнение" r:id="rId4" imgW="152268" imgH="164957" progId="Equation.3">
                  <p:embed/>
                </p:oleObj>
              </mc:Choice>
              <mc:Fallback>
                <p:oleObj name="Уравнение" r:id="rId4" imgW="152268" imgH="164957" progId="Equation.3">
                  <p:embed/>
                  <p:pic>
                    <p:nvPicPr>
                      <p:cNvPr id="9" name="Объект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39355" y="893674"/>
                        <a:ext cx="1071698" cy="677109"/>
                      </a:xfrm>
                      <a:prstGeom prst="rect">
                        <a:avLst/>
                      </a:prstGeom>
                      <a:noFill/>
                      <a:extLst/>
                    </p:spPr>
                  </p:pic>
                </p:oleObj>
              </mc:Fallback>
            </mc:AlternateContent>
          </a:graphicData>
        </a:graphic>
      </p:graphicFrame>
      <p:graphicFrame>
        <p:nvGraphicFramePr>
          <p:cNvPr id="3" name="Объект 2"/>
          <p:cNvGraphicFramePr>
            <a:graphicFrameLocks noChangeAspect="1"/>
          </p:cNvGraphicFramePr>
          <p:nvPr>
            <p:extLst>
              <p:ext uri="{D42A27DB-BD31-4B8C-83A1-F6EECF244321}">
                <p14:modId xmlns:p14="http://schemas.microsoft.com/office/powerpoint/2010/main" val="4171390743"/>
              </p:ext>
            </p:extLst>
          </p:nvPr>
        </p:nvGraphicFramePr>
        <p:xfrm>
          <a:off x="7614296" y="893674"/>
          <a:ext cx="510801" cy="507247"/>
        </p:xfrm>
        <a:graphic>
          <a:graphicData uri="http://schemas.openxmlformats.org/presentationml/2006/ole">
            <mc:AlternateContent xmlns:mc="http://schemas.openxmlformats.org/markup-compatibility/2006">
              <mc:Choice xmlns:v="urn:schemas-microsoft-com:vml" Requires="v">
                <p:oleObj spid="_x0000_s4121" name="Уравнение" r:id="rId6" imgW="152268" imgH="164957" progId="Equation.3">
                  <p:embed/>
                </p:oleObj>
              </mc:Choice>
              <mc:Fallback>
                <p:oleObj name="Уравнение" r:id="rId6" imgW="152268" imgH="164957" progId="Equation.3">
                  <p:embed/>
                  <p:pic>
                    <p:nvPicPr>
                      <p:cNvPr id="10" name="Объект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14296" y="893674"/>
                        <a:ext cx="510801" cy="507247"/>
                      </a:xfrm>
                      <a:prstGeom prst="rect">
                        <a:avLst/>
                      </a:prstGeom>
                      <a:noFill/>
                      <a:extLst/>
                    </p:spPr>
                  </p:pic>
                </p:oleObj>
              </mc:Fallback>
            </mc:AlternateContent>
          </a:graphicData>
        </a:graphic>
      </p:graphicFrame>
      <p:sp>
        <p:nvSpPr>
          <p:cNvPr id="4" name="Rectangle 4"/>
          <p:cNvSpPr>
            <a:spLocks noChangeArrowheads="1"/>
          </p:cNvSpPr>
          <p:nvPr/>
        </p:nvSpPr>
        <p:spPr bwMode="auto">
          <a:xfrm>
            <a:off x="744693" y="531281"/>
            <a:ext cx="944433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Char char="•"/>
              <a:tabLst/>
            </a:pPr>
            <a:r>
              <a:rPr kumimoji="0" lang="uz-Cyrl-UZ" sz="24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Turli materiallar uchun Puasson koeffitsienti  </a:t>
            </a:r>
            <a:endParaRPr kumimoji="0" lang="uz-Cyrl-UZ" sz="3200" b="0" i="0" u="none" strike="noStrike" cap="none" normalizeH="0" baseline="0" dirty="0" smtClean="0">
              <a:ln>
                <a:noFill/>
              </a:ln>
              <a:solidFill>
                <a:srgbClr val="002060"/>
              </a:solidFill>
              <a:effectLst/>
              <a:latin typeface="Arial" panose="020B0604020202020204" pitchFamily="34" charset="0"/>
            </a:endParaRPr>
          </a:p>
        </p:txBody>
      </p:sp>
      <p:sp>
        <p:nvSpPr>
          <p:cNvPr id="5" name="Rectangle 5"/>
          <p:cNvSpPr>
            <a:spLocks noChangeArrowheads="1"/>
          </p:cNvSpPr>
          <p:nvPr/>
        </p:nvSpPr>
        <p:spPr bwMode="auto">
          <a:xfrm>
            <a:off x="5194566" y="1016200"/>
            <a:ext cx="265547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va  elastiklik moduli  </a:t>
            </a:r>
            <a:endParaRPr kumimoji="0" lang="uz-Cyrl-UZ" sz="2800" b="0" i="0" u="none" strike="noStrike" cap="none" normalizeH="0" baseline="0" dirty="0" smtClean="0">
              <a:ln>
                <a:noFill/>
              </a:ln>
              <a:solidFill>
                <a:srgbClr val="002060"/>
              </a:solidFill>
              <a:effectLst/>
              <a:latin typeface="Arial" panose="020B0604020202020204" pitchFamily="34" charset="0"/>
            </a:endParaRPr>
          </a:p>
        </p:txBody>
      </p:sp>
      <p:sp>
        <p:nvSpPr>
          <p:cNvPr id="6" name="Rectangle 6"/>
          <p:cNvSpPr>
            <a:spLocks noChangeArrowheads="1"/>
          </p:cNvSpPr>
          <p:nvPr/>
        </p:nvSpPr>
        <p:spPr bwMode="auto">
          <a:xfrm>
            <a:off x="8358490" y="992946"/>
            <a:ext cx="269490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1pPr>
            <a:lvl2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2pPr>
            <a:lvl3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3pPr>
            <a:lvl4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4pPr>
            <a:lvl5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5pPr>
            <a:lvl6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6pPr>
            <a:lvl7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7pPr>
            <a:lvl8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8pPr>
            <a:lvl9pPr eaLnBrk="0" fontAlgn="base" hangingPunct="0">
              <a:spcBef>
                <a:spcPct val="0"/>
              </a:spcBef>
              <a:spcAft>
                <a:spcPct val="0"/>
              </a:spcAft>
              <a:tabLst>
                <a:tab pos="228600" algn="l"/>
                <a:tab pos="449263"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228600" algn="l"/>
                <a:tab pos="449263" algn="l"/>
              </a:tabLst>
            </a:pPr>
            <a:r>
              <a:rPr kumimoji="0" lang="uz-Cyrl-UZ" sz="20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ning qiymatlari.</a:t>
            </a:r>
            <a:endParaRPr kumimoji="0" lang="uz-Cyrl-UZ" sz="2800" b="0" i="0" u="none" strike="noStrike" cap="none" normalizeH="0" baseline="0" dirty="0" smtClean="0">
              <a:ln>
                <a:noFill/>
              </a:ln>
              <a:solidFill>
                <a:srgbClr val="002060"/>
              </a:solidFill>
              <a:effectLst/>
              <a:latin typeface="Arial" panose="020B0604020202020204" pitchFamily="34" charset="0"/>
            </a:endParaRPr>
          </a:p>
        </p:txBody>
      </p:sp>
      <p:sp>
        <p:nvSpPr>
          <p:cNvPr id="7" name="Прямоугольник 6"/>
          <p:cNvSpPr/>
          <p:nvPr/>
        </p:nvSpPr>
        <p:spPr>
          <a:xfrm>
            <a:off x="8125097" y="1421291"/>
            <a:ext cx="1699910" cy="400110"/>
          </a:xfrm>
          <a:prstGeom prst="rect">
            <a:avLst/>
          </a:prstGeom>
        </p:spPr>
        <p:txBody>
          <a:bodyPr wrap="square">
            <a:spAutoFit/>
          </a:bodyPr>
          <a:lstStyle/>
          <a:p>
            <a:r>
              <a:rPr lang="ru-RU" sz="2000" dirty="0">
                <a:solidFill>
                  <a:srgbClr val="002060"/>
                </a:solidFill>
                <a:latin typeface="Times New Roman" panose="02020603050405020304" pitchFamily="18" charset="0"/>
                <a:ea typeface="Times New Roman" panose="02020603050405020304" pitchFamily="18" charset="0"/>
              </a:rPr>
              <a:t>1</a:t>
            </a:r>
            <a:r>
              <a:rPr lang="uz-Cyrl-UZ" sz="2000" dirty="0">
                <a:solidFill>
                  <a:srgbClr val="002060"/>
                </a:solidFill>
                <a:latin typeface="Times New Roman" panose="02020603050405020304" pitchFamily="18" charset="0"/>
                <a:ea typeface="Times New Roman" panose="02020603050405020304" pitchFamily="18" charset="0"/>
              </a:rPr>
              <a:t>-jadval</a:t>
            </a:r>
            <a:endParaRPr lang="ru-RU" sz="2000" dirty="0">
              <a:solidFill>
                <a:srgbClr val="002060"/>
              </a:solidFill>
            </a:endParaRPr>
          </a:p>
        </p:txBody>
      </p:sp>
      <p:graphicFrame>
        <p:nvGraphicFramePr>
          <p:cNvPr id="8" name="Таблица 7"/>
          <p:cNvGraphicFramePr>
            <a:graphicFrameLocks noGrp="1"/>
          </p:cNvGraphicFramePr>
          <p:nvPr>
            <p:extLst>
              <p:ext uri="{D42A27DB-BD31-4B8C-83A1-F6EECF244321}">
                <p14:modId xmlns:p14="http://schemas.microsoft.com/office/powerpoint/2010/main" val="591936261"/>
              </p:ext>
            </p:extLst>
          </p:nvPr>
        </p:nvGraphicFramePr>
        <p:xfrm>
          <a:off x="1214845" y="1763314"/>
          <a:ext cx="9668731" cy="5047488"/>
        </p:xfrm>
        <a:graphic>
          <a:graphicData uri="http://schemas.openxmlformats.org/drawingml/2006/table">
            <a:tbl>
              <a:tblPr firstRow="1" firstCol="1" lastRow="1" lastCol="1" bandRow="1" bandCol="1">
                <a:tableStyleId>{5C22544A-7EE6-4342-B048-85BDC9FD1C3A}</a:tableStyleId>
              </a:tblPr>
              <a:tblGrid>
                <a:gridCol w="3185017">
                  <a:extLst>
                    <a:ext uri="{9D8B030D-6E8A-4147-A177-3AD203B41FA5}">
                      <a16:colId xmlns:a16="http://schemas.microsoft.com/office/drawing/2014/main" val="20000"/>
                    </a:ext>
                  </a:extLst>
                </a:gridCol>
                <a:gridCol w="3296628">
                  <a:extLst>
                    <a:ext uri="{9D8B030D-6E8A-4147-A177-3AD203B41FA5}">
                      <a16:colId xmlns:a16="http://schemas.microsoft.com/office/drawing/2014/main" val="20001"/>
                    </a:ext>
                  </a:extLst>
                </a:gridCol>
                <a:gridCol w="3187086">
                  <a:extLst>
                    <a:ext uri="{9D8B030D-6E8A-4147-A177-3AD203B41FA5}">
                      <a16:colId xmlns:a16="http://schemas.microsoft.com/office/drawing/2014/main" val="20002"/>
                    </a:ext>
                  </a:extLst>
                </a:gridCol>
              </a:tblGrid>
              <a:tr h="545085">
                <a:tc>
                  <a:txBody>
                    <a:bodyPr/>
                    <a:lstStyle/>
                    <a:p>
                      <a:pPr marL="228600" indent="-228600">
                        <a:lnSpc>
                          <a:spcPct val="115000"/>
                        </a:lnSpc>
                        <a:spcAft>
                          <a:spcPts val="0"/>
                        </a:spcAft>
                        <a:tabLst>
                          <a:tab pos="228600" algn="l"/>
                          <a:tab pos="449580" algn="l"/>
                        </a:tabLst>
                      </a:pPr>
                      <a:r>
                        <a:rPr lang="uz-Cyrl-UZ" sz="1800" dirty="0">
                          <a:effectLst/>
                        </a:rPr>
                        <a:t>Materiallarning</a:t>
                      </a:r>
                      <a:endParaRPr lang="ru-RU" sz="1200" dirty="0">
                        <a:effectLst/>
                      </a:endParaRPr>
                    </a:p>
                    <a:p>
                      <a:pPr marL="228600" indent="-228600">
                        <a:lnSpc>
                          <a:spcPct val="115000"/>
                        </a:lnSpc>
                        <a:spcAft>
                          <a:spcPts val="0"/>
                        </a:spcAft>
                        <a:tabLst>
                          <a:tab pos="228600" algn="l"/>
                          <a:tab pos="449580" algn="l"/>
                        </a:tabLst>
                      </a:pPr>
                      <a:r>
                        <a:rPr lang="uz-Cyrl-UZ" sz="1800" dirty="0">
                          <a:effectLst/>
                        </a:rPr>
                        <a:t>Nomi</a:t>
                      </a:r>
                      <a:endParaRPr lang="ru-RU" sz="1200" dirty="0">
                        <a:effectLst/>
                        <a:latin typeface="Times New Roman" panose="02020603050405020304" pitchFamily="18" charset="0"/>
                        <a:ea typeface="Times New Roman" panose="02020603050405020304" pitchFamily="18" charset="0"/>
                      </a:endParaRPr>
                    </a:p>
                  </a:txBody>
                  <a:tcPr marL="59431" marR="59431" marT="0" marB="0"/>
                </a:tc>
                <a:tc>
                  <a:txBody>
                    <a:bodyPr/>
                    <a:lstStyle/>
                    <a:p>
                      <a:pPr marL="228600" indent="-228600">
                        <a:lnSpc>
                          <a:spcPct val="115000"/>
                        </a:lnSpc>
                        <a:spcAft>
                          <a:spcPts val="0"/>
                        </a:spcAft>
                        <a:tabLst>
                          <a:tab pos="228600" algn="l"/>
                          <a:tab pos="449580" algn="l"/>
                        </a:tabLst>
                      </a:pPr>
                      <a:r>
                        <a:rPr lang="uz-Cyrl-UZ" sz="1800" dirty="0">
                          <a:effectLst/>
                        </a:rPr>
                        <a:t>Puasson </a:t>
                      </a:r>
                      <a:r>
                        <a:rPr lang="uz-Cyrl-UZ" sz="1800" dirty="0" smtClean="0">
                          <a:effectLst/>
                        </a:rPr>
                        <a:t>koeffisenti</a:t>
                      </a:r>
                    </a:p>
                    <a:p>
                      <a:pPr marL="228600" indent="-228600">
                        <a:lnSpc>
                          <a:spcPct val="115000"/>
                        </a:lnSpc>
                        <a:spcAft>
                          <a:spcPts val="0"/>
                        </a:spcAft>
                        <a:tabLst>
                          <a:tab pos="228600" algn="l"/>
                          <a:tab pos="449580" algn="l"/>
                        </a:tabLst>
                      </a:pPr>
                      <a:r>
                        <a:rPr lang="uz-Cyrl-UZ" sz="1800" dirty="0" smtClean="0">
                          <a:effectLst/>
                        </a:rPr>
                        <a:t> </a:t>
                      </a:r>
                      <a:endParaRPr lang="ru-RU" sz="1200" dirty="0">
                        <a:effectLst/>
                        <a:latin typeface="Times New Roman" panose="02020603050405020304" pitchFamily="18" charset="0"/>
                        <a:ea typeface="Times New Roman" panose="02020603050405020304" pitchFamily="18" charset="0"/>
                      </a:endParaRPr>
                    </a:p>
                  </a:txBody>
                  <a:tcPr marL="59431" marR="59431" marT="0" marB="0"/>
                </a:tc>
                <a:tc>
                  <a:txBody>
                    <a:bodyPr/>
                    <a:lstStyle/>
                    <a:p>
                      <a:pPr marL="228600" indent="-228600">
                        <a:lnSpc>
                          <a:spcPct val="115000"/>
                        </a:lnSpc>
                        <a:spcAft>
                          <a:spcPts val="0"/>
                        </a:spcAft>
                        <a:tabLst>
                          <a:tab pos="228600" algn="l"/>
                          <a:tab pos="449580" algn="l"/>
                        </a:tabLst>
                      </a:pPr>
                      <a:r>
                        <a:rPr lang="uz-Cyrl-UZ" sz="1600">
                          <a:effectLst/>
                        </a:rPr>
                        <a:t>Elastiklik moduli Ye</a:t>
                      </a:r>
                      <a:endParaRPr lang="ru-RU" sz="1100">
                        <a:effectLst/>
                      </a:endParaRPr>
                    </a:p>
                    <a:p>
                      <a:pPr marL="228600" indent="-228600">
                        <a:lnSpc>
                          <a:spcPct val="115000"/>
                        </a:lnSpc>
                        <a:spcAft>
                          <a:spcPts val="0"/>
                        </a:spcAft>
                        <a:tabLst>
                          <a:tab pos="228600" algn="l"/>
                          <a:tab pos="449580" algn="l"/>
                        </a:tabLst>
                      </a:pPr>
                      <a:r>
                        <a:rPr lang="uz-Cyrl-UZ" sz="1600">
                          <a:effectLst/>
                        </a:rPr>
                        <a:t>(MPa)</a:t>
                      </a:r>
                      <a:endParaRPr lang="ru-RU" sz="1100">
                        <a:effectLst/>
                        <a:latin typeface="Times New Roman" panose="02020603050405020304" pitchFamily="18" charset="0"/>
                        <a:ea typeface="Times New Roman" panose="02020603050405020304" pitchFamily="18" charset="0"/>
                      </a:endParaRPr>
                    </a:p>
                  </a:txBody>
                  <a:tcPr marL="59431" marR="59431" marT="0" marB="0"/>
                </a:tc>
                <a:extLst>
                  <a:ext uri="{0D108BD9-81ED-4DB2-BD59-A6C34878D82A}">
                    <a16:rowId xmlns:a16="http://schemas.microsoft.com/office/drawing/2014/main" val="10000"/>
                  </a:ext>
                </a:extLst>
              </a:tr>
              <a:tr h="4088139">
                <a:tc>
                  <a:txBody>
                    <a:bodyPr/>
                    <a:lstStyle/>
                    <a:p>
                      <a:pPr>
                        <a:lnSpc>
                          <a:spcPct val="115000"/>
                        </a:lnSpc>
                        <a:spcAft>
                          <a:spcPts val="0"/>
                        </a:spcAft>
                      </a:pPr>
                      <a:r>
                        <a:rPr lang="uz-Cyrl-UZ" sz="1800" dirty="0">
                          <a:effectLst/>
                        </a:rPr>
                        <a:t>Po’lat</a:t>
                      </a:r>
                      <a:endParaRPr lang="ru-RU" sz="1200" dirty="0">
                        <a:effectLst/>
                      </a:endParaRPr>
                    </a:p>
                    <a:p>
                      <a:pPr>
                        <a:lnSpc>
                          <a:spcPct val="115000"/>
                        </a:lnSpc>
                        <a:spcAft>
                          <a:spcPts val="0"/>
                        </a:spcAft>
                      </a:pPr>
                      <a:r>
                        <a:rPr lang="uz-Cyrl-UZ" sz="1800" dirty="0">
                          <a:effectLst/>
                        </a:rPr>
                        <a:t> Mis </a:t>
                      </a:r>
                      <a:endParaRPr lang="ru-RU" sz="1200" dirty="0">
                        <a:effectLst/>
                      </a:endParaRPr>
                    </a:p>
                    <a:p>
                      <a:pPr>
                        <a:lnSpc>
                          <a:spcPct val="115000"/>
                        </a:lnSpc>
                        <a:spcAft>
                          <a:spcPts val="0"/>
                        </a:spcAft>
                      </a:pPr>
                      <a:r>
                        <a:rPr lang="uz-Cyrl-UZ" sz="1800" dirty="0">
                          <a:effectLst/>
                        </a:rPr>
                        <a:t> Bronza</a:t>
                      </a:r>
                      <a:endParaRPr lang="ru-RU" sz="1200" dirty="0">
                        <a:effectLst/>
                      </a:endParaRPr>
                    </a:p>
                    <a:p>
                      <a:pPr>
                        <a:lnSpc>
                          <a:spcPct val="115000"/>
                        </a:lnSpc>
                        <a:spcAft>
                          <a:spcPts val="0"/>
                        </a:spcAft>
                      </a:pPr>
                      <a:r>
                        <a:rPr lang="uz-Cyrl-UZ" sz="1800" dirty="0">
                          <a:effectLst/>
                        </a:rPr>
                        <a:t>CHo’yan</a:t>
                      </a:r>
                      <a:endParaRPr lang="ru-RU" sz="1200" dirty="0">
                        <a:effectLst/>
                      </a:endParaRPr>
                    </a:p>
                    <a:p>
                      <a:pPr>
                        <a:lnSpc>
                          <a:spcPct val="115000"/>
                        </a:lnSpc>
                        <a:spcAft>
                          <a:spcPts val="0"/>
                        </a:spcAft>
                      </a:pPr>
                      <a:r>
                        <a:rPr lang="uz-Cyrl-UZ" sz="1800" dirty="0">
                          <a:effectLst/>
                        </a:rPr>
                        <a:t>Qo’rg’oshin</a:t>
                      </a:r>
                      <a:endParaRPr lang="ru-RU" sz="1200" dirty="0">
                        <a:effectLst/>
                      </a:endParaRPr>
                    </a:p>
                    <a:p>
                      <a:pPr>
                        <a:lnSpc>
                          <a:spcPct val="115000"/>
                        </a:lnSpc>
                        <a:spcAft>
                          <a:spcPts val="0"/>
                        </a:spcAft>
                      </a:pPr>
                      <a:r>
                        <a:rPr lang="uz-Cyrl-UZ" sz="1800" dirty="0">
                          <a:effectLst/>
                        </a:rPr>
                        <a:t>Latunь </a:t>
                      </a:r>
                      <a:endParaRPr lang="ru-RU" sz="1200" dirty="0">
                        <a:effectLst/>
                      </a:endParaRPr>
                    </a:p>
                    <a:p>
                      <a:pPr>
                        <a:lnSpc>
                          <a:spcPct val="115000"/>
                        </a:lnSpc>
                        <a:spcAft>
                          <a:spcPts val="0"/>
                        </a:spcAft>
                      </a:pPr>
                      <a:r>
                        <a:rPr lang="uz-Cyrl-UZ" sz="1800" dirty="0">
                          <a:effectLst/>
                        </a:rPr>
                        <a:t>Alyuminiiy va dyuralyuminiy</a:t>
                      </a:r>
                      <a:endParaRPr lang="ru-RU" sz="1200" dirty="0">
                        <a:effectLst/>
                      </a:endParaRPr>
                    </a:p>
                    <a:p>
                      <a:pPr>
                        <a:lnSpc>
                          <a:spcPct val="115000"/>
                        </a:lnSpc>
                        <a:spcAft>
                          <a:spcPts val="0"/>
                        </a:spcAft>
                      </a:pPr>
                      <a:r>
                        <a:rPr lang="uz-Cyrl-UZ" sz="1800" dirty="0">
                          <a:effectLst/>
                        </a:rPr>
                        <a:t>Kauchuk</a:t>
                      </a:r>
                      <a:endParaRPr lang="ru-RU" sz="1200" dirty="0">
                        <a:effectLst/>
                      </a:endParaRPr>
                    </a:p>
                    <a:p>
                      <a:pPr>
                        <a:lnSpc>
                          <a:spcPct val="115000"/>
                        </a:lnSpc>
                        <a:spcAft>
                          <a:spcPts val="0"/>
                        </a:spcAft>
                      </a:pPr>
                      <a:r>
                        <a:rPr lang="uz-Cyrl-UZ" sz="1800" dirty="0">
                          <a:effectLst/>
                        </a:rPr>
                        <a:t>SHisha</a:t>
                      </a:r>
                      <a:endParaRPr lang="ru-RU" sz="1200" dirty="0">
                        <a:effectLst/>
                      </a:endParaRPr>
                    </a:p>
                    <a:p>
                      <a:pPr>
                        <a:lnSpc>
                          <a:spcPct val="115000"/>
                        </a:lnSpc>
                        <a:spcAft>
                          <a:spcPts val="0"/>
                        </a:spcAft>
                      </a:pPr>
                      <a:r>
                        <a:rPr lang="uz-Cyrl-UZ" sz="1800" dirty="0">
                          <a:effectLst/>
                        </a:rPr>
                        <a:t>Yog’och: tola bo’yicha</a:t>
                      </a:r>
                      <a:endParaRPr lang="ru-RU" sz="1200" dirty="0">
                        <a:effectLst/>
                      </a:endParaRPr>
                    </a:p>
                    <a:p>
                      <a:pPr>
                        <a:lnSpc>
                          <a:spcPct val="115000"/>
                        </a:lnSpc>
                        <a:spcAft>
                          <a:spcPts val="0"/>
                        </a:spcAft>
                      </a:pPr>
                      <a:r>
                        <a:rPr lang="uz-Cyrl-UZ" sz="1800" dirty="0">
                          <a:effectLst/>
                        </a:rPr>
                        <a:t>          yo’nalishda</a:t>
                      </a:r>
                      <a:endParaRPr lang="ru-RU" sz="1200" dirty="0">
                        <a:effectLst/>
                      </a:endParaRPr>
                    </a:p>
                    <a:p>
                      <a:pPr>
                        <a:lnSpc>
                          <a:spcPct val="115000"/>
                        </a:lnSpc>
                        <a:spcAft>
                          <a:spcPts val="0"/>
                        </a:spcAft>
                      </a:pPr>
                      <a:r>
                        <a:rPr lang="uz-Cyrl-UZ" sz="1800" dirty="0">
                          <a:effectLst/>
                        </a:rPr>
                        <a:t>          tolaga tik</a:t>
                      </a:r>
                      <a:endParaRPr lang="ru-RU" sz="1200" dirty="0">
                        <a:effectLst/>
                      </a:endParaRPr>
                    </a:p>
                    <a:p>
                      <a:pPr>
                        <a:lnSpc>
                          <a:spcPct val="115000"/>
                        </a:lnSpc>
                        <a:spcAft>
                          <a:spcPts val="0"/>
                        </a:spcAft>
                      </a:pPr>
                      <a:r>
                        <a:rPr lang="uz-Cyrl-UZ" sz="1800" dirty="0">
                          <a:effectLst/>
                        </a:rPr>
                        <a:t>          yo’nalishda </a:t>
                      </a:r>
                      <a:endParaRPr lang="ru-RU" sz="1200" dirty="0">
                        <a:effectLst/>
                      </a:endParaRPr>
                    </a:p>
                    <a:p>
                      <a:pPr marL="228600" indent="-228600">
                        <a:lnSpc>
                          <a:spcPct val="115000"/>
                        </a:lnSpc>
                        <a:spcAft>
                          <a:spcPts val="0"/>
                        </a:spcAft>
                        <a:tabLst>
                          <a:tab pos="228600" algn="l"/>
                          <a:tab pos="449580" algn="l"/>
                        </a:tabLst>
                      </a:pPr>
                      <a:r>
                        <a:rPr lang="uz-Cyrl-UZ" sz="1800" dirty="0">
                          <a:effectLst/>
                        </a:rPr>
                        <a:t> </a:t>
                      </a:r>
                      <a:endParaRPr lang="ru-RU" sz="1200" dirty="0">
                        <a:effectLst/>
                        <a:latin typeface="Times New Roman" panose="02020603050405020304" pitchFamily="18" charset="0"/>
                        <a:ea typeface="Times New Roman" panose="02020603050405020304" pitchFamily="18" charset="0"/>
                      </a:endParaRPr>
                    </a:p>
                  </a:txBody>
                  <a:tcPr marL="59431" marR="59431" marT="0" marB="0"/>
                </a:tc>
                <a:tc>
                  <a:txBody>
                    <a:bodyPr/>
                    <a:lstStyle/>
                    <a:p>
                      <a:pPr marL="228600" indent="-228600">
                        <a:lnSpc>
                          <a:spcPct val="115000"/>
                        </a:lnSpc>
                        <a:spcAft>
                          <a:spcPts val="0"/>
                        </a:spcAft>
                        <a:tabLst>
                          <a:tab pos="228600" algn="l"/>
                          <a:tab pos="449580" algn="l"/>
                        </a:tabLst>
                      </a:pPr>
                      <a:r>
                        <a:rPr lang="uz-Cyrl-UZ" sz="1800" dirty="0">
                          <a:effectLst/>
                        </a:rPr>
                        <a:t>0,24 – 0,33</a:t>
                      </a:r>
                      <a:endParaRPr lang="ru-RU" sz="1200" dirty="0">
                        <a:effectLst/>
                      </a:endParaRPr>
                    </a:p>
                    <a:p>
                      <a:pPr marL="228600" indent="-228600">
                        <a:lnSpc>
                          <a:spcPct val="115000"/>
                        </a:lnSpc>
                        <a:spcAft>
                          <a:spcPts val="0"/>
                        </a:spcAft>
                        <a:tabLst>
                          <a:tab pos="228600" algn="l"/>
                          <a:tab pos="449580" algn="l"/>
                        </a:tabLst>
                      </a:pPr>
                      <a:r>
                        <a:rPr lang="uz-Cyrl-UZ" sz="1800" dirty="0">
                          <a:effectLst/>
                        </a:rPr>
                        <a:t>0,31 – 0,34</a:t>
                      </a:r>
                      <a:endParaRPr lang="ru-RU" sz="1200" dirty="0">
                        <a:effectLst/>
                      </a:endParaRPr>
                    </a:p>
                    <a:p>
                      <a:pPr marL="228600" indent="-228600">
                        <a:lnSpc>
                          <a:spcPct val="115000"/>
                        </a:lnSpc>
                        <a:spcAft>
                          <a:spcPts val="0"/>
                        </a:spcAft>
                        <a:tabLst>
                          <a:tab pos="228600" algn="l"/>
                          <a:tab pos="449580" algn="l"/>
                        </a:tabLst>
                      </a:pPr>
                      <a:r>
                        <a:rPr lang="uz-Cyrl-UZ" sz="1800" dirty="0">
                          <a:effectLst/>
                        </a:rPr>
                        <a:t>0,32 – 0,35</a:t>
                      </a:r>
                      <a:endParaRPr lang="ru-RU" sz="1200" dirty="0">
                        <a:effectLst/>
                      </a:endParaRPr>
                    </a:p>
                    <a:p>
                      <a:pPr marL="228600" indent="-228600">
                        <a:lnSpc>
                          <a:spcPct val="115000"/>
                        </a:lnSpc>
                        <a:spcAft>
                          <a:spcPts val="0"/>
                        </a:spcAft>
                        <a:tabLst>
                          <a:tab pos="228600" algn="l"/>
                          <a:tab pos="449580" algn="l"/>
                        </a:tabLst>
                      </a:pPr>
                      <a:r>
                        <a:rPr lang="uz-Cyrl-UZ" sz="1800" dirty="0">
                          <a:effectLst/>
                        </a:rPr>
                        <a:t>0 ,23 – 0,27</a:t>
                      </a:r>
                      <a:endParaRPr lang="ru-RU" sz="1200" dirty="0">
                        <a:effectLst/>
                      </a:endParaRPr>
                    </a:p>
                    <a:p>
                      <a:pPr marL="228600" indent="-228600">
                        <a:lnSpc>
                          <a:spcPct val="115000"/>
                        </a:lnSpc>
                        <a:spcAft>
                          <a:spcPts val="0"/>
                        </a:spcAft>
                        <a:tabLst>
                          <a:tab pos="228600" algn="l"/>
                          <a:tab pos="449580" algn="l"/>
                        </a:tabLst>
                      </a:pPr>
                      <a:r>
                        <a:rPr lang="uz-Cyrl-UZ" sz="1800" dirty="0">
                          <a:effectLst/>
                        </a:rPr>
                        <a:t>0,45</a:t>
                      </a:r>
                      <a:endParaRPr lang="ru-RU" sz="1200" dirty="0">
                        <a:effectLst/>
                      </a:endParaRPr>
                    </a:p>
                    <a:p>
                      <a:pPr marL="228600" indent="-228600">
                        <a:lnSpc>
                          <a:spcPct val="115000"/>
                        </a:lnSpc>
                        <a:spcAft>
                          <a:spcPts val="0"/>
                        </a:spcAft>
                        <a:tabLst>
                          <a:tab pos="228600" algn="l"/>
                          <a:tab pos="449580" algn="l"/>
                        </a:tabLst>
                      </a:pPr>
                      <a:r>
                        <a:rPr lang="uz-Cyrl-UZ" sz="1800" dirty="0">
                          <a:effectLst/>
                        </a:rPr>
                        <a:t>0,32 – 0,42</a:t>
                      </a:r>
                      <a:endParaRPr lang="ru-RU" sz="1200" dirty="0">
                        <a:effectLst/>
                      </a:endParaRPr>
                    </a:p>
                    <a:p>
                      <a:pPr marL="228600" indent="-228600">
                        <a:lnSpc>
                          <a:spcPct val="115000"/>
                        </a:lnSpc>
                        <a:spcAft>
                          <a:spcPts val="0"/>
                        </a:spcAft>
                        <a:tabLst>
                          <a:tab pos="228600" algn="l"/>
                          <a:tab pos="449580" algn="l"/>
                        </a:tabLst>
                      </a:pPr>
                      <a:r>
                        <a:rPr lang="uz-Cyrl-UZ" sz="1800" dirty="0">
                          <a:effectLst/>
                        </a:rPr>
                        <a:t> </a:t>
                      </a:r>
                      <a:endParaRPr lang="ru-RU" sz="1200" dirty="0">
                        <a:effectLst/>
                      </a:endParaRPr>
                    </a:p>
                    <a:p>
                      <a:pPr marL="228600" indent="-228600">
                        <a:lnSpc>
                          <a:spcPct val="115000"/>
                        </a:lnSpc>
                        <a:spcAft>
                          <a:spcPts val="0"/>
                        </a:spcAft>
                        <a:tabLst>
                          <a:tab pos="228600" algn="l"/>
                          <a:tab pos="449580" algn="l"/>
                        </a:tabLst>
                      </a:pPr>
                      <a:r>
                        <a:rPr lang="uz-Cyrl-UZ" sz="1800" dirty="0">
                          <a:effectLst/>
                        </a:rPr>
                        <a:t>0,32 – 0,36</a:t>
                      </a:r>
                      <a:endParaRPr lang="ru-RU" sz="1200" dirty="0">
                        <a:effectLst/>
                      </a:endParaRPr>
                    </a:p>
                    <a:p>
                      <a:pPr marL="228600" indent="-228600">
                        <a:lnSpc>
                          <a:spcPct val="115000"/>
                        </a:lnSpc>
                        <a:spcAft>
                          <a:spcPts val="0"/>
                        </a:spcAft>
                        <a:tabLst>
                          <a:tab pos="228600" algn="l"/>
                          <a:tab pos="449580" algn="l"/>
                        </a:tabLst>
                      </a:pPr>
                      <a:r>
                        <a:rPr lang="uz-Cyrl-UZ" sz="1800" dirty="0">
                          <a:effectLst/>
                        </a:rPr>
                        <a:t>0,47</a:t>
                      </a:r>
                      <a:endParaRPr lang="ru-RU" sz="1200" dirty="0">
                        <a:effectLst/>
                      </a:endParaRPr>
                    </a:p>
                    <a:p>
                      <a:pPr marL="228600" indent="-228600">
                        <a:lnSpc>
                          <a:spcPct val="115000"/>
                        </a:lnSpc>
                        <a:spcAft>
                          <a:spcPts val="0"/>
                        </a:spcAft>
                        <a:tabLst>
                          <a:tab pos="228600" algn="l"/>
                          <a:tab pos="449580" algn="l"/>
                        </a:tabLst>
                      </a:pPr>
                      <a:r>
                        <a:rPr lang="uz-Cyrl-UZ" sz="1800" dirty="0" smtClean="0">
                          <a:effectLst/>
                        </a:rPr>
                        <a:t>0,25</a:t>
                      </a:r>
                    </a:p>
                    <a:p>
                      <a:pPr marL="228600" indent="-228600">
                        <a:lnSpc>
                          <a:spcPct val="115000"/>
                        </a:lnSpc>
                        <a:spcAft>
                          <a:spcPts val="0"/>
                        </a:spcAft>
                        <a:tabLst>
                          <a:tab pos="228600" algn="l"/>
                          <a:tab pos="449580" algn="l"/>
                        </a:tabLst>
                      </a:pPr>
                      <a:r>
                        <a:rPr lang="uz-Cyrl-UZ" sz="1800" dirty="0" smtClean="0">
                          <a:effectLst/>
                        </a:rPr>
                        <a:t>-</a:t>
                      </a:r>
                    </a:p>
                    <a:p>
                      <a:pPr marL="228600" indent="-228600">
                        <a:lnSpc>
                          <a:spcPct val="115000"/>
                        </a:lnSpc>
                        <a:spcAft>
                          <a:spcPts val="0"/>
                        </a:spcAft>
                        <a:tabLst>
                          <a:tab pos="228600" algn="l"/>
                          <a:tab pos="449580" algn="l"/>
                        </a:tabLst>
                      </a:pPr>
                      <a:r>
                        <a:rPr lang="uz-Cyrl-UZ" sz="1800" dirty="0" smtClean="0">
                          <a:effectLst/>
                        </a:rPr>
                        <a:t>-  </a:t>
                      </a:r>
                      <a:endParaRPr lang="ru-RU" sz="1200" dirty="0">
                        <a:effectLst/>
                        <a:latin typeface="Times New Roman" panose="02020603050405020304" pitchFamily="18" charset="0"/>
                        <a:ea typeface="Times New Roman" panose="02020603050405020304" pitchFamily="18" charset="0"/>
                      </a:endParaRPr>
                    </a:p>
                  </a:txBody>
                  <a:tcPr marL="59431" marR="59431" marT="0" marB="0"/>
                </a:tc>
                <a:tc>
                  <a:txBody>
                    <a:bodyPr/>
                    <a:lstStyle/>
                    <a:p>
                      <a:pPr marL="228600" indent="-228600">
                        <a:lnSpc>
                          <a:spcPct val="115000"/>
                        </a:lnSpc>
                        <a:spcAft>
                          <a:spcPts val="0"/>
                        </a:spcAft>
                        <a:tabLst>
                          <a:tab pos="228600" algn="l"/>
                          <a:tab pos="449580" algn="l"/>
                        </a:tabLst>
                      </a:pPr>
                      <a:r>
                        <a:rPr lang="uz-Cyrl-UZ" sz="1600" dirty="0">
                          <a:effectLst/>
                        </a:rPr>
                        <a:t>(2,0-2,1) 10</a:t>
                      </a:r>
                      <a:r>
                        <a:rPr lang="uz-Cyrl-UZ" sz="1600" baseline="30000" dirty="0">
                          <a:effectLst/>
                        </a:rPr>
                        <a:t>5</a:t>
                      </a:r>
                      <a:endParaRPr lang="ru-RU" sz="1100" dirty="0">
                        <a:effectLst/>
                      </a:endParaRPr>
                    </a:p>
                    <a:p>
                      <a:pPr marL="228600" indent="-228600">
                        <a:lnSpc>
                          <a:spcPct val="115000"/>
                        </a:lnSpc>
                        <a:spcAft>
                          <a:spcPts val="0"/>
                        </a:spcAft>
                        <a:tabLst>
                          <a:tab pos="228600" algn="l"/>
                          <a:tab pos="449580" algn="l"/>
                        </a:tabLst>
                      </a:pPr>
                      <a:r>
                        <a:rPr lang="uz-Cyrl-UZ" sz="1600" dirty="0">
                          <a:effectLst/>
                        </a:rPr>
                        <a:t>(0,84-1,3 ) 10</a:t>
                      </a:r>
                      <a:r>
                        <a:rPr lang="uz-Cyrl-UZ" sz="1600" baseline="30000" dirty="0">
                          <a:effectLst/>
                        </a:rPr>
                        <a:t>5</a:t>
                      </a:r>
                      <a:endParaRPr lang="ru-RU" sz="1100" dirty="0">
                        <a:effectLst/>
                      </a:endParaRPr>
                    </a:p>
                    <a:p>
                      <a:pPr marL="228600" indent="-228600">
                        <a:lnSpc>
                          <a:spcPct val="115000"/>
                        </a:lnSpc>
                        <a:spcAft>
                          <a:spcPts val="0"/>
                        </a:spcAft>
                        <a:tabLst>
                          <a:tab pos="228600" algn="l"/>
                          <a:tab pos="449580" algn="l"/>
                        </a:tabLst>
                      </a:pPr>
                      <a:r>
                        <a:rPr lang="uz-Cyrl-UZ" sz="1600" dirty="0">
                          <a:effectLst/>
                        </a:rPr>
                        <a:t>(1,05-1,15) 10</a:t>
                      </a:r>
                      <a:r>
                        <a:rPr lang="uz-Cyrl-UZ" sz="1600" baseline="30000" dirty="0">
                          <a:effectLst/>
                        </a:rPr>
                        <a:t>5</a:t>
                      </a:r>
                      <a:endParaRPr lang="ru-RU" sz="1100" dirty="0">
                        <a:effectLst/>
                      </a:endParaRPr>
                    </a:p>
                    <a:p>
                      <a:pPr marL="228600" indent="-228600">
                        <a:lnSpc>
                          <a:spcPct val="115000"/>
                        </a:lnSpc>
                        <a:spcAft>
                          <a:spcPts val="0"/>
                        </a:spcAft>
                        <a:tabLst>
                          <a:tab pos="228600" algn="l"/>
                          <a:tab pos="449580" algn="l"/>
                        </a:tabLst>
                      </a:pPr>
                      <a:r>
                        <a:rPr lang="uz-Cyrl-UZ" sz="1600" dirty="0">
                          <a:effectLst/>
                        </a:rPr>
                        <a:t>(1,15-1,60) 10</a:t>
                      </a:r>
                      <a:r>
                        <a:rPr lang="uz-Cyrl-UZ" sz="1600" baseline="30000" dirty="0">
                          <a:effectLst/>
                        </a:rPr>
                        <a:t>5</a:t>
                      </a:r>
                      <a:endParaRPr lang="ru-RU" sz="1100" dirty="0">
                        <a:effectLst/>
                      </a:endParaRPr>
                    </a:p>
                    <a:p>
                      <a:pPr marL="228600" indent="-228600">
                        <a:lnSpc>
                          <a:spcPct val="115000"/>
                        </a:lnSpc>
                        <a:spcAft>
                          <a:spcPts val="0"/>
                        </a:spcAft>
                        <a:tabLst>
                          <a:tab pos="228600" algn="l"/>
                          <a:tab pos="449580" algn="l"/>
                        </a:tabLst>
                      </a:pPr>
                      <a:r>
                        <a:rPr lang="uz-Cyrl-UZ" sz="1600" dirty="0">
                          <a:effectLst/>
                        </a:rPr>
                        <a:t>0,17 10</a:t>
                      </a:r>
                      <a:r>
                        <a:rPr lang="uz-Cyrl-UZ" sz="1600" baseline="30000" dirty="0">
                          <a:effectLst/>
                        </a:rPr>
                        <a:t>5</a:t>
                      </a:r>
                      <a:endParaRPr lang="ru-RU" sz="1100" dirty="0">
                        <a:effectLst/>
                      </a:endParaRPr>
                    </a:p>
                    <a:p>
                      <a:pPr marL="228600" indent="-228600">
                        <a:lnSpc>
                          <a:spcPct val="115000"/>
                        </a:lnSpc>
                        <a:spcAft>
                          <a:spcPts val="0"/>
                        </a:spcAft>
                        <a:tabLst>
                          <a:tab pos="228600" algn="l"/>
                          <a:tab pos="449580" algn="l"/>
                        </a:tabLst>
                      </a:pPr>
                      <a:r>
                        <a:rPr lang="uz-Cyrl-UZ" sz="1600" dirty="0">
                          <a:effectLst/>
                        </a:rPr>
                        <a:t>(0,90-1,00) 10</a:t>
                      </a:r>
                      <a:r>
                        <a:rPr lang="uz-Cyrl-UZ" sz="1600" baseline="30000" dirty="0">
                          <a:effectLst/>
                        </a:rPr>
                        <a:t>5</a:t>
                      </a:r>
                      <a:endParaRPr lang="ru-RU" sz="1100" dirty="0">
                        <a:effectLst/>
                      </a:endParaRPr>
                    </a:p>
                    <a:p>
                      <a:pPr marL="228600" indent="-228600">
                        <a:lnSpc>
                          <a:spcPct val="115000"/>
                        </a:lnSpc>
                        <a:spcAft>
                          <a:spcPts val="0"/>
                        </a:spcAft>
                        <a:tabLst>
                          <a:tab pos="228600" algn="l"/>
                          <a:tab pos="449580" algn="l"/>
                        </a:tabLst>
                      </a:pPr>
                      <a:r>
                        <a:rPr lang="uz-Cyrl-UZ" sz="1600" dirty="0">
                          <a:effectLst/>
                        </a:rPr>
                        <a:t> </a:t>
                      </a:r>
                      <a:endParaRPr lang="ru-RU" sz="1100" dirty="0">
                        <a:effectLst/>
                      </a:endParaRPr>
                    </a:p>
                    <a:p>
                      <a:pPr marL="228600" indent="-228600">
                        <a:lnSpc>
                          <a:spcPct val="115000"/>
                        </a:lnSpc>
                        <a:spcAft>
                          <a:spcPts val="0"/>
                        </a:spcAft>
                        <a:tabLst>
                          <a:tab pos="228600" algn="l"/>
                          <a:tab pos="449580" algn="l"/>
                        </a:tabLst>
                      </a:pPr>
                      <a:r>
                        <a:rPr lang="uz-Cyrl-UZ" sz="1600" dirty="0">
                          <a:effectLst/>
                        </a:rPr>
                        <a:t>(0,59-0,71) 10</a:t>
                      </a:r>
                      <a:r>
                        <a:rPr lang="uz-Cyrl-UZ" sz="1600" baseline="30000" dirty="0">
                          <a:effectLst/>
                        </a:rPr>
                        <a:t>5</a:t>
                      </a:r>
                      <a:endParaRPr lang="ru-RU" sz="1100" dirty="0">
                        <a:effectLst/>
                      </a:endParaRPr>
                    </a:p>
                    <a:p>
                      <a:pPr marL="228600" indent="-228600">
                        <a:lnSpc>
                          <a:spcPct val="115000"/>
                        </a:lnSpc>
                        <a:spcAft>
                          <a:spcPts val="0"/>
                        </a:spcAft>
                        <a:tabLst>
                          <a:tab pos="228600" algn="l"/>
                          <a:tab pos="449580" algn="l"/>
                        </a:tabLst>
                      </a:pPr>
                      <a:r>
                        <a:rPr lang="uz-Cyrl-UZ" sz="1600" dirty="0">
                          <a:effectLst/>
                        </a:rPr>
                        <a:t>0,00008  10</a:t>
                      </a:r>
                      <a:r>
                        <a:rPr lang="uz-Cyrl-UZ" sz="1600" baseline="30000" dirty="0">
                          <a:effectLst/>
                        </a:rPr>
                        <a:t>5</a:t>
                      </a:r>
                      <a:endParaRPr lang="ru-RU" sz="1100" dirty="0">
                        <a:effectLst/>
                      </a:endParaRPr>
                    </a:p>
                    <a:p>
                      <a:pPr marL="228600" indent="-228600">
                        <a:lnSpc>
                          <a:spcPct val="115000"/>
                        </a:lnSpc>
                        <a:spcAft>
                          <a:spcPts val="0"/>
                        </a:spcAft>
                        <a:tabLst>
                          <a:tab pos="228600" algn="l"/>
                          <a:tab pos="449580" algn="l"/>
                        </a:tabLst>
                      </a:pPr>
                      <a:r>
                        <a:rPr lang="uz-Cyrl-UZ" sz="1600" dirty="0">
                          <a:effectLst/>
                        </a:rPr>
                        <a:t>0,56  10</a:t>
                      </a:r>
                      <a:r>
                        <a:rPr lang="uz-Cyrl-UZ" sz="1600" baseline="30000" dirty="0">
                          <a:effectLst/>
                        </a:rPr>
                        <a:t>5 </a:t>
                      </a:r>
                      <a:endParaRPr lang="ru-RU" sz="1100" dirty="0">
                        <a:effectLst/>
                      </a:endParaRPr>
                    </a:p>
                    <a:p>
                      <a:pPr marL="228600" indent="-228600">
                        <a:lnSpc>
                          <a:spcPct val="115000"/>
                        </a:lnSpc>
                        <a:spcAft>
                          <a:spcPts val="0"/>
                        </a:spcAft>
                        <a:tabLst>
                          <a:tab pos="228600" algn="l"/>
                          <a:tab pos="449580" algn="l"/>
                        </a:tabLst>
                      </a:pPr>
                      <a:r>
                        <a:rPr lang="uz-Cyrl-UZ" sz="1600" dirty="0">
                          <a:effectLst/>
                        </a:rPr>
                        <a:t> </a:t>
                      </a:r>
                      <a:endParaRPr lang="ru-RU" sz="1100" dirty="0">
                        <a:effectLst/>
                      </a:endParaRPr>
                    </a:p>
                    <a:p>
                      <a:pPr marL="228600" indent="-228600">
                        <a:lnSpc>
                          <a:spcPct val="115000"/>
                        </a:lnSpc>
                        <a:spcAft>
                          <a:spcPts val="0"/>
                        </a:spcAft>
                        <a:tabLst>
                          <a:tab pos="228600" algn="l"/>
                          <a:tab pos="449580" algn="l"/>
                        </a:tabLst>
                      </a:pPr>
                      <a:r>
                        <a:rPr lang="uz-Cyrl-UZ" sz="1600" dirty="0">
                          <a:effectLst/>
                        </a:rPr>
                        <a:t>(0,10-0,12) 10</a:t>
                      </a:r>
                      <a:r>
                        <a:rPr lang="uz-Cyrl-UZ" sz="1600" baseline="30000" dirty="0">
                          <a:effectLst/>
                        </a:rPr>
                        <a:t>5</a:t>
                      </a:r>
                      <a:endParaRPr lang="ru-RU" sz="1100" dirty="0">
                        <a:effectLst/>
                      </a:endParaRPr>
                    </a:p>
                    <a:p>
                      <a:pPr marL="228600" indent="-228600">
                        <a:lnSpc>
                          <a:spcPct val="115000"/>
                        </a:lnSpc>
                        <a:spcAft>
                          <a:spcPts val="0"/>
                        </a:spcAft>
                        <a:tabLst>
                          <a:tab pos="228600" algn="l"/>
                          <a:tab pos="449580" algn="l"/>
                        </a:tabLst>
                      </a:pPr>
                      <a:r>
                        <a:rPr lang="uz-Cyrl-UZ" sz="1600" dirty="0">
                          <a:effectLst/>
                        </a:rPr>
                        <a:t> </a:t>
                      </a:r>
                      <a:endParaRPr lang="ru-RU" sz="1100" dirty="0">
                        <a:effectLst/>
                      </a:endParaRPr>
                    </a:p>
                    <a:p>
                      <a:pPr marL="228600" indent="-228600">
                        <a:lnSpc>
                          <a:spcPct val="115000"/>
                        </a:lnSpc>
                        <a:spcAft>
                          <a:spcPts val="0"/>
                        </a:spcAft>
                        <a:tabLst>
                          <a:tab pos="228600" algn="l"/>
                          <a:tab pos="449580" algn="l"/>
                        </a:tabLst>
                      </a:pPr>
                      <a:r>
                        <a:rPr lang="uz-Cyrl-UZ" sz="1600" dirty="0">
                          <a:effectLst/>
                        </a:rPr>
                        <a:t>(0,005-0,01) </a:t>
                      </a:r>
                      <a:r>
                        <a:rPr lang="uz-Cyrl-UZ" sz="1600" dirty="0" smtClean="0">
                          <a:effectLst/>
                        </a:rPr>
                        <a:t>10</a:t>
                      </a:r>
                      <a:r>
                        <a:rPr lang="uz-Cyrl-UZ" sz="1600" baseline="30000" dirty="0" smtClean="0">
                          <a:effectLst/>
                        </a:rPr>
                        <a:t>5</a:t>
                      </a:r>
                      <a:endParaRPr lang="ru-RU" sz="1100" dirty="0">
                        <a:effectLst/>
                      </a:endParaRPr>
                    </a:p>
                  </a:txBody>
                  <a:tcPr marL="59431" marR="59431"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7048667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3254" y="190768"/>
            <a:ext cx="11546686" cy="3323987"/>
          </a:xfrm>
          <a:prstGeom prst="rect">
            <a:avLst/>
          </a:prstGeom>
        </p:spPr>
        <p:txBody>
          <a:bodyPr wrap="square">
            <a:spAutoFit/>
          </a:bodyPr>
          <a:lstStyle/>
          <a:p>
            <a:pPr indent="449580" algn="just">
              <a:spcAft>
                <a:spcPts val="0"/>
              </a:spcAft>
            </a:pPr>
            <a:r>
              <a:rPr lang="uz-Cyrl-UZ" sz="3000" b="1" u="sng" dirty="0">
                <a:solidFill>
                  <a:srgbClr val="002060"/>
                </a:solidFill>
                <a:latin typeface="Times New Roman" panose="02020603050405020304" pitchFamily="18" charset="0"/>
                <a:ea typeface="Times New Roman" panose="02020603050405020304" pitchFamily="18" charset="0"/>
              </a:rPr>
              <a:t>3 Guk qonuni. Elastiklik moduli.</a:t>
            </a:r>
            <a:endParaRPr lang="ru-RU" sz="3000" dirty="0">
              <a:solidFill>
                <a:srgbClr val="002060"/>
              </a:solidFill>
              <a:latin typeface="Times New Roman" panose="02020603050405020304" pitchFamily="18" charset="0"/>
              <a:ea typeface="Times New Roman" panose="02020603050405020304" pitchFamily="18" charset="0"/>
            </a:endParaRPr>
          </a:p>
          <a:p>
            <a:pPr indent="449580" algn="just">
              <a:spcAft>
                <a:spcPts val="0"/>
              </a:spcAft>
            </a:pPr>
            <a:r>
              <a:rPr lang="uz-Cyrl-UZ" sz="3000" dirty="0">
                <a:solidFill>
                  <a:srgbClr val="002060"/>
                </a:solidFill>
                <a:latin typeface="Times New Roman" panose="02020603050405020304" pitchFamily="18" charset="0"/>
                <a:ea typeface="Times New Roman" panose="02020603050405020304" pitchFamily="18" charset="0"/>
              </a:rPr>
              <a:t>Normal kuchlanish bilan nisbiy bo’ylama deformatsiya orasidagi bog’lanishni ingliz olimi R.Guk 1660 yili tajribalar yordamida quyidagicha formula bilan ifodalanishni aniqlagan. Guk  qonuni deb ataladi va quyidagicha ta’riflanadi: “proportsionallik chegarasigacha, cho’zilgan sterjenlarda normal kuchlanish nisbiy  cho’zilishga to’g’ri proportsionaldir”.</a:t>
            </a:r>
            <a:endParaRPr lang="ru-RU" sz="3000" dirty="0">
              <a:solidFill>
                <a:srgbClr val="002060"/>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957209" y="3980627"/>
            <a:ext cx="869149" cy="553998"/>
          </a:xfrm>
          <a:prstGeom prst="rect">
            <a:avLst/>
          </a:prstGeom>
        </p:spPr>
        <p:txBody>
          <a:bodyPr wrap="none">
            <a:spAutoFit/>
          </a:bodyPr>
          <a:lstStyle/>
          <a:p>
            <a:r>
              <a:rPr lang="en-US" sz="3000" dirty="0" err="1">
                <a:solidFill>
                  <a:srgbClr val="002060"/>
                </a:solidFill>
                <a:latin typeface="Times New Roman" panose="02020603050405020304" pitchFamily="18" charset="0"/>
                <a:ea typeface="Times New Roman" panose="02020603050405020304" pitchFamily="18" charset="0"/>
              </a:rPr>
              <a:t>yoki</a:t>
            </a:r>
            <a:endParaRPr lang="ru-RU" sz="3000" dirty="0">
              <a:solidFill>
                <a:srgbClr val="002060"/>
              </a:solidFill>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353866715"/>
              </p:ext>
            </p:extLst>
          </p:nvPr>
        </p:nvGraphicFramePr>
        <p:xfrm>
          <a:off x="5981622" y="4001616"/>
          <a:ext cx="1100031" cy="348343"/>
        </p:xfrm>
        <a:graphic>
          <a:graphicData uri="http://schemas.openxmlformats.org/presentationml/2006/ole">
            <mc:AlternateContent xmlns:mc="http://schemas.openxmlformats.org/markup-compatibility/2006">
              <mc:Choice xmlns:v="urn:schemas-microsoft-com:vml" Requires="v">
                <p:oleObj spid="_x0000_s5144" name="Уравнение" r:id="rId4" imgW="583693" imgH="177646" progId="Equation.3">
                  <p:embed/>
                </p:oleObj>
              </mc:Choice>
              <mc:Fallback>
                <p:oleObj name="Уравнение" r:id="rId4" imgW="583693" imgH="177646" progId="Equation.3">
                  <p:embed/>
                  <p:pic>
                    <p:nvPicPr>
                      <p:cNvPr id="6" name="Объект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81622" y="4001616"/>
                        <a:ext cx="1100031" cy="348343"/>
                      </a:xfrm>
                      <a:prstGeom prst="rect">
                        <a:avLst/>
                      </a:prstGeom>
                      <a:noFill/>
                    </p:spPr>
                  </p:pic>
                </p:oleObj>
              </mc:Fallback>
            </mc:AlternateContent>
          </a:graphicData>
        </a:graphic>
      </p:graphicFrame>
      <p:sp>
        <p:nvSpPr>
          <p:cNvPr id="5" name="Прямоугольник 4"/>
          <p:cNvSpPr/>
          <p:nvPr/>
        </p:nvSpPr>
        <p:spPr>
          <a:xfrm>
            <a:off x="7683856" y="4001616"/>
            <a:ext cx="633507" cy="553998"/>
          </a:xfrm>
          <a:prstGeom prst="rect">
            <a:avLst/>
          </a:prstGeom>
        </p:spPr>
        <p:txBody>
          <a:bodyPr wrap="none">
            <a:spAutoFit/>
          </a:bodyPr>
          <a:lstStyle/>
          <a:p>
            <a:r>
              <a:rPr lang="en-US" sz="3000" dirty="0">
                <a:solidFill>
                  <a:srgbClr val="002060"/>
                </a:solidFill>
                <a:latin typeface="Times New Roman" panose="02020603050405020304" pitchFamily="18" charset="0"/>
                <a:ea typeface="Times New Roman" panose="02020603050405020304" pitchFamily="18" charset="0"/>
              </a:rPr>
              <a:t>(6)</a:t>
            </a:r>
            <a:endParaRPr lang="ru-RU" sz="3000" dirty="0">
              <a:solidFill>
                <a:srgbClr val="002060"/>
              </a:solidFill>
            </a:endParaRPr>
          </a:p>
        </p:txBody>
      </p:sp>
      <p:sp>
        <p:nvSpPr>
          <p:cNvPr id="6" name="Прямоугольник 5"/>
          <p:cNvSpPr/>
          <p:nvPr/>
        </p:nvSpPr>
        <p:spPr>
          <a:xfrm>
            <a:off x="1003560" y="5207386"/>
            <a:ext cx="10036475" cy="1015663"/>
          </a:xfrm>
          <a:prstGeom prst="rect">
            <a:avLst/>
          </a:prstGeom>
        </p:spPr>
        <p:txBody>
          <a:bodyPr wrap="square">
            <a:spAutoFit/>
          </a:bodyPr>
          <a:lstStyle/>
          <a:p>
            <a:pPr>
              <a:spcAft>
                <a:spcPts val="0"/>
              </a:spcAft>
              <a:tabLst>
                <a:tab pos="2390775" algn="l"/>
              </a:tabLst>
            </a:pPr>
            <a:r>
              <a:rPr lang="en-US" sz="3000" dirty="0">
                <a:solidFill>
                  <a:srgbClr val="002060"/>
                </a:solidFill>
                <a:latin typeface="Times New Roman" panose="02020603050405020304" pitchFamily="18" charset="0"/>
                <a:ea typeface="Times New Roman" panose="02020603050405020304" pitchFamily="18" charset="0"/>
              </a:rPr>
              <a:t>Bu </a:t>
            </a:r>
            <a:r>
              <a:rPr lang="en-US" sz="3000" dirty="0" err="1">
                <a:solidFill>
                  <a:srgbClr val="002060"/>
                </a:solidFill>
                <a:latin typeface="Times New Roman" panose="02020603050405020304" pitchFamily="18" charset="0"/>
                <a:ea typeface="Times New Roman" panose="02020603050405020304" pitchFamily="18" charset="0"/>
              </a:rPr>
              <a:t>yerda</a:t>
            </a:r>
            <a:r>
              <a:rPr lang="en-US" sz="3000" dirty="0">
                <a:solidFill>
                  <a:srgbClr val="002060"/>
                </a:solidFill>
                <a:latin typeface="Times New Roman" panose="02020603050405020304" pitchFamily="18" charset="0"/>
                <a:ea typeface="Times New Roman" panose="02020603050405020304" pitchFamily="18" charset="0"/>
              </a:rPr>
              <a:t> E- </a:t>
            </a:r>
            <a:r>
              <a:rPr lang="en-US" sz="3000" dirty="0" err="1">
                <a:solidFill>
                  <a:srgbClr val="002060"/>
                </a:solidFill>
                <a:latin typeface="Times New Roman" panose="02020603050405020304" pitchFamily="18" charset="0"/>
                <a:ea typeface="Times New Roman" panose="02020603050405020304" pitchFamily="18" charset="0"/>
              </a:rPr>
              <a:t>birinchi</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tur</a:t>
            </a:r>
            <a:r>
              <a:rPr lang="en-US" sz="3000" dirty="0">
                <a:solidFill>
                  <a:srgbClr val="002060"/>
                </a:solidFill>
                <a:latin typeface="Times New Roman" panose="02020603050405020304" pitchFamily="18" charset="0"/>
                <a:ea typeface="Times New Roman" panose="02020603050405020304" pitchFamily="18" charset="0"/>
              </a:rPr>
              <a:t> </a:t>
            </a:r>
            <a:r>
              <a:rPr lang="en-US" sz="3000" dirty="0" err="1">
                <a:solidFill>
                  <a:srgbClr val="002060"/>
                </a:solidFill>
                <a:latin typeface="Times New Roman" panose="02020603050405020304" pitchFamily="18" charset="0"/>
                <a:ea typeface="Times New Roman" panose="02020603050405020304" pitchFamily="18" charset="0"/>
              </a:rPr>
              <a:t>elastiklik</a:t>
            </a:r>
            <a:r>
              <a:rPr lang="en-US" sz="3000" dirty="0">
                <a:solidFill>
                  <a:srgbClr val="002060"/>
                </a:solidFill>
                <a:latin typeface="Times New Roman" panose="02020603050405020304" pitchFamily="18" charset="0"/>
                <a:ea typeface="Times New Roman" panose="02020603050405020304" pitchFamily="18" charset="0"/>
              </a:rPr>
              <a:t> moduli </a:t>
            </a:r>
            <a:r>
              <a:rPr lang="en-US" sz="3000" dirty="0" err="1">
                <a:solidFill>
                  <a:srgbClr val="002060"/>
                </a:solidFill>
                <a:latin typeface="Times New Roman" panose="02020603050405020304" pitchFamily="18" charset="0"/>
                <a:ea typeface="Times New Roman" panose="02020603050405020304" pitchFamily="18" charset="0"/>
              </a:rPr>
              <a:t>yoki</a:t>
            </a:r>
            <a:r>
              <a:rPr lang="en-US" sz="3000" dirty="0">
                <a:solidFill>
                  <a:srgbClr val="002060"/>
                </a:solidFill>
                <a:latin typeface="Times New Roman" panose="02020603050405020304" pitchFamily="18" charset="0"/>
                <a:ea typeface="Times New Roman" panose="02020603050405020304" pitchFamily="18" charset="0"/>
              </a:rPr>
              <a:t> Yung moduli deb </a:t>
            </a:r>
            <a:r>
              <a:rPr lang="en-US" sz="3000" dirty="0" err="1">
                <a:solidFill>
                  <a:srgbClr val="002060"/>
                </a:solidFill>
                <a:latin typeface="Times New Roman" panose="02020603050405020304" pitchFamily="18" charset="0"/>
                <a:ea typeface="Times New Roman" panose="02020603050405020304" pitchFamily="18" charset="0"/>
              </a:rPr>
              <a:t>ataladi</a:t>
            </a:r>
            <a:r>
              <a:rPr lang="en-US" sz="3000" dirty="0">
                <a:solidFill>
                  <a:srgbClr val="002060"/>
                </a:solidFill>
                <a:latin typeface="Times New Roman" panose="02020603050405020304" pitchFamily="18" charset="0"/>
                <a:ea typeface="Times New Roman" panose="02020603050405020304" pitchFamily="18" charset="0"/>
              </a:rPr>
              <a:t>.</a:t>
            </a:r>
            <a:endParaRPr lang="ru-RU" sz="3000" dirty="0">
              <a:solidFill>
                <a:srgbClr val="002060"/>
              </a:solidFill>
              <a:effectLst/>
              <a:latin typeface="Times New Roman" panose="02020603050405020304" pitchFamily="18" charset="0"/>
              <a:ea typeface="Times New Roman" panose="02020603050405020304" pitchFamily="18" charset="0"/>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val="123413733"/>
              </p:ext>
            </p:extLst>
          </p:nvPr>
        </p:nvGraphicFramePr>
        <p:xfrm>
          <a:off x="3427801" y="3729651"/>
          <a:ext cx="872731" cy="813227"/>
        </p:xfrm>
        <a:graphic>
          <a:graphicData uri="http://schemas.openxmlformats.org/presentationml/2006/ole">
            <mc:AlternateContent xmlns:mc="http://schemas.openxmlformats.org/markup-compatibility/2006">
              <mc:Choice xmlns:v="urn:schemas-microsoft-com:vml" Requires="v">
                <p:oleObj spid="_x0000_s5145" name="Уравнение" r:id="rId6" imgW="419040" imgH="393480" progId="Equation.3">
                  <p:embed/>
                </p:oleObj>
              </mc:Choice>
              <mc:Fallback>
                <p:oleObj name="Уравнение" r:id="rId6" imgW="419040" imgH="393480" progId="Equation.3">
                  <p:embed/>
                  <p:pic>
                    <p:nvPicPr>
                      <p:cNvPr id="3" name="Объект 2"/>
                      <p:cNvPicPr>
                        <a:picLocks noChangeAspect="1" noChangeArrowheads="1"/>
                      </p:cNvPicPr>
                      <p:nvPr/>
                    </p:nvPicPr>
                    <p:blipFill>
                      <a:blip r:embed="rId7"/>
                      <a:srcRect/>
                      <a:stretch>
                        <a:fillRect/>
                      </a:stretch>
                    </p:blipFill>
                    <p:spPr bwMode="auto">
                      <a:xfrm>
                        <a:off x="3427801" y="3729651"/>
                        <a:ext cx="872731" cy="813227"/>
                      </a:xfrm>
                      <a:prstGeom prst="rect">
                        <a:avLst/>
                      </a:prstGeom>
                      <a:noFill/>
                    </p:spPr>
                  </p:pic>
                </p:oleObj>
              </mc:Fallback>
            </mc:AlternateContent>
          </a:graphicData>
        </a:graphic>
      </p:graphicFrame>
    </p:spTree>
    <p:extLst>
      <p:ext uri="{BB962C8B-B14F-4D97-AF65-F5344CB8AC3E}">
        <p14:creationId xmlns:p14="http://schemas.microsoft.com/office/powerpoint/2010/main" val="20357080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Схема 8"/>
          <p:cNvGraphicFramePr/>
          <p:nvPr>
            <p:extLst>
              <p:ext uri="{D42A27DB-BD31-4B8C-83A1-F6EECF244321}">
                <p14:modId xmlns:p14="http://schemas.microsoft.com/office/powerpoint/2010/main" val="3224705306"/>
              </p:ext>
            </p:extLst>
          </p:nvPr>
        </p:nvGraphicFramePr>
        <p:xfrm>
          <a:off x="1056566" y="700083"/>
          <a:ext cx="10281993" cy="54786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2359300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2880" y="107813"/>
            <a:ext cx="11227802" cy="3970318"/>
          </a:xfrm>
          <a:prstGeom prst="rect">
            <a:avLst/>
          </a:prstGeom>
        </p:spPr>
        <p:txBody>
          <a:bodyPr wrap="square">
            <a:spAutoFit/>
          </a:bodyPr>
          <a:lstStyle/>
          <a:p>
            <a:r>
              <a:rPr lang="en-US" sz="2800" dirty="0" err="1">
                <a:solidFill>
                  <a:srgbClr val="002060"/>
                </a:solidFill>
                <a:latin typeface="Times New Roman" panose="02020603050405020304" pitchFamily="18" charset="0"/>
                <a:ea typeface="Times New Roman" panose="02020603050405020304" pitchFamily="18" charset="0"/>
              </a:rPr>
              <a:t>Ya’ni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oddiy</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cho’zilish</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si</a:t>
            </a:r>
            <a:r>
              <a:rPr lang="uz-Cyrl-UZ" sz="2800" dirty="0">
                <a:solidFill>
                  <a:srgbClr val="002060"/>
                </a:solidFill>
                <a:latin typeface="Times New Roman" panose="02020603050405020304" pitchFamily="18" charset="0"/>
                <a:ea typeface="Times New Roman" panose="02020603050405020304" pitchFamily="18" charset="0"/>
              </a:rPr>
              <a:t>qil</a:t>
            </a:r>
            <a:r>
              <a:rPr lang="en-US" sz="2800" dirty="0" err="1">
                <a:solidFill>
                  <a:srgbClr val="002060"/>
                </a:solidFill>
                <a:latin typeface="Times New Roman" panose="02020603050405020304" pitchFamily="18" charset="0"/>
                <a:ea typeface="Times New Roman" panose="02020603050405020304" pitchFamily="18" charset="0"/>
              </a:rPr>
              <a:t>ishda</a:t>
            </a:r>
            <a:r>
              <a:rPr lang="en-US" sz="2800" dirty="0">
                <a:solidFill>
                  <a:srgbClr val="002060"/>
                </a:solidFill>
                <a:latin typeface="Times New Roman" panose="02020603050405020304" pitchFamily="18" charset="0"/>
                <a:ea typeface="Times New Roman" panose="02020603050405020304" pitchFamily="18" charset="0"/>
              </a:rPr>
              <a:t> </a:t>
            </a:r>
            <a:r>
              <a:rPr lang="uz-Cyrl-UZ" sz="2800" dirty="0">
                <a:solidFill>
                  <a:srgbClr val="002060"/>
                </a:solidFill>
                <a:latin typeface="Times New Roman" panose="02020603050405020304" pitchFamily="18" charset="0"/>
                <a:ea typeface="Times New Roman" panose="02020603050405020304" pitchFamily="18" charset="0"/>
              </a:rPr>
              <a:t>h</a:t>
            </a:r>
            <a:r>
              <a:rPr lang="en-US" sz="2800" dirty="0" err="1">
                <a:solidFill>
                  <a:srgbClr val="002060"/>
                </a:solidFill>
                <a:latin typeface="Times New Roman" panose="02020603050405020304" pitchFamily="18" charset="0"/>
                <a:ea typeface="Times New Roman" panose="02020603050405020304" pitchFamily="18" charset="0"/>
              </a:rPr>
              <a:t>osil</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bo’ladigan</a:t>
            </a:r>
            <a:r>
              <a:rPr lang="en-US" sz="2800" dirty="0">
                <a:solidFill>
                  <a:srgbClr val="002060"/>
                </a:solidFill>
                <a:latin typeface="Times New Roman" panose="02020603050405020304" pitchFamily="18" charset="0"/>
                <a:ea typeface="Times New Roman" panose="02020603050405020304" pitchFamily="18" charset="0"/>
              </a:rPr>
              <a:t> normal </a:t>
            </a:r>
            <a:r>
              <a:rPr lang="en-US" sz="2800" dirty="0" err="1">
                <a:solidFill>
                  <a:srgbClr val="002060"/>
                </a:solidFill>
                <a:latin typeface="Times New Roman" panose="02020603050405020304" pitchFamily="18" charset="0"/>
                <a:ea typeface="Times New Roman" panose="02020603050405020304" pitchFamily="18" charset="0"/>
              </a:rPr>
              <a:t>kuchlanish</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nisbiy</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bo’ylama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deformatsiyaga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proportsional</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ravishda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o’zgaradi</a:t>
            </a:r>
            <a:r>
              <a:rPr lang="en-US" sz="2800" dirty="0">
                <a:solidFill>
                  <a:srgbClr val="002060"/>
                </a:solidFill>
                <a:latin typeface="Times New Roman" panose="02020603050405020304" pitchFamily="18" charset="0"/>
                <a:ea typeface="Times New Roman" panose="02020603050405020304" pitchFamily="18" charset="0"/>
              </a:rPr>
              <a:t>. Bu </a:t>
            </a:r>
            <a:r>
              <a:rPr lang="en-US" sz="2800" dirty="0" err="1">
                <a:solidFill>
                  <a:srgbClr val="002060"/>
                </a:solidFill>
                <a:latin typeface="Times New Roman" panose="02020603050405020304" pitchFamily="18" charset="0"/>
                <a:ea typeface="Times New Roman" panose="02020603050405020304" pitchFamily="18" charset="0"/>
              </a:rPr>
              <a:t>Guk</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qonuni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deyilib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materiallar</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qarshiligi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faninig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asosiy</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bo</a:t>
            </a:r>
            <a:r>
              <a:rPr lang="uz-Cyrl-UZ" sz="2800" dirty="0">
                <a:solidFill>
                  <a:srgbClr val="002060"/>
                </a:solidFill>
                <a:latin typeface="Times New Roman" panose="02020603050405020304" pitchFamily="18" charset="0"/>
                <a:ea typeface="Times New Roman" panose="02020603050405020304" pitchFamily="18" charset="0"/>
              </a:rPr>
              <a:t>g’</a:t>
            </a:r>
            <a:r>
              <a:rPr lang="en-US" sz="2800" dirty="0" err="1">
                <a:solidFill>
                  <a:srgbClr val="002060"/>
                </a:solidFill>
                <a:latin typeface="Times New Roman" panose="02020603050405020304" pitchFamily="18" charset="0"/>
                <a:ea typeface="Times New Roman" panose="02020603050405020304" pitchFamily="18" charset="0"/>
              </a:rPr>
              <a:t>lanishlaridan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biridir</a:t>
            </a:r>
            <a:r>
              <a:rPr lang="en-US" sz="2800" dirty="0">
                <a:solidFill>
                  <a:srgbClr val="002060"/>
                </a:solidFill>
                <a:latin typeface="Times New Roman" panose="02020603050405020304" pitchFamily="18" charset="0"/>
                <a:ea typeface="Times New Roman" panose="02020603050405020304" pitchFamily="18" charset="0"/>
              </a:rPr>
              <a:t>. Bu </a:t>
            </a:r>
            <a:r>
              <a:rPr lang="en-US" sz="2800" dirty="0" err="1">
                <a:solidFill>
                  <a:srgbClr val="002060"/>
                </a:solidFill>
                <a:latin typeface="Times New Roman" panose="02020603050405020304" pitchFamily="18" charset="0"/>
                <a:ea typeface="Times New Roman" panose="02020603050405020304" pitchFamily="18" charset="0"/>
              </a:rPr>
              <a:t>qonun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barcha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materiallar</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uchun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elastik</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deformatsiya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chegarasida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bajariladi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Formuladagi</a:t>
            </a:r>
            <a:r>
              <a:rPr lang="en-US" sz="2800" dirty="0">
                <a:solidFill>
                  <a:srgbClr val="002060"/>
                </a:solidFill>
                <a:latin typeface="Times New Roman" panose="02020603050405020304" pitchFamily="18" charset="0"/>
                <a:ea typeface="Times New Roman" panose="02020603050405020304" pitchFamily="18" charset="0"/>
              </a:rPr>
              <a:t> E </a:t>
            </a:r>
            <a:r>
              <a:rPr lang="en-US" sz="2800" dirty="0" err="1">
                <a:solidFill>
                  <a:srgbClr val="002060"/>
                </a:solidFill>
                <a:latin typeface="Times New Roman" panose="02020603050405020304" pitchFamily="18" charset="0"/>
                <a:ea typeface="Times New Roman" panose="02020603050405020304" pitchFamily="18" charset="0"/>
              </a:rPr>
              <a:t>birinchi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tartibli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elastik</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modulidir</a:t>
            </a:r>
            <a:r>
              <a:rPr lang="en-US" sz="2800" dirty="0">
                <a:solidFill>
                  <a:srgbClr val="002060"/>
                </a:solidFill>
                <a:latin typeface="Times New Roman" panose="02020603050405020304" pitchFamily="18" charset="0"/>
                <a:ea typeface="Times New Roman" panose="02020603050405020304" pitchFamily="18" charset="0"/>
              </a:rPr>
              <a:t>. U </a:t>
            </a:r>
            <a:r>
              <a:rPr lang="uz-Cyrl-UZ" sz="2800" dirty="0">
                <a:solidFill>
                  <a:srgbClr val="002060"/>
                </a:solidFill>
                <a:latin typeface="Times New Roman" panose="02020603050405020304" pitchFamily="18" charset="0"/>
                <a:ea typeface="Times New Roman" panose="02020603050405020304" pitchFamily="18" charset="0"/>
              </a:rPr>
              <a:t>h</a:t>
            </a:r>
            <a:r>
              <a:rPr lang="en-US" sz="2800" dirty="0">
                <a:solidFill>
                  <a:srgbClr val="002060"/>
                </a:solidFill>
                <a:latin typeface="Times New Roman" panose="02020603050405020304" pitchFamily="18" charset="0"/>
                <a:ea typeface="Times New Roman" panose="02020603050405020304" pitchFamily="18" charset="0"/>
              </a:rPr>
              <a:t>am </a:t>
            </a:r>
            <a:r>
              <a:rPr lang="en-US" sz="2800" dirty="0" err="1">
                <a:solidFill>
                  <a:srgbClr val="002060"/>
                </a:solidFill>
                <a:latin typeface="Times New Roman" panose="02020603050405020304" pitchFamily="18" charset="0"/>
                <a:ea typeface="Times New Roman" panose="02020603050405020304" pitchFamily="18" charset="0"/>
              </a:rPr>
              <a:t>Puasson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koeffitsienti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singari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materiallarning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fizik</a:t>
            </a:r>
            <a:r>
              <a:rPr lang="en-US" sz="2800" dirty="0">
                <a:solidFill>
                  <a:srgbClr val="002060"/>
                </a:solidFill>
                <a:latin typeface="Times New Roman" panose="02020603050405020304" pitchFamily="18" charset="0"/>
                <a:ea typeface="Times New Roman" panose="02020603050405020304" pitchFamily="18" charset="0"/>
              </a:rPr>
              <a:t> </a:t>
            </a:r>
            <a:r>
              <a:rPr lang="uz-Cyrl-UZ" sz="2800" dirty="0">
                <a:solidFill>
                  <a:srgbClr val="002060"/>
                </a:solidFill>
                <a:latin typeface="Times New Roman" panose="02020603050405020304" pitchFamily="18" charset="0"/>
                <a:ea typeface="Times New Roman" panose="02020603050405020304" pitchFamily="18" charset="0"/>
              </a:rPr>
              <a:t>h</a:t>
            </a:r>
            <a:r>
              <a:rPr lang="en-US" sz="2800" dirty="0" err="1">
                <a:solidFill>
                  <a:srgbClr val="002060"/>
                </a:solidFill>
                <a:latin typeface="Times New Roman" panose="02020603050405020304" pitchFamily="18" charset="0"/>
                <a:ea typeface="Times New Roman" panose="02020603050405020304" pitchFamily="18" charset="0"/>
              </a:rPr>
              <a:t>arakteristikasi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bo’lib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tajribalar</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yordamida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aniqlanadi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va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maxsus</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jadvallarda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keltiriladi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Masalan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po’lat</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materiali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uchun</a:t>
            </a:r>
            <a:r>
              <a:rPr lang="en-US" sz="2800" dirty="0">
                <a:solidFill>
                  <a:srgbClr val="002060"/>
                </a:solidFill>
                <a:latin typeface="Times New Roman" panose="02020603050405020304" pitchFamily="18" charset="0"/>
                <a:ea typeface="Times New Roman" panose="02020603050405020304" pitchFamily="18" charset="0"/>
              </a:rPr>
              <a:t> E=  2</a:t>
            </a:r>
            <a:r>
              <a:rPr lang="ar-SA" sz="2800" dirty="0">
                <a:solidFill>
                  <a:srgbClr val="002060"/>
                </a:solidFill>
                <a:ea typeface="Times New Roman" panose="02020603050405020304" pitchFamily="18" charset="0"/>
                <a:cs typeface="Times New Roman" panose="02020603050405020304" pitchFamily="18" charset="0"/>
              </a:rPr>
              <a:t>۰</a:t>
            </a:r>
            <a:r>
              <a:rPr lang="en-US" sz="2800" dirty="0">
                <a:solidFill>
                  <a:srgbClr val="002060"/>
                </a:solidFill>
                <a:latin typeface="Times New Roman" panose="02020603050405020304" pitchFamily="18" charset="0"/>
                <a:ea typeface="Times New Roman" panose="02020603050405020304" pitchFamily="18" charset="0"/>
              </a:rPr>
              <a:t>10</a:t>
            </a:r>
            <a:r>
              <a:rPr lang="en-US" sz="2800" baseline="30000" dirty="0">
                <a:solidFill>
                  <a:srgbClr val="002060"/>
                </a:solidFill>
                <a:latin typeface="Times New Roman" panose="02020603050405020304" pitchFamily="18" charset="0"/>
                <a:ea typeface="Times New Roman" panose="02020603050405020304" pitchFamily="18" charset="0"/>
              </a:rPr>
              <a:t>8 </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Mpa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uning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o’lcham</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birligi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kuchlanish</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o’lcham</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birligidir</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SHaklda</a:t>
            </a:r>
            <a:r>
              <a:rPr lang="en-US" sz="2800" dirty="0">
                <a:solidFill>
                  <a:srgbClr val="002060"/>
                </a:solidFill>
                <a:latin typeface="Times New Roman" panose="02020603050405020304" pitchFamily="18" charset="0"/>
                <a:ea typeface="Times New Roman" panose="02020603050405020304" pitchFamily="18" charset="0"/>
              </a:rPr>
              <a:t> E </a:t>
            </a:r>
            <a:r>
              <a:rPr lang="en-US" sz="2800" dirty="0" err="1">
                <a:solidFill>
                  <a:srgbClr val="002060"/>
                </a:solidFill>
                <a:latin typeface="Times New Roman" panose="02020603050405020304" pitchFamily="18" charset="0"/>
                <a:ea typeface="Times New Roman" panose="02020603050405020304" pitchFamily="18" charset="0"/>
              </a:rPr>
              <a:t>ning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grafik</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miqdori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ko’rsatilgan</a:t>
            </a:r>
            <a:r>
              <a:rPr lang="en-US" sz="2800" dirty="0">
                <a:solidFill>
                  <a:srgbClr val="002060"/>
                </a:solidFill>
                <a:latin typeface="Times New Roman" panose="02020603050405020304" pitchFamily="18" charset="0"/>
                <a:ea typeface="Times New Roman" panose="02020603050405020304" pitchFamily="18" charset="0"/>
              </a:rPr>
              <a:t>. </a:t>
            </a:r>
            <a:endParaRPr lang="ru-RU" sz="2800" dirty="0">
              <a:solidFill>
                <a:srgbClr val="002060"/>
              </a:solidFill>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1785973496"/>
              </p:ext>
            </p:extLst>
          </p:nvPr>
        </p:nvGraphicFramePr>
        <p:xfrm>
          <a:off x="1933880" y="4409430"/>
          <a:ext cx="1610216" cy="1599483"/>
        </p:xfrm>
        <a:graphic>
          <a:graphicData uri="http://schemas.openxmlformats.org/presentationml/2006/ole">
            <mc:AlternateContent xmlns:mc="http://schemas.openxmlformats.org/markup-compatibility/2006">
              <mc:Choice xmlns:v="urn:schemas-microsoft-com:vml" Requires="v">
                <p:oleObj spid="_x0000_s6168" name="Уравнение" r:id="rId4" imgW="457002" imgH="393529" progId="Equation.3">
                  <p:embed/>
                </p:oleObj>
              </mc:Choice>
              <mc:Fallback>
                <p:oleObj name="Уравнение" r:id="rId4" imgW="457002" imgH="393529" progId="Equation.3">
                  <p:embed/>
                  <p:pic>
                    <p:nvPicPr>
                      <p:cNvPr id="3" name="Объект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33880" y="4409430"/>
                        <a:ext cx="1610216" cy="1599483"/>
                      </a:xfrm>
                      <a:prstGeom prst="rect">
                        <a:avLst/>
                      </a:prstGeom>
                      <a:noFill/>
                      <a:extLst/>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4223062688"/>
              </p:ext>
            </p:extLst>
          </p:nvPr>
        </p:nvGraphicFramePr>
        <p:xfrm>
          <a:off x="8725989" y="4532970"/>
          <a:ext cx="2246811" cy="1475944"/>
        </p:xfrm>
        <a:graphic>
          <a:graphicData uri="http://schemas.openxmlformats.org/presentationml/2006/ole">
            <mc:AlternateContent xmlns:mc="http://schemas.openxmlformats.org/markup-compatibility/2006">
              <mc:Choice xmlns:v="urn:schemas-microsoft-com:vml" Requires="v">
                <p:oleObj spid="_x0000_s6169" name="Уравнение" r:id="rId6" imgW="457002" imgH="393529" progId="Equation.3">
                  <p:embed/>
                </p:oleObj>
              </mc:Choice>
              <mc:Fallback>
                <p:oleObj name="Уравнение" r:id="rId6" imgW="457002" imgH="393529" progId="Equation.3">
                  <p:embed/>
                  <p:pic>
                    <p:nvPicPr>
                      <p:cNvPr id="4" name="Объект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25989" y="4532970"/>
                        <a:ext cx="2246811" cy="1475944"/>
                      </a:xfrm>
                      <a:prstGeom prst="rect">
                        <a:avLst/>
                      </a:prstGeom>
                      <a:noFill/>
                      <a:extLst/>
                    </p:spPr>
                  </p:pic>
                </p:oleObj>
              </mc:Fallback>
            </mc:AlternateContent>
          </a:graphicData>
        </a:graphic>
      </p:graphicFrame>
      <p:grpSp>
        <p:nvGrpSpPr>
          <p:cNvPr id="5" name="Group 3"/>
          <p:cNvGrpSpPr>
            <a:grpSpLocks/>
          </p:cNvGrpSpPr>
          <p:nvPr/>
        </p:nvGrpSpPr>
        <p:grpSpPr bwMode="auto">
          <a:xfrm>
            <a:off x="4219131" y="4267201"/>
            <a:ext cx="3566332" cy="1963782"/>
            <a:chOff x="6540" y="8266"/>
            <a:chExt cx="2388" cy="1589"/>
          </a:xfrm>
        </p:grpSpPr>
        <p:sp>
          <p:nvSpPr>
            <p:cNvPr id="6" name="Text Box 10"/>
            <p:cNvSpPr txBox="1">
              <a:spLocks noChangeArrowheads="1"/>
            </p:cNvSpPr>
            <p:nvPr/>
          </p:nvSpPr>
          <p:spPr bwMode="auto">
            <a:xfrm>
              <a:off x="7056" y="8699"/>
              <a:ext cx="1008"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a:t>
              </a:r>
              <a:r>
                <a:rPr kumimoji="0" lang="en-US" sz="1200" b="0" i="0" u="none" strike="noStrike" cap="none" normalizeH="0" baseline="0" smtClean="0">
                  <a:ln>
                    <a:noFill/>
                  </a:ln>
                  <a:solidFill>
                    <a:srgbClr val="002060"/>
                  </a:solidFill>
                  <a:effectLst/>
                  <a:ea typeface="Times New Roman" panose="02020603050405020304" pitchFamily="18" charset="0"/>
                </a:rPr>
                <a:t>=E</a:t>
              </a:r>
              <a:r>
                <a:rPr kumimoji="0" lang="en-US" sz="1200" b="0" i="0" u="none" strike="noStrike" cap="none" normalizeH="0" baseline="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a:t>
              </a:r>
            </a:p>
          </p:txBody>
        </p:sp>
        <p:sp>
          <p:nvSpPr>
            <p:cNvPr id="7" name="Text Box 9"/>
            <p:cNvSpPr txBox="1">
              <a:spLocks noChangeArrowheads="1"/>
            </p:cNvSpPr>
            <p:nvPr/>
          </p:nvSpPr>
          <p:spPr bwMode="auto">
            <a:xfrm>
              <a:off x="6540" y="8266"/>
              <a:ext cx="432"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a:t>
              </a:r>
            </a:p>
          </p:txBody>
        </p:sp>
        <p:sp>
          <p:nvSpPr>
            <p:cNvPr id="8" name="Text Box 8"/>
            <p:cNvSpPr txBox="1">
              <a:spLocks noChangeArrowheads="1"/>
            </p:cNvSpPr>
            <p:nvPr/>
          </p:nvSpPr>
          <p:spPr bwMode="auto">
            <a:xfrm>
              <a:off x="7300" y="9419"/>
              <a:ext cx="576" cy="43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a:t>
              </a:r>
            </a:p>
          </p:txBody>
        </p:sp>
        <p:sp>
          <p:nvSpPr>
            <p:cNvPr id="9" name="Line 7"/>
            <p:cNvSpPr>
              <a:spLocks noChangeShapeType="1"/>
            </p:cNvSpPr>
            <p:nvPr/>
          </p:nvSpPr>
          <p:spPr bwMode="auto">
            <a:xfrm flipV="1">
              <a:off x="6912" y="8326"/>
              <a:ext cx="0" cy="152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solidFill>
                  <a:srgbClr val="002060"/>
                </a:solidFill>
              </a:endParaRPr>
            </a:p>
          </p:txBody>
        </p:sp>
        <p:sp>
          <p:nvSpPr>
            <p:cNvPr id="10" name="Line 6"/>
            <p:cNvSpPr>
              <a:spLocks noChangeShapeType="1"/>
            </p:cNvSpPr>
            <p:nvPr/>
          </p:nvSpPr>
          <p:spPr bwMode="auto">
            <a:xfrm>
              <a:off x="6912" y="9851"/>
              <a:ext cx="201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solidFill>
                  <a:srgbClr val="002060"/>
                </a:solidFill>
              </a:endParaRPr>
            </a:p>
          </p:txBody>
        </p:sp>
        <p:sp>
          <p:nvSpPr>
            <p:cNvPr id="11" name="Line 5"/>
            <p:cNvSpPr>
              <a:spLocks noChangeShapeType="1"/>
            </p:cNvSpPr>
            <p:nvPr/>
          </p:nvSpPr>
          <p:spPr bwMode="auto">
            <a:xfrm flipV="1">
              <a:off x="6912" y="8699"/>
              <a:ext cx="1296" cy="11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solidFill>
                  <a:srgbClr val="002060"/>
                </a:solidFill>
              </a:endParaRPr>
            </a:p>
          </p:txBody>
        </p:sp>
        <p:sp>
          <p:nvSpPr>
            <p:cNvPr id="12" name="Freeform 4"/>
            <p:cNvSpPr>
              <a:spLocks/>
            </p:cNvSpPr>
            <p:nvPr/>
          </p:nvSpPr>
          <p:spPr bwMode="auto">
            <a:xfrm>
              <a:off x="7240" y="9567"/>
              <a:ext cx="144" cy="288"/>
            </a:xfrm>
            <a:custGeom>
              <a:avLst/>
              <a:gdLst>
                <a:gd name="T0" fmla="*/ 0 w 144"/>
                <a:gd name="T1" fmla="*/ 0 h 288"/>
                <a:gd name="T2" fmla="*/ 144 w 144"/>
                <a:gd name="T3" fmla="*/ 144 h 288"/>
                <a:gd name="T4" fmla="*/ 0 w 144"/>
                <a:gd name="T5" fmla="*/ 288 h 288"/>
              </a:gdLst>
              <a:ahLst/>
              <a:cxnLst>
                <a:cxn ang="0">
                  <a:pos x="T0" y="T1"/>
                </a:cxn>
                <a:cxn ang="0">
                  <a:pos x="T2" y="T3"/>
                </a:cxn>
                <a:cxn ang="0">
                  <a:pos x="T4" y="T5"/>
                </a:cxn>
              </a:cxnLst>
              <a:rect l="0" t="0" r="r" b="b"/>
              <a:pathLst>
                <a:path w="144" h="288">
                  <a:moveTo>
                    <a:pt x="0" y="0"/>
                  </a:moveTo>
                  <a:cubicBezTo>
                    <a:pt x="72" y="48"/>
                    <a:pt x="144" y="96"/>
                    <a:pt x="144" y="144"/>
                  </a:cubicBezTo>
                  <a:cubicBezTo>
                    <a:pt x="144" y="192"/>
                    <a:pt x="72" y="240"/>
                    <a:pt x="0" y="288"/>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solidFill>
                  <a:srgbClr val="002060"/>
                </a:solidFill>
              </a:endParaRPr>
            </a:p>
          </p:txBody>
        </p:sp>
      </p:grpSp>
    </p:spTree>
    <p:extLst>
      <p:ext uri="{BB962C8B-B14F-4D97-AF65-F5344CB8AC3E}">
        <p14:creationId xmlns:p14="http://schemas.microsoft.com/office/powerpoint/2010/main" val="40502589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2664561832"/>
              </p:ext>
            </p:extLst>
          </p:nvPr>
        </p:nvGraphicFramePr>
        <p:xfrm>
          <a:off x="2801120" y="2018027"/>
          <a:ext cx="1457371" cy="808635"/>
        </p:xfrm>
        <a:graphic>
          <a:graphicData uri="http://schemas.openxmlformats.org/presentationml/2006/ole">
            <mc:AlternateContent xmlns:mc="http://schemas.openxmlformats.org/markup-compatibility/2006">
              <mc:Choice xmlns:v="urn:schemas-microsoft-com:vml" Requires="v">
                <p:oleObj spid="_x0000_s7203" name="Уравнение" r:id="rId4" imgW="457002" imgH="393529" progId="Equation.3">
                  <p:embed/>
                </p:oleObj>
              </mc:Choice>
              <mc:Fallback>
                <p:oleObj name="Уравнение" r:id="rId4" imgW="457002" imgH="393529" progId="Equation.3">
                  <p:embed/>
                  <p:pic>
                    <p:nvPicPr>
                      <p:cNvPr id="16" name="Объект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1120" y="2018027"/>
                        <a:ext cx="1457371" cy="808635"/>
                      </a:xfrm>
                      <a:prstGeom prst="rect">
                        <a:avLst/>
                      </a:prstGeom>
                      <a:noFill/>
                    </p:spPr>
                  </p:pic>
                </p:oleObj>
              </mc:Fallback>
            </mc:AlternateContent>
          </a:graphicData>
        </a:graphic>
      </p:graphicFrame>
      <p:graphicFrame>
        <p:nvGraphicFramePr>
          <p:cNvPr id="3" name="Объект 2"/>
          <p:cNvGraphicFramePr>
            <a:graphicFrameLocks noChangeAspect="1"/>
          </p:cNvGraphicFramePr>
          <p:nvPr>
            <p:extLst>
              <p:ext uri="{D42A27DB-BD31-4B8C-83A1-F6EECF244321}">
                <p14:modId xmlns:p14="http://schemas.microsoft.com/office/powerpoint/2010/main" val="520456122"/>
              </p:ext>
            </p:extLst>
          </p:nvPr>
        </p:nvGraphicFramePr>
        <p:xfrm>
          <a:off x="6792686" y="2018027"/>
          <a:ext cx="1724297" cy="806063"/>
        </p:xfrm>
        <a:graphic>
          <a:graphicData uri="http://schemas.openxmlformats.org/presentationml/2006/ole">
            <mc:AlternateContent xmlns:mc="http://schemas.openxmlformats.org/markup-compatibility/2006">
              <mc:Choice xmlns:v="urn:schemas-microsoft-com:vml" Requires="v">
                <p:oleObj spid="_x0000_s7204" name="Уравнение" r:id="rId6" imgW="457002" imgH="393529" progId="Equation.3">
                  <p:embed/>
                </p:oleObj>
              </mc:Choice>
              <mc:Fallback>
                <p:oleObj name="Уравнение" r:id="rId6" imgW="457002" imgH="393529" progId="Equation.3">
                  <p:embed/>
                  <p:pic>
                    <p:nvPicPr>
                      <p:cNvPr id="17" name="Объект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92686" y="2018027"/>
                        <a:ext cx="1724297" cy="806063"/>
                      </a:xfrm>
                      <a:prstGeom prst="rect">
                        <a:avLst/>
                      </a:prstGeom>
                      <a:noFill/>
                    </p:spPr>
                  </p:pic>
                </p:oleObj>
              </mc:Fallback>
            </mc:AlternateContent>
          </a:graphicData>
        </a:graphic>
      </p:graphicFrame>
      <p:sp>
        <p:nvSpPr>
          <p:cNvPr id="4" name="Rectangle 27"/>
          <p:cNvSpPr>
            <a:spLocks noChangeArrowheads="1"/>
          </p:cNvSpPr>
          <p:nvPr/>
        </p:nvSpPr>
        <p:spPr bwMode="auto">
          <a:xfrm>
            <a:off x="304800" y="202144"/>
            <a:ext cx="11726091"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390775" algn="l"/>
              </a:tabLst>
              <a:defRPr>
                <a:solidFill>
                  <a:schemeClr val="tx1"/>
                </a:solidFill>
                <a:latin typeface="Arial" panose="020B0604020202020204" pitchFamily="34" charset="0"/>
              </a:defRPr>
            </a:lvl1pPr>
            <a:lvl2pPr eaLnBrk="0" fontAlgn="base" hangingPunct="0">
              <a:spcBef>
                <a:spcPct val="0"/>
              </a:spcBef>
              <a:spcAft>
                <a:spcPct val="0"/>
              </a:spcAft>
              <a:tabLst>
                <a:tab pos="2390775" algn="l"/>
              </a:tabLst>
              <a:defRPr>
                <a:solidFill>
                  <a:schemeClr val="tx1"/>
                </a:solidFill>
                <a:latin typeface="Arial" panose="020B0604020202020204" pitchFamily="34" charset="0"/>
              </a:defRPr>
            </a:lvl2pPr>
            <a:lvl3pPr eaLnBrk="0" fontAlgn="base" hangingPunct="0">
              <a:spcBef>
                <a:spcPct val="0"/>
              </a:spcBef>
              <a:spcAft>
                <a:spcPct val="0"/>
              </a:spcAft>
              <a:tabLst>
                <a:tab pos="2390775" algn="l"/>
              </a:tabLst>
              <a:defRPr>
                <a:solidFill>
                  <a:schemeClr val="tx1"/>
                </a:solidFill>
                <a:latin typeface="Arial" panose="020B0604020202020204" pitchFamily="34" charset="0"/>
              </a:defRPr>
            </a:lvl3pPr>
            <a:lvl4pPr eaLnBrk="0" fontAlgn="base" hangingPunct="0">
              <a:spcBef>
                <a:spcPct val="0"/>
              </a:spcBef>
              <a:spcAft>
                <a:spcPct val="0"/>
              </a:spcAft>
              <a:tabLst>
                <a:tab pos="2390775" algn="l"/>
              </a:tabLst>
              <a:defRPr>
                <a:solidFill>
                  <a:schemeClr val="tx1"/>
                </a:solidFill>
                <a:latin typeface="Arial" panose="020B0604020202020204" pitchFamily="34" charset="0"/>
              </a:defRPr>
            </a:lvl4pPr>
            <a:lvl5pPr eaLnBrk="0" fontAlgn="base" hangingPunct="0">
              <a:spcBef>
                <a:spcPct val="0"/>
              </a:spcBef>
              <a:spcAft>
                <a:spcPct val="0"/>
              </a:spcAft>
              <a:tabLst>
                <a:tab pos="2390775" algn="l"/>
              </a:tabLst>
              <a:defRPr>
                <a:solidFill>
                  <a:schemeClr val="tx1"/>
                </a:solidFill>
                <a:latin typeface="Arial" panose="020B0604020202020204" pitchFamily="34" charset="0"/>
              </a:defRPr>
            </a:lvl5pPr>
            <a:lvl6pPr eaLnBrk="0" fontAlgn="base" hangingPunct="0">
              <a:spcBef>
                <a:spcPct val="0"/>
              </a:spcBef>
              <a:spcAft>
                <a:spcPct val="0"/>
              </a:spcAft>
              <a:tabLst>
                <a:tab pos="2390775" algn="l"/>
              </a:tabLst>
              <a:defRPr>
                <a:solidFill>
                  <a:schemeClr val="tx1"/>
                </a:solidFill>
                <a:latin typeface="Arial" panose="020B0604020202020204" pitchFamily="34" charset="0"/>
              </a:defRPr>
            </a:lvl6pPr>
            <a:lvl7pPr eaLnBrk="0" fontAlgn="base" hangingPunct="0">
              <a:spcBef>
                <a:spcPct val="0"/>
              </a:spcBef>
              <a:spcAft>
                <a:spcPct val="0"/>
              </a:spcAft>
              <a:tabLst>
                <a:tab pos="2390775" algn="l"/>
              </a:tabLst>
              <a:defRPr>
                <a:solidFill>
                  <a:schemeClr val="tx1"/>
                </a:solidFill>
                <a:latin typeface="Arial" panose="020B0604020202020204" pitchFamily="34" charset="0"/>
              </a:defRPr>
            </a:lvl7pPr>
            <a:lvl8pPr eaLnBrk="0" fontAlgn="base" hangingPunct="0">
              <a:spcBef>
                <a:spcPct val="0"/>
              </a:spcBef>
              <a:spcAft>
                <a:spcPct val="0"/>
              </a:spcAft>
              <a:tabLst>
                <a:tab pos="2390775" algn="l"/>
              </a:tabLst>
              <a:defRPr>
                <a:solidFill>
                  <a:schemeClr val="tx1"/>
                </a:solidFill>
                <a:latin typeface="Arial" panose="020B0604020202020204" pitchFamily="34" charset="0"/>
              </a:defRPr>
            </a:lvl8pPr>
            <a:lvl9pPr eaLnBrk="0" fontAlgn="base" hangingPunct="0">
              <a:spcBef>
                <a:spcPct val="0"/>
              </a:spcBef>
              <a:spcAft>
                <a:spcPct val="0"/>
              </a:spcAft>
              <a:tabLst>
                <a:tab pos="2390775"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2390775" algn="l"/>
              </a:tabLst>
            </a:pPr>
            <a:r>
              <a:rPr kumimoji="0" lang="en-US" sz="28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Xulosa</a:t>
            </a:r>
            <a:endParaRPr kumimoji="0" lang="ru-RU" sz="2800" b="0" i="0" u="none" strike="noStrike" cap="none" normalizeH="0" baseline="0" dirty="0" smtClean="0">
              <a:ln>
                <a:noFill/>
              </a:ln>
              <a:solidFill>
                <a:srgbClr val="002060"/>
              </a:solidFill>
              <a:effectLst/>
              <a:latin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390775" algn="l"/>
              </a:tabLst>
            </a:pPr>
            <a:r>
              <a:rPr kumimoji="0" lang="uz-Cyrl-UZ" sz="28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Guk qonunidan foydalanib, cho’zuvchi kuch, sterjenning ko’ndalang kesim o’lchamlari va absalyut deformatsiyalari orasidagi bog’lanishni topamiz</a:t>
            </a:r>
            <a:r>
              <a:rPr kumimoji="0" lang="en-US" sz="28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Agar </a:t>
            </a:r>
            <a:endParaRPr kumimoji="0" lang="en-US" sz="2800" b="0" i="0" u="none" strike="noStrike" cap="none" normalizeH="0" baseline="0" dirty="0" smtClean="0">
              <a:ln>
                <a:noFill/>
              </a:ln>
              <a:solidFill>
                <a:srgbClr val="002060"/>
              </a:solidFill>
              <a:effectLst/>
              <a:latin typeface="Arial" panose="020B0604020202020204" pitchFamily="34" charset="0"/>
            </a:endParaRPr>
          </a:p>
        </p:txBody>
      </p:sp>
      <p:sp>
        <p:nvSpPr>
          <p:cNvPr id="5" name="Rectangle 29"/>
          <p:cNvSpPr>
            <a:spLocks noChangeArrowheads="1"/>
          </p:cNvSpPr>
          <p:nvPr/>
        </p:nvSpPr>
        <p:spPr bwMode="auto">
          <a:xfrm>
            <a:off x="775063" y="2824091"/>
            <a:ext cx="1011936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2060"/>
                </a:solidFill>
                <a:effectLst/>
                <a:latin typeface="Arial" panose="020B0604020202020204" pitchFamily="34" charset="0"/>
                <a:ea typeface="Times New Roman" panose="02020603050405020304" pitchFamily="18" charset="0"/>
              </a:rPr>
              <a:t>formulaga</a:t>
            </a:r>
            <a:r>
              <a:rPr kumimoji="0" lang="en-US" sz="2800" b="0"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ru-RU"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a:t>
            </a:r>
            <a:r>
              <a:rPr kumimoji="0" lang="en-US" sz="2800" b="0" i="0" u="none" strike="noStrike" cap="none" normalizeH="0" baseline="0" dirty="0" smtClean="0">
                <a:ln>
                  <a:noFill/>
                </a:ln>
                <a:solidFill>
                  <a:srgbClr val="002060"/>
                </a:solidFill>
                <a:effectLst/>
                <a:ea typeface="Times New Roman" panose="02020603050405020304" pitchFamily="18" charset="0"/>
              </a:rPr>
              <a:t> </a:t>
            </a:r>
            <a:r>
              <a:rPr kumimoji="0" lang="uz-Cyrl-UZ"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q</a:t>
            </a:r>
            <a:r>
              <a:rPr kumimoji="0" lang="en-US" sz="28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iymatlarini</a:t>
            </a:r>
            <a:r>
              <a:rPr kumimoji="0" lang="en-US"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 </a:t>
            </a:r>
            <a:r>
              <a:rPr kumimoji="0" lang="uz-Cyrl-UZ"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qo’</a:t>
            </a:r>
            <a:r>
              <a:rPr kumimoji="0" lang="en-US" sz="28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yib</a:t>
            </a:r>
            <a:r>
              <a:rPr kumimoji="0" lang="en-US"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 </a:t>
            </a:r>
            <a:r>
              <a:rPr kumimoji="0" lang="uz-Cyrl-UZ"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q</a:t>
            </a:r>
            <a:r>
              <a:rPr kumimoji="0" lang="en-US" sz="28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uyidagi</a:t>
            </a:r>
            <a:r>
              <a:rPr kumimoji="0" lang="en-US"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 </a:t>
            </a:r>
            <a:r>
              <a:rPr kumimoji="0" lang="uz-Cyrl-UZ"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q</a:t>
            </a:r>
            <a:r>
              <a:rPr kumimoji="0" lang="en-US" sz="28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iymatga</a:t>
            </a:r>
            <a:r>
              <a:rPr kumimoji="0" lang="en-US"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 </a:t>
            </a:r>
            <a:r>
              <a:rPr kumimoji="0" lang="en-US" sz="28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ega</a:t>
            </a:r>
            <a:r>
              <a:rPr kumimoji="0" lang="en-US"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 </a:t>
            </a:r>
            <a:r>
              <a:rPr kumimoji="0" lang="en-US" sz="2800" b="0" i="0" u="none" strike="noStrike" cap="none" normalizeH="0" baseline="0" dirty="0" err="1"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bo’lamiz</a:t>
            </a:r>
            <a:r>
              <a:rPr kumimoji="0" lang="en-US" sz="2800" b="0" i="0" u="none" strike="noStrike" cap="none" normalizeH="0" baseline="0" dirty="0" smtClean="0">
                <a:ln>
                  <a:noFill/>
                </a:ln>
                <a:solidFill>
                  <a:srgbClr val="002060"/>
                </a:solidFill>
                <a:effectLst/>
                <a:latin typeface="Times New Roman" panose="02020603050405020304" pitchFamily="18" charset="0"/>
                <a:ea typeface="Times New Roman" panose="02020603050405020304" pitchFamily="18" charset="0"/>
                <a:sym typeface="Symbol" panose="05050102010706020507" pitchFamily="18" charset="2"/>
              </a:rPr>
              <a:t>.</a:t>
            </a:r>
          </a:p>
        </p:txBody>
      </p:sp>
      <p:graphicFrame>
        <p:nvGraphicFramePr>
          <p:cNvPr id="6" name="Объект 5"/>
          <p:cNvGraphicFramePr>
            <a:graphicFrameLocks noChangeAspect="1"/>
          </p:cNvGraphicFramePr>
          <p:nvPr>
            <p:extLst>
              <p:ext uri="{D42A27DB-BD31-4B8C-83A1-F6EECF244321}">
                <p14:modId xmlns:p14="http://schemas.microsoft.com/office/powerpoint/2010/main" val="1352329748"/>
              </p:ext>
            </p:extLst>
          </p:nvPr>
        </p:nvGraphicFramePr>
        <p:xfrm>
          <a:off x="4353054" y="3487784"/>
          <a:ext cx="2963377" cy="913786"/>
        </p:xfrm>
        <a:graphic>
          <a:graphicData uri="http://schemas.openxmlformats.org/presentationml/2006/ole">
            <mc:AlternateContent xmlns:mc="http://schemas.openxmlformats.org/markup-compatibility/2006">
              <mc:Choice xmlns:v="urn:schemas-microsoft-com:vml" Requires="v">
                <p:oleObj spid="_x0000_s7205" name="Уравнение" r:id="rId8" imgW="558558" imgH="393529" progId="Equation.3">
                  <p:embed/>
                </p:oleObj>
              </mc:Choice>
              <mc:Fallback>
                <p:oleObj name="Уравнение" r:id="rId8" imgW="558558" imgH="393529" progId="Equation.3">
                  <p:embed/>
                  <p:pic>
                    <p:nvPicPr>
                      <p:cNvPr id="22" name="Объект 2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3054" y="3487784"/>
                        <a:ext cx="2963377" cy="913786"/>
                      </a:xfrm>
                      <a:prstGeom prst="rect">
                        <a:avLst/>
                      </a:prstGeom>
                      <a:noFill/>
                    </p:spPr>
                  </p:pic>
                </p:oleObj>
              </mc:Fallback>
            </mc:AlternateContent>
          </a:graphicData>
        </a:graphic>
      </p:graphicFrame>
      <p:sp>
        <p:nvSpPr>
          <p:cNvPr id="7" name="Прямоугольник 6"/>
          <p:cNvSpPr/>
          <p:nvPr/>
        </p:nvSpPr>
        <p:spPr>
          <a:xfrm>
            <a:off x="304800" y="4401570"/>
            <a:ext cx="11621589" cy="1815882"/>
          </a:xfrm>
          <a:prstGeom prst="rect">
            <a:avLst/>
          </a:prstGeom>
        </p:spPr>
        <p:txBody>
          <a:bodyPr wrap="square">
            <a:spAutoFit/>
          </a:bodyPr>
          <a:lstStyle/>
          <a:p>
            <a:pPr indent="449580" algn="just">
              <a:spcAft>
                <a:spcPts val="0"/>
              </a:spcAft>
            </a:pPr>
            <a:r>
              <a:rPr lang="ru-RU" sz="2800" dirty="0" err="1">
                <a:solidFill>
                  <a:srgbClr val="002060"/>
                </a:solidFill>
                <a:latin typeface="Times New Roman" panose="02020603050405020304" pitchFamily="18" charset="0"/>
                <a:ea typeface="Times New Roman" panose="02020603050405020304" pitchFamily="18" charset="0"/>
              </a:rPr>
              <a:t>Oxirgi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ifoda</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Guk</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qonuning</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matematik</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ifodasi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yoki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mutloq</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bo’ylama</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cho’zilishini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tashqi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kuch</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elementi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uzunligi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va</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bikrligi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orqali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ifodalanishidir</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Formuladagi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YeA</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ko’paytma</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cho’zilishi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yoki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siqilishidagi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bikrlik</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deyiladi</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YeA</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qanchalik</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katta</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bo’lsa</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deformatsiyalanish</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shunchalik</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kichik</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va</a:t>
            </a:r>
            <a:r>
              <a:rPr lang="ru-RU" sz="2800" dirty="0">
                <a:solidFill>
                  <a:srgbClr val="002060"/>
                </a:solidFill>
                <a:latin typeface="Times New Roman" panose="02020603050405020304" pitchFamily="18" charset="0"/>
                <a:ea typeface="Times New Roman" panose="02020603050405020304" pitchFamily="18" charset="0"/>
              </a:rPr>
              <a:t> </a:t>
            </a:r>
            <a:r>
              <a:rPr lang="ru-RU" sz="2800" dirty="0" err="1">
                <a:solidFill>
                  <a:srgbClr val="002060"/>
                </a:solidFill>
                <a:latin typeface="Times New Roman" panose="02020603050405020304" pitchFamily="18" charset="0"/>
                <a:ea typeface="Times New Roman" panose="02020603050405020304" pitchFamily="18" charset="0"/>
              </a:rPr>
              <a:t>aksincha</a:t>
            </a:r>
            <a:r>
              <a:rPr lang="ru-RU" sz="2800" dirty="0">
                <a:solidFill>
                  <a:srgbClr val="002060"/>
                </a:solidFill>
                <a:latin typeface="Times New Roman" panose="02020603050405020304" pitchFamily="18" charset="0"/>
                <a:ea typeface="Times New Roman" panose="02020603050405020304" pitchFamily="18" charset="0"/>
              </a:rPr>
              <a:t>.</a:t>
            </a:r>
            <a:endParaRPr lang="ru-RU" sz="2400"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39628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4948" y="225237"/>
            <a:ext cx="11787052" cy="2877711"/>
          </a:xfrm>
          <a:prstGeom prst="rect">
            <a:avLst/>
          </a:prstGeom>
        </p:spPr>
        <p:txBody>
          <a:bodyPr wrap="square">
            <a:spAutoFit/>
          </a:bodyPr>
          <a:lstStyle/>
          <a:p>
            <a:pPr algn="ctr">
              <a:spcAft>
                <a:spcPts val="0"/>
              </a:spcAft>
              <a:tabLst>
                <a:tab pos="1905635" algn="l"/>
              </a:tabLst>
            </a:pPr>
            <a:r>
              <a:rPr lang="uz-Cyrl-UZ" sz="2200" b="1" u="sng" dirty="0">
                <a:solidFill>
                  <a:srgbClr val="002060"/>
                </a:solidFill>
                <a:latin typeface="Times New Roman" panose="02020603050405020304" pitchFamily="18" charset="0"/>
                <a:ea typeface="Times New Roman" panose="02020603050405020304" pitchFamily="18" charset="0"/>
              </a:rPr>
              <a:t>4.Deformatsiyaning potentsial energiyasi</a:t>
            </a:r>
            <a:r>
              <a:rPr lang="uz-Cyrl-UZ" sz="2200" b="1" u="sng" dirty="0" smtClean="0">
                <a:solidFill>
                  <a:srgbClr val="002060"/>
                </a:solidFill>
                <a:latin typeface="Times New Roman" panose="02020603050405020304" pitchFamily="18" charset="0"/>
                <a:ea typeface="Times New Roman" panose="02020603050405020304" pitchFamily="18" charset="0"/>
              </a:rPr>
              <a:t>.</a:t>
            </a:r>
            <a:endParaRPr lang="ru-RU" sz="2200" dirty="0">
              <a:solidFill>
                <a:srgbClr val="002060"/>
              </a:solidFill>
              <a:latin typeface="Times New Roman" panose="02020603050405020304" pitchFamily="18" charset="0"/>
              <a:ea typeface="Times New Roman" panose="02020603050405020304" pitchFamily="18" charset="0"/>
            </a:endParaRPr>
          </a:p>
          <a:p>
            <a:pPr algn="just">
              <a:spcAft>
                <a:spcPts val="600"/>
              </a:spcAft>
              <a:tabLst>
                <a:tab pos="-1028700" algn="l"/>
              </a:tabLst>
            </a:pPr>
            <a:r>
              <a:rPr lang="en-US" sz="2200" dirty="0" err="1">
                <a:solidFill>
                  <a:srgbClr val="002060"/>
                </a:solidFill>
                <a:latin typeface="Times New Roman" panose="02020603050405020304" pitchFamily="18" charset="0"/>
                <a:ea typeface="Times New Roman" panose="02020603050405020304" pitchFamily="18" charset="0"/>
              </a:rPr>
              <a:t>Deformatsiyalanuvchi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elastik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jism</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energiya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manbai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bo’lgan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akkumlyatordir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bunday</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xususiyatidan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zarbni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kamaytiruvchi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asboblarda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keng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foydalaniladi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ressor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prujina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hakoza</a:t>
            </a:r>
            <a:r>
              <a:rPr lang="en-US" sz="2200" dirty="0">
                <a:solidFill>
                  <a:srgbClr val="002060"/>
                </a:solidFill>
                <a:latin typeface="Times New Roman" panose="02020603050405020304" pitchFamily="18" charset="0"/>
                <a:ea typeface="Times New Roman" panose="02020603050405020304" pitchFamily="18" charset="0"/>
              </a:rPr>
              <a:t> ).  </a:t>
            </a:r>
            <a:endParaRPr lang="ru-RU" sz="2200" dirty="0">
              <a:solidFill>
                <a:srgbClr val="002060"/>
              </a:solidFill>
              <a:latin typeface="Times New Roman" panose="02020603050405020304" pitchFamily="18" charset="0"/>
              <a:ea typeface="Times New Roman" panose="02020603050405020304" pitchFamily="18" charset="0"/>
            </a:endParaRPr>
          </a:p>
          <a:p>
            <a:pPr indent="342900" algn="just">
              <a:spcAft>
                <a:spcPts val="600"/>
              </a:spcAft>
              <a:tabLst>
                <a:tab pos="-1028700" algn="l"/>
              </a:tabLst>
            </a:pPr>
            <a:r>
              <a:rPr lang="en-US" sz="2200" dirty="0" err="1">
                <a:solidFill>
                  <a:srgbClr val="002060"/>
                </a:solidFill>
                <a:latin typeface="Times New Roman" panose="02020603050405020304" pitchFamily="18" charset="0"/>
                <a:ea typeface="Times New Roman" panose="02020603050405020304" pitchFamily="18" charset="0"/>
              </a:rPr>
              <a:t>Tashqi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kuchlar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ta’sirida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hosil</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bo’lgan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elastik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qayishqoq</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deformatsiya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natijasida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materialda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to’planadigan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energiya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deformatsiyaning</a:t>
            </a:r>
            <a:r>
              <a:rPr lang="en-US" sz="2200"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potentsial</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energiyasi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deyiladi</a:t>
            </a:r>
            <a:r>
              <a:rPr lang="en-US" sz="2200" b="1" dirty="0">
                <a:solidFill>
                  <a:srgbClr val="FF0000"/>
                </a:solidFill>
                <a:latin typeface="Times New Roman" panose="02020603050405020304" pitchFamily="18" charset="0"/>
                <a:ea typeface="Times New Roman" panose="02020603050405020304" pitchFamily="18" charset="0"/>
              </a:rPr>
              <a:t>.</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Sterjendan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tashqi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kuch</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olinganida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ta’sirida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sterjenning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o’lchamlari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shakli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qayta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tiklanadi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Binobarin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deformatsiyalanuvchi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elastik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jism</a:t>
            </a:r>
            <a:r>
              <a:rPr lang="en-US" sz="2200" b="1"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energiya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manbai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bo’lgan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akkumulyatorga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aylanadi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masalan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patefon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mexanik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soatlarning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prujinasi</a:t>
            </a:r>
            <a:r>
              <a:rPr lang="en-US" sz="2200" dirty="0">
                <a:solidFill>
                  <a:srgbClr val="002060"/>
                </a:solidFill>
                <a:latin typeface="Times New Roman" panose="02020603050405020304" pitchFamily="18" charset="0"/>
                <a:ea typeface="Times New Roman" panose="02020603050405020304" pitchFamily="18" charset="0"/>
              </a:rPr>
              <a:t>).</a:t>
            </a:r>
            <a:endParaRPr lang="ru-RU" sz="2200" dirty="0">
              <a:solidFill>
                <a:srgbClr val="002060"/>
              </a:solidFill>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04948" y="3102948"/>
            <a:ext cx="10653486" cy="2462213"/>
          </a:xfrm>
          <a:prstGeom prst="rect">
            <a:avLst/>
          </a:prstGeom>
        </p:spPr>
        <p:txBody>
          <a:bodyPr wrap="square">
            <a:spAutoFit/>
          </a:bodyPr>
          <a:lstStyle/>
          <a:p>
            <a:pPr algn="just">
              <a:spcAft>
                <a:spcPts val="600"/>
              </a:spcAft>
              <a:tabLst>
                <a:tab pos="-1028700" algn="l"/>
              </a:tabLst>
            </a:pPr>
            <a:r>
              <a:rPr lang="en-US" sz="2200" dirty="0" err="1">
                <a:solidFill>
                  <a:srgbClr val="002060"/>
                </a:solidFill>
                <a:latin typeface="Times New Roman" panose="02020603050405020304" pitchFamily="18" charset="0"/>
                <a:ea typeface="Times New Roman" panose="02020603050405020304" pitchFamily="18" charset="0"/>
              </a:rPr>
              <a:t>Elastik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jismlarda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tashqi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kuchlar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ta’siridan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ko’chishlar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hosil</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bo’ladi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bunda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ish</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bajariladi</a:t>
            </a:r>
            <a:r>
              <a:rPr lang="en-US" sz="2200" dirty="0">
                <a:solidFill>
                  <a:srgbClr val="002060"/>
                </a:solidFill>
                <a:latin typeface="Times New Roman" panose="02020603050405020304" pitchFamily="18" charset="0"/>
                <a:ea typeface="Times New Roman" panose="02020603050405020304" pitchFamily="18" charset="0"/>
              </a:rPr>
              <a:t>. Bu </a:t>
            </a:r>
            <a:r>
              <a:rPr lang="en-US" sz="2200" dirty="0" err="1">
                <a:solidFill>
                  <a:srgbClr val="002060"/>
                </a:solidFill>
                <a:latin typeface="Times New Roman" panose="02020603050405020304" pitchFamily="18" charset="0"/>
                <a:ea typeface="Times New Roman" panose="02020603050405020304" pitchFamily="18" charset="0"/>
              </a:rPr>
              <a:t>ish</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elastik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jismda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deformatsiyaning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potentsial</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energiyasi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sifatida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to’planadi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Jismdan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kuch</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ta’siri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olingach</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to’plangan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energiya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uni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avvalgi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holatiga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qaytarish</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uchun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sarflanadi.Tashqi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kuch</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ta’siridan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elastik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jismda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bajarilgan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ishning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bir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qismi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jism</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zarrachalariga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tezlik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bersa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ya’ni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kinetik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energiyaga</a:t>
            </a:r>
            <a:r>
              <a:rPr lang="en-US" sz="2200" dirty="0">
                <a:solidFill>
                  <a:srgbClr val="002060"/>
                </a:solidFill>
                <a:latin typeface="Times New Roman" panose="02020603050405020304" pitchFamily="18" charset="0"/>
                <a:ea typeface="Times New Roman" panose="02020603050405020304" pitchFamily="18" charset="0"/>
              </a:rPr>
              <a:t>  (K) </a:t>
            </a:r>
            <a:r>
              <a:rPr lang="en-US" sz="2200" dirty="0" err="1">
                <a:solidFill>
                  <a:srgbClr val="002060"/>
                </a:solidFill>
                <a:latin typeface="Times New Roman" panose="02020603050405020304" pitchFamily="18" charset="0"/>
                <a:ea typeface="Times New Roman" panose="02020603050405020304" pitchFamily="18" charset="0"/>
              </a:rPr>
              <a:t>aylansa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qolgan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qismi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esa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jismda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deformatsiyaning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potentsial</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energiyasi</a:t>
            </a:r>
            <a:r>
              <a:rPr lang="en-US" sz="2200" dirty="0">
                <a:solidFill>
                  <a:srgbClr val="002060"/>
                </a:solidFill>
                <a:latin typeface="Times New Roman" panose="02020603050405020304" pitchFamily="18" charset="0"/>
                <a:ea typeface="Times New Roman" panose="02020603050405020304" pitchFamily="18" charset="0"/>
              </a:rPr>
              <a:t>  (U) </a:t>
            </a:r>
            <a:r>
              <a:rPr lang="en-US" sz="2200" dirty="0" err="1">
                <a:solidFill>
                  <a:srgbClr val="002060"/>
                </a:solidFill>
                <a:latin typeface="Times New Roman" panose="02020603050405020304" pitchFamily="18" charset="0"/>
                <a:ea typeface="Times New Roman" panose="02020603050405020304" pitchFamily="18" charset="0"/>
              </a:rPr>
              <a:t>sifatida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to’planadi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SHunday</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qilib</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energiyaningsaqlanish</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qonuni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quyidagi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ko’rinishda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bo’ladi</a:t>
            </a:r>
            <a:r>
              <a:rPr lang="en-US" sz="2200" dirty="0">
                <a:solidFill>
                  <a:srgbClr val="002060"/>
                </a:solidFill>
                <a:latin typeface="Times New Roman" panose="02020603050405020304" pitchFamily="18" charset="0"/>
                <a:ea typeface="Times New Roman" panose="02020603050405020304" pitchFamily="18" charset="0"/>
              </a:rPr>
              <a:t> :</a:t>
            </a:r>
            <a:endParaRPr lang="ru-RU" sz="2200" dirty="0">
              <a:solidFill>
                <a:srgbClr val="002060"/>
              </a:solidFill>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3873422" y="5868518"/>
            <a:ext cx="3469797" cy="584775"/>
          </a:xfrm>
          <a:prstGeom prst="rect">
            <a:avLst/>
          </a:prstGeom>
        </p:spPr>
        <p:txBody>
          <a:bodyPr wrap="none">
            <a:spAutoFit/>
          </a:bodyPr>
          <a:lstStyle/>
          <a:p>
            <a:pPr indent="342900" algn="ctr">
              <a:spcAft>
                <a:spcPts val="600"/>
              </a:spcAft>
              <a:tabLst>
                <a:tab pos="-1028700" algn="l"/>
              </a:tabLst>
            </a:pPr>
            <a:r>
              <a:rPr lang="en-US" sz="3200" dirty="0">
                <a:solidFill>
                  <a:srgbClr val="002060"/>
                </a:solidFill>
                <a:latin typeface="Times New Roman" panose="02020603050405020304" pitchFamily="18" charset="0"/>
                <a:ea typeface="Times New Roman" panose="02020603050405020304" pitchFamily="18" charset="0"/>
              </a:rPr>
              <a:t>W =U +  K (2.23)</a:t>
            </a:r>
            <a:endParaRPr lang="ru-RU" sz="2800"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7402203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5074" y="268761"/>
            <a:ext cx="10842171" cy="4632037"/>
          </a:xfrm>
          <a:prstGeom prst="rect">
            <a:avLst/>
          </a:prstGeom>
        </p:spPr>
        <p:txBody>
          <a:bodyPr wrap="square">
            <a:spAutoFit/>
          </a:bodyPr>
          <a:lstStyle/>
          <a:p>
            <a:pPr algn="just">
              <a:spcAft>
                <a:spcPts val="600"/>
              </a:spcAft>
              <a:tabLst>
                <a:tab pos="-1028700" algn="l"/>
              </a:tabLst>
            </a:pPr>
            <a:r>
              <a:rPr lang="en-US" sz="2500" dirty="0">
                <a:solidFill>
                  <a:srgbClr val="002060"/>
                </a:solidFill>
                <a:latin typeface="Times New Roman" panose="02020603050405020304" pitchFamily="18" charset="0"/>
                <a:ea typeface="Times New Roman" panose="02020603050405020304" pitchFamily="18" charset="0"/>
              </a:rPr>
              <a:t>Agar </a:t>
            </a:r>
            <a:r>
              <a:rPr lang="en-US" sz="2500" dirty="0" err="1">
                <a:solidFill>
                  <a:srgbClr val="002060"/>
                </a:solidFill>
                <a:latin typeface="Times New Roman" panose="02020603050405020304" pitchFamily="18" charset="0"/>
                <a:ea typeface="Times New Roman" panose="02020603050405020304" pitchFamily="18" charset="0"/>
              </a:rPr>
              <a:t>elastik</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jismga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statik</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kuch</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qo’yilsa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ya’ni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uning</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boshlang’ich</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qiymatidan</a:t>
            </a:r>
            <a:r>
              <a:rPr lang="en-US" sz="2500" dirty="0">
                <a:solidFill>
                  <a:srgbClr val="002060"/>
                </a:solidFill>
                <a:latin typeface="Times New Roman" panose="02020603050405020304" pitchFamily="18" charset="0"/>
                <a:ea typeface="Times New Roman" panose="02020603050405020304" pitchFamily="18" charset="0"/>
              </a:rPr>
              <a:t> to </a:t>
            </a:r>
            <a:r>
              <a:rPr lang="en-US" sz="2500" dirty="0" err="1">
                <a:solidFill>
                  <a:srgbClr val="002060"/>
                </a:solidFill>
                <a:latin typeface="Times New Roman" panose="02020603050405020304" pitchFamily="18" charset="0"/>
                <a:ea typeface="Times New Roman" panose="02020603050405020304" pitchFamily="18" charset="0"/>
              </a:rPr>
              <a:t>oxirgi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qiymatigacha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asta-sekin</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qo’yilsa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jism</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zarrachalarining</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tezligini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taxminan</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nolga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teng</a:t>
            </a:r>
            <a:r>
              <a:rPr lang="en-US" sz="2500" dirty="0">
                <a:solidFill>
                  <a:srgbClr val="002060"/>
                </a:solidFill>
                <a:latin typeface="Times New Roman" panose="02020603050405020304" pitchFamily="18" charset="0"/>
                <a:ea typeface="Times New Roman" panose="02020603050405020304" pitchFamily="18" charset="0"/>
              </a:rPr>
              <a:t> deb </a:t>
            </a:r>
            <a:r>
              <a:rPr lang="en-US" sz="2500" dirty="0" err="1">
                <a:solidFill>
                  <a:srgbClr val="002060"/>
                </a:solidFill>
                <a:latin typeface="Times New Roman" panose="02020603050405020304" pitchFamily="18" charset="0"/>
                <a:ea typeface="Times New Roman" panose="02020603050405020304" pitchFamily="18" charset="0"/>
              </a:rPr>
              <a:t>olish</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mumkin</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ya’ni</a:t>
            </a:r>
            <a:r>
              <a:rPr lang="en-US" sz="2500" dirty="0">
                <a:solidFill>
                  <a:srgbClr val="002060"/>
                </a:solidFill>
                <a:latin typeface="Times New Roman" panose="02020603050405020304" pitchFamily="18" charset="0"/>
                <a:ea typeface="Times New Roman" panose="02020603050405020304" pitchFamily="18" charset="0"/>
              </a:rPr>
              <a:t> 0 = K </a:t>
            </a:r>
            <a:r>
              <a:rPr lang="en-US" sz="2500" dirty="0" err="1">
                <a:solidFill>
                  <a:srgbClr val="002060"/>
                </a:solidFill>
                <a:latin typeface="Times New Roman" panose="02020603050405020304" pitchFamily="18" charset="0"/>
                <a:ea typeface="Times New Roman" panose="02020603050405020304" pitchFamily="18" charset="0"/>
              </a:rPr>
              <a:t>bo’ladi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va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tashqi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kuchning</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bajargan</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ishi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to’liq</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potentsial</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energiyaga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aylanadi</a:t>
            </a:r>
            <a:r>
              <a:rPr lang="en-US" sz="2500" dirty="0">
                <a:solidFill>
                  <a:srgbClr val="002060"/>
                </a:solidFill>
                <a:latin typeface="Times New Roman" panose="02020603050405020304" pitchFamily="18" charset="0"/>
                <a:ea typeface="Times New Roman" panose="02020603050405020304" pitchFamily="18" charset="0"/>
              </a:rPr>
              <a:t> :</a:t>
            </a:r>
            <a:endParaRPr lang="ru-RU" sz="2500" dirty="0">
              <a:solidFill>
                <a:srgbClr val="002060"/>
              </a:solidFill>
              <a:latin typeface="Times New Roman" panose="02020603050405020304" pitchFamily="18" charset="0"/>
              <a:ea typeface="Times New Roman" panose="02020603050405020304" pitchFamily="18" charset="0"/>
            </a:endParaRPr>
          </a:p>
          <a:p>
            <a:pPr indent="342900" algn="ctr">
              <a:spcAft>
                <a:spcPts val="600"/>
              </a:spcAft>
              <a:tabLst>
                <a:tab pos="-1028700" algn="l"/>
              </a:tabLst>
            </a:pPr>
            <a:r>
              <a:rPr lang="en-US" sz="2500" dirty="0">
                <a:solidFill>
                  <a:srgbClr val="002060"/>
                </a:solidFill>
                <a:latin typeface="Times New Roman" panose="02020603050405020304" pitchFamily="18" charset="0"/>
                <a:ea typeface="Times New Roman" panose="02020603050405020304" pitchFamily="18" charset="0"/>
              </a:rPr>
              <a:t>W= U (2.24)</a:t>
            </a:r>
            <a:endParaRPr lang="ru-RU" sz="2500" dirty="0">
              <a:solidFill>
                <a:srgbClr val="002060"/>
              </a:solidFill>
              <a:latin typeface="Times New Roman" panose="02020603050405020304" pitchFamily="18" charset="0"/>
              <a:ea typeface="Times New Roman" panose="02020603050405020304" pitchFamily="18" charset="0"/>
            </a:endParaRPr>
          </a:p>
          <a:p>
            <a:pPr algn="just">
              <a:spcAft>
                <a:spcPts val="600"/>
              </a:spcAft>
              <a:tabLst>
                <a:tab pos="-1028700" algn="l"/>
              </a:tabLst>
            </a:pPr>
            <a:r>
              <a:rPr lang="en-US" sz="2500" dirty="0" err="1">
                <a:solidFill>
                  <a:srgbClr val="002060"/>
                </a:solidFill>
                <a:latin typeface="Times New Roman" panose="02020603050405020304" pitchFamily="18" charset="0"/>
                <a:ea typeface="Times New Roman" panose="02020603050405020304" pitchFamily="18" charset="0"/>
              </a:rPr>
              <a:t>Bundan</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ko’rinadiki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tashqi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kuchlarning</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elastik</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jismni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qo’zg’atishda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bajargan</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ishi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miqdor</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jihatidan</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deformatsiyaning</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potentsial</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energiyasiga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teng</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bo’lar</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ekan</a:t>
            </a:r>
            <a:r>
              <a:rPr lang="en-US" sz="2500" dirty="0">
                <a:solidFill>
                  <a:srgbClr val="002060"/>
                </a:solidFill>
                <a:latin typeface="Times New Roman" panose="02020603050405020304" pitchFamily="18" charset="0"/>
                <a:ea typeface="Times New Roman" panose="02020603050405020304" pitchFamily="18" charset="0"/>
              </a:rPr>
              <a:t>.</a:t>
            </a:r>
            <a:endParaRPr lang="ru-RU" sz="2500" dirty="0">
              <a:solidFill>
                <a:srgbClr val="002060"/>
              </a:solidFill>
              <a:latin typeface="Times New Roman" panose="02020603050405020304" pitchFamily="18" charset="0"/>
              <a:ea typeface="Times New Roman" panose="02020603050405020304" pitchFamily="18" charset="0"/>
            </a:endParaRPr>
          </a:p>
          <a:p>
            <a:pPr indent="342900" algn="just">
              <a:spcAft>
                <a:spcPts val="600"/>
              </a:spcAft>
              <a:tabLst>
                <a:tab pos="-1028700" algn="l"/>
              </a:tabLst>
            </a:pPr>
            <a:r>
              <a:rPr lang="en-US" sz="2500" dirty="0" err="1">
                <a:solidFill>
                  <a:srgbClr val="002060"/>
                </a:solidFill>
                <a:latin typeface="Times New Roman" panose="02020603050405020304" pitchFamily="18" charset="0"/>
                <a:ea typeface="Times New Roman" panose="02020603050405020304" pitchFamily="18" charset="0"/>
              </a:rPr>
              <a:t>Statik</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o’zgaruvchi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kuch</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ta’sirida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ishni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aniqlash</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lozimligidan</a:t>
            </a:r>
            <a:r>
              <a:rPr lang="en-US" sz="2500" dirty="0">
                <a:solidFill>
                  <a:srgbClr val="002060"/>
                </a:solidFill>
                <a:latin typeface="Times New Roman" panose="02020603050405020304" pitchFamily="18" charset="0"/>
                <a:ea typeface="Times New Roman" panose="02020603050405020304" pitchFamily="18" charset="0"/>
              </a:rPr>
              <a:t> R-</a:t>
            </a:r>
            <a:r>
              <a:rPr lang="ru-RU" sz="2500" dirty="0">
                <a:solidFill>
                  <a:srgbClr val="002060"/>
                </a:solidFill>
                <a:latin typeface="Times New Roman" panose="02020603050405020304" pitchFamily="18" charset="0"/>
                <a:ea typeface="Times New Roman" panose="02020603050405020304" pitchFamily="18" charset="0"/>
                <a:sym typeface="Symbol" panose="05050102010706020507" pitchFamily="18" charset="2"/>
              </a:rPr>
              <a:t></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grafigidan</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foydalanish</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qulay</a:t>
            </a:r>
            <a:r>
              <a:rPr lang="en-US" sz="2500" dirty="0">
                <a:solidFill>
                  <a:srgbClr val="002060"/>
                </a:solidFill>
                <a:latin typeface="Times New Roman" panose="02020603050405020304" pitchFamily="18" charset="0"/>
                <a:ea typeface="Times New Roman" panose="02020603050405020304" pitchFamily="18" charset="0"/>
              </a:rPr>
              <a:t> (5.6 - </a:t>
            </a:r>
            <a:r>
              <a:rPr lang="en-US" sz="2500" dirty="0" err="1">
                <a:solidFill>
                  <a:srgbClr val="002060"/>
                </a:solidFill>
                <a:latin typeface="Times New Roman" panose="02020603050405020304" pitchFamily="18" charset="0"/>
                <a:ea typeface="Times New Roman" panose="02020603050405020304" pitchFamily="18" charset="0"/>
              </a:rPr>
              <a:t>shakl</a:t>
            </a:r>
            <a:r>
              <a:rPr lang="en-US" sz="2500" dirty="0">
                <a:solidFill>
                  <a:srgbClr val="002060"/>
                </a:solidFill>
                <a:latin typeface="Times New Roman" panose="02020603050405020304" pitchFamily="18" charset="0"/>
                <a:ea typeface="Times New Roman" panose="02020603050405020304" pitchFamily="18" charset="0"/>
              </a:rPr>
              <a:t>).</a:t>
            </a:r>
            <a:endParaRPr lang="ru-RU" sz="2500" dirty="0">
              <a:solidFill>
                <a:srgbClr val="002060"/>
              </a:solidFill>
              <a:latin typeface="Times New Roman" panose="02020603050405020304" pitchFamily="18" charset="0"/>
              <a:ea typeface="Times New Roman" panose="02020603050405020304" pitchFamily="18" charset="0"/>
            </a:endParaRPr>
          </a:p>
          <a:p>
            <a:r>
              <a:rPr lang="uz-Cyrl-UZ" sz="2500" dirty="0">
                <a:solidFill>
                  <a:srgbClr val="002060"/>
                </a:solidFill>
                <a:latin typeface="Times New Roman" panose="02020603050405020304" pitchFamily="18" charset="0"/>
                <a:ea typeface="Times New Roman" panose="02020603050405020304" pitchFamily="18" charset="0"/>
              </a:rPr>
              <a:t>Deformatsiyalash jarayonining biron lahzasida kuch qiymati R, sterjen pastki kesimining mos ko’chishi </a:t>
            </a:r>
            <a:endParaRPr lang="ru-RU" sz="2500" dirty="0">
              <a:solidFill>
                <a:srgbClr val="002060"/>
              </a:solidFill>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591757930"/>
              </p:ext>
            </p:extLst>
          </p:nvPr>
        </p:nvGraphicFramePr>
        <p:xfrm>
          <a:off x="4599578" y="4454434"/>
          <a:ext cx="2336799" cy="979715"/>
        </p:xfrm>
        <a:graphic>
          <a:graphicData uri="http://schemas.openxmlformats.org/presentationml/2006/ole">
            <mc:AlternateContent xmlns:mc="http://schemas.openxmlformats.org/markup-compatibility/2006">
              <mc:Choice xmlns:v="urn:schemas-microsoft-com:vml" Requires="v">
                <p:oleObj spid="_x0000_s8206" name="Уравнение" r:id="rId4" imgW="812800" imgH="393700" progId="Equation.3">
                  <p:embed/>
                </p:oleObj>
              </mc:Choice>
              <mc:Fallback>
                <p:oleObj name="Уравнение" r:id="rId4" imgW="812800" imgH="393700" progId="Equation.3">
                  <p:embed/>
                  <p:pic>
                    <p:nvPicPr>
                      <p:cNvPr id="4" name="Объект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9578" y="4454434"/>
                        <a:ext cx="2336799" cy="979715"/>
                      </a:xfrm>
                      <a:prstGeom prst="rect">
                        <a:avLst/>
                      </a:prstGeom>
                      <a:noFill/>
                    </p:spPr>
                  </p:pic>
                </p:oleObj>
              </mc:Fallback>
            </mc:AlternateContent>
          </a:graphicData>
        </a:graphic>
      </p:graphicFrame>
      <p:sp>
        <p:nvSpPr>
          <p:cNvPr id="4" name="Прямоугольник 3"/>
          <p:cNvSpPr/>
          <p:nvPr/>
        </p:nvSpPr>
        <p:spPr>
          <a:xfrm>
            <a:off x="685074" y="5535749"/>
            <a:ext cx="10842171" cy="1200329"/>
          </a:xfrm>
          <a:prstGeom prst="rect">
            <a:avLst/>
          </a:prstGeom>
        </p:spPr>
        <p:txBody>
          <a:bodyPr wrap="square">
            <a:spAutoFit/>
          </a:bodyPr>
          <a:lstStyle/>
          <a:p>
            <a:r>
              <a:rPr lang="uz-Cyrl-UZ" sz="2400" dirty="0">
                <a:solidFill>
                  <a:srgbClr val="002060"/>
                </a:solidFill>
                <a:latin typeface="Times New Roman" panose="02020603050405020304" pitchFamily="18" charset="0"/>
                <a:ea typeface="Times New Roman" panose="02020603050405020304" pitchFamily="18" charset="0"/>
              </a:rPr>
              <a:t>bo’lsin. Keyingi cheksiz kichik lahzada kuch qiymati dR orttirma oladi, ko’rilayotgan kesim bunga mos ravishda d</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400" dirty="0">
                <a:solidFill>
                  <a:srgbClr val="002060"/>
                </a:solidFill>
                <a:latin typeface="Times New Roman" panose="02020603050405020304" pitchFamily="18" charset="0"/>
                <a:ea typeface="Times New Roman" panose="02020603050405020304" pitchFamily="18" charset="0"/>
              </a:rPr>
              <a:t> qo’shimchaga ko’chadi. </a:t>
            </a:r>
            <a:r>
              <a:rPr lang="ru-RU" sz="2400" dirty="0" err="1">
                <a:solidFill>
                  <a:srgbClr val="002060"/>
                </a:solidFill>
                <a:latin typeface="Times New Roman" panose="02020603050405020304" pitchFamily="18" charset="0"/>
                <a:ea typeface="Times New Roman" panose="02020603050405020304" pitchFamily="18" charset="0"/>
              </a:rPr>
              <a:t>Bunda</a:t>
            </a:r>
            <a:r>
              <a:rPr lang="ru-RU" sz="2400" dirty="0">
                <a:solidFill>
                  <a:srgbClr val="002060"/>
                </a:solidFill>
                <a:latin typeface="Times New Roman" panose="02020603050405020304" pitchFamily="18" charset="0"/>
                <a:ea typeface="Times New Roman" panose="02020603050405020304" pitchFamily="18" charset="0"/>
              </a:rPr>
              <a:t> </a:t>
            </a:r>
            <a:r>
              <a:rPr lang="ru-RU" sz="2400" dirty="0" err="1">
                <a:solidFill>
                  <a:srgbClr val="002060"/>
                </a:solidFill>
                <a:latin typeface="Times New Roman" panose="02020603050405020304" pitchFamily="18" charset="0"/>
                <a:ea typeface="Times New Roman" panose="02020603050405020304" pitchFamily="18" charset="0"/>
              </a:rPr>
              <a:t>tashqi</a:t>
            </a:r>
            <a:r>
              <a:rPr lang="ru-RU" sz="2400" dirty="0">
                <a:solidFill>
                  <a:srgbClr val="002060"/>
                </a:solidFill>
                <a:latin typeface="Times New Roman" panose="02020603050405020304" pitchFamily="18" charset="0"/>
                <a:ea typeface="Times New Roman" panose="02020603050405020304" pitchFamily="18" charset="0"/>
              </a:rPr>
              <a:t> </a:t>
            </a:r>
            <a:r>
              <a:rPr lang="ru-RU" sz="2400" dirty="0" err="1">
                <a:solidFill>
                  <a:srgbClr val="002060"/>
                </a:solidFill>
                <a:latin typeface="Times New Roman" panose="02020603050405020304" pitchFamily="18" charset="0"/>
                <a:ea typeface="Times New Roman" panose="02020603050405020304" pitchFamily="18" charset="0"/>
              </a:rPr>
              <a:t>kuch</a:t>
            </a:r>
            <a:r>
              <a:rPr lang="ru-RU" sz="2400" dirty="0">
                <a:solidFill>
                  <a:srgbClr val="002060"/>
                </a:solidFill>
                <a:latin typeface="Times New Roman" panose="02020603050405020304" pitchFamily="18" charset="0"/>
                <a:ea typeface="Times New Roman" panose="02020603050405020304" pitchFamily="18" charset="0"/>
              </a:rPr>
              <a:t> </a:t>
            </a:r>
            <a:r>
              <a:rPr lang="ru-RU" sz="2400" dirty="0" err="1">
                <a:solidFill>
                  <a:srgbClr val="002060"/>
                </a:solidFill>
                <a:latin typeface="Times New Roman" panose="02020603050405020304" pitchFamily="18" charset="0"/>
                <a:ea typeface="Times New Roman" panose="02020603050405020304" pitchFamily="18" charset="0"/>
              </a:rPr>
              <a:t>bajargan</a:t>
            </a:r>
            <a:r>
              <a:rPr lang="ru-RU" sz="2400" dirty="0">
                <a:solidFill>
                  <a:srgbClr val="002060"/>
                </a:solidFill>
                <a:latin typeface="Times New Roman" panose="02020603050405020304" pitchFamily="18" charset="0"/>
                <a:ea typeface="Times New Roman" panose="02020603050405020304" pitchFamily="18" charset="0"/>
              </a:rPr>
              <a:t> </a:t>
            </a:r>
            <a:r>
              <a:rPr lang="ru-RU" sz="2400" dirty="0" err="1">
                <a:solidFill>
                  <a:srgbClr val="002060"/>
                </a:solidFill>
                <a:latin typeface="Times New Roman" panose="02020603050405020304" pitchFamily="18" charset="0"/>
                <a:ea typeface="Times New Roman" panose="02020603050405020304" pitchFamily="18" charset="0"/>
              </a:rPr>
              <a:t>elementar</a:t>
            </a:r>
            <a:r>
              <a:rPr lang="ru-RU" sz="2400" dirty="0">
                <a:solidFill>
                  <a:srgbClr val="002060"/>
                </a:solidFill>
                <a:latin typeface="Times New Roman" panose="02020603050405020304" pitchFamily="18" charset="0"/>
                <a:ea typeface="Times New Roman" panose="02020603050405020304" pitchFamily="18" charset="0"/>
              </a:rPr>
              <a:t> </a:t>
            </a:r>
            <a:r>
              <a:rPr lang="ru-RU" sz="2400" dirty="0" err="1">
                <a:solidFill>
                  <a:srgbClr val="002060"/>
                </a:solidFill>
                <a:latin typeface="Times New Roman" panose="02020603050405020304" pitchFamily="18" charset="0"/>
                <a:ea typeface="Times New Roman" panose="02020603050405020304" pitchFamily="18" charset="0"/>
              </a:rPr>
              <a:t>ish</a:t>
            </a:r>
            <a:r>
              <a:rPr lang="ru-RU" sz="2400" dirty="0">
                <a:solidFill>
                  <a:srgbClr val="002060"/>
                </a:solidFill>
                <a:latin typeface="Times New Roman" panose="02020603050405020304" pitchFamily="18" charset="0"/>
                <a:ea typeface="Times New Roman" panose="02020603050405020304" pitchFamily="18" charset="0"/>
              </a:rPr>
              <a:t> </a:t>
            </a:r>
            <a:endParaRPr lang="ru-RU" sz="2400" dirty="0">
              <a:solidFill>
                <a:srgbClr val="002060"/>
              </a:solidFill>
            </a:endParaRPr>
          </a:p>
        </p:txBody>
      </p:sp>
    </p:spTree>
    <p:extLst>
      <p:ext uri="{BB962C8B-B14F-4D97-AF65-F5344CB8AC3E}">
        <p14:creationId xmlns:p14="http://schemas.microsoft.com/office/powerpoint/2010/main" val="378795922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5,6-"/>
          <p:cNvPicPr/>
          <p:nvPr/>
        </p:nvPicPr>
        <p:blipFill>
          <a:blip r:embed="rId4"/>
          <a:srcRect l="2841" t="2618" r="-583" b="7977"/>
          <a:stretch>
            <a:fillRect/>
          </a:stretch>
        </p:blipFill>
        <p:spPr bwMode="auto">
          <a:xfrm>
            <a:off x="1733005" y="341085"/>
            <a:ext cx="7881257" cy="3799840"/>
          </a:xfrm>
          <a:prstGeom prst="rect">
            <a:avLst/>
          </a:prstGeom>
          <a:noFill/>
          <a:ln w="9525">
            <a:noFill/>
            <a:miter lim="800000"/>
            <a:headEnd/>
            <a:tailEnd/>
          </a:ln>
        </p:spPr>
      </p:pic>
      <p:sp>
        <p:nvSpPr>
          <p:cNvPr id="3" name="Прямоугольник 2"/>
          <p:cNvSpPr/>
          <p:nvPr/>
        </p:nvSpPr>
        <p:spPr>
          <a:xfrm>
            <a:off x="169817" y="4439300"/>
            <a:ext cx="8948058" cy="907941"/>
          </a:xfrm>
          <a:prstGeom prst="rect">
            <a:avLst/>
          </a:prstGeom>
        </p:spPr>
        <p:txBody>
          <a:bodyPr wrap="square">
            <a:spAutoFit/>
          </a:bodyPr>
          <a:lstStyle/>
          <a:p>
            <a:pPr algn="ctr">
              <a:spcAft>
                <a:spcPts val="600"/>
              </a:spcAft>
              <a:tabLst>
                <a:tab pos="-1028700" algn="l"/>
              </a:tabLst>
            </a:pPr>
            <a:r>
              <a:rPr lang="en-US" sz="2400" b="1" i="1" dirty="0" err="1">
                <a:solidFill>
                  <a:srgbClr val="002060"/>
                </a:solidFill>
                <a:latin typeface="Times New Roman" panose="02020603050405020304" pitchFamily="18" charset="0"/>
                <a:ea typeface="Times New Roman" panose="02020603050405020304" pitchFamily="18" charset="0"/>
              </a:rPr>
              <a:t>dA</a:t>
            </a:r>
            <a:r>
              <a:rPr lang="en-US" sz="2400" b="1" i="1" dirty="0">
                <a:solidFill>
                  <a:srgbClr val="002060"/>
                </a:solidFill>
                <a:latin typeface="Times New Roman" panose="02020603050405020304" pitchFamily="18" charset="0"/>
                <a:ea typeface="Times New Roman" panose="02020603050405020304" pitchFamily="18" charset="0"/>
              </a:rPr>
              <a:t>=(</a:t>
            </a:r>
            <a:r>
              <a:rPr lang="en-US" sz="2400" b="1" i="1" dirty="0" err="1">
                <a:solidFill>
                  <a:srgbClr val="002060"/>
                </a:solidFill>
                <a:latin typeface="Times New Roman" panose="02020603050405020304" pitchFamily="18" charset="0"/>
                <a:ea typeface="Times New Roman" panose="02020603050405020304" pitchFamily="18" charset="0"/>
              </a:rPr>
              <a:t>R+dR</a:t>
            </a:r>
            <a:r>
              <a:rPr lang="en-US" sz="2400" b="1" i="1" dirty="0">
                <a:solidFill>
                  <a:srgbClr val="002060"/>
                </a:solidFill>
                <a:latin typeface="Times New Roman" panose="02020603050405020304" pitchFamily="18" charset="0"/>
                <a:ea typeface="Times New Roman" panose="02020603050405020304" pitchFamily="18" charset="0"/>
              </a:rPr>
              <a:t>)d</a:t>
            </a:r>
            <a:r>
              <a:rPr lang="en-US" sz="2400" b="1" i="1" dirty="0">
                <a:solidFill>
                  <a:srgbClr val="002060"/>
                </a:solidFill>
                <a:latin typeface="Times New Roman" panose="02020603050405020304" pitchFamily="18" charset="0"/>
                <a:ea typeface="Times New Roman" panose="02020603050405020304" pitchFamily="18" charset="0"/>
                <a:sym typeface="Symbol" panose="05050102010706020507" pitchFamily="18" charset="2"/>
              </a:rPr>
              <a:t></a:t>
            </a:r>
            <a:r>
              <a:rPr lang="en-US" sz="2400" b="1" i="1" dirty="0">
                <a:solidFill>
                  <a:srgbClr val="002060"/>
                </a:solidFill>
                <a:latin typeface="Times New Roman" panose="02020603050405020304" pitchFamily="18" charset="0"/>
                <a:ea typeface="Times New Roman" panose="02020603050405020304" pitchFamily="18" charset="0"/>
              </a:rPr>
              <a:t>=Rd</a:t>
            </a:r>
            <a:r>
              <a:rPr lang="en-US" sz="2400" b="1" i="1" dirty="0">
                <a:solidFill>
                  <a:srgbClr val="002060"/>
                </a:solidFill>
                <a:latin typeface="Times New Roman" panose="02020603050405020304" pitchFamily="18" charset="0"/>
                <a:ea typeface="Times New Roman" panose="02020603050405020304" pitchFamily="18" charset="0"/>
                <a:sym typeface="Symbol" panose="05050102010706020507" pitchFamily="18" charset="2"/>
              </a:rPr>
              <a:t></a:t>
            </a:r>
            <a:r>
              <a:rPr lang="en-US" sz="2400" b="1" i="1" dirty="0">
                <a:solidFill>
                  <a:srgbClr val="002060"/>
                </a:solidFill>
                <a:latin typeface="Times New Roman" panose="02020603050405020304" pitchFamily="18" charset="0"/>
                <a:ea typeface="Times New Roman" panose="02020603050405020304" pitchFamily="18" charset="0"/>
              </a:rPr>
              <a:t>+</a:t>
            </a:r>
            <a:r>
              <a:rPr lang="en-US" sz="2400" b="1" i="1" dirty="0" err="1">
                <a:solidFill>
                  <a:srgbClr val="002060"/>
                </a:solidFill>
                <a:latin typeface="Times New Roman" panose="02020603050405020304" pitchFamily="18" charset="0"/>
                <a:ea typeface="Times New Roman" panose="02020603050405020304" pitchFamily="18" charset="0"/>
              </a:rPr>
              <a:t>dR</a:t>
            </a:r>
            <a:r>
              <a:rPr lang="ru-RU" sz="2400" b="1" i="1" dirty="0">
                <a:solidFill>
                  <a:srgbClr val="002060"/>
                </a:solidFill>
                <a:latin typeface="Times New Roman" panose="02020603050405020304" pitchFamily="18" charset="0"/>
                <a:ea typeface="Times New Roman" panose="02020603050405020304" pitchFamily="18" charset="0"/>
                <a:sym typeface="Symbol" panose="05050102010706020507" pitchFamily="18" charset="2"/>
              </a:rPr>
              <a:t></a:t>
            </a:r>
            <a:r>
              <a:rPr lang="en-US" sz="2400" b="1" i="1" dirty="0">
                <a:solidFill>
                  <a:srgbClr val="002060"/>
                </a:solidFill>
                <a:latin typeface="Times New Roman" panose="02020603050405020304" pitchFamily="18" charset="0"/>
                <a:ea typeface="Times New Roman" panose="02020603050405020304" pitchFamily="18" charset="0"/>
              </a:rPr>
              <a:t>d</a:t>
            </a:r>
            <a:r>
              <a:rPr lang="en-US" sz="2400" b="1" i="1" dirty="0">
                <a:solidFill>
                  <a:srgbClr val="002060"/>
                </a:solidFill>
                <a:latin typeface="Times New Roman" panose="02020603050405020304" pitchFamily="18" charset="0"/>
                <a:ea typeface="Times New Roman" panose="02020603050405020304" pitchFamily="18" charset="0"/>
                <a:sym typeface="Symbol" panose="05050102010706020507" pitchFamily="18" charset="2"/>
              </a:rPr>
              <a:t></a:t>
            </a:r>
            <a:endParaRPr lang="ru-RU" sz="2400" dirty="0">
              <a:solidFill>
                <a:srgbClr val="002060"/>
              </a:solidFill>
              <a:latin typeface="Times New Roman" panose="02020603050405020304" pitchFamily="18" charset="0"/>
              <a:ea typeface="Times New Roman" panose="02020603050405020304" pitchFamily="18" charset="0"/>
            </a:endParaRPr>
          </a:p>
          <a:p>
            <a:pPr algn="just">
              <a:spcAft>
                <a:spcPts val="600"/>
              </a:spcAft>
              <a:tabLst>
                <a:tab pos="-1028700" algn="l"/>
              </a:tabLst>
            </a:pPr>
            <a:r>
              <a:rPr lang="en-US" sz="2400" dirty="0" err="1">
                <a:solidFill>
                  <a:srgbClr val="002060"/>
                </a:solidFill>
                <a:latin typeface="Times New Roman" panose="02020603050405020304" pitchFamily="18" charset="0"/>
                <a:ea typeface="Times New Roman" panose="02020603050405020304" pitchFamily="18" charset="0"/>
              </a:rPr>
              <a:t>Ikkinchi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tartibli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cheksiz</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kichik</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qiymatni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tashlab</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yuborsak</a:t>
            </a:r>
            <a:r>
              <a:rPr lang="en-US" sz="2400" dirty="0">
                <a:solidFill>
                  <a:srgbClr val="002060"/>
                </a:solidFill>
                <a:latin typeface="Times New Roman" panose="02020603050405020304" pitchFamily="18" charset="0"/>
                <a:ea typeface="Times New Roman" panose="02020603050405020304" pitchFamily="18" charset="0"/>
              </a:rPr>
              <a:t>, </a:t>
            </a:r>
            <a:endParaRPr lang="ru-RU" sz="2400" dirty="0">
              <a:solidFill>
                <a:srgbClr val="002060"/>
              </a:solidFill>
              <a:effectLst/>
              <a:latin typeface="Times New Roman" panose="02020603050405020304" pitchFamily="18" charset="0"/>
              <a:ea typeface="Times New Roman" panose="02020603050405020304" pitchFamily="18" charset="0"/>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3318276510"/>
              </p:ext>
            </p:extLst>
          </p:nvPr>
        </p:nvGraphicFramePr>
        <p:xfrm>
          <a:off x="7810133" y="4324574"/>
          <a:ext cx="3567616" cy="1137391"/>
        </p:xfrm>
        <a:graphic>
          <a:graphicData uri="http://schemas.openxmlformats.org/presentationml/2006/ole">
            <mc:AlternateContent xmlns:mc="http://schemas.openxmlformats.org/markup-compatibility/2006">
              <mc:Choice xmlns:v="urn:schemas-microsoft-com:vml" Requires="v">
                <p:oleObj spid="_x0000_s9240" name="Уравнение" r:id="rId5" imgW="1231366" imgH="393529" progId="Equation.3">
                  <p:embed/>
                </p:oleObj>
              </mc:Choice>
              <mc:Fallback>
                <p:oleObj name="Уравнение" r:id="rId5" imgW="1231366" imgH="393529" progId="Equation.3">
                  <p:embed/>
                  <p:pic>
                    <p:nvPicPr>
                      <p:cNvPr id="6" name="Объект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10133" y="4324574"/>
                        <a:ext cx="3567616" cy="1137391"/>
                      </a:xfrm>
                      <a:prstGeom prst="rect">
                        <a:avLst/>
                      </a:prstGeom>
                      <a:noFill/>
                    </p:spPr>
                  </p:pic>
                </p:oleObj>
              </mc:Fallback>
            </mc:AlternateContent>
          </a:graphicData>
        </a:graphic>
      </p:graphicFrame>
      <p:sp>
        <p:nvSpPr>
          <p:cNvPr id="5" name="Прямоугольник 4"/>
          <p:cNvSpPr/>
          <p:nvPr/>
        </p:nvSpPr>
        <p:spPr>
          <a:xfrm>
            <a:off x="169817" y="5576692"/>
            <a:ext cx="6662057" cy="830997"/>
          </a:xfrm>
          <a:prstGeom prst="rect">
            <a:avLst/>
          </a:prstGeom>
        </p:spPr>
        <p:txBody>
          <a:bodyPr wrap="square">
            <a:spAutoFit/>
          </a:bodyPr>
          <a:lstStyle/>
          <a:p>
            <a:pPr algn="just">
              <a:spcAft>
                <a:spcPts val="600"/>
              </a:spcAft>
              <a:tabLst>
                <a:tab pos="-1028700" algn="l"/>
              </a:tabLst>
            </a:pPr>
            <a:r>
              <a:rPr lang="en-US" sz="2400" dirty="0" err="1">
                <a:solidFill>
                  <a:srgbClr val="002060"/>
                </a:solidFill>
                <a:latin typeface="Times New Roman" panose="02020603050405020304" pitchFamily="18" charset="0"/>
                <a:ea typeface="Times New Roman" panose="02020603050405020304" pitchFamily="18" charset="0"/>
              </a:rPr>
              <a:t>tenglamaning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ikkala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tomonini</a:t>
            </a:r>
            <a:r>
              <a:rPr lang="en-US" sz="2400" dirty="0">
                <a:solidFill>
                  <a:srgbClr val="002060"/>
                </a:solidFill>
                <a:latin typeface="Times New Roman" panose="02020603050405020304" pitchFamily="18" charset="0"/>
                <a:ea typeface="Times New Roman" panose="02020603050405020304" pitchFamily="18" charset="0"/>
              </a:rPr>
              <a:t> R </a:t>
            </a:r>
            <a:r>
              <a:rPr lang="en-US" sz="2400" dirty="0" err="1">
                <a:solidFill>
                  <a:srgbClr val="002060"/>
                </a:solidFill>
                <a:latin typeface="Times New Roman" panose="02020603050405020304" pitchFamily="18" charset="0"/>
                <a:ea typeface="Times New Roman" panose="02020603050405020304" pitchFamily="18" charset="0"/>
              </a:rPr>
              <a:t>bo’yicha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integrallasak</a:t>
            </a:r>
            <a:endParaRPr lang="ru-RU" sz="2000" dirty="0">
              <a:solidFill>
                <a:srgbClr val="002060"/>
              </a:solidFill>
              <a:effectLst/>
              <a:latin typeface="Times New Roman" panose="02020603050405020304" pitchFamily="18" charset="0"/>
              <a:ea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3605959663"/>
              </p:ext>
            </p:extLst>
          </p:nvPr>
        </p:nvGraphicFramePr>
        <p:xfrm>
          <a:off x="7837713" y="5325286"/>
          <a:ext cx="3331030" cy="1333808"/>
        </p:xfrm>
        <a:graphic>
          <a:graphicData uri="http://schemas.openxmlformats.org/presentationml/2006/ole">
            <mc:AlternateContent xmlns:mc="http://schemas.openxmlformats.org/markup-compatibility/2006">
              <mc:Choice xmlns:v="urn:schemas-microsoft-com:vml" Requires="v">
                <p:oleObj spid="_x0000_s9241" name="Уравнение" r:id="rId7" imgW="1028700" imgH="419100" progId="Equation.3">
                  <p:embed/>
                </p:oleObj>
              </mc:Choice>
              <mc:Fallback>
                <p:oleObj name="Уравнение" r:id="rId7" imgW="1028700" imgH="419100" progId="Equation.3">
                  <p:embed/>
                  <p:pic>
                    <p:nvPicPr>
                      <p:cNvPr id="9" name="Объект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7713" y="5325286"/>
                        <a:ext cx="3331030" cy="1333808"/>
                      </a:xfrm>
                      <a:prstGeom prst="rect">
                        <a:avLst/>
                      </a:prstGeom>
                      <a:noFill/>
                    </p:spPr>
                  </p:pic>
                </p:oleObj>
              </mc:Fallback>
            </mc:AlternateContent>
          </a:graphicData>
        </a:graphic>
      </p:graphicFrame>
    </p:spTree>
    <p:extLst>
      <p:ext uri="{BB962C8B-B14F-4D97-AF65-F5344CB8AC3E}">
        <p14:creationId xmlns:p14="http://schemas.microsoft.com/office/powerpoint/2010/main" val="17148711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2812" y="390127"/>
            <a:ext cx="10432868" cy="1400383"/>
          </a:xfrm>
          <a:prstGeom prst="rect">
            <a:avLst/>
          </a:prstGeom>
        </p:spPr>
        <p:txBody>
          <a:bodyPr wrap="square">
            <a:spAutoFit/>
          </a:bodyPr>
          <a:lstStyle/>
          <a:p>
            <a:pPr indent="342900" algn="just">
              <a:spcAft>
                <a:spcPts val="600"/>
              </a:spcAft>
              <a:tabLst>
                <a:tab pos="-1028700" algn="l"/>
              </a:tabLst>
            </a:pPr>
            <a:r>
              <a:rPr lang="en-US" sz="2500" i="1" dirty="0">
                <a:solidFill>
                  <a:srgbClr val="002060"/>
                </a:solidFill>
                <a:latin typeface="Times New Roman" panose="02020603050405020304" pitchFamily="18" charset="0"/>
                <a:ea typeface="Times New Roman" panose="02020603050405020304" pitchFamily="18" charset="0"/>
              </a:rPr>
              <a:t>A=0,5 R</a:t>
            </a:r>
            <a:r>
              <a:rPr lang="ru-RU" sz="2500" i="1" dirty="0">
                <a:solidFill>
                  <a:srgbClr val="002060"/>
                </a:solidFill>
                <a:latin typeface="Times New Roman" panose="02020603050405020304" pitchFamily="18" charset="0"/>
                <a:ea typeface="Times New Roman" panose="02020603050405020304" pitchFamily="18" charset="0"/>
                <a:sym typeface="Symbol" panose="05050102010706020507" pitchFamily="18" charset="2"/>
              </a:rPr>
              <a:t></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smtClean="0">
                <a:solidFill>
                  <a:srgbClr val="002060"/>
                </a:solidFill>
                <a:latin typeface="Times New Roman" panose="02020603050405020304" pitchFamily="18" charset="0"/>
                <a:ea typeface="Times New Roman" panose="02020603050405020304" pitchFamily="18" charset="0"/>
              </a:rPr>
              <a:t>(5.11)</a:t>
            </a:r>
            <a:endParaRPr lang="ru-RU" sz="2500" dirty="0" smtClean="0">
              <a:solidFill>
                <a:srgbClr val="002060"/>
              </a:solidFill>
              <a:latin typeface="Times New Roman" panose="02020603050405020304" pitchFamily="18" charset="0"/>
              <a:ea typeface="Times New Roman" panose="02020603050405020304" pitchFamily="18" charset="0"/>
            </a:endParaRPr>
          </a:p>
          <a:p>
            <a:pPr indent="342900" algn="just">
              <a:spcAft>
                <a:spcPts val="600"/>
              </a:spcAft>
              <a:tabLst>
                <a:tab pos="-1028700" algn="l"/>
              </a:tabLst>
            </a:pPr>
            <a:r>
              <a:rPr lang="en-US" sz="2500" dirty="0" err="1" smtClean="0">
                <a:solidFill>
                  <a:srgbClr val="002060"/>
                </a:solidFill>
                <a:latin typeface="Times New Roman" panose="02020603050405020304" pitchFamily="18" charset="0"/>
                <a:ea typeface="Times New Roman" panose="02020603050405020304" pitchFamily="18" charset="0"/>
              </a:rPr>
              <a:t>Teoremani</a:t>
            </a:r>
            <a:r>
              <a:rPr lang="en-US" sz="2500" dirty="0" smtClean="0">
                <a:solidFill>
                  <a:srgbClr val="002060"/>
                </a:solidFill>
                <a:latin typeface="Times New Roman" panose="02020603050405020304" pitchFamily="18" charset="0"/>
                <a:ea typeface="Times New Roman" panose="02020603050405020304" pitchFamily="18" charset="0"/>
              </a:rPr>
              <a:t> </a:t>
            </a:r>
            <a:r>
              <a:rPr lang="en-US" sz="2500" dirty="0" err="1" smtClean="0">
                <a:solidFill>
                  <a:srgbClr val="002060"/>
                </a:solidFill>
                <a:latin typeface="Times New Roman" panose="02020603050405020304" pitchFamily="18" charset="0"/>
                <a:ea typeface="Times New Roman" panose="02020603050405020304" pitchFamily="18" charset="0"/>
              </a:rPr>
              <a:t>deformatsiyaning</a:t>
            </a:r>
            <a:r>
              <a:rPr lang="en-US" sz="2500" dirty="0" smtClean="0">
                <a:solidFill>
                  <a:srgbClr val="002060"/>
                </a:solidFill>
                <a:latin typeface="Times New Roman" panose="02020603050405020304" pitchFamily="18" charset="0"/>
                <a:ea typeface="Times New Roman" panose="02020603050405020304" pitchFamily="18" charset="0"/>
              </a:rPr>
              <a:t> </a:t>
            </a:r>
            <a:r>
              <a:rPr lang="en-US" sz="2500" dirty="0" err="1" smtClean="0">
                <a:solidFill>
                  <a:srgbClr val="002060"/>
                </a:solidFill>
                <a:latin typeface="Times New Roman" panose="02020603050405020304" pitchFamily="18" charset="0"/>
                <a:ea typeface="Times New Roman" panose="02020603050405020304" pitchFamily="18" charset="0"/>
              </a:rPr>
              <a:t>barcha</a:t>
            </a:r>
            <a:r>
              <a:rPr lang="en-US" sz="2500" dirty="0" smtClean="0">
                <a:solidFill>
                  <a:srgbClr val="002060"/>
                </a:solidFill>
                <a:latin typeface="Times New Roman" panose="02020603050405020304" pitchFamily="18" charset="0"/>
                <a:ea typeface="Times New Roman" panose="02020603050405020304" pitchFamily="18" charset="0"/>
              </a:rPr>
              <a:t> </a:t>
            </a:r>
            <a:r>
              <a:rPr lang="en-US" sz="2500" dirty="0" err="1" smtClean="0">
                <a:solidFill>
                  <a:srgbClr val="002060"/>
                </a:solidFill>
                <a:latin typeface="Times New Roman" panose="02020603050405020304" pitchFamily="18" charset="0"/>
                <a:ea typeface="Times New Roman" panose="02020603050405020304" pitchFamily="18" charset="0"/>
              </a:rPr>
              <a:t>turlari</a:t>
            </a:r>
            <a:r>
              <a:rPr lang="en-US" sz="2500" dirty="0" smtClean="0">
                <a:solidFill>
                  <a:srgbClr val="002060"/>
                </a:solidFill>
                <a:latin typeface="Times New Roman" panose="02020603050405020304" pitchFamily="18" charset="0"/>
                <a:ea typeface="Times New Roman" panose="02020603050405020304" pitchFamily="18" charset="0"/>
              </a:rPr>
              <a:t> </a:t>
            </a:r>
            <a:r>
              <a:rPr lang="en-US" sz="2500" dirty="0" err="1" smtClean="0">
                <a:solidFill>
                  <a:srgbClr val="002060"/>
                </a:solidFill>
                <a:latin typeface="Times New Roman" panose="02020603050405020304" pitchFamily="18" charset="0"/>
                <a:ea typeface="Times New Roman" panose="02020603050405020304" pitchFamily="18" charset="0"/>
              </a:rPr>
              <a:t>uchun</a:t>
            </a:r>
            <a:r>
              <a:rPr lang="en-US" sz="2500" dirty="0" smtClean="0">
                <a:solidFill>
                  <a:srgbClr val="002060"/>
                </a:solidFill>
                <a:latin typeface="Times New Roman" panose="02020603050405020304" pitchFamily="18" charset="0"/>
                <a:ea typeface="Times New Roman" panose="02020603050405020304" pitchFamily="18" charset="0"/>
              </a:rPr>
              <a:t> </a:t>
            </a:r>
            <a:r>
              <a:rPr lang="en-US" sz="2500" dirty="0" err="1" smtClean="0">
                <a:solidFill>
                  <a:srgbClr val="002060"/>
                </a:solidFill>
                <a:latin typeface="Times New Roman" panose="02020603050405020304" pitchFamily="18" charset="0"/>
                <a:ea typeface="Times New Roman" panose="02020603050405020304" pitchFamily="18" charset="0"/>
              </a:rPr>
              <a:t>qo’llash</a:t>
            </a:r>
            <a:r>
              <a:rPr lang="en-US" sz="2500" dirty="0" smtClean="0">
                <a:solidFill>
                  <a:srgbClr val="002060"/>
                </a:solidFill>
                <a:latin typeface="Times New Roman" panose="02020603050405020304" pitchFamily="18" charset="0"/>
                <a:ea typeface="Times New Roman" panose="02020603050405020304" pitchFamily="18" charset="0"/>
              </a:rPr>
              <a:t> </a:t>
            </a:r>
            <a:r>
              <a:rPr lang="en-US" sz="2500" dirty="0" err="1" smtClean="0">
                <a:solidFill>
                  <a:srgbClr val="002060"/>
                </a:solidFill>
                <a:latin typeface="Times New Roman" panose="02020603050405020304" pitchFamily="18" charset="0"/>
                <a:ea typeface="Times New Roman" panose="02020603050405020304" pitchFamily="18" charset="0"/>
              </a:rPr>
              <a:t>mumkin</a:t>
            </a:r>
            <a:r>
              <a:rPr lang="en-US" sz="2500" dirty="0" smtClean="0">
                <a:solidFill>
                  <a:srgbClr val="002060"/>
                </a:solidFill>
                <a:latin typeface="Times New Roman" panose="02020603050405020304" pitchFamily="18" charset="0"/>
                <a:ea typeface="Times New Roman" panose="02020603050405020304" pitchFamily="18" charset="0"/>
              </a:rPr>
              <a:t>.</a:t>
            </a:r>
            <a:endParaRPr lang="ru-RU" sz="2500" dirty="0" smtClean="0">
              <a:solidFill>
                <a:srgbClr val="002060"/>
              </a:solidFill>
              <a:latin typeface="Times New Roman" panose="02020603050405020304" pitchFamily="18" charset="0"/>
              <a:ea typeface="Times New Roman" panose="02020603050405020304" pitchFamily="18" charset="0"/>
            </a:endParaRPr>
          </a:p>
          <a:p>
            <a:pPr algn="just">
              <a:spcAft>
                <a:spcPts val="600"/>
              </a:spcAft>
              <a:tabLst>
                <a:tab pos="-1028700" algn="l"/>
              </a:tabLst>
            </a:pPr>
            <a:r>
              <a:rPr lang="en-US" sz="2500" dirty="0" smtClean="0">
                <a:solidFill>
                  <a:srgbClr val="002060"/>
                </a:solidFill>
                <a:latin typeface="Times New Roman" panose="02020603050405020304" pitchFamily="18" charset="0"/>
                <a:ea typeface="Times New Roman" panose="02020603050405020304" pitchFamily="18" charset="0"/>
              </a:rPr>
              <a:t>(</a:t>
            </a:r>
            <a:r>
              <a:rPr lang="en-US" sz="2500" dirty="0">
                <a:solidFill>
                  <a:srgbClr val="002060"/>
                </a:solidFill>
                <a:latin typeface="Times New Roman" panose="02020603050405020304" pitchFamily="18" charset="0"/>
                <a:ea typeface="Times New Roman" panose="02020603050405020304" pitchFamily="18" charset="0"/>
              </a:rPr>
              <a:t>5.11) </a:t>
            </a:r>
            <a:r>
              <a:rPr lang="en-US" sz="2500" dirty="0" err="1">
                <a:solidFill>
                  <a:srgbClr val="002060"/>
                </a:solidFill>
                <a:latin typeface="Times New Roman" panose="02020603050405020304" pitchFamily="18" charset="0"/>
                <a:ea typeface="Times New Roman" panose="02020603050405020304" pitchFamily="18" charset="0"/>
              </a:rPr>
              <a:t>formulani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va</a:t>
            </a:r>
            <a:r>
              <a:rPr lang="en-US" sz="2500" dirty="0">
                <a:solidFill>
                  <a:srgbClr val="002060"/>
                </a:solidFill>
                <a:latin typeface="Times New Roman" panose="02020603050405020304" pitchFamily="18" charset="0"/>
                <a:ea typeface="Times New Roman" panose="02020603050405020304" pitchFamily="18" charset="0"/>
              </a:rPr>
              <a:t> U=A </a:t>
            </a:r>
            <a:r>
              <a:rPr lang="en-US" sz="2500" dirty="0" err="1">
                <a:solidFill>
                  <a:srgbClr val="002060"/>
                </a:solidFill>
                <a:latin typeface="Times New Roman" panose="02020603050405020304" pitchFamily="18" charset="0"/>
                <a:ea typeface="Times New Roman" panose="02020603050405020304" pitchFamily="18" charset="0"/>
              </a:rPr>
              <a:t>ni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ekanligini</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nazarda</a:t>
            </a:r>
            <a:r>
              <a:rPr lang="en-US" sz="2500" dirty="0">
                <a:solidFill>
                  <a:srgbClr val="002060"/>
                </a:solidFill>
                <a:latin typeface="Times New Roman" panose="02020603050405020304" pitchFamily="18" charset="0"/>
                <a:ea typeface="Times New Roman" panose="02020603050405020304" pitchFamily="18" charset="0"/>
              </a:rPr>
              <a:t> </a:t>
            </a:r>
            <a:r>
              <a:rPr lang="en-US" sz="2500" dirty="0" err="1">
                <a:solidFill>
                  <a:srgbClr val="002060"/>
                </a:solidFill>
                <a:latin typeface="Times New Roman" panose="02020603050405020304" pitchFamily="18" charset="0"/>
                <a:ea typeface="Times New Roman" panose="02020603050405020304" pitchFamily="18" charset="0"/>
              </a:rPr>
              <a:t>tutsak</a:t>
            </a:r>
            <a:r>
              <a:rPr lang="en-US" sz="2500" dirty="0">
                <a:solidFill>
                  <a:srgbClr val="002060"/>
                </a:solidFill>
                <a:latin typeface="Times New Roman" panose="02020603050405020304" pitchFamily="18" charset="0"/>
                <a:ea typeface="Times New Roman" panose="02020603050405020304" pitchFamily="18" charset="0"/>
              </a:rPr>
              <a:t>,</a:t>
            </a:r>
            <a:endParaRPr lang="ru-RU" sz="2500" dirty="0">
              <a:solidFill>
                <a:srgbClr val="002060"/>
              </a:solidFill>
              <a:effectLst/>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2834732438"/>
              </p:ext>
            </p:extLst>
          </p:nvPr>
        </p:nvGraphicFramePr>
        <p:xfrm>
          <a:off x="2162953" y="1810763"/>
          <a:ext cx="3395696" cy="886346"/>
        </p:xfrm>
        <a:graphic>
          <a:graphicData uri="http://schemas.openxmlformats.org/presentationml/2006/ole">
            <mc:AlternateContent xmlns:mc="http://schemas.openxmlformats.org/markup-compatibility/2006">
              <mc:Choice xmlns:v="urn:schemas-microsoft-com:vml" Requires="v">
                <p:oleObj spid="_x0000_s10264" name="Уравнение" r:id="rId4" imgW="2133600" imgH="431800" progId="Equation.3">
                  <p:embed/>
                </p:oleObj>
              </mc:Choice>
              <mc:Fallback>
                <p:oleObj name="Уравнение" r:id="rId4" imgW="2133600" imgH="431800" progId="Equation.3">
                  <p:embed/>
                  <p:pic>
                    <p:nvPicPr>
                      <p:cNvPr id="4" name="Объект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62953" y="1810763"/>
                        <a:ext cx="3395696" cy="886346"/>
                      </a:xfrm>
                      <a:prstGeom prst="rect">
                        <a:avLst/>
                      </a:prstGeom>
                      <a:noFill/>
                    </p:spPr>
                  </p:pic>
                </p:oleObj>
              </mc:Fallback>
            </mc:AlternateContent>
          </a:graphicData>
        </a:graphic>
      </p:graphicFrame>
      <p:sp>
        <p:nvSpPr>
          <p:cNvPr id="4" name="Прямоугольник 3"/>
          <p:cNvSpPr/>
          <p:nvPr/>
        </p:nvSpPr>
        <p:spPr>
          <a:xfrm>
            <a:off x="6777030" y="2086819"/>
            <a:ext cx="928459" cy="461665"/>
          </a:xfrm>
          <a:prstGeom prst="rect">
            <a:avLst/>
          </a:prstGeom>
        </p:spPr>
        <p:txBody>
          <a:bodyPr wrap="none">
            <a:spAutoFit/>
          </a:bodyPr>
          <a:lstStyle/>
          <a:p>
            <a:r>
              <a:rPr lang="en-US" sz="2400" dirty="0">
                <a:solidFill>
                  <a:srgbClr val="002060"/>
                </a:solidFill>
                <a:latin typeface="Times New Roman" panose="02020603050405020304" pitchFamily="18" charset="0"/>
                <a:ea typeface="Times New Roman" panose="02020603050405020304" pitchFamily="18" charset="0"/>
              </a:rPr>
              <a:t>(5.12)</a:t>
            </a:r>
            <a:endParaRPr lang="ru-RU" sz="2400" dirty="0">
              <a:solidFill>
                <a:srgbClr val="002060"/>
              </a:solidFill>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2396955856"/>
              </p:ext>
            </p:extLst>
          </p:nvPr>
        </p:nvGraphicFramePr>
        <p:xfrm>
          <a:off x="2063932" y="3553405"/>
          <a:ext cx="3075163" cy="994093"/>
        </p:xfrm>
        <a:graphic>
          <a:graphicData uri="http://schemas.openxmlformats.org/presentationml/2006/ole">
            <mc:AlternateContent xmlns:mc="http://schemas.openxmlformats.org/markup-compatibility/2006">
              <mc:Choice xmlns:v="urn:schemas-microsoft-com:vml" Requires="v">
                <p:oleObj spid="_x0000_s10265" name="Уравнение" r:id="rId6" imgW="1663700" imgH="419100" progId="Equation.3">
                  <p:embed/>
                </p:oleObj>
              </mc:Choice>
              <mc:Fallback>
                <p:oleObj name="Уравнение" r:id="rId6" imgW="1663700" imgH="419100" progId="Equation.3">
                  <p:embed/>
                  <p:pic>
                    <p:nvPicPr>
                      <p:cNvPr id="8" name="Объект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63932" y="3553405"/>
                        <a:ext cx="3075163" cy="994093"/>
                      </a:xfrm>
                      <a:prstGeom prst="rect">
                        <a:avLst/>
                      </a:prstGeom>
                      <a:noFill/>
                    </p:spPr>
                  </p:pic>
                </p:oleObj>
              </mc:Fallback>
            </mc:AlternateContent>
          </a:graphicData>
        </a:graphic>
      </p:graphicFrame>
      <p:sp>
        <p:nvSpPr>
          <p:cNvPr id="6" name="Прямоугольник 5"/>
          <p:cNvSpPr/>
          <p:nvPr/>
        </p:nvSpPr>
        <p:spPr>
          <a:xfrm>
            <a:off x="5939246" y="3865127"/>
            <a:ext cx="922799" cy="461665"/>
          </a:xfrm>
          <a:prstGeom prst="rect">
            <a:avLst/>
          </a:prstGeom>
        </p:spPr>
        <p:txBody>
          <a:bodyPr wrap="square">
            <a:spAutoFit/>
          </a:bodyPr>
          <a:lstStyle/>
          <a:p>
            <a:r>
              <a:rPr lang="en-US" sz="2400" b="1" dirty="0">
                <a:solidFill>
                  <a:srgbClr val="002060"/>
                </a:solidFill>
                <a:latin typeface="Times New Roman" panose="02020603050405020304" pitchFamily="18" charset="0"/>
                <a:ea typeface="Times New Roman" panose="02020603050405020304" pitchFamily="18" charset="0"/>
              </a:rPr>
              <a:t>(5.13)</a:t>
            </a:r>
            <a:endParaRPr lang="ru-RU" sz="2400" dirty="0">
              <a:solidFill>
                <a:srgbClr val="002060"/>
              </a:solidFill>
            </a:endParaRPr>
          </a:p>
        </p:txBody>
      </p:sp>
      <p:sp>
        <p:nvSpPr>
          <p:cNvPr id="7" name="Прямоугольник 6"/>
          <p:cNvSpPr/>
          <p:nvPr/>
        </p:nvSpPr>
        <p:spPr>
          <a:xfrm>
            <a:off x="722812" y="4567750"/>
            <a:ext cx="11265987" cy="1815882"/>
          </a:xfrm>
          <a:prstGeom prst="rect">
            <a:avLst/>
          </a:prstGeom>
        </p:spPr>
        <p:txBody>
          <a:bodyPr wrap="square">
            <a:spAutoFit/>
          </a:bodyPr>
          <a:lstStyle/>
          <a:p>
            <a:pPr indent="342900" algn="just">
              <a:spcAft>
                <a:spcPts val="600"/>
              </a:spcAft>
              <a:tabLst>
                <a:tab pos="-1028700" algn="l"/>
              </a:tabLst>
            </a:pPr>
            <a:r>
              <a:rPr lang="en-US" sz="2800" dirty="0" err="1">
                <a:solidFill>
                  <a:srgbClr val="002060"/>
                </a:solidFill>
                <a:latin typeface="Times New Roman" panose="02020603050405020304" pitchFamily="18" charset="0"/>
                <a:ea typeface="Times New Roman" panose="02020603050405020304" pitchFamily="18" charset="0"/>
              </a:rPr>
              <a:t>Deformatsiyaning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potentsial</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energiyasi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qanchalik</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kattaroq</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bo’lsa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yoki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uni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xarakterlovchi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cho’zilish</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diagrammasining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yuzasi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qanchalik</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kattaroq</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bo’lsa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sterjen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materiali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shunchalik</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plastikroq</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zarb</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ta’sirga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shunchalik</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chidamliroqdir</a:t>
            </a:r>
            <a:r>
              <a:rPr lang="en-US" sz="2800" dirty="0" smtClean="0">
                <a:solidFill>
                  <a:srgbClr val="002060"/>
                </a:solidFill>
                <a:latin typeface="Times New Roman" panose="02020603050405020304" pitchFamily="18" charset="0"/>
                <a:ea typeface="Times New Roman" panose="02020603050405020304" pitchFamily="18" charset="0"/>
              </a:rPr>
              <a:t>.</a:t>
            </a:r>
            <a:r>
              <a:rPr lang="en-US" sz="2800" b="1" dirty="0">
                <a:solidFill>
                  <a:srgbClr val="002060"/>
                </a:solidFill>
                <a:latin typeface="Times New Roman" panose="02020603050405020304" pitchFamily="18" charset="0"/>
                <a:ea typeface="Times New Roman" panose="02020603050405020304" pitchFamily="18" charset="0"/>
              </a:rPr>
              <a:t> </a:t>
            </a:r>
            <a:endParaRPr lang="ru-RU" sz="2400" dirty="0">
              <a:solidFill>
                <a:srgbClr val="002060"/>
              </a:solidFill>
              <a:effectLst/>
              <a:latin typeface="Times New Roman" panose="02020603050405020304" pitchFamily="18" charset="0"/>
              <a:ea typeface="Times New Roman" panose="02020603050405020304" pitchFamily="18" charset="0"/>
            </a:endParaRPr>
          </a:p>
        </p:txBody>
      </p:sp>
      <p:sp>
        <p:nvSpPr>
          <p:cNvPr id="8" name="Прямоугольник 7"/>
          <p:cNvSpPr/>
          <p:nvPr/>
        </p:nvSpPr>
        <p:spPr>
          <a:xfrm>
            <a:off x="722811" y="2697109"/>
            <a:ext cx="11265987" cy="954107"/>
          </a:xfrm>
          <a:prstGeom prst="rect">
            <a:avLst/>
          </a:prstGeom>
        </p:spPr>
        <p:txBody>
          <a:bodyPr wrap="square">
            <a:spAutoFit/>
          </a:bodyPr>
          <a:lstStyle/>
          <a:p>
            <a:pPr indent="342900" algn="just">
              <a:spcAft>
                <a:spcPts val="600"/>
              </a:spcAft>
              <a:tabLst>
                <a:tab pos="-1028700" algn="l"/>
              </a:tabLst>
            </a:pPr>
            <a:r>
              <a:rPr lang="en-US" sz="2800" dirty="0" err="1">
                <a:solidFill>
                  <a:srgbClr val="002060"/>
                </a:solidFill>
                <a:latin typeface="Times New Roman" panose="02020603050405020304" pitchFamily="18" charset="0"/>
                <a:ea typeface="Times New Roman" panose="02020603050405020304" pitchFamily="18" charset="0"/>
              </a:rPr>
              <a:t>Sterjenning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hajm</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birligiga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to’g’ri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kelgan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potentsial</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energiya</a:t>
            </a:r>
            <a:r>
              <a:rPr lang="en-US" sz="2800" dirty="0">
                <a:solidFill>
                  <a:srgbClr val="002060"/>
                </a:solidFill>
                <a:latin typeface="Times New Roman" panose="02020603050405020304" pitchFamily="18" charset="0"/>
                <a:ea typeface="Times New Roman" panose="02020603050405020304" pitchFamily="18" charset="0"/>
              </a:rPr>
              <a:t> </a:t>
            </a:r>
            <a:r>
              <a:rPr lang="en-US" sz="2800" u="sng" dirty="0" err="1">
                <a:solidFill>
                  <a:srgbClr val="002060"/>
                </a:solidFill>
                <a:latin typeface="Times New Roman" panose="02020603050405020304" pitchFamily="18" charset="0"/>
                <a:ea typeface="Times New Roman" panose="02020603050405020304" pitchFamily="18" charset="0"/>
              </a:rPr>
              <a:t>solishtirma</a:t>
            </a:r>
            <a:r>
              <a:rPr lang="en-US" sz="2800" u="sng" dirty="0">
                <a:solidFill>
                  <a:srgbClr val="002060"/>
                </a:solidFill>
                <a:latin typeface="Times New Roman" panose="02020603050405020304" pitchFamily="18" charset="0"/>
                <a:ea typeface="Times New Roman" panose="02020603050405020304" pitchFamily="18" charset="0"/>
              </a:rPr>
              <a:t> </a:t>
            </a:r>
            <a:r>
              <a:rPr lang="en-US" sz="2800" u="sng" dirty="0" err="1">
                <a:solidFill>
                  <a:srgbClr val="002060"/>
                </a:solidFill>
                <a:latin typeface="Times New Roman" panose="02020603050405020304" pitchFamily="18" charset="0"/>
                <a:ea typeface="Times New Roman" panose="02020603050405020304" pitchFamily="18" charset="0"/>
              </a:rPr>
              <a:t>potentsial</a:t>
            </a:r>
            <a:r>
              <a:rPr lang="en-US" sz="2800" u="sng" dirty="0">
                <a:solidFill>
                  <a:srgbClr val="002060"/>
                </a:solidFill>
                <a:latin typeface="Times New Roman" panose="02020603050405020304" pitchFamily="18" charset="0"/>
                <a:ea typeface="Times New Roman" panose="02020603050405020304" pitchFamily="18" charset="0"/>
              </a:rPr>
              <a:t> </a:t>
            </a:r>
            <a:r>
              <a:rPr lang="en-US" sz="2800" u="sng" dirty="0" err="1">
                <a:solidFill>
                  <a:srgbClr val="002060"/>
                </a:solidFill>
                <a:latin typeface="Times New Roman" panose="02020603050405020304" pitchFamily="18" charset="0"/>
                <a:ea typeface="Times New Roman" panose="02020603050405020304" pitchFamily="18" charset="0"/>
              </a:rPr>
              <a:t>energiya</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deyiladi</a:t>
            </a:r>
            <a:r>
              <a:rPr lang="en-US" sz="2800" dirty="0">
                <a:solidFill>
                  <a:srgbClr val="002060"/>
                </a:solidFill>
                <a:latin typeface="Times New Roman" panose="02020603050405020304" pitchFamily="18" charset="0"/>
                <a:ea typeface="Times New Roman" panose="02020603050405020304" pitchFamily="18" charset="0"/>
              </a:rPr>
              <a:t>:</a:t>
            </a:r>
            <a:endParaRPr lang="ru-RU" sz="2400"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0282009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56138"/>
            <a:ext cx="12039600" cy="6801862"/>
          </a:xfrm>
          <a:prstGeom prst="rect">
            <a:avLst/>
          </a:prstGeom>
        </p:spPr>
        <p:txBody>
          <a:bodyPr wrap="square">
            <a:spAutoFit/>
          </a:bodyPr>
          <a:lstStyle/>
          <a:p>
            <a:pPr algn="ctr">
              <a:spcAft>
                <a:spcPts val="0"/>
              </a:spcAft>
            </a:pPr>
            <a:r>
              <a:rPr lang="en-US" sz="2600" b="1" dirty="0" smtClean="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Cho’zilish</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siqilishda</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materiallarning</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mexaniq</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xossalari</a:t>
            </a:r>
            <a:r>
              <a:rPr lang="en-US" sz="2600" b="1" dirty="0" smtClean="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342900" algn="just">
              <a:spcAft>
                <a:spcPts val="600"/>
              </a:spcAft>
              <a:tabLst>
                <a:tab pos="-1028700" algn="l"/>
              </a:tabLst>
            </a:pPr>
            <a:r>
              <a:rPr lang="uz-Cyrl-UZ" sz="2600" b="1" dirty="0">
                <a:solidFill>
                  <a:srgbClr val="FF0000"/>
                </a:solidFill>
                <a:latin typeface="Times New Roman" panose="02020603050405020304" pitchFamily="18" charset="0"/>
                <a:ea typeface="Times New Roman" panose="02020603050405020304" pitchFamily="18" charset="0"/>
              </a:rPr>
              <a:t>Materiallarning asosiy mexanik xossalari</a:t>
            </a:r>
            <a:r>
              <a:rPr lang="uz-Cyrl-UZ" sz="2600" dirty="0">
                <a:solidFill>
                  <a:srgbClr val="FF0000"/>
                </a:solidFill>
                <a:latin typeface="Times New Roman" panose="02020603050405020304" pitchFamily="18" charset="0"/>
                <a:ea typeface="Times New Roman" panose="02020603050405020304" pitchFamily="18" charset="0"/>
              </a:rPr>
              <a:t> </a:t>
            </a:r>
            <a:r>
              <a:rPr lang="uz-Cyrl-UZ" sz="2600" dirty="0">
                <a:latin typeface="Times New Roman" panose="02020603050405020304" pitchFamily="18" charset="0"/>
                <a:ea typeface="Times New Roman" panose="02020603050405020304" pitchFamily="18" charset="0"/>
              </a:rPr>
              <a:t>deyilganda ularning elastiklik, mustahkamlik , plasgiklik,energetik xarakteristikalari tushuniladi.</a:t>
            </a:r>
            <a:endParaRPr lang="ru-RU" sz="2600" dirty="0">
              <a:latin typeface="Times New Roman" panose="02020603050405020304" pitchFamily="18" charset="0"/>
              <a:ea typeface="Times New Roman" panose="02020603050405020304" pitchFamily="18" charset="0"/>
            </a:endParaRPr>
          </a:p>
          <a:p>
            <a:pPr indent="342900" algn="just">
              <a:spcAft>
                <a:spcPts val="600"/>
              </a:spcAft>
              <a:tabLst>
                <a:tab pos="-1028700" algn="l"/>
              </a:tabLst>
            </a:pPr>
            <a:r>
              <a:rPr lang="uz-Cyrl-UZ" sz="2600" dirty="0">
                <a:latin typeface="Times New Roman" panose="02020603050405020304" pitchFamily="18" charset="0"/>
                <a:ea typeface="Times New Roman" panose="02020603050405020304" pitchFamily="18" charset="0"/>
              </a:rPr>
              <a:t>Materiallarning  asosiy  mexanik  xossalari  tajribalar o’tkazish usuli bilan aniqlanadi.Mustahkamlik va bikrlikka hisoblashda materiallarning zarur xususiyatlarini bilish lozim. Materiallarning asosiy mexanik xossalarini uning chegaraviy kuchlanishlari (asosiy elastiklik va mustahkamlik xarakteristikalari), plastiklik ko’rsatkichlari, qattiqligi va zarbiy qovushqoqligi tashkil etadi.</a:t>
            </a:r>
            <a:endParaRPr lang="ru-RU" sz="2600" dirty="0">
              <a:latin typeface="Times New Roman" panose="02020603050405020304" pitchFamily="18" charset="0"/>
              <a:ea typeface="Times New Roman" panose="02020603050405020304" pitchFamily="18" charset="0"/>
            </a:endParaRPr>
          </a:p>
          <a:p>
            <a:pPr indent="342900" algn="just">
              <a:spcAft>
                <a:spcPts val="600"/>
              </a:spcAft>
              <a:tabLst>
                <a:tab pos="-1028700" algn="l"/>
              </a:tabLst>
            </a:pPr>
            <a:r>
              <a:rPr lang="en-US" sz="2600" dirty="0" err="1">
                <a:latin typeface="Times New Roman" panose="02020603050405020304" pitchFamily="18" charset="0"/>
                <a:ea typeface="Times New Roman" panose="02020603050405020304" pitchFamily="18" charset="0"/>
              </a:rPr>
              <a:t>Konstruktsion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materiallar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xossalari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bo’yicha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shartli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ravishda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plastik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mo’rt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materiallarga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bo’linadilar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Plastik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materiallarga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kam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uglerodli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po’lat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mis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alyuminiy</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boshqalar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kiradi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sezilarli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deformatsiyalanib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yemiriladilar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Mo’rt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materiallarga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yuqori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uglerodli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po’lat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cho’yan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beton</a:t>
            </a:r>
            <a:r>
              <a:rPr lang="en-US" sz="2600" dirty="0">
                <a:latin typeface="Times New Roman" panose="02020603050405020304" pitchFamily="18" charset="0"/>
                <a:ea typeface="Times New Roman" panose="02020603050405020304" pitchFamily="18" charset="0"/>
              </a:rPr>
              <a:t>, tosh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boshqalar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kirib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juda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deformatsiyalanib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yemiriladilar</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342900" algn="just">
              <a:spcAft>
                <a:spcPts val="600"/>
              </a:spcAft>
              <a:tabLst>
                <a:tab pos="-1028700" algn="l"/>
              </a:tabLst>
            </a:pPr>
            <a:r>
              <a:rPr lang="en-US" sz="2600" b="1" dirty="0" err="1">
                <a:solidFill>
                  <a:srgbClr val="FF0000"/>
                </a:solidFill>
                <a:latin typeface="Times New Roman" panose="02020603050405020304" pitchFamily="18" charset="0"/>
                <a:ea typeface="Times New Roman" panose="02020603050405020304" pitchFamily="18" charset="0"/>
              </a:rPr>
              <a:t>Plastik</a:t>
            </a:r>
            <a:r>
              <a:rPr lang="en-US" sz="2600" b="1" dirty="0">
                <a:solidFill>
                  <a:srgbClr val="FF0000"/>
                </a:solidFill>
                <a:latin typeface="Times New Roman" panose="02020603050405020304" pitchFamily="18" charset="0"/>
                <a:ea typeface="Times New Roman" panose="02020603050405020304" pitchFamily="18" charset="0"/>
              </a:rPr>
              <a:t> </a:t>
            </a:r>
            <a:r>
              <a:rPr lang="en-US" sz="2600" b="1" dirty="0" err="1">
                <a:solidFill>
                  <a:srgbClr val="FF0000"/>
                </a:solidFill>
                <a:latin typeface="Times New Roman" panose="02020603050405020304" pitchFamily="18" charset="0"/>
                <a:ea typeface="Times New Roman" panose="02020603050405020304" pitchFamily="18" charset="0"/>
              </a:rPr>
              <a:t>materiallar</a:t>
            </a:r>
            <a:r>
              <a:rPr lang="en-US" sz="2600" dirty="0">
                <a:solidFill>
                  <a:srgbClr val="FF0000"/>
                </a:solidFill>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cho’zilish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siqilishda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xil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qarshilik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ko’rsatadilar</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342900" algn="just">
              <a:spcAft>
                <a:spcPts val="600"/>
              </a:spcAft>
              <a:tabLst>
                <a:tab pos="-1028700" algn="l"/>
              </a:tabLst>
            </a:pPr>
            <a:r>
              <a:rPr lang="en-US" sz="2600" dirty="0">
                <a:latin typeface="Times New Roman" panose="02020603050405020304" pitchFamily="18" charset="0"/>
                <a:ea typeface="Times New Roman" panose="02020603050405020304" pitchFamily="18" charset="0"/>
              </a:rPr>
              <a:t> </a:t>
            </a:r>
            <a:r>
              <a:rPr lang="en-US" sz="2600" b="1" dirty="0" err="1">
                <a:solidFill>
                  <a:srgbClr val="FF0000"/>
                </a:solidFill>
                <a:latin typeface="Times New Roman" panose="02020603050405020304" pitchFamily="18" charset="0"/>
                <a:ea typeface="Times New Roman" panose="02020603050405020304" pitchFamily="18" charset="0"/>
              </a:rPr>
              <a:t>Mo’rt</a:t>
            </a:r>
            <a:r>
              <a:rPr lang="en-US" sz="2600" b="1" dirty="0">
                <a:solidFill>
                  <a:srgbClr val="FF0000"/>
                </a:solidFill>
                <a:latin typeface="Times New Roman" panose="02020603050405020304" pitchFamily="18" charset="0"/>
                <a:ea typeface="Times New Roman" panose="02020603050405020304" pitchFamily="18" charset="0"/>
              </a:rPr>
              <a:t> </a:t>
            </a:r>
            <a:r>
              <a:rPr lang="en-US" sz="2600" b="1" dirty="0" err="1">
                <a:solidFill>
                  <a:srgbClr val="FF0000"/>
                </a:solidFill>
                <a:latin typeface="Times New Roman" panose="02020603050405020304" pitchFamily="18" charset="0"/>
                <a:ea typeface="Times New Roman" panose="02020603050405020304" pitchFamily="18" charset="0"/>
              </a:rPr>
              <a:t>materiallar</a:t>
            </a:r>
            <a:r>
              <a:rPr lang="en-US" sz="2600" dirty="0">
                <a:solidFill>
                  <a:srgbClr val="FF0000"/>
                </a:solidFill>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cho’zilishga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qaraganda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siqilishga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yaxshiroq</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qarshilik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ko’rsatadilar</a:t>
            </a:r>
            <a:r>
              <a:rPr lang="en-US" sz="2600" dirty="0">
                <a:latin typeface="Times New Roman" panose="02020603050405020304" pitchFamily="18" charset="0"/>
                <a:ea typeface="Times New Roman" panose="02020603050405020304" pitchFamily="18" charset="0"/>
              </a:rPr>
              <a:t>.</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09520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5212" y="485626"/>
            <a:ext cx="9940834" cy="6001643"/>
          </a:xfrm>
          <a:prstGeom prst="rect">
            <a:avLst/>
          </a:prstGeom>
        </p:spPr>
        <p:txBody>
          <a:bodyPr wrap="square">
            <a:spAutoFit/>
          </a:bodyPr>
          <a:lstStyle/>
          <a:p>
            <a:pPr algn="ctr">
              <a:spcAft>
                <a:spcPts val="0"/>
              </a:spcAft>
            </a:pPr>
            <a:r>
              <a:rPr lang="uz-Cyrl-UZ" sz="3200" b="1" dirty="0" smtClean="0">
                <a:latin typeface="Times New Roman" panose="02020603050405020304" pitchFamily="18" charset="0"/>
                <a:ea typeface="Times New Roman" panose="02020603050405020304" pitchFamily="18" charset="0"/>
              </a:rPr>
              <a:t>CHo’zilish </a:t>
            </a:r>
            <a:r>
              <a:rPr lang="uz-Cyrl-UZ" sz="3200" b="1" dirty="0">
                <a:latin typeface="Times New Roman" panose="02020603050405020304" pitchFamily="18" charset="0"/>
                <a:ea typeface="Times New Roman" panose="02020603050405020304" pitchFamily="18" charset="0"/>
              </a:rPr>
              <a:t>diagrammasi. C</a:t>
            </a:r>
            <a:r>
              <a:rPr lang="uz-Cyrl-UZ" sz="3200" b="1" cap="all" dirty="0">
                <a:latin typeface="Times New Roman" panose="02020603050405020304" pitchFamily="18" charset="0"/>
                <a:ea typeface="Times New Roman" panose="02020603050405020304" pitchFamily="18" charset="0"/>
              </a:rPr>
              <a:t>h</a:t>
            </a:r>
            <a:r>
              <a:rPr lang="uz-Cyrl-UZ" sz="3200" b="1" dirty="0">
                <a:latin typeface="Times New Roman" panose="02020603050405020304" pitchFamily="18" charset="0"/>
                <a:ea typeface="Times New Roman" panose="02020603050405020304" pitchFamily="18" charset="0"/>
              </a:rPr>
              <a:t>o’zilishning haqiqiy diagrammasi</a:t>
            </a:r>
            <a:endParaRPr lang="ru-RU" sz="3200" dirty="0">
              <a:latin typeface="Times New Roman" panose="02020603050405020304" pitchFamily="18" charset="0"/>
              <a:ea typeface="Times New Roman" panose="02020603050405020304" pitchFamily="18" charset="0"/>
            </a:endParaRPr>
          </a:p>
          <a:p>
            <a:pPr indent="449580" algn="just">
              <a:spcAft>
                <a:spcPts val="600"/>
              </a:spcAft>
            </a:pPr>
            <a:r>
              <a:rPr lang="uz-Cyrl-UZ" sz="3200" cap="all" dirty="0">
                <a:latin typeface="Times New Roman" panose="02020603050405020304" pitchFamily="18" charset="0"/>
                <a:ea typeface="Times New Roman" panose="02020603050405020304" pitchFamily="18" charset="0"/>
              </a:rPr>
              <a:t>M</a:t>
            </a:r>
            <a:r>
              <a:rPr lang="uz-Cyrl-UZ" sz="3200" dirty="0">
                <a:latin typeface="Times New Roman" panose="02020603050405020304" pitchFamily="18" charset="0"/>
                <a:ea typeface="Times New Roman" panose="02020603050405020304" pitchFamily="18" charset="0"/>
              </a:rPr>
              <a:t>ateriallarni cho’zilish va siqilishni sinash uchun turli sinov  mashinalari  mavjud, bo’lib, ular  namunada hosil bo’ladigan zo’riqishlar yetarli darajada aniq o’lchashga imkon beradi. Bu mashinalar gidravlik yoki mexaniq ravishda harakatga keltiriladi. Ko’pincha sinov laboratoriyalarida ishlatiladigan mashinalar kishan (richag) asosida ishlaydigan mashinalardan iborat bo’ladi. Richagli  sinov mashinasida pasangli tebratish bo’lib, cho’zilishga sinalayotgan namunada 50 t gacha zo’riqish hosil qiladi. (1 va 2 rasm)</a:t>
            </a:r>
            <a:endParaRPr lang="ru-RU"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373942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0769" y="701314"/>
            <a:ext cx="4675094" cy="3988252"/>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4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246" y="701314"/>
            <a:ext cx="3890131" cy="3988252"/>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478103" y="5592306"/>
            <a:ext cx="5016117" cy="584775"/>
          </a:xfrm>
          <a:prstGeom prst="rect">
            <a:avLst/>
          </a:prstGeom>
        </p:spPr>
        <p:txBody>
          <a:bodyPr wrap="none">
            <a:spAutoFit/>
          </a:bodyPr>
          <a:lstStyle/>
          <a:p>
            <a:r>
              <a:rPr lang="uz-Cyrl-UZ" sz="3200" b="1" cap="all" dirty="0">
                <a:latin typeface="Times New Roman" panose="02020603050405020304" pitchFamily="18" charset="0"/>
                <a:ea typeface="Times New Roman" panose="02020603050405020304" pitchFamily="18" charset="0"/>
              </a:rPr>
              <a:t>1 - </a:t>
            </a:r>
            <a:r>
              <a:rPr lang="uz-Cyrl-UZ" sz="3200" b="1" dirty="0">
                <a:latin typeface="Times New Roman" panose="02020603050405020304" pitchFamily="18" charset="0"/>
                <a:ea typeface="Times New Roman" panose="02020603050405020304" pitchFamily="18" charset="0"/>
              </a:rPr>
              <a:t>rasm  </a:t>
            </a:r>
            <a:r>
              <a:rPr lang="en-US" sz="3200" b="1" dirty="0" err="1">
                <a:latin typeface="Times New Roman" panose="02020603050405020304" pitchFamily="18" charset="0"/>
                <a:ea typeface="Times New Roman" panose="02020603050405020304" pitchFamily="18" charset="0"/>
              </a:rPr>
              <a:t>mexanik</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mashina</a:t>
            </a:r>
            <a:r>
              <a:rPr lang="uz-Cyrl-UZ" sz="3200" b="1" dirty="0">
                <a:latin typeface="Times New Roman" panose="02020603050405020304" pitchFamily="18" charset="0"/>
                <a:ea typeface="Times New Roman" panose="02020603050405020304" pitchFamily="18" charset="0"/>
              </a:rPr>
              <a:t> </a:t>
            </a:r>
            <a:endParaRPr lang="ru-RU" sz="3200" dirty="0"/>
          </a:p>
        </p:txBody>
      </p:sp>
      <p:sp>
        <p:nvSpPr>
          <p:cNvPr id="8" name="Прямоугольник 7"/>
          <p:cNvSpPr/>
          <p:nvPr/>
        </p:nvSpPr>
        <p:spPr>
          <a:xfrm>
            <a:off x="6310769" y="5592305"/>
            <a:ext cx="4799712" cy="584775"/>
          </a:xfrm>
          <a:prstGeom prst="rect">
            <a:avLst/>
          </a:prstGeom>
        </p:spPr>
        <p:txBody>
          <a:bodyPr wrap="none">
            <a:spAutoFit/>
          </a:bodyPr>
          <a:lstStyle/>
          <a:p>
            <a:r>
              <a:rPr lang="uz-Cyrl-UZ" sz="3200" b="1" cap="all" dirty="0">
                <a:latin typeface="Times New Roman" panose="02020603050405020304" pitchFamily="18" charset="0"/>
                <a:ea typeface="Times New Roman" panose="02020603050405020304" pitchFamily="18" charset="0"/>
              </a:rPr>
              <a:t>2 -</a:t>
            </a:r>
            <a:r>
              <a:rPr lang="uz-Cyrl-UZ" sz="3200" b="1" dirty="0">
                <a:latin typeface="Times New Roman" panose="02020603050405020304" pitchFamily="18" charset="0"/>
                <a:ea typeface="Times New Roman" panose="02020603050405020304" pitchFamily="18" charset="0"/>
              </a:rPr>
              <a:t>rasm</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gidravlik</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mashina</a:t>
            </a:r>
            <a:endParaRPr lang="ru-RU" sz="3200" dirty="0"/>
          </a:p>
        </p:txBody>
      </p:sp>
    </p:spTree>
    <p:extLst>
      <p:ext uri="{BB962C8B-B14F-4D97-AF65-F5344CB8AC3E}">
        <p14:creationId xmlns:p14="http://schemas.microsoft.com/office/powerpoint/2010/main" val="3698462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1480" y="1378956"/>
            <a:ext cx="11658599" cy="4708981"/>
          </a:xfrm>
          <a:prstGeom prst="rect">
            <a:avLst/>
          </a:prstGeom>
        </p:spPr>
        <p:txBody>
          <a:bodyPr wrap="square">
            <a:spAutoFit/>
          </a:bodyPr>
          <a:lstStyle/>
          <a:p>
            <a:pPr algn="just">
              <a:spcAft>
                <a:spcPts val="0"/>
              </a:spcAft>
            </a:pPr>
            <a:r>
              <a:rPr lang="ru-RU" sz="3000" b="1" cap="all" dirty="0">
                <a:latin typeface="Times New Roman" panose="02020603050405020304" pitchFamily="18" charset="0"/>
                <a:ea typeface="Calibri" panose="020F0502020204030204" pitchFamily="34" charset="0"/>
                <a:cs typeface="Times New Roman" panose="02020603050405020304" pitchFamily="18" charset="0"/>
              </a:rPr>
              <a:t> </a:t>
            </a:r>
            <a:endParaRPr lang="en-US" sz="3000" b="1" cap="all"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uz-Cyrl-UZ" sz="3000" dirty="0" smtClean="0">
                <a:latin typeface="Times New Roman" panose="02020603050405020304" pitchFamily="18" charset="0"/>
                <a:ea typeface="Calibri" panose="020F0502020204030204" pitchFamily="34" charset="0"/>
                <a:cs typeface="Times New Roman" panose="02020603050405020304" pitchFamily="18" charset="0"/>
              </a:rPr>
              <a:t>Ushbu </a:t>
            </a:r>
            <a:r>
              <a:rPr lang="uz-Cyrl-UZ" sz="3000" dirty="0">
                <a:latin typeface="Times New Roman" panose="02020603050405020304" pitchFamily="18" charset="0"/>
                <a:ea typeface="Calibri" panose="020F0502020204030204" pitchFamily="34" charset="0"/>
                <a:cs typeface="Times New Roman" panose="02020603050405020304" pitchFamily="18" charset="0"/>
              </a:rPr>
              <a:t>formula boglanishdagi grafik namunalarini cho’zilish yoki siqilish diagrammasi deyiladi, materiallarni asosiy mexaniq xossalarini batafsil aniqlab beradi. Bu diagrammani taxminan to’rtta zonaga ajratish mumkin.</a:t>
            </a:r>
            <a:endParaRPr lang="ru-RU" sz="3000" dirty="0">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uz-Cyrl-UZ" sz="3000" dirty="0">
                <a:latin typeface="Times New Roman" panose="02020603050405020304" pitchFamily="18" charset="0"/>
                <a:ea typeface="Calibri" panose="020F0502020204030204" pitchFamily="34" charset="0"/>
                <a:cs typeface="Times New Roman" panose="02020603050405020304" pitchFamily="18" charset="0"/>
              </a:rPr>
              <a:t>Materiallarning xossalarini materialdan yasalgan maxsus namunalarni sinash orqali aniqlanadi. CHo’zilish va siqilishga sinash statik sinovlar ichida keng tarqalgan va oddiy hisoblanib, uning natijalari asosida materialning boshqa deformatsiyalarga qarshilik ko’rsatish qobiliyatlari haqida xulosa qilish imkonini beradi.</a:t>
            </a:r>
            <a:endParaRPr lang="ru-RU" sz="3000" dirty="0">
              <a:latin typeface="Calibri" panose="020F0502020204030204" pitchFamily="34" charset="0"/>
              <a:ea typeface="Calibri" panose="020F0502020204030204" pitchFamily="34" charset="0"/>
              <a:cs typeface="Times New Roman" panose="02020603050405020304" pitchFamily="18" charset="0"/>
            </a:endParaRPr>
          </a:p>
          <a:p>
            <a:r>
              <a:rPr lang="uz-Cyrl-UZ" sz="3000" dirty="0">
                <a:latin typeface="Times New Roman" panose="02020603050405020304" pitchFamily="18" charset="0"/>
                <a:ea typeface="Times New Roman" panose="02020603050405020304" pitchFamily="18" charset="0"/>
              </a:rPr>
              <a:t>CHo’zilishda sinash uchun tsilindrik yoki yassi namunalar qo’llanadi.</a:t>
            </a:r>
            <a:endParaRPr lang="ru-RU" sz="3000" dirty="0"/>
          </a:p>
        </p:txBody>
      </p:sp>
      <p:sp>
        <p:nvSpPr>
          <p:cNvPr id="3" name="Прямоугольник 2"/>
          <p:cNvSpPr/>
          <p:nvPr/>
        </p:nvSpPr>
        <p:spPr>
          <a:xfrm>
            <a:off x="4231334" y="547959"/>
            <a:ext cx="3475752" cy="830997"/>
          </a:xfrm>
          <a:prstGeom prst="rect">
            <a:avLst/>
          </a:prstGeom>
        </p:spPr>
        <p:txBody>
          <a:bodyPr wrap="square">
            <a:spAutoFit/>
          </a:bodyPr>
          <a:lstStyle/>
          <a:p>
            <a:pPr algn="ctr">
              <a:spcAft>
                <a:spcPts val="600"/>
              </a:spcAft>
            </a:pPr>
            <a:r>
              <a:rPr lang="uz-Cyrl-UZ" sz="4800" b="1" dirty="0">
                <a:latin typeface="Times New Roman" panose="02020603050405020304" pitchFamily="18" charset="0"/>
                <a:ea typeface="Times New Roman" panose="02020603050405020304" pitchFamily="18" charset="0"/>
              </a:rPr>
              <a:t>f = f (</a:t>
            </a:r>
            <a:r>
              <a:rPr lang="en-US" sz="4800" b="1" dirty="0">
                <a:latin typeface="Times New Roman" panose="02020603050405020304" pitchFamily="18" charset="0"/>
                <a:ea typeface="Times New Roman" panose="02020603050405020304" pitchFamily="18" charset="0"/>
                <a:sym typeface="Symbol" panose="05050102010706020507" pitchFamily="18" charset="2"/>
              </a:rPr>
              <a:t></a:t>
            </a:r>
            <a:r>
              <a:rPr lang="uz-Cyrl-UZ" sz="4800" b="1" i="1" dirty="0">
                <a:latin typeface="Times New Roman" panose="02020603050405020304" pitchFamily="18" charset="0"/>
                <a:ea typeface="Times New Roman" panose="02020603050405020304" pitchFamily="18" charset="0"/>
              </a:rPr>
              <a:t>l</a:t>
            </a:r>
            <a:r>
              <a:rPr lang="uz-Cyrl-UZ" sz="2400" b="1"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048741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29"/>
          <p:cNvPicPr/>
          <p:nvPr/>
        </p:nvPicPr>
        <p:blipFill>
          <a:blip r:embed="rId3" cstate="print"/>
          <a:srcRect/>
          <a:stretch>
            <a:fillRect/>
          </a:stretch>
        </p:blipFill>
        <p:spPr bwMode="auto">
          <a:xfrm>
            <a:off x="1493363" y="811370"/>
            <a:ext cx="9610065" cy="5524116"/>
          </a:xfrm>
          <a:prstGeom prst="rect">
            <a:avLst/>
          </a:prstGeom>
          <a:noFill/>
          <a:ln w="9525">
            <a:noFill/>
            <a:miter lim="800000"/>
            <a:headEnd/>
            <a:tailEnd/>
          </a:ln>
        </p:spPr>
      </p:pic>
    </p:spTree>
    <p:extLst>
      <p:ext uri="{BB962C8B-B14F-4D97-AF65-F5344CB8AC3E}">
        <p14:creationId xmlns:p14="http://schemas.microsoft.com/office/powerpoint/2010/main" val="40371901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7127" y="835572"/>
            <a:ext cx="10566564" cy="5324535"/>
          </a:xfrm>
          <a:prstGeom prst="rect">
            <a:avLst/>
          </a:prstGeom>
        </p:spPr>
        <p:txBody>
          <a:bodyPr wrap="square">
            <a:spAutoFit/>
          </a:bodyPr>
          <a:lstStyle/>
          <a:p>
            <a:pPr algn="just">
              <a:spcAft>
                <a:spcPts val="0"/>
              </a:spcAft>
            </a:pPr>
            <a:r>
              <a:rPr lang="uz-Cyrl-UZ" sz="3400" dirty="0">
                <a:latin typeface="Times New Roman" panose="02020603050405020304" pitchFamily="18" charset="0"/>
                <a:ea typeface="Calibri" panose="020F0502020204030204" pitchFamily="34" charset="0"/>
                <a:cs typeface="Times New Roman" panose="02020603050405020304" pitchFamily="18" charset="0"/>
              </a:rPr>
              <a:t>Namuna ishchi qismining diametri d</a:t>
            </a:r>
            <a:r>
              <a:rPr lang="uz-Cyrl-UZ" sz="3400" baseline="-25000" dirty="0">
                <a:latin typeface="Times New Roman" panose="02020603050405020304" pitchFamily="18" charset="0"/>
                <a:ea typeface="Calibri" panose="020F0502020204030204" pitchFamily="34" charset="0"/>
                <a:cs typeface="Times New Roman" panose="02020603050405020304" pitchFamily="18" charset="0"/>
              </a:rPr>
              <a:t>0</a:t>
            </a:r>
            <a:r>
              <a:rPr lang="uz-Cyrl-UZ" sz="3400" dirty="0">
                <a:latin typeface="Times New Roman" panose="02020603050405020304" pitchFamily="18" charset="0"/>
                <a:ea typeface="Calibri" panose="020F0502020204030204" pitchFamily="34" charset="0"/>
                <a:cs typeface="Times New Roman" panose="02020603050405020304" pitchFamily="18" charset="0"/>
              </a:rPr>
              <a:t>=10 mm va hisoblash uzunligi </a:t>
            </a:r>
            <a:r>
              <a:rPr lang="ru-RU" sz="3400" dirty="0">
                <a:latin typeface="Times New Roman" panose="02020603050405020304" pitchFamily="18" charset="0"/>
                <a:ea typeface="Calibri" panose="020F0502020204030204" pitchFamily="34" charset="0"/>
                <a:cs typeface="Times New Roman" panose="02020603050405020304" pitchFamily="18" charset="0"/>
                <a:sym typeface="MT Extra" panose="05050102010205020202" pitchFamily="18" charset="2"/>
              </a:rPr>
              <a:t></a:t>
            </a:r>
            <a:r>
              <a:rPr lang="uz-Cyrl-UZ" sz="3400" baseline="-25000" dirty="0">
                <a:latin typeface="Times New Roman" panose="02020603050405020304" pitchFamily="18" charset="0"/>
                <a:ea typeface="Calibri" panose="020F0502020204030204" pitchFamily="34" charset="0"/>
                <a:cs typeface="Times New Roman" panose="02020603050405020304" pitchFamily="18" charset="0"/>
              </a:rPr>
              <a:t>0</a:t>
            </a:r>
            <a:r>
              <a:rPr lang="uz-Cyrl-UZ" sz="3400" dirty="0">
                <a:latin typeface="Times New Roman" panose="02020603050405020304" pitchFamily="18" charset="0"/>
                <a:ea typeface="Calibri" panose="020F0502020204030204" pitchFamily="34" charset="0"/>
                <a:cs typeface="Times New Roman" panose="02020603050405020304" pitchFamily="18" charset="0"/>
              </a:rPr>
              <a:t>=10d</a:t>
            </a:r>
            <a:r>
              <a:rPr lang="uz-Cyrl-UZ" sz="3400" baseline="-25000" dirty="0">
                <a:latin typeface="Times New Roman" panose="02020603050405020304" pitchFamily="18" charset="0"/>
                <a:ea typeface="Calibri" panose="020F0502020204030204" pitchFamily="34" charset="0"/>
                <a:cs typeface="Times New Roman" panose="02020603050405020304" pitchFamily="18" charset="0"/>
              </a:rPr>
              <a:t>0</a:t>
            </a:r>
            <a:r>
              <a:rPr lang="uz-Cyrl-UZ" sz="3400" dirty="0">
                <a:latin typeface="Times New Roman" panose="02020603050405020304" pitchFamily="18" charset="0"/>
                <a:ea typeface="Calibri" panose="020F0502020204030204" pitchFamily="34" charset="0"/>
                <a:cs typeface="Times New Roman" panose="02020603050405020304" pitchFamily="18" charset="0"/>
              </a:rPr>
              <a:t>=100 mm bo’lgan tsilindrik namuna asosiy namuna hisoblanadi.</a:t>
            </a:r>
            <a:endParaRPr lang="ru-RU" sz="3400" dirty="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US" sz="3400" dirty="0" err="1">
                <a:latin typeface="Times New Roman" panose="02020603050405020304" pitchFamily="18" charset="0"/>
                <a:ea typeface="Calibri" panose="020F0502020204030204" pitchFamily="34" charset="0"/>
                <a:cs typeface="Times New Roman" panose="02020603050405020304" pitchFamily="18" charset="0"/>
              </a:rPr>
              <a:t>Sinov</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paytida</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mashinada</a:t>
            </a:r>
            <a:r>
              <a:rPr lang="en-US" sz="3400" dirty="0">
                <a:latin typeface="Times New Roman" panose="02020603050405020304" pitchFamily="18" charset="0"/>
                <a:ea typeface="Calibri" panose="020F0502020204030204" pitchFamily="34" charset="0"/>
                <a:cs typeface="Times New Roman" panose="02020603050405020304" pitchFamily="18" charset="0"/>
              </a:rPr>
              <a:t> N-</a:t>
            </a:r>
            <a:r>
              <a:rPr lang="ru-RU" sz="34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ru-RU" sz="3400" dirty="0">
                <a:latin typeface="Times New Roman" panose="02020603050405020304" pitchFamily="18" charset="0"/>
                <a:ea typeface="Calibri" panose="020F0502020204030204" pitchFamily="34" charset="0"/>
                <a:cs typeface="Times New Roman" panose="02020603050405020304" pitchFamily="18" charset="0"/>
                <a:sym typeface="MT Extra" panose="05050102010205020202" pitchFamily="18" charset="2"/>
              </a:rPr>
              <a:t></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cho’zilish</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diagrammasi</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yozib</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olinadi</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Bir</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xil</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materialdan</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yasalgan</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turli</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o’lchamli</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namunalarning</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sinov</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natijalari</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haqida</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to’g’ri</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xulosalar</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maqsadida</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cho’zilish</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diagrammasini</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ru-RU" sz="34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400" dirty="0">
                <a:latin typeface="Times New Roman" panose="02020603050405020304" pitchFamily="18" charset="0"/>
                <a:ea typeface="Calibri" panose="020F0502020204030204" pitchFamily="34" charset="0"/>
                <a:cs typeface="Times New Roman" panose="02020603050405020304" pitchFamily="18" charset="0"/>
              </a:rPr>
              <a:t>-</a:t>
            </a:r>
            <a:r>
              <a:rPr lang="ru-RU" sz="34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koordinata</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o’qlar</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sistemasida</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qayta</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err="1">
                <a:latin typeface="Times New Roman" panose="02020603050405020304" pitchFamily="18" charset="0"/>
                <a:ea typeface="Calibri" panose="020F0502020204030204" pitchFamily="34" charset="0"/>
                <a:cs typeface="Times New Roman" panose="02020603050405020304" pitchFamily="18" charset="0"/>
              </a:rPr>
              <a:t>quriladi</a:t>
            </a:r>
            <a:r>
              <a:rPr lang="en-US" sz="3400" dirty="0">
                <a:latin typeface="Times New Roman" panose="02020603050405020304" pitchFamily="18" charset="0"/>
                <a:ea typeface="Calibri" panose="020F0502020204030204" pitchFamily="34" charset="0"/>
                <a:cs typeface="Times New Roman" panose="02020603050405020304" pitchFamily="18" charset="0"/>
              </a:rPr>
              <a:t> (6.1 - </a:t>
            </a:r>
            <a:r>
              <a:rPr lang="en-US" sz="3400" dirty="0" err="1">
                <a:latin typeface="Times New Roman" panose="02020603050405020304" pitchFamily="18" charset="0"/>
                <a:ea typeface="Calibri" panose="020F0502020204030204" pitchFamily="34" charset="0"/>
                <a:cs typeface="Times New Roman" panose="02020603050405020304" pitchFamily="18" charset="0"/>
              </a:rPr>
              <a:t>shakl</a:t>
            </a:r>
            <a:r>
              <a:rPr lang="en-US" sz="3400" dirty="0">
                <a:latin typeface="Times New Roman" panose="02020603050405020304" pitchFamily="18" charset="0"/>
                <a:ea typeface="Calibri" panose="020F0502020204030204" pitchFamily="34" charset="0"/>
                <a:cs typeface="Times New Roman" panose="02020603050405020304" pitchFamily="18" charset="0"/>
              </a:rPr>
              <a:t>). </a:t>
            </a:r>
            <a:r>
              <a:rPr lang="ru-RU" sz="3400" dirty="0" err="1">
                <a:latin typeface="Times New Roman" panose="02020603050405020304" pitchFamily="18" charset="0"/>
                <a:ea typeface="Calibri" panose="020F0502020204030204" pitchFamily="34" charset="0"/>
                <a:cs typeface="Times New Roman" panose="02020603050405020304" pitchFamily="18" charset="0"/>
              </a:rPr>
              <a:t>Bunda</a:t>
            </a:r>
            <a:r>
              <a:rPr lang="ru-RU" sz="3400" dirty="0">
                <a:latin typeface="Times New Roman" panose="02020603050405020304" pitchFamily="18" charset="0"/>
                <a:ea typeface="Calibri" panose="020F0502020204030204" pitchFamily="34" charset="0"/>
                <a:cs typeface="Times New Roman" panose="02020603050405020304" pitchFamily="18" charset="0"/>
              </a:rPr>
              <a:t> </a:t>
            </a:r>
            <a:r>
              <a:rPr lang="en-US" sz="3400" dirty="0" smtClean="0">
                <a:latin typeface="Times New Roman" panose="02020603050405020304" pitchFamily="18" charset="0"/>
                <a:ea typeface="Calibri" panose="020F0502020204030204" pitchFamily="34" charset="0"/>
                <a:cs typeface="Times New Roman" panose="02020603050405020304" pitchFamily="18" charset="0"/>
              </a:rPr>
              <a:t>               </a:t>
            </a:r>
          </a:p>
          <a:p>
            <a:pPr algn="ctr">
              <a:spcAft>
                <a:spcPts val="0"/>
              </a:spcAft>
            </a:pPr>
            <a:endParaRPr lang="en-US" sz="34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endParaRPr>
          </a:p>
          <a:p>
            <a:pPr algn="ctr">
              <a:spcAft>
                <a:spcPts val="0"/>
              </a:spcAft>
            </a:pPr>
            <a:r>
              <a:rPr lang="ru-RU" sz="3400" dirty="0" smtClean="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ru-RU" sz="3400" dirty="0">
                <a:latin typeface="Times New Roman" panose="02020603050405020304" pitchFamily="18" charset="0"/>
                <a:ea typeface="Calibri" panose="020F0502020204030204" pitchFamily="34" charset="0"/>
                <a:cs typeface="Times New Roman" panose="02020603050405020304" pitchFamily="18" charset="0"/>
              </a:rPr>
              <a:t>=R/G’</a:t>
            </a:r>
            <a:r>
              <a:rPr lang="ru-RU" sz="3400" baseline="-25000" dirty="0">
                <a:latin typeface="Times New Roman" panose="02020603050405020304" pitchFamily="18" charset="0"/>
                <a:ea typeface="Calibri" panose="020F0502020204030204" pitchFamily="34" charset="0"/>
                <a:cs typeface="Times New Roman" panose="02020603050405020304" pitchFamily="18" charset="0"/>
              </a:rPr>
              <a:t>0</a:t>
            </a:r>
            <a:r>
              <a:rPr lang="ru-RU" sz="3400" dirty="0">
                <a:latin typeface="Times New Roman" panose="02020603050405020304" pitchFamily="18" charset="0"/>
                <a:ea typeface="Calibri" panose="020F0502020204030204" pitchFamily="34" charset="0"/>
                <a:cs typeface="Times New Roman" panose="02020603050405020304" pitchFamily="18" charset="0"/>
              </a:rPr>
              <a:t> </a:t>
            </a:r>
            <a:r>
              <a:rPr lang="ru-RU" sz="3400" dirty="0" err="1">
                <a:latin typeface="Times New Roman" panose="02020603050405020304" pitchFamily="18" charset="0"/>
                <a:ea typeface="Calibri" panose="020F0502020204030204" pitchFamily="34" charset="0"/>
                <a:cs typeface="Times New Roman" panose="02020603050405020304" pitchFamily="18" charset="0"/>
              </a:rPr>
              <a:t>va</a:t>
            </a:r>
            <a:r>
              <a:rPr lang="ru-RU" sz="3400" dirty="0">
                <a:latin typeface="Times New Roman" panose="02020603050405020304" pitchFamily="18" charset="0"/>
                <a:ea typeface="Calibri" panose="020F0502020204030204" pitchFamily="34" charset="0"/>
                <a:cs typeface="Times New Roman" panose="02020603050405020304" pitchFamily="18" charset="0"/>
              </a:rPr>
              <a:t> </a:t>
            </a:r>
            <a:r>
              <a:rPr lang="ru-RU" sz="34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ru-RU" sz="3400" dirty="0">
                <a:latin typeface="Times New Roman" panose="02020603050405020304" pitchFamily="18" charset="0"/>
                <a:ea typeface="Calibri" panose="020F0502020204030204" pitchFamily="34" charset="0"/>
                <a:cs typeface="Times New Roman" panose="02020603050405020304" pitchFamily="18" charset="0"/>
              </a:rPr>
              <a:t>=</a:t>
            </a:r>
            <a:r>
              <a:rPr lang="ru-RU" sz="34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ru-RU" sz="3400" dirty="0">
                <a:latin typeface="Times New Roman" panose="02020603050405020304" pitchFamily="18" charset="0"/>
                <a:ea typeface="Calibri" panose="020F0502020204030204" pitchFamily="34" charset="0"/>
                <a:cs typeface="Times New Roman" panose="02020603050405020304" pitchFamily="18" charset="0"/>
                <a:sym typeface="MT Extra" panose="05050102010205020202" pitchFamily="18" charset="2"/>
              </a:rPr>
              <a:t></a:t>
            </a:r>
            <a:r>
              <a:rPr lang="ru-RU" sz="3400" dirty="0">
                <a:latin typeface="Times New Roman" panose="02020603050405020304" pitchFamily="18" charset="0"/>
                <a:ea typeface="Calibri" panose="020F0502020204030204" pitchFamily="34" charset="0"/>
                <a:cs typeface="Times New Roman" panose="02020603050405020304" pitchFamily="18" charset="0"/>
              </a:rPr>
              <a:t>/</a:t>
            </a:r>
            <a:r>
              <a:rPr lang="ru-RU" sz="3400" dirty="0">
                <a:latin typeface="Times New Roman" panose="02020603050405020304" pitchFamily="18" charset="0"/>
                <a:ea typeface="Calibri" panose="020F0502020204030204" pitchFamily="34" charset="0"/>
                <a:cs typeface="Times New Roman" panose="02020603050405020304" pitchFamily="18" charset="0"/>
                <a:sym typeface="MT Extra" panose="05050102010205020202" pitchFamily="18" charset="2"/>
              </a:rPr>
              <a:t></a:t>
            </a:r>
            <a:r>
              <a:rPr lang="ru-RU" sz="3400" baseline="-25000" dirty="0">
                <a:latin typeface="Times New Roman" panose="02020603050405020304" pitchFamily="18" charset="0"/>
                <a:ea typeface="Calibri" panose="020F0502020204030204" pitchFamily="34" charset="0"/>
                <a:cs typeface="Times New Roman" panose="02020603050405020304" pitchFamily="18" charset="0"/>
              </a:rPr>
              <a:t>0</a:t>
            </a:r>
            <a:r>
              <a:rPr lang="ru-RU" sz="3400" dirty="0">
                <a:latin typeface="Times New Roman" panose="02020603050405020304" pitchFamily="18" charset="0"/>
                <a:ea typeface="Calibri" panose="020F0502020204030204" pitchFamily="34" charset="0"/>
                <a:cs typeface="Times New Roman" panose="02020603050405020304" pitchFamily="18" charset="0"/>
              </a:rPr>
              <a:t>.</a:t>
            </a:r>
            <a:endParaRPr lang="ru-RU" sz="3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9581488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6,1-"/>
          <p:cNvPicPr/>
          <p:nvPr/>
        </p:nvPicPr>
        <p:blipFill>
          <a:blip r:embed="rId3"/>
          <a:srcRect/>
          <a:stretch>
            <a:fillRect/>
          </a:stretch>
        </p:blipFill>
        <p:spPr bwMode="auto">
          <a:xfrm>
            <a:off x="1611318" y="0"/>
            <a:ext cx="8629961" cy="4193177"/>
          </a:xfrm>
          <a:prstGeom prst="rect">
            <a:avLst/>
          </a:prstGeom>
          <a:noFill/>
          <a:ln w="9525">
            <a:noFill/>
            <a:miter lim="800000"/>
            <a:headEnd/>
            <a:tailEnd/>
          </a:ln>
        </p:spPr>
      </p:pic>
      <p:sp>
        <p:nvSpPr>
          <p:cNvPr id="3" name="Rectangle 1"/>
          <p:cNvSpPr>
            <a:spLocks noChangeArrowheads="1"/>
          </p:cNvSpPr>
          <p:nvPr/>
        </p:nvSpPr>
        <p:spPr bwMode="auto">
          <a:xfrm>
            <a:off x="557326" y="4430082"/>
            <a:ext cx="1112571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342900" algn="l" defTabSz="914400" rtl="0" eaLnBrk="0" fontAlgn="base" latinLnBrk="0" hangingPunct="0">
              <a:lnSpc>
                <a:spcPct val="100000"/>
              </a:lnSpc>
              <a:spcBef>
                <a:spcPct val="0"/>
              </a:spcBef>
              <a:spcAft>
                <a:spcPct val="0"/>
              </a:spcAft>
              <a:buClrTx/>
              <a:buSzTx/>
              <a:buFontTx/>
              <a:buNone/>
              <a:tabLst>
                <a:tab pos="-1028700" algn="l"/>
              </a:tabLst>
            </a:pP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Kuchlanish</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nisbiy</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cho’zilish</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tegishlicha</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boshlang’ich</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kesim</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yuzasi</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namunaning</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boshlang’ich</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uzunligiga</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nisbatan</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hisoblanganidan</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diagrammani</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1" i="0" u="none" strike="noStrike" cap="none" normalizeH="0" baseline="0" dirty="0" err="1"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shartli</a:t>
            </a:r>
            <a:r>
              <a:rPr kumimoji="0" lang="ru-RU" sz="3200" b="1"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1" i="0" u="none" strike="noStrike" cap="none" normalizeH="0" baseline="0" dirty="0" err="1"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cho’zilish</a:t>
            </a:r>
            <a:r>
              <a:rPr kumimoji="0" lang="ru-RU" sz="3200" b="1"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1" i="0" u="none" strike="noStrike" cap="none" normalizeH="0" baseline="0" dirty="0" err="1"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kumimoji="0" lang="ru-RU" sz="3200" b="1"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1" i="0" u="none" strike="noStrike" cap="none" normalizeH="0" baseline="0" dirty="0" err="1"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shartli</a:t>
            </a:r>
            <a:r>
              <a:rPr kumimoji="0" lang="ru-RU" sz="3200" b="1"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1" i="0" u="none" strike="noStrike" cap="none" normalizeH="0" baseline="0" dirty="0" err="1"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kuchlanish</a:t>
            </a:r>
            <a:r>
              <a:rPr kumimoji="0" lang="ru-RU" sz="3200" b="1"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1" i="0" u="none" strike="noStrike" cap="none" normalizeH="0" baseline="0" dirty="0" err="1"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diagrammasi</a:t>
            </a:r>
            <a:r>
              <a:rPr kumimoji="0" lang="ru-RU" sz="3200" b="0"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deb</a:t>
            </a:r>
            <a:r>
              <a:rPr kumimoji="0" 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yuritiladi</a:t>
            </a:r>
            <a:r>
              <a:rPr kumimoji="0" lang="ru-RU"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l" defTabSz="914400" rtl="0" eaLnBrk="0" fontAlgn="base" latinLnBrk="0" hangingPunct="0">
              <a:lnSpc>
                <a:spcPct val="100000"/>
              </a:lnSpc>
              <a:spcBef>
                <a:spcPct val="0"/>
              </a:spcBef>
              <a:spcAft>
                <a:spcPct val="0"/>
              </a:spcAft>
              <a:buClrTx/>
              <a:buSzTx/>
              <a:buFontTx/>
              <a:buNone/>
              <a:tabLst>
                <a:tab pos="-1028700" algn="l"/>
              </a:tabLst>
            </a:pP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38349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4320" y="225415"/>
            <a:ext cx="11220993" cy="6632585"/>
          </a:xfrm>
          <a:prstGeom prst="rect">
            <a:avLst/>
          </a:prstGeom>
        </p:spPr>
        <p:txBody>
          <a:bodyPr wrap="square">
            <a:spAutoFit/>
          </a:bodyPr>
          <a:lstStyle/>
          <a:p>
            <a:pPr algn="ctr">
              <a:spcAft>
                <a:spcPts val="600"/>
              </a:spcAft>
            </a:pPr>
            <a:r>
              <a:rPr lang="uz-Cyrl-UZ"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ea typeface="Times New Roman" panose="02020603050405020304" pitchFamily="18" charset="0"/>
                <a:cs typeface="Times New Roman" panose="02020603050405020304" pitchFamily="18" charset="0"/>
              </a:rPr>
              <a:t>Siqilishda materiallarning mexanik xossalari. siqilish diagrammasi. materiallarning plastik va mo’rt holatlari, yemirilmsh turlari.</a:t>
            </a:r>
            <a:endParaRPr lang="ru-RU" sz="2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materiallar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siqilish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deformatsiyasiga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turlicha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qarshilik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ko’rsatadi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Tashqi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kuchi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natijasida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materiallarning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buzilmasdan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qoldiq</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deformatsiya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olish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layoqatiga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plastiklik</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deyiladi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Materiallarni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shtamplash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cho’zish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egish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kabi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qancha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texnologik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jarayonlarni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bajarishda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plastiklik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xossalaridan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foydalaniladi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Alyuminiy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latun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uglerodli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po’lat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kabi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materiallar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yuqori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plastiklik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xossalarini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o’zida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namoyon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qiladi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Siqilishdagi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mustaxkamlik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chegarasi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shartli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ravishda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cho’zilishdagi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mustaxkamlik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chegarasiga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olinadi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Tashqi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kuchi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natijasida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materiallarning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sezilarli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darajada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qoldiq</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deformatsiya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hosil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qilmasdan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buzilishi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mo’rtlik</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deyiladi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CHo’yan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yuqori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uglerodli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asbobsozlik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po’latlari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g’isht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beton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kabilar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mo’rt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materiallar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hisoblanadi</a:t>
            </a:r>
            <a:endParaRPr lang="ru-RU" sz="2800" dirty="0">
              <a:latin typeface="Times New Roman" panose="02020603050405020304" pitchFamily="18" charset="0"/>
              <a:cs typeface="Times New Roman" panose="02020603050405020304" pitchFamily="18" charset="0"/>
            </a:endParaRPr>
          </a:p>
          <a:p>
            <a:pPr algn="just">
              <a:spcAft>
                <a:spcPts val="0"/>
              </a:spcAft>
            </a:pPr>
            <a:endParaRPr lang="ru-RU"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66102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09365" y="312420"/>
            <a:ext cx="11366094" cy="3939540"/>
          </a:xfrm>
          <a:prstGeom prst="rect">
            <a:avLst/>
          </a:prstGeom>
        </p:spPr>
        <p:txBody>
          <a:bodyPr wrap="square">
            <a:spAutoFit/>
          </a:bodyPr>
          <a:lstStyle/>
          <a:p>
            <a:pPr lvl="0" eaLnBrk="0" fontAlgn="base" hangingPunct="0">
              <a:spcBef>
                <a:spcPct val="0"/>
              </a:spcBef>
              <a:spcAft>
                <a:spcPct val="0"/>
              </a:spcAft>
            </a:pP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Mo’rt</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materiallar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cho’zilishdan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ko’ra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siqilishga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yaxshiroq</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ishlaydi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siqilish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jarayonida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asos</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tekisligiga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taxminan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45°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qiyalikda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yemirila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boshlaydi</a:t>
            </a:r>
            <a:endParaRPr lang="ru-RU" sz="25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Materiallarni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siqilishiga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sinash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da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quyidagilar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e’tibor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beriladi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namunalar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tsilindr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kub</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shaklda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yasaladi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balandliklari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h&lt;</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zd</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dan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ortib</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ketmasligi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zarur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aksincha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sof</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siqilish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deformatsiyasiga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bo’ylama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egilish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deformatsiyasi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qo’shilib</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ketiladi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sz="2500" dirty="0">
                <a:latin typeface="Times New Roman" panose="02020603050405020304" pitchFamily="18" charset="0"/>
                <a:ea typeface="Times New Roman" panose="02020603050405020304" pitchFamily="18" charset="0"/>
                <a:cs typeface="Times New Roman" panose="02020603050405020304" pitchFamily="18" charset="0"/>
              </a:rPr>
              <a:t>b)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namunani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juda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kichik</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yasash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emas</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u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holda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namuna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ko’ndalang</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kesimi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sinov</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mashinalari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sirti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qo’shilgan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yuzalar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orasida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ishqalanish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kuchi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hosil</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namunaning</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erkin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kengayishiga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yo’</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l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qo’ymaydi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endParaRPr lang="ru-RU" sz="2500" dirty="0">
              <a:latin typeface="Times New Roman" panose="02020603050405020304" pitchFamily="18" charset="0"/>
              <a:cs typeface="Times New Roman" panose="02020603050405020304" pitchFamily="18" charset="0"/>
            </a:endParaRPr>
          </a:p>
        </p:txBody>
      </p:sp>
      <p:pic>
        <p:nvPicPr>
          <p:cNvPr id="3" name="Рисунок 110"/>
          <p:cNvPicPr>
            <a:picLocks noChangeAspect="1" noChangeArrowheads="1"/>
          </p:cNvPicPr>
          <p:nvPr/>
        </p:nvPicPr>
        <p:blipFill>
          <a:blip r:embed="rId3">
            <a:extLst>
              <a:ext uri="{28A0092B-C50C-407E-A947-70E740481C1C}">
                <a14:useLocalDpi xmlns:a14="http://schemas.microsoft.com/office/drawing/2010/main" val="0"/>
              </a:ext>
            </a:extLst>
          </a:blip>
          <a:srcRect l="17384" t="51181" r="15317" b="18071"/>
          <a:stretch>
            <a:fillRect/>
          </a:stretch>
        </p:blipFill>
        <p:spPr bwMode="auto">
          <a:xfrm>
            <a:off x="2232211" y="3845860"/>
            <a:ext cx="8646459" cy="2877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238358"/>
      </p:ext>
    </p:extLst>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50721" y="113663"/>
            <a:ext cx="8447314" cy="1754326"/>
          </a:xfrm>
          <a:prstGeom prst="rect">
            <a:avLst/>
          </a:prstGeom>
        </p:spPr>
        <p:txBody>
          <a:bodyPr wrap="square">
            <a:spAutoFit/>
          </a:bodyPr>
          <a:lstStyle/>
          <a:p>
            <a:pPr lvl="0" indent="449263" eaLnBrk="0" fontAlgn="base" hangingPunct="0">
              <a:spcBef>
                <a:spcPct val="0"/>
              </a:spcBef>
              <a:spcAft>
                <a:spcPct val="0"/>
              </a:spcAft>
            </a:pP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Mo’rt</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materiallar</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s</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iqilgandan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juda</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kam</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deforma</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ts</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iyalanadi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3600" dirty="0">
              <a:latin typeface="Times New Roman" panose="02020603050405020304" pitchFamily="18" charset="0"/>
              <a:cs typeface="Times New Roman" panose="02020603050405020304" pitchFamily="18" charset="0"/>
            </a:endParaRPr>
          </a:p>
          <a:p>
            <a:pPr lvl="0" indent="449263" eaLnBrk="0" fontAlgn="base" hangingPunct="0">
              <a:spcBef>
                <a:spcPct val="0"/>
              </a:spcBef>
              <a:spcAft>
                <a:spcPct val="0"/>
              </a:spcAft>
            </a:pP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Sinash</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diagrammasi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egri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chiziqdan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iborat</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pic>
        <p:nvPicPr>
          <p:cNvPr id="5" name="Рисунок 421"/>
          <p:cNvPicPr>
            <a:picLocks noChangeAspect="1" noChangeArrowheads="1"/>
          </p:cNvPicPr>
          <p:nvPr/>
        </p:nvPicPr>
        <p:blipFill>
          <a:blip r:embed="rId3">
            <a:extLst>
              <a:ext uri="{28A0092B-C50C-407E-A947-70E740481C1C}">
                <a14:useLocalDpi xmlns:a14="http://schemas.microsoft.com/office/drawing/2010/main" val="0"/>
              </a:ext>
            </a:extLst>
          </a:blip>
          <a:srcRect l="23141" t="20424" r="22884" b="38504"/>
          <a:stretch>
            <a:fillRect/>
          </a:stretch>
        </p:blipFill>
        <p:spPr bwMode="auto">
          <a:xfrm>
            <a:off x="2048691" y="1867989"/>
            <a:ext cx="7931331" cy="4545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98523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0446" y="306190"/>
            <a:ext cx="10280468" cy="1815882"/>
          </a:xfrm>
          <a:prstGeom prst="rect">
            <a:avLst/>
          </a:prstGeom>
        </p:spPr>
        <p:txBody>
          <a:bodyPr wrap="square">
            <a:spAutoFit/>
          </a:bodyPr>
          <a:lstStyle/>
          <a:p>
            <a:pPr lvl="0" indent="449263" eaLnBrk="0" fontAlgn="base" hangingPunct="0">
              <a:spcBef>
                <a:spcPct val="0"/>
              </a:spcBef>
              <a:spcAft>
                <a:spcPct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Plastik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materiallarning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oquvchanlik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chegaralari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po’lat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tahminan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lvl="0" indent="449263" eaLnBrk="0" fontAlgn="base" hangingPunct="0">
              <a:spcBef>
                <a:spcPct val="0"/>
              </a:spcBef>
              <a:spcAft>
                <a:spcPct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Plastik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materiallarning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siqilish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diagrammasi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6-shaklda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keltirilgan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lvl="0" indent="449263" eaLnBrk="0" fontAlgn="base" hangingPunct="0">
              <a:spcBef>
                <a:spcPct val="0"/>
              </a:spcBef>
              <a:spcAft>
                <a:spcPct val="0"/>
              </a:spcAft>
            </a:pPr>
            <a:endParaRPr lang="ru-RU" sz="2800" dirty="0">
              <a:latin typeface="Times New Roman" panose="02020603050405020304" pitchFamily="18" charset="0"/>
              <a:cs typeface="Times New Roman" panose="02020603050405020304" pitchFamily="18" charset="0"/>
            </a:endParaRPr>
          </a:p>
        </p:txBody>
      </p:sp>
      <p:pic>
        <p:nvPicPr>
          <p:cNvPr id="3" name="Рисунок 422"/>
          <p:cNvPicPr>
            <a:picLocks noChangeAspect="1" noChangeArrowheads="1"/>
          </p:cNvPicPr>
          <p:nvPr/>
        </p:nvPicPr>
        <p:blipFill>
          <a:blip r:embed="rId3">
            <a:extLst>
              <a:ext uri="{28A0092B-C50C-407E-A947-70E740481C1C}">
                <a14:useLocalDpi xmlns:a14="http://schemas.microsoft.com/office/drawing/2010/main" val="0"/>
              </a:ext>
            </a:extLst>
          </a:blip>
          <a:srcRect l="23141" t="25443" r="23105" b="35429"/>
          <a:stretch>
            <a:fillRect/>
          </a:stretch>
        </p:blipFill>
        <p:spPr bwMode="auto">
          <a:xfrm>
            <a:off x="2406163" y="2091562"/>
            <a:ext cx="7364854" cy="442582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544285" y="1798907"/>
            <a:ext cx="1253329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SHakl-5</a:t>
            </a:r>
            <a:endParaRPr kumimoji="0" lang="ru-RU" b="0" i="0" u="none" strike="noStrike" cap="none" normalizeH="0" baseline="0" dirty="0" smtClean="0">
              <a:ln>
                <a:noFill/>
              </a:ln>
              <a:solidFill>
                <a:schemeClr val="tx1"/>
              </a:solidFill>
              <a:effectLst/>
              <a:latin typeface="Arial" panose="020B0604020202020204"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998514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52541" y="85083"/>
            <a:ext cx="6096000" cy="2031325"/>
          </a:xfrm>
          <a:prstGeom prst="rect">
            <a:avLst/>
          </a:prstGeom>
        </p:spPr>
        <p:txBody>
          <a:bodyPr>
            <a:spAutoFit/>
          </a:bodyPr>
          <a:lstStyle/>
          <a:p>
            <a:pPr indent="449580">
              <a:spcAft>
                <a:spcPts val="0"/>
              </a:spcAft>
            </a:pPr>
            <a:r>
              <a:rPr lang="uz-Cyrl-UZ" sz="3000" dirty="0">
                <a:latin typeface="Times New Roman" panose="02020603050405020304" pitchFamily="18" charset="0"/>
                <a:ea typeface="Times New Roman" panose="02020603050405020304" pitchFamily="18" charset="0"/>
              </a:rPr>
              <a:t>CHo’yanning siqilish va cho’zilish diagrammalari bir-biridan farq qilmaydi. </a:t>
            </a:r>
            <a:endParaRPr lang="ru-RU" sz="3000" dirty="0">
              <a:latin typeface="Times New Roman" panose="02020603050405020304" pitchFamily="18" charset="0"/>
              <a:ea typeface="Times New Roman" panose="02020603050405020304" pitchFamily="18" charset="0"/>
            </a:endParaRPr>
          </a:p>
          <a:p>
            <a:pPr indent="449580">
              <a:spcAft>
                <a:spcPts val="0"/>
              </a:spcAft>
            </a:pPr>
            <a:r>
              <a:rPr lang="uz-Cyrl-UZ"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449580">
              <a:spcAft>
                <a:spcPts val="0"/>
              </a:spcAft>
            </a:pPr>
            <a:r>
              <a:rPr lang="uz-Cyrl-UZ"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3"/>
          <a:srcRect l="38643" t="13105" r="26082" b="26781"/>
          <a:stretch>
            <a:fillRect/>
          </a:stretch>
        </p:blipFill>
        <p:spPr bwMode="auto">
          <a:xfrm>
            <a:off x="579550" y="1135380"/>
            <a:ext cx="10431888" cy="5419966"/>
          </a:xfrm>
          <a:prstGeom prst="rect">
            <a:avLst/>
          </a:prstGeom>
          <a:noFill/>
          <a:ln w="9525">
            <a:noFill/>
            <a:miter lim="800000"/>
            <a:headEnd/>
            <a:tailEnd/>
          </a:ln>
        </p:spPr>
      </p:pic>
    </p:spTree>
    <p:extLst>
      <p:ext uri="{BB962C8B-B14F-4D97-AF65-F5344CB8AC3E}">
        <p14:creationId xmlns:p14="http://schemas.microsoft.com/office/powerpoint/2010/main" val="22284182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6027" y="2355877"/>
            <a:ext cx="10364451" cy="1596177"/>
          </a:xfrm>
        </p:spPr>
        <p:txBody>
          <a:bodyPr>
            <a:prstTxWarp prst="textCanUp">
              <a:avLst/>
            </a:prstTxWarp>
            <a:normAutofit/>
          </a:bodyPr>
          <a:lstStyle/>
          <a:p>
            <a:r>
              <a:rPr lang="en-US" sz="4800" b="1" cap="none" dirty="0" err="1"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E’tiboringiz</a:t>
            </a:r>
            <a:r>
              <a:rPr lang="en-US" sz="4800" b="1" cap="none" dirty="0"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 </a:t>
            </a:r>
            <a:r>
              <a:rPr lang="en-US" sz="4800" b="1" cap="none" dirty="0" err="1"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Uchun</a:t>
            </a:r>
            <a:r>
              <a:rPr lang="en-US" sz="4800" b="1" cap="none" dirty="0"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 </a:t>
            </a:r>
            <a:r>
              <a:rPr lang="en-US" sz="4800" b="1" cap="none" dirty="0" err="1"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raxmat</a:t>
            </a:r>
            <a:r>
              <a:rPr lang="en-US" sz="4800" b="1" cap="none" dirty="0"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a:t>
            </a:r>
            <a:endParaRPr lang="ru-RU" sz="4800" b="1" cap="none" dirty="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endParaRPr>
          </a:p>
        </p:txBody>
      </p:sp>
    </p:spTree>
    <p:extLst>
      <p:ext uri="{BB962C8B-B14F-4D97-AF65-F5344CB8AC3E}">
        <p14:creationId xmlns:p14="http://schemas.microsoft.com/office/powerpoint/2010/main" val="14195225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Капля</Template>
  <TotalTime>552</TotalTime>
  <Words>2370</Words>
  <Application>Microsoft Office PowerPoint</Application>
  <PresentationFormat>Широкоэкранный</PresentationFormat>
  <Paragraphs>209</Paragraphs>
  <Slides>35</Slides>
  <Notes>35</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35</vt:i4>
      </vt:variant>
    </vt:vector>
  </HeadingPairs>
  <TitlesOfParts>
    <vt:vector size="43" baseType="lpstr">
      <vt:lpstr>Arial</vt:lpstr>
      <vt:lpstr>Calibri</vt:lpstr>
      <vt:lpstr>MT Extra</vt:lpstr>
      <vt:lpstr>Symbol</vt:lpstr>
      <vt:lpstr>Times New Roman</vt:lpstr>
      <vt:lpstr>Tw Cen MT</vt:lpstr>
      <vt:lpstr>Капля</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E’tiboringiz Uchun raxmat!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Abdulloh</dc:creator>
  <cp:lastModifiedBy>Пользователь</cp:lastModifiedBy>
  <cp:revision>53</cp:revision>
  <dcterms:created xsi:type="dcterms:W3CDTF">2018-01-17T20:24:24Z</dcterms:created>
  <dcterms:modified xsi:type="dcterms:W3CDTF">2018-04-07T17:11:57Z</dcterms:modified>
</cp:coreProperties>
</file>