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4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  <p:sldId id="273" r:id="rId19"/>
    <p:sldId id="274" r:id="rId20"/>
    <p:sldId id="278" r:id="rId21"/>
    <p:sldId id="277" r:id="rId22"/>
    <p:sldId id="280" r:id="rId23"/>
    <p:sldId id="279" r:id="rId24"/>
    <p:sldId id="281" r:id="rId25"/>
    <p:sldId id="282" r:id="rId26"/>
    <p:sldId id="276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1" clrIdx="0">
    <p:extLst>
      <p:ext uri="{19B8F6BF-5375-455C-9EA6-DF929625EA0E}">
        <p15:presenceInfo xmlns:p15="http://schemas.microsoft.com/office/powerpoint/2012/main" userId="Пользова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279" autoAdjust="0"/>
    <p:restoredTop sz="94364" autoAdjust="0"/>
  </p:normalViewPr>
  <p:slideViewPr>
    <p:cSldViewPr snapToGrid="0">
      <p:cViewPr varScale="1">
        <p:scale>
          <a:sx n="73" d="100"/>
          <a:sy n="73" d="100"/>
        </p:scale>
        <p:origin x="324" y="78"/>
      </p:cViewPr>
      <p:guideLst/>
    </p:cSldViewPr>
  </p:slideViewPr>
  <p:outlineViewPr>
    <p:cViewPr>
      <p:scale>
        <a:sx n="33" d="100"/>
        <a:sy n="33" d="100"/>
      </p:scale>
      <p:origin x="0" y="-1209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00878D9-45E7-41BD-B5A4-2A80E2E7D7D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498A501-698A-40C9-9C67-D3F3A88F1BCA}">
      <dgm:prSet/>
      <dgm:spPr/>
      <dgm:t>
        <a:bodyPr/>
        <a:lstStyle/>
        <a:p>
          <a:pPr rtl="0"/>
          <a:r>
            <a:rPr lang="en-US" b="1" smtClean="0"/>
            <a:t>Kuchning nuqtaga nisbatan momenti</a:t>
          </a:r>
          <a:r>
            <a:rPr lang="en-US" smtClean="0"/>
            <a:t>Tekislikda ixtiyoriy joylashgan kuchlar sistemasi ta’siridagi jism ­ ning muvozanatiga doir masalalar yechishda kuchning nuqtaga nisbatan momenti tushunchasi kiritiladi. Berilgan nuqtadan kuchning ta ’sir chizig‘iga tushirilgan perpendikular uzunligi </a:t>
          </a:r>
          <a:r>
            <a:rPr lang="en-US" b="1" smtClean="0"/>
            <a:t>kuch yelkasi </a:t>
          </a:r>
          <a:r>
            <a:rPr lang="en-US" smtClean="0"/>
            <a:t>deyiladi. Kuch yelkasi odatda h bilan belgilanadi. </a:t>
          </a:r>
          <a:endParaRPr lang="ru-RU"/>
        </a:p>
      </dgm:t>
    </dgm:pt>
    <dgm:pt modelId="{FB79056D-1D5F-4080-9AB3-19C46FA266C2}" type="parTrans" cxnId="{67067EB8-E069-474E-82B1-C90DDA47CE60}">
      <dgm:prSet/>
      <dgm:spPr/>
      <dgm:t>
        <a:bodyPr/>
        <a:lstStyle/>
        <a:p>
          <a:endParaRPr lang="ru-RU"/>
        </a:p>
      </dgm:t>
    </dgm:pt>
    <dgm:pt modelId="{D277F2E4-5BE8-454C-A854-D9BACF98D3B7}" type="sibTrans" cxnId="{67067EB8-E069-474E-82B1-C90DDA47CE60}">
      <dgm:prSet/>
      <dgm:spPr/>
      <dgm:t>
        <a:bodyPr/>
        <a:lstStyle/>
        <a:p>
          <a:endParaRPr lang="ru-RU"/>
        </a:p>
      </dgm:t>
    </dgm:pt>
    <dgm:pt modelId="{3D335AE9-9720-4680-BF9F-AB71EA1BFB99}" type="pres">
      <dgm:prSet presAssocID="{E00878D9-45E7-41BD-B5A4-2A80E2E7D7D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01B1D6F-113F-40D9-8610-D71B8C197173}" type="pres">
      <dgm:prSet presAssocID="{7498A501-698A-40C9-9C67-D3F3A88F1BC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236C7E0-5F9F-418C-8714-789B2DDCBA22}" type="presOf" srcId="{7498A501-698A-40C9-9C67-D3F3A88F1BCA}" destId="{701B1D6F-113F-40D9-8610-D71B8C197173}" srcOrd="0" destOrd="0" presId="urn:microsoft.com/office/officeart/2005/8/layout/vList2"/>
    <dgm:cxn modelId="{1C6C7162-3467-47C5-A4E6-09D9C7B345AE}" type="presOf" srcId="{E00878D9-45E7-41BD-B5A4-2A80E2E7D7D5}" destId="{3D335AE9-9720-4680-BF9F-AB71EA1BFB99}" srcOrd="0" destOrd="0" presId="urn:microsoft.com/office/officeart/2005/8/layout/vList2"/>
    <dgm:cxn modelId="{67067EB8-E069-474E-82B1-C90DDA47CE60}" srcId="{E00878D9-45E7-41BD-B5A4-2A80E2E7D7D5}" destId="{7498A501-698A-40C9-9C67-D3F3A88F1BCA}" srcOrd="0" destOrd="0" parTransId="{FB79056D-1D5F-4080-9AB3-19C46FA266C2}" sibTransId="{D277F2E4-5BE8-454C-A854-D9BACF98D3B7}"/>
    <dgm:cxn modelId="{2734DBD5-8141-4BE3-8B91-D45D31BC96AC}" type="presParOf" srcId="{3D335AE9-9720-4680-BF9F-AB71EA1BFB99}" destId="{701B1D6F-113F-40D9-8610-D71B8C19717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1B1D6F-113F-40D9-8610-D71B8C197173}">
      <dsp:nvSpPr>
        <dsp:cNvPr id="0" name=""/>
        <dsp:cNvSpPr/>
      </dsp:nvSpPr>
      <dsp:spPr>
        <a:xfrm>
          <a:off x="0" y="31255"/>
          <a:ext cx="11478986" cy="5201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l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b="1" kern="1200" smtClean="0"/>
            <a:t>Kuchning nuqtaga nisbatan momenti</a:t>
          </a:r>
          <a:r>
            <a:rPr lang="en-US" sz="3900" kern="1200" smtClean="0"/>
            <a:t>Tekislikda ixtiyoriy joylashgan kuchlar sistemasi ta’siridagi jism ­ ning muvozanatiga doir masalalar yechishda kuchning nuqtaga nisbatan momenti tushunchasi kiritiladi. Berilgan nuqtadan kuchning ta ’sir chizig‘iga tushirilgan perpendikular uzunligi </a:t>
          </a:r>
          <a:r>
            <a:rPr lang="en-US" sz="3900" b="1" kern="1200" smtClean="0"/>
            <a:t>kuch yelkasi </a:t>
          </a:r>
          <a:r>
            <a:rPr lang="en-US" sz="3900" kern="1200" smtClean="0"/>
            <a:t>deyiladi. Kuch yelkasi odatda h bilan belgilanadi. </a:t>
          </a:r>
          <a:endParaRPr lang="ru-RU" sz="3900" kern="1200"/>
        </a:p>
      </dsp:txBody>
      <dsp:txXfrm>
        <a:off x="253932" y="285187"/>
        <a:ext cx="10971122" cy="4693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6B1633-B761-4406-9CF0-7931AC2765A3}" type="datetimeFigureOut">
              <a:rPr lang="ru-RU" smtClean="0"/>
              <a:t>07.04.2018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ADFCFE-B950-4DE1-9813-D9F98EFBDE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4742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37589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207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922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7235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974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71442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68136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54840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11439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268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4024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3062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32628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453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4606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74265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85134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91839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82364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87819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70561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593415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80046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957509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65436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1464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5859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1769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2706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0361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9601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5562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5147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8108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3685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288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8336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9615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8921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3883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3521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2274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9342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A0AC5B0-C5BA-4FDB-A277-DE77CA8C54F8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79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6" r:id="rId12"/>
    <p:sldLayoutId id="2147483787" r:id="rId13"/>
    <p:sldLayoutId id="2147483788" r:id="rId14"/>
    <p:sldLayoutId id="2147483789" r:id="rId15"/>
    <p:sldLayoutId id="2147483790" r:id="rId16"/>
    <p:sldLayoutId id="2147483791" r:id="rId17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10369" y="257294"/>
            <a:ext cx="8957901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Kuchning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nuqtaga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o`qqa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momenti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03960" y="2659856"/>
            <a:ext cx="978408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momenti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3000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Kuchning</a:t>
            </a:r>
            <a:r>
              <a:rPr lang="en-US" sz="3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nuqtaga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momenti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hossalari</a:t>
            </a:r>
            <a:r>
              <a:rPr lang="en-US" sz="3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000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Kuchning</a:t>
            </a:r>
            <a:r>
              <a:rPr lang="en-US" sz="3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nuqtaga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momenti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vektori</a:t>
            </a:r>
            <a:r>
              <a:rPr lang="en-US" sz="3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000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Kuchning</a:t>
            </a:r>
            <a:r>
              <a:rPr lang="en-US" sz="3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o`qqa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momenti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hossalari</a:t>
            </a:r>
            <a:r>
              <a:rPr lang="en-US" sz="3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000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Kuchning</a:t>
            </a:r>
            <a:r>
              <a:rPr lang="en-US" sz="3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o`qqa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momenti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o`qdagi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nuqtaga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momenti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orasidagi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munosabat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092920" y="1581685"/>
            <a:ext cx="12618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57643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1978640" cy="33670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Tajribalar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ko‘rsatadiki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jismni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ilgarilama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qildiraolar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bazi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hollarda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ixtiyoriy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atrofida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tanlangan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qo‘zg‘almas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jismga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etuvchi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o‘zlarining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yo‘nalishi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son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qiymatlariga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aylantiruvchi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effekt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effektni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mexanika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kuchning</a:t>
            </a:r>
            <a:r>
              <a:rPr lang="en-US" sz="2800" b="1" i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momenti</a:t>
            </a:r>
            <a:r>
              <a:rPr lang="en-US" sz="2800" b="1" i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67076"/>
            <a:ext cx="7331529" cy="329498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1728" y="3367076"/>
            <a:ext cx="3828571" cy="258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1502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153156840"/>
              </p:ext>
            </p:extLst>
          </p:nvPr>
        </p:nvGraphicFramePr>
        <p:xfrm>
          <a:off x="391886" y="300446"/>
          <a:ext cx="11478986" cy="5264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930070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229" y="195941"/>
            <a:ext cx="11560628" cy="199208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157" y="1894115"/>
            <a:ext cx="11168743" cy="4767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3008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17072" y="454497"/>
            <a:ext cx="1128848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Kuchning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hisoblanadigan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nuqta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moment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markazi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deb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ataladi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Kuchning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jism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ko‘rsatadigan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aylanm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a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effekti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xarakterlanadi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effekt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miqdoriga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, mom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ent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markazi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orqali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o‘tuvchi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tekislikning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aylanish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yo‘nalishiga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bog‘liq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boiadi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jismni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1-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rasmdagidek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moment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markazi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atrofida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soat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strelkasi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aylanishiga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qarama-qarshi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yo‘nalishda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aylantirishga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intilsa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momenti</a:t>
            </a:r>
            <a:r>
              <a:rPr lang="en-US" sz="3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musbat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soat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strelkasi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bo‘yicha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aylanadigan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yo‘nalishda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aylantirsa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manfiy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ishora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olinadi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(2-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rasm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).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6278248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383" y="757646"/>
            <a:ext cx="11808823" cy="576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0305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824" y="339634"/>
            <a:ext cx="11220994" cy="5721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7768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383" y="326571"/>
            <a:ext cx="11416937" cy="630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24364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8617" y="248194"/>
            <a:ext cx="7563394" cy="325265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214845" y="3670663"/>
            <a:ext cx="10846526" cy="2428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kuchning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chizig‘i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o‘qqa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parallel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o‘qni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kesib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o‘tsa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mazkur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o‘qqa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momenti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nolga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boladi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5681618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012" y="326570"/>
            <a:ext cx="11639006" cy="5812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022915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8357" y="137568"/>
            <a:ext cx="7306900" cy="234315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541519" y="2638343"/>
            <a:ext cx="119519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 smtClean="0">
                <a:ln w="0"/>
              </a:rPr>
              <a:t>5-rasm</a:t>
            </a:r>
            <a:endParaRPr lang="ru-RU" sz="2800" b="0" cap="none" spc="0" dirty="0">
              <a:ln w="0"/>
            </a:endParaRPr>
          </a:p>
        </p:txBody>
      </p:sp>
      <p:pic>
        <p:nvPicPr>
          <p:cNvPr id="12" name="Рисунок 11"/>
          <p:cNvPicPr/>
          <p:nvPr/>
        </p:nvPicPr>
        <p:blipFill>
          <a:blip r:embed="rId4"/>
          <a:stretch>
            <a:fillRect/>
          </a:stretch>
        </p:blipFill>
        <p:spPr>
          <a:xfrm>
            <a:off x="2098357" y="3319188"/>
            <a:ext cx="7306900" cy="92856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22069" y="4247755"/>
            <a:ext cx="11011988" cy="2569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qo'yilgan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moment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tutashtirib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OA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perpendikular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</a:t>
            </a:r>
            <a:r>
              <a:rPr lang="en-US" sz="28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o'qni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o'tkazamiz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O</a:t>
            </a:r>
            <a:r>
              <a:rPr lang="en-US" sz="28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o'qning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musbat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yo‘nalishini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olamizki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ixtiyoriy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mazkur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 ‘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qdagi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proyeksiyasining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ishorasi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momenti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ishorasi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bo‘lsin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652460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435427" y="449127"/>
            <a:ext cx="10837818" cy="1051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momentining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uchinchi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xususiyatidan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kuchlarning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momentini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aniqlaymiz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7" name="Рисунок 26"/>
          <p:cNvPicPr/>
          <p:nvPr/>
        </p:nvPicPr>
        <p:blipFill>
          <a:blip r:embed="rId3"/>
          <a:stretch>
            <a:fillRect/>
          </a:stretch>
        </p:blipFill>
        <p:spPr>
          <a:xfrm>
            <a:off x="2266677" y="2091394"/>
            <a:ext cx="7321460" cy="933768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4060" y="3025162"/>
            <a:ext cx="4802031" cy="1154952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1584959" y="3998693"/>
            <a:ext cx="7647720" cy="6227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(3.5)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tenlikni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Ox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o’qiga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proyeksiyalasak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" name="Рисунок 29"/>
          <p:cNvPicPr/>
          <p:nvPr/>
        </p:nvPicPr>
        <p:blipFill>
          <a:blip r:embed="rId5"/>
          <a:stretch>
            <a:fillRect/>
          </a:stretch>
        </p:blipFill>
        <p:spPr>
          <a:xfrm>
            <a:off x="2155371" y="5107698"/>
            <a:ext cx="8921931" cy="1443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774934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457200"/>
            <a:ext cx="10541726" cy="548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4041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59429" y="169815"/>
            <a:ext cx="10515600" cy="3344093"/>
          </a:xfrm>
        </p:spPr>
        <p:txBody>
          <a:bodyPr/>
          <a:lstStyle/>
          <a:p>
            <a:pPr marL="0" indent="0">
              <a:buNone/>
            </a:pPr>
            <a:r>
              <a:rPr lang="en-US" b="1" dirty="0" err="1"/>
              <a:t>Kuchning</a:t>
            </a:r>
            <a:r>
              <a:rPr lang="en-US" b="1" dirty="0"/>
              <a:t> </a:t>
            </a:r>
            <a:r>
              <a:rPr lang="en-US" b="1" dirty="0" err="1"/>
              <a:t>nuqtaga</a:t>
            </a:r>
            <a:r>
              <a:rPr lang="en-US" b="1" dirty="0"/>
              <a:t> </a:t>
            </a:r>
            <a:r>
              <a:rPr lang="en-US" b="1" dirty="0" err="1"/>
              <a:t>nisbatan</a:t>
            </a:r>
            <a:r>
              <a:rPr lang="en-US" b="1" dirty="0"/>
              <a:t> </a:t>
            </a:r>
            <a:r>
              <a:rPr lang="en-US" b="1" dirty="0" err="1"/>
              <a:t>momentining</a:t>
            </a:r>
            <a:r>
              <a:rPr lang="en-US" b="1" dirty="0"/>
              <a:t> </a:t>
            </a:r>
            <a:r>
              <a:rPr lang="en-US" b="1" dirty="0" err="1"/>
              <a:t>vektorligi</a:t>
            </a:r>
            <a:endParaRPr lang="ru-RU" dirty="0"/>
          </a:p>
          <a:p>
            <a:pPr marL="0" indent="0">
              <a:buNone/>
            </a:pPr>
            <a:r>
              <a:rPr lang="en-US" dirty="0" err="1"/>
              <a:t>Yuqoridagi</a:t>
            </a:r>
            <a:r>
              <a:rPr lang="en-US" dirty="0"/>
              <a:t> </a:t>
            </a:r>
            <a:r>
              <a:rPr lang="en-US" dirty="0" err="1"/>
              <a:t>mavzuda</a:t>
            </a:r>
            <a:r>
              <a:rPr lang="en-US" dirty="0"/>
              <a:t> </a:t>
            </a:r>
            <a:r>
              <a:rPr lang="en-US" dirty="0" err="1"/>
              <a:t>kuchning</a:t>
            </a:r>
            <a:r>
              <a:rPr lang="en-US" dirty="0"/>
              <a:t> </a:t>
            </a:r>
            <a:r>
              <a:rPr lang="en-US" dirty="0" err="1"/>
              <a:t>nuqtaga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m om </a:t>
            </a:r>
            <a:r>
              <a:rPr lang="en-US" dirty="0" err="1"/>
              <a:t>entini</a:t>
            </a:r>
            <a:r>
              <a:rPr lang="en-US" dirty="0"/>
              <a:t> </a:t>
            </a:r>
            <a:r>
              <a:rPr lang="en-US" dirty="0" err="1"/>
              <a:t>algebraik</a:t>
            </a:r>
            <a:r>
              <a:rPr lang="en-US" dirty="0"/>
              <a:t> m </a:t>
            </a:r>
            <a:r>
              <a:rPr lang="en-US" dirty="0" err="1"/>
              <a:t>iqdor</a:t>
            </a:r>
            <a:r>
              <a:rPr lang="en-US" dirty="0"/>
              <a:t> (</a:t>
            </a:r>
            <a:r>
              <a:rPr lang="en-US" dirty="0" err="1"/>
              <a:t>kattalik</a:t>
            </a:r>
            <a:r>
              <a:rPr lang="en-US" dirty="0"/>
              <a:t>), </a:t>
            </a:r>
            <a:r>
              <a:rPr lang="en-US" dirty="0" err="1"/>
              <a:t>ya’ni</a:t>
            </a:r>
            <a:r>
              <a:rPr lang="en-US" dirty="0"/>
              <a:t> u </a:t>
            </a:r>
            <a:r>
              <a:rPr lang="en-US" dirty="0" err="1"/>
              <a:t>kuch</a:t>
            </a:r>
            <a:r>
              <a:rPr lang="en-US" dirty="0"/>
              <a:t> m </a:t>
            </a:r>
            <a:r>
              <a:rPr lang="en-US" dirty="0" err="1"/>
              <a:t>iqdori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yelkasi</a:t>
            </a:r>
            <a:r>
              <a:rPr lang="en-US" dirty="0"/>
              <a:t> </a:t>
            </a:r>
            <a:r>
              <a:rPr lang="en-US" dirty="0" err="1"/>
              <a:t>uzunligining</a:t>
            </a:r>
            <a:r>
              <a:rPr lang="en-US" dirty="0"/>
              <a:t> </a:t>
            </a:r>
            <a:r>
              <a:rPr lang="en-US" dirty="0" err="1"/>
              <a:t>ko‘paytmasidan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 deb </a:t>
            </a:r>
            <a:r>
              <a:rPr lang="en-US" dirty="0" err="1"/>
              <a:t>qaragan</a:t>
            </a:r>
            <a:r>
              <a:rPr lang="en-US" dirty="0"/>
              <a:t> </a:t>
            </a:r>
            <a:r>
              <a:rPr lang="en-US" dirty="0" err="1"/>
              <a:t>edik</a:t>
            </a:r>
            <a:r>
              <a:rPr lang="en-US" dirty="0"/>
              <a:t>.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jismga</a:t>
            </a:r>
            <a:r>
              <a:rPr lang="en-US" dirty="0"/>
              <a:t>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qilayotgan</a:t>
            </a:r>
            <a:r>
              <a:rPr lang="en-US" dirty="0"/>
              <a:t>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fazoda</a:t>
            </a:r>
            <a:r>
              <a:rPr lang="en-US" dirty="0"/>
              <a:t> </a:t>
            </a:r>
            <a:r>
              <a:rPr lang="en-US" dirty="0" err="1"/>
              <a:t>joylashgan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 </a:t>
            </a:r>
            <a:r>
              <a:rPr lang="en-US" dirty="0" err="1"/>
              <a:t>mazkur</a:t>
            </a:r>
            <a:r>
              <a:rPr lang="en-US" dirty="0"/>
              <a:t>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momentining</a:t>
            </a:r>
            <a:r>
              <a:rPr lang="en-US" dirty="0"/>
              <a:t> moduli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ishorasi</a:t>
            </a:r>
            <a:r>
              <a:rPr lang="en-US" dirty="0"/>
              <a:t> </a:t>
            </a:r>
            <a:r>
              <a:rPr lang="en-US" dirty="0" err="1"/>
              <a:t>jismning</a:t>
            </a:r>
            <a:r>
              <a:rPr lang="en-US" dirty="0"/>
              <a:t> </a:t>
            </a:r>
            <a:r>
              <a:rPr lang="en-US" dirty="0" err="1"/>
              <a:t>aylanma</a:t>
            </a:r>
            <a:r>
              <a:rPr lang="en-US" dirty="0"/>
              <a:t> </a:t>
            </a:r>
            <a:r>
              <a:rPr lang="en-US" dirty="0" err="1"/>
              <a:t>harakatini</a:t>
            </a:r>
            <a:r>
              <a:rPr lang="en-US" dirty="0"/>
              <a:t> to ‘</a:t>
            </a:r>
            <a:r>
              <a:rPr lang="en-US" dirty="0" err="1"/>
              <a:t>liq</a:t>
            </a:r>
            <a:r>
              <a:rPr lang="en-US" dirty="0"/>
              <a:t> </a:t>
            </a:r>
            <a:r>
              <a:rPr lang="en-US" dirty="0" err="1"/>
              <a:t>xarakterlay</a:t>
            </a:r>
            <a:r>
              <a:rPr lang="en-US" dirty="0"/>
              <a:t> </a:t>
            </a:r>
            <a:r>
              <a:rPr lang="en-US" dirty="0" err="1"/>
              <a:t>olmaydi</a:t>
            </a:r>
            <a:r>
              <a:rPr lang="en-US" dirty="0"/>
              <a:t>. </a:t>
            </a:r>
            <a:r>
              <a:rPr lang="en-US" dirty="0" err="1"/>
              <a:t>Shuning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kuchning</a:t>
            </a:r>
            <a:r>
              <a:rPr lang="en-US" dirty="0"/>
              <a:t> </a:t>
            </a:r>
            <a:r>
              <a:rPr lang="en-US" dirty="0" err="1"/>
              <a:t>nuqtaga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mometining</a:t>
            </a:r>
            <a:r>
              <a:rPr lang="en-US" dirty="0"/>
              <a:t> </a:t>
            </a:r>
            <a:r>
              <a:rPr lang="en-US" dirty="0" err="1"/>
              <a:t>vektori</a:t>
            </a:r>
            <a:r>
              <a:rPr lang="en-US" dirty="0"/>
              <a:t> </a:t>
            </a:r>
            <a:r>
              <a:rPr lang="en-US" dirty="0" err="1"/>
              <a:t>tushunchasi</a:t>
            </a:r>
            <a:r>
              <a:rPr lang="en-US" dirty="0"/>
              <a:t> </a:t>
            </a:r>
            <a:r>
              <a:rPr lang="en-US" dirty="0" err="1"/>
              <a:t>kiritiladi</a:t>
            </a:r>
            <a:r>
              <a:rPr lang="en-US" dirty="0"/>
              <a:t>. </a:t>
            </a:r>
            <a:endParaRPr lang="ru-RU" dirty="0"/>
          </a:p>
        </p:txBody>
      </p:sp>
      <p:pic>
        <p:nvPicPr>
          <p:cNvPr id="1026" name="Picture 2" descr="https://upload.wikimedia.org/wikipedia/commons/0/09/Torque_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7257" y="3213464"/>
            <a:ext cx="8007532" cy="364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2176131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2185" y="2958881"/>
            <a:ext cx="7502706" cy="3348711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036319" y="404336"/>
            <a:ext cx="94923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Kuchning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nuqtaga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nisbatan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m om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enti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ikkita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vektorning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ko‘paytm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asidan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iborat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deb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qarash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Buning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moment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markazi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О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nuqtani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sanoq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sistem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asining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desak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, r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qo‘yilgan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A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nuqtaning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radius-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bo‘ladi</a:t>
            </a:r>
            <a:r>
              <a:rPr lang="en-US" sz="3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58379397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090" y="587829"/>
            <a:ext cx="10920549" cy="566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853487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4664" y="431075"/>
            <a:ext cx="10215153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115261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3"/>
          <a:stretch>
            <a:fillRect/>
          </a:stretch>
        </p:blipFill>
        <p:spPr>
          <a:xfrm>
            <a:off x="1776548" y="205389"/>
            <a:ext cx="8387361" cy="3177892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>
          <a:blip r:embed="rId4"/>
          <a:stretch>
            <a:fillRect/>
          </a:stretch>
        </p:blipFill>
        <p:spPr>
          <a:xfrm>
            <a:off x="1776548" y="3944981"/>
            <a:ext cx="8387361" cy="240356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487509" y="3285905"/>
            <a:ext cx="973343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(3. 1.10)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761829" y="6348548"/>
            <a:ext cx="1676400" cy="390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(3. 1.11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485248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10343" y="901336"/>
            <a:ext cx="9392193" cy="5434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351976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33303" y="235132"/>
            <a:ext cx="741099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z-Cyrl-UZ" sz="3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Amaliy mexanika fanidan </a:t>
            </a:r>
            <a:endParaRPr lang="ru-RU" sz="30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z-Cyrl-UZ" sz="3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GLOSSARIY</a:t>
            </a:r>
            <a:endParaRPr lang="ru-RU" sz="30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z-Cyrl-UZ" sz="3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(tayanch iboralarning izohli lug’ati)</a:t>
            </a:r>
            <a:endParaRPr lang="ru-RU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40375" y="2261100"/>
            <a:ext cx="1135162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z-Cyrl-UZ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uz-Cyrl-UZ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-jismlarning 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bir-birlariga kursatgan uzaro ta’sirlarining mikdor ulchovi.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z-Cyrl-UZ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Boglanishdagi </a:t>
            </a:r>
            <a:r>
              <a:rPr lang="uz-Cyrl-UZ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jism</a:t>
            </a:r>
            <a:r>
              <a:rPr lang="uz-Cyrl-UZ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xarakati yoki xolati biror sabab bilan cheklangan jism.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z-Cyrl-UZ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Erkin </a:t>
            </a:r>
            <a:r>
              <a:rPr lang="uz-Cyrl-UZ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jism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fazoda ixtiyoriy tomonga xarakatlana oladigan jism.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z-Cyrl-UZ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Teng </a:t>
            </a:r>
            <a:r>
              <a:rPr lang="uz-Cyrl-UZ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ta’sir etuvchi kuch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kuchlar sistemasiningn jismga ta’sirini yolgiz bir uzi bera oladigan kuch.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z-Cyrl-UZ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Boglanish </a:t>
            </a:r>
            <a:r>
              <a:rPr lang="uz-Cyrl-UZ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reaktsiya kuchi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-boglanishning jismga kursatadigan ta’sirini belgilovchi kuch.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645775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58982" y="209005"/>
            <a:ext cx="1030659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z-Cyrl-UZ" sz="2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Bog</a:t>
            </a:r>
            <a:r>
              <a:rPr lang="en-US" sz="2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uz-Cyrl-UZ" sz="2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lanish</a:t>
            </a:r>
            <a:r>
              <a:rPr lang="uz-Cyrl-UZ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jismning xarakati yoki xolatini cheklovchi sabab.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z-Cyrl-UZ" sz="2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 </a:t>
            </a:r>
            <a:r>
              <a:rPr lang="uz-Cyrl-UZ" sz="2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momenti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-mos ishora bilan olingan kuch mikdorining kuch yelkasiga kupaytmasiga teng kattalik.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z-Cyrl-UZ" sz="2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Juft </a:t>
            </a:r>
            <a:r>
              <a:rPr lang="uz-Cyrl-UZ" sz="2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kuchlar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-mikdorlari teng  ta’sir chiziklari bir tugri chizikda yotmaydigan, parallel va karama-karshi yunalgan ikki kuch 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z-Cyrl-UZ" sz="2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Muvozanat </a:t>
            </a:r>
            <a:r>
              <a:rPr lang="uz-Cyrl-UZ" sz="2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tenglama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jismga ta’sir etuvchi noma’lum kuchlarni topish uchun tuzilgan tenglama.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z-Cyrl-UZ" sz="2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Kuchlar </a:t>
            </a:r>
            <a:r>
              <a:rPr lang="uz-Cyrl-UZ" sz="2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sistemasi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jismga kuyilgan F</a:t>
            </a:r>
            <a:r>
              <a:rPr lang="uz-Cyrl-UZ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,F</a:t>
            </a:r>
            <a:r>
              <a:rPr lang="uz-Cyrl-UZ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,…F</a:t>
            </a:r>
            <a:r>
              <a:rPr lang="uz-Cyrl-UZ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kuchlar tuplami</a:t>
            </a:r>
            <a:r>
              <a:rPr lang="uz-Cyrl-UZ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2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en-US" sz="22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z-Cyrl-UZ" sz="2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Dinamika</a:t>
            </a:r>
            <a:r>
              <a:rPr lang="uz-Cyrl-UZ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-jismlarningmexanik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xarakatini ularning massasiga va xarakatni vujudga keltiruvchi kuchlarga boglik ravishda tekshiradigan nazariy mexanikaning bulimi.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z-Cyrl-UZ" sz="2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Dinamik </a:t>
            </a:r>
            <a:r>
              <a:rPr lang="uz-Cyrl-UZ" sz="2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moddiy nukta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xarakatini urganishda ulchamlari axamiyatga ega bulmagan, lekin massaga ega bulgan jism</a:t>
            </a:r>
            <a:r>
              <a:rPr lang="uz-Cyrl-UZ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072460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37360" y="211072"/>
            <a:ext cx="10297886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uz-Cyrl-UZ" sz="2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z-Cyrl-UZ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jismning inertligini mikdor jixatdan ifodalovchi fizik kattalik.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en-US" sz="2200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z-Cyrl-UZ" sz="2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Mexanik </a:t>
            </a:r>
            <a:r>
              <a:rPr lang="uz-Cyrl-UZ" sz="2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</a:t>
            </a:r>
            <a:r>
              <a:rPr lang="uz-Cyrl-UZ" sz="2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bir- biri bilan ma’lum munosabatda boglangan, xamda xar bir nuktasining xarakati  boshka nuktalarining xolati va xarakatiga boglik bulgan moddiy nuktalar tuplami.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Inertsiya </a:t>
            </a:r>
            <a:r>
              <a:rPr lang="uz-Cyrl-UZ" sz="2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-mikdor jixatdan nuktaning massasi bilan uning tezlanishi kupaytmasiga teng, yunalishi esa tezlanish vektoriga teskari bulgan vektor</a:t>
            </a:r>
            <a:r>
              <a:rPr lang="uz-Cyrl-UZ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Inertsiya </a:t>
            </a:r>
            <a:r>
              <a:rPr lang="uz-Cyrl-UZ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momenti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-sistema nuktalari massalarining ukka, nuktaga yoki tekislikkacha bulgan masofalar kvadratiga kupaytmalarining yigindisiga teng bulgan dinamik kattalik.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</a:t>
            </a:r>
            <a:r>
              <a:rPr lang="uz-Cyrl-UZ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Mexanik va plastiklik xossasiga, ishlov berish xususiyatiga ega bo’lgan konstruktsiya va inshooat qisimlari tayyorash mumkin bo’lgan narsa.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egilmasdan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Bikrlik</a:t>
            </a:r>
            <a:r>
              <a:rPr lang="en-US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Jisimning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o’zgarishiga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o’zgartirishga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moyilmas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degani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3718324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619794" y="242058"/>
            <a:ext cx="10572206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3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Ustuvorlik</a:t>
            </a:r>
            <a:r>
              <a:rPr lang="en-US" sz="3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Loyiha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to’g’richiziqli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muvozanatlashgan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shaklni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qobiliyati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3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en-US" sz="3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Ikkita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jisimning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mexanik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ta’siri</a:t>
            </a:r>
            <a:endParaRPr lang="ru-RU" sz="3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3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To’planma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en-US" sz="3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Ikkita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jisimni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o’zaro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tasirlashuv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yo’zasi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no’qta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vositasida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ya’ni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yo’qni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quyilish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yo’zasining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o’lchami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konstruktsiya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elementlarining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o’lchamlaridan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juda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3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3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Taqsimlangan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en-US" sz="3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Ikkita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jisimni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o’zaro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ta’sirlashuvi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yo’zavi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uzunlik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3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Kesish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metodi</a:t>
            </a:r>
            <a:r>
              <a:rPr lang="en-US" sz="3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Jisimni</a:t>
            </a:r>
            <a:r>
              <a:rPr lang="en-US" sz="3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3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-n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tekislik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fikran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qisimga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ajratish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3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3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kuch-tinch</a:t>
            </a:r>
            <a:r>
              <a:rPr lang="en-US" sz="3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Harakatsiz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holatda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jisimni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ta’siri</a:t>
            </a:r>
            <a:endParaRPr lang="ru-RU" sz="3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3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Ichki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3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en-US" sz="3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ta’sirida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materialzarrachalarining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o’zaro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tortishish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kuchlarini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aktivlashishi</a:t>
            </a:r>
            <a:endParaRPr lang="ru-RU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5335222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54127" y="169817"/>
            <a:ext cx="10442079" cy="659674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b="1" dirty="0" err="1">
                <a:solidFill>
                  <a:srgbClr val="FF0000"/>
                </a:solidFill>
              </a:rPr>
              <a:t>Deformatsiya</a:t>
            </a:r>
            <a:r>
              <a:rPr lang="en-US" sz="2800" b="1" dirty="0"/>
              <a:t>- </a:t>
            </a:r>
            <a:r>
              <a:rPr lang="en-US" sz="2800" dirty="0" err="1"/>
              <a:t>Tashqi</a:t>
            </a:r>
            <a:r>
              <a:rPr lang="en-US" sz="2800" dirty="0"/>
              <a:t> </a:t>
            </a:r>
            <a:r>
              <a:rPr lang="en-US" sz="2800" dirty="0" err="1"/>
              <a:t>kuch</a:t>
            </a:r>
            <a:r>
              <a:rPr lang="en-US" sz="2800" dirty="0"/>
              <a:t> </a:t>
            </a:r>
            <a:r>
              <a:rPr lang="en-US" sz="2800" dirty="0" err="1"/>
              <a:t>ta’siridan</a:t>
            </a:r>
            <a:r>
              <a:rPr lang="en-US" sz="2800" dirty="0"/>
              <a:t> </a:t>
            </a:r>
            <a:r>
              <a:rPr lang="en-US" sz="2800" dirty="0" err="1"/>
              <a:t>jisimda</a:t>
            </a:r>
            <a:r>
              <a:rPr lang="en-US" sz="2800" dirty="0"/>
              <a:t> </a:t>
            </a:r>
            <a:r>
              <a:rPr lang="en-US" sz="2800" dirty="0" err="1"/>
              <a:t>o’lcham</a:t>
            </a:r>
            <a:r>
              <a:rPr lang="en-US" sz="2800" dirty="0"/>
              <a:t> </a:t>
            </a:r>
            <a:r>
              <a:rPr lang="en-US" sz="2800" dirty="0" err="1"/>
              <a:t>yoki</a:t>
            </a:r>
            <a:r>
              <a:rPr lang="en-US" sz="2800" dirty="0"/>
              <a:t> </a:t>
            </a:r>
            <a:r>
              <a:rPr lang="en-US" sz="2800" dirty="0" err="1"/>
              <a:t>shakl</a:t>
            </a:r>
            <a:r>
              <a:rPr lang="en-US" sz="2800" dirty="0"/>
              <a:t> </a:t>
            </a:r>
            <a:r>
              <a:rPr lang="en-US" sz="2800" dirty="0" err="1"/>
              <a:t>o’zgarishi</a:t>
            </a:r>
            <a:r>
              <a:rPr lang="en-US" sz="2800" dirty="0"/>
              <a:t>.</a:t>
            </a:r>
            <a:endParaRPr lang="ru-RU" sz="2800" dirty="0"/>
          </a:p>
          <a:p>
            <a:pPr marL="0" indent="0">
              <a:buNone/>
            </a:pPr>
            <a:r>
              <a:rPr lang="en-US" sz="2800" b="1" dirty="0" err="1">
                <a:solidFill>
                  <a:srgbClr val="FF0000"/>
                </a:solidFill>
              </a:rPr>
              <a:t>Oddiy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deformatsiya</a:t>
            </a:r>
            <a:r>
              <a:rPr lang="en-US" sz="2800" dirty="0"/>
              <a:t>- </a:t>
            </a:r>
            <a:r>
              <a:rPr lang="en-US" sz="2800" dirty="0" err="1"/>
              <a:t>Tashqi</a:t>
            </a:r>
            <a:r>
              <a:rPr lang="en-US" sz="2800" dirty="0"/>
              <a:t> </a:t>
            </a:r>
            <a:r>
              <a:rPr lang="en-US" sz="2800" dirty="0" err="1"/>
              <a:t>kuch</a:t>
            </a:r>
            <a:r>
              <a:rPr lang="en-US" sz="2800" dirty="0"/>
              <a:t> </a:t>
            </a:r>
            <a:r>
              <a:rPr lang="en-US" sz="2800" dirty="0" err="1"/>
              <a:t>yo’nalishida</a:t>
            </a:r>
            <a:r>
              <a:rPr lang="en-US" sz="2800" dirty="0"/>
              <a:t> </a:t>
            </a:r>
            <a:r>
              <a:rPr lang="en-US" sz="2800" dirty="0" err="1"/>
              <a:t>jismning</a:t>
            </a:r>
            <a:r>
              <a:rPr lang="en-US" sz="2800" dirty="0"/>
              <a:t> </a:t>
            </a:r>
            <a:r>
              <a:rPr lang="en-US" sz="2800" dirty="0" err="1"/>
              <a:t>o’lcham</a:t>
            </a:r>
            <a:r>
              <a:rPr lang="en-US" sz="2800" dirty="0"/>
              <a:t> </a:t>
            </a:r>
            <a:r>
              <a:rPr lang="en-US" sz="2800" dirty="0" err="1"/>
              <a:t>yoki</a:t>
            </a:r>
            <a:r>
              <a:rPr lang="en-US" sz="2800" dirty="0"/>
              <a:t> </a:t>
            </a:r>
            <a:r>
              <a:rPr lang="en-US" sz="2800" dirty="0" err="1"/>
              <a:t>shakli</a:t>
            </a:r>
            <a:r>
              <a:rPr lang="en-US" sz="2800" dirty="0"/>
              <a:t> </a:t>
            </a:r>
            <a:r>
              <a:rPr lang="en-US" sz="2800" dirty="0" err="1"/>
              <a:t>o’zgarishi</a:t>
            </a:r>
            <a:endParaRPr lang="ru-RU" sz="2800" dirty="0"/>
          </a:p>
          <a:p>
            <a:pPr marL="0" indent="0">
              <a:buNone/>
            </a:pPr>
            <a:r>
              <a:rPr lang="en-US" sz="2800" b="1" dirty="0" err="1">
                <a:solidFill>
                  <a:srgbClr val="FF0000"/>
                </a:solidFill>
              </a:rPr>
              <a:t>Murakkab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deformatsiya</a:t>
            </a:r>
            <a:r>
              <a:rPr lang="en-US" sz="2800" b="1" dirty="0"/>
              <a:t>-</a:t>
            </a:r>
            <a:r>
              <a:rPr lang="en-US" sz="2800" dirty="0"/>
              <a:t> </a:t>
            </a:r>
            <a:r>
              <a:rPr lang="en-US" sz="2800" dirty="0" err="1"/>
              <a:t>Bir</a:t>
            </a:r>
            <a:r>
              <a:rPr lang="en-US" sz="2800" dirty="0"/>
              <a:t> </a:t>
            </a:r>
            <a:r>
              <a:rPr lang="en-US" sz="2800" dirty="0" err="1"/>
              <a:t>vaqtda</a:t>
            </a:r>
            <a:r>
              <a:rPr lang="en-US" sz="2800" dirty="0"/>
              <a:t> </a:t>
            </a:r>
            <a:r>
              <a:rPr lang="en-US" sz="2800" dirty="0" err="1"/>
              <a:t>ikkita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undan</a:t>
            </a:r>
            <a:r>
              <a:rPr lang="en-US" sz="2800" dirty="0"/>
              <a:t> </a:t>
            </a:r>
            <a:r>
              <a:rPr lang="en-US" sz="2800" dirty="0" err="1"/>
              <a:t>ko’proq</a:t>
            </a:r>
            <a:r>
              <a:rPr lang="en-US" sz="2800" dirty="0"/>
              <a:t> </a:t>
            </a:r>
            <a:r>
              <a:rPr lang="en-US" sz="2800" dirty="0" err="1"/>
              <a:t>oddiy</a:t>
            </a:r>
            <a:r>
              <a:rPr lang="en-US" sz="2800" dirty="0"/>
              <a:t> </a:t>
            </a:r>
            <a:r>
              <a:rPr lang="en-US" sz="2800" dirty="0" err="1"/>
              <a:t>deformatsiyalarni</a:t>
            </a:r>
            <a:r>
              <a:rPr lang="en-US" sz="2800" dirty="0"/>
              <a:t> </a:t>
            </a:r>
            <a:r>
              <a:rPr lang="en-US" sz="2800" dirty="0" err="1"/>
              <a:t>hosil</a:t>
            </a:r>
            <a:r>
              <a:rPr lang="en-US" sz="2800" dirty="0"/>
              <a:t> </a:t>
            </a:r>
            <a:r>
              <a:rPr lang="en-US" sz="2800" dirty="0" err="1"/>
              <a:t>bo’lishi</a:t>
            </a:r>
            <a:endParaRPr lang="ru-RU" sz="2800" dirty="0"/>
          </a:p>
          <a:p>
            <a:pPr marL="0" indent="0">
              <a:buNone/>
            </a:pPr>
            <a:r>
              <a:rPr lang="en-US" sz="2800" b="1" dirty="0">
                <a:solidFill>
                  <a:srgbClr val="FF0000"/>
                </a:solidFill>
              </a:rPr>
              <a:t>Elastic </a:t>
            </a:r>
            <a:r>
              <a:rPr lang="en-US" sz="2800" b="1" dirty="0" err="1">
                <a:solidFill>
                  <a:srgbClr val="FF0000"/>
                </a:solidFill>
              </a:rPr>
              <a:t>deformatsiya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/>
              <a:t>–</a:t>
            </a:r>
            <a:r>
              <a:rPr lang="en-US" sz="2800" dirty="0"/>
              <a:t> </a:t>
            </a:r>
            <a:r>
              <a:rPr lang="en-US" sz="2800" dirty="0" err="1"/>
              <a:t>Tashqi</a:t>
            </a:r>
            <a:r>
              <a:rPr lang="en-US" sz="2800" dirty="0"/>
              <a:t> </a:t>
            </a:r>
            <a:r>
              <a:rPr lang="en-US" sz="2800" dirty="0" err="1"/>
              <a:t>kuch</a:t>
            </a:r>
            <a:r>
              <a:rPr lang="en-US" sz="2800" dirty="0"/>
              <a:t> </a:t>
            </a:r>
            <a:r>
              <a:rPr lang="en-US" sz="2800" dirty="0" err="1"/>
              <a:t>ta’siri</a:t>
            </a:r>
            <a:r>
              <a:rPr lang="en-US" sz="2800" dirty="0"/>
              <a:t> </a:t>
            </a:r>
            <a:r>
              <a:rPr lang="en-US" sz="2800" dirty="0" err="1"/>
              <a:t>yo’qotilgandan</a:t>
            </a:r>
            <a:r>
              <a:rPr lang="en-US" sz="2800" dirty="0"/>
              <a:t> </a:t>
            </a:r>
            <a:r>
              <a:rPr lang="en-US" sz="2800" dirty="0" err="1"/>
              <a:t>keyin</a:t>
            </a:r>
            <a:r>
              <a:rPr lang="en-US" sz="2800" dirty="0"/>
              <a:t> </a:t>
            </a:r>
            <a:r>
              <a:rPr lang="en-US" sz="2800" dirty="0" err="1"/>
              <a:t>jisimning</a:t>
            </a:r>
            <a:r>
              <a:rPr lang="en-US" sz="2800" dirty="0"/>
              <a:t> </a:t>
            </a:r>
            <a:r>
              <a:rPr lang="en-US" sz="2800" dirty="0" err="1"/>
              <a:t>boshlang’ich</a:t>
            </a:r>
            <a:r>
              <a:rPr lang="en-US" sz="2800" dirty="0"/>
              <a:t> </a:t>
            </a:r>
            <a:r>
              <a:rPr lang="en-US" sz="2800" dirty="0" err="1"/>
              <a:t>o’lcham</a:t>
            </a:r>
            <a:r>
              <a:rPr lang="en-US" sz="2800" dirty="0"/>
              <a:t> </a:t>
            </a:r>
            <a:r>
              <a:rPr lang="en-US" sz="2800" dirty="0" err="1"/>
              <a:t>shaklini</a:t>
            </a:r>
            <a:r>
              <a:rPr lang="en-US" sz="2800" dirty="0"/>
              <a:t> </a:t>
            </a:r>
            <a:r>
              <a:rPr lang="en-US" sz="2800" dirty="0" err="1"/>
              <a:t>tiklanishi</a:t>
            </a:r>
            <a:endParaRPr lang="ru-RU" sz="2800" dirty="0"/>
          </a:p>
          <a:p>
            <a:pPr marL="0" indent="0">
              <a:buNone/>
            </a:pPr>
            <a:r>
              <a:rPr lang="en-US" sz="2800" b="1" dirty="0">
                <a:solidFill>
                  <a:srgbClr val="FF0000"/>
                </a:solidFill>
              </a:rPr>
              <a:t>Plastic </a:t>
            </a:r>
            <a:r>
              <a:rPr lang="en-US" sz="2800" b="1" dirty="0" err="1">
                <a:solidFill>
                  <a:srgbClr val="FF0000"/>
                </a:solidFill>
              </a:rPr>
              <a:t>deformatsiya</a:t>
            </a:r>
            <a:r>
              <a:rPr lang="en-US" sz="2800" b="1" dirty="0"/>
              <a:t>- </a:t>
            </a:r>
            <a:r>
              <a:rPr lang="en-US" sz="2800" dirty="0" err="1"/>
              <a:t>Qoldiq</a:t>
            </a:r>
            <a:r>
              <a:rPr lang="en-US" sz="2800" dirty="0"/>
              <a:t> </a:t>
            </a:r>
            <a:r>
              <a:rPr lang="en-US" sz="2800" dirty="0" err="1"/>
              <a:t>deformatsiya</a:t>
            </a:r>
            <a:r>
              <a:rPr lang="en-US" sz="2800" dirty="0"/>
              <a:t> </a:t>
            </a:r>
            <a:r>
              <a:rPr lang="en-US" sz="2800" dirty="0" err="1"/>
              <a:t>ya’ni</a:t>
            </a:r>
            <a:r>
              <a:rPr lang="en-US" sz="2800" dirty="0"/>
              <a:t> </a:t>
            </a:r>
            <a:r>
              <a:rPr lang="en-US" sz="2800" dirty="0" err="1"/>
              <a:t>tashqi</a:t>
            </a:r>
            <a:r>
              <a:rPr lang="en-US" sz="2800" dirty="0"/>
              <a:t> </a:t>
            </a:r>
            <a:r>
              <a:rPr lang="en-US" sz="2800" dirty="0" err="1"/>
              <a:t>kuch</a:t>
            </a:r>
            <a:r>
              <a:rPr lang="en-US" sz="2800" dirty="0"/>
              <a:t> </a:t>
            </a:r>
            <a:r>
              <a:rPr lang="en-US" sz="2800" dirty="0" err="1"/>
              <a:t>ta’siri</a:t>
            </a:r>
            <a:r>
              <a:rPr lang="en-US" sz="2800" dirty="0"/>
              <a:t> </a:t>
            </a:r>
            <a:r>
              <a:rPr lang="en-US" sz="2800" dirty="0" err="1"/>
              <a:t>yo’qotilgandan</a:t>
            </a:r>
            <a:r>
              <a:rPr lang="en-US" sz="2800" dirty="0"/>
              <a:t> </a:t>
            </a:r>
            <a:r>
              <a:rPr lang="en-US" sz="2800" dirty="0" err="1"/>
              <a:t>keyin</a:t>
            </a:r>
            <a:r>
              <a:rPr lang="en-US" sz="2800" dirty="0"/>
              <a:t> </a:t>
            </a:r>
            <a:r>
              <a:rPr lang="en-US" sz="2800" dirty="0" err="1"/>
              <a:t>jismning</a:t>
            </a:r>
            <a:r>
              <a:rPr lang="en-US" sz="2800" dirty="0"/>
              <a:t> </a:t>
            </a:r>
            <a:r>
              <a:rPr lang="en-US" sz="2800" dirty="0" err="1"/>
              <a:t>boshlang’ich</a:t>
            </a:r>
            <a:r>
              <a:rPr lang="en-US" sz="2800" dirty="0"/>
              <a:t> </a:t>
            </a:r>
            <a:r>
              <a:rPr lang="en-US" sz="2800" dirty="0" err="1"/>
              <a:t>o’lcham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shaklini</a:t>
            </a:r>
            <a:r>
              <a:rPr lang="en-US" sz="2800" dirty="0"/>
              <a:t> </a:t>
            </a:r>
            <a:r>
              <a:rPr lang="en-US" sz="2800" dirty="0" err="1"/>
              <a:t>tiklanmasligi</a:t>
            </a:r>
            <a:r>
              <a:rPr lang="en-US" sz="2800" dirty="0"/>
              <a:t>.</a:t>
            </a:r>
            <a:endParaRPr lang="ru-RU" sz="2800" dirty="0"/>
          </a:p>
          <a:p>
            <a:pPr marL="0" indent="0">
              <a:buNone/>
            </a:pPr>
            <a:r>
              <a:rPr lang="en-US" sz="2800" b="1" dirty="0" err="1">
                <a:solidFill>
                  <a:srgbClr val="FF0000"/>
                </a:solidFill>
              </a:rPr>
              <a:t>Kuchlanish</a:t>
            </a:r>
            <a:r>
              <a:rPr lang="en-US" sz="2800" b="1" dirty="0"/>
              <a:t>-</a:t>
            </a:r>
            <a:r>
              <a:rPr lang="en-US" sz="2800" dirty="0"/>
              <a:t> </a:t>
            </a:r>
            <a:r>
              <a:rPr lang="en-US" sz="2800" dirty="0" err="1"/>
              <a:t>Ichki</a:t>
            </a:r>
            <a:r>
              <a:rPr lang="en-US" sz="2800" dirty="0"/>
              <a:t> </a:t>
            </a:r>
            <a:r>
              <a:rPr lang="en-US" sz="2800" dirty="0" err="1"/>
              <a:t>kuchni</a:t>
            </a:r>
            <a:r>
              <a:rPr lang="en-US" sz="2800" dirty="0"/>
              <a:t> </a:t>
            </a:r>
            <a:r>
              <a:rPr lang="en-US" sz="2800" dirty="0" err="1"/>
              <a:t>kesim</a:t>
            </a:r>
            <a:r>
              <a:rPr lang="en-US" sz="2800" dirty="0"/>
              <a:t> </a:t>
            </a:r>
            <a:r>
              <a:rPr lang="en-US" sz="2800" dirty="0" err="1"/>
              <a:t>yo’zaga</a:t>
            </a:r>
            <a:r>
              <a:rPr lang="en-US" sz="2800" dirty="0"/>
              <a:t> </a:t>
            </a:r>
            <a:r>
              <a:rPr lang="en-US" sz="2800" dirty="0" err="1"/>
              <a:t>tarqalish</a:t>
            </a:r>
            <a:r>
              <a:rPr lang="en-US" sz="2800" dirty="0"/>
              <a:t> </a:t>
            </a:r>
            <a:r>
              <a:rPr lang="en-US" sz="2800" dirty="0" err="1"/>
              <a:t>qonuniyatini</a:t>
            </a:r>
            <a:r>
              <a:rPr lang="en-US" sz="2800" dirty="0"/>
              <a:t> </a:t>
            </a:r>
            <a:r>
              <a:rPr lang="en-US" sz="2800" dirty="0" err="1"/>
              <a:t>ifodalaydi</a:t>
            </a:r>
            <a:r>
              <a:rPr lang="en-US" sz="2800" dirty="0"/>
              <a:t>, </a:t>
            </a:r>
            <a:r>
              <a:rPr lang="en-US" sz="2800" dirty="0" err="1"/>
              <a:t>ya’ni</a:t>
            </a:r>
            <a:r>
              <a:rPr lang="en-US" sz="2800" dirty="0"/>
              <a:t> </a:t>
            </a:r>
            <a:r>
              <a:rPr lang="en-US" sz="2800" dirty="0" err="1"/>
              <a:t>birlik</a:t>
            </a:r>
            <a:r>
              <a:rPr lang="en-US" sz="2800" dirty="0"/>
              <a:t> </a:t>
            </a:r>
            <a:r>
              <a:rPr lang="en-US" sz="2800" dirty="0" err="1"/>
              <a:t>yo’zaga</a:t>
            </a:r>
            <a:r>
              <a:rPr lang="en-US" sz="2800" dirty="0"/>
              <a:t> </a:t>
            </a:r>
            <a:r>
              <a:rPr lang="en-US" sz="2800" dirty="0" err="1"/>
              <a:t>to’g’ri</a:t>
            </a:r>
            <a:r>
              <a:rPr lang="en-US" sz="2800" dirty="0"/>
              <a:t> </a:t>
            </a:r>
            <a:r>
              <a:rPr lang="en-US" sz="2800" dirty="0" err="1"/>
              <a:t>keluvchi</a:t>
            </a:r>
            <a:r>
              <a:rPr lang="en-US" sz="2800" dirty="0"/>
              <a:t> </a:t>
            </a:r>
            <a:r>
              <a:rPr lang="en-US" sz="2800" dirty="0" err="1"/>
              <a:t>kuch</a:t>
            </a:r>
            <a:r>
              <a:rPr lang="en-US" sz="2800" dirty="0"/>
              <a:t>.</a:t>
            </a:r>
            <a:endParaRPr lang="ru-RU" sz="2800" dirty="0"/>
          </a:p>
          <a:p>
            <a:pPr marL="0" indent="0"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272164246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156754"/>
            <a:ext cx="10598833" cy="670124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FF0000"/>
                </a:solidFill>
              </a:rPr>
              <a:t>Normal </a:t>
            </a:r>
            <a:r>
              <a:rPr lang="en-US" sz="2900" b="1" dirty="0" err="1">
                <a:solidFill>
                  <a:srgbClr val="FF0000"/>
                </a:solidFill>
              </a:rPr>
              <a:t>kuchlanish</a:t>
            </a:r>
            <a:r>
              <a:rPr lang="en-US" sz="2900" dirty="0"/>
              <a:t>- </a:t>
            </a:r>
            <a:r>
              <a:rPr lang="en-US" sz="2900" dirty="0" err="1"/>
              <a:t>Kesim</a:t>
            </a:r>
            <a:r>
              <a:rPr lang="en-US" sz="2900" dirty="0"/>
              <a:t> </a:t>
            </a:r>
            <a:r>
              <a:rPr lang="en-US" sz="2900" dirty="0" err="1"/>
              <a:t>yo’zaga</a:t>
            </a:r>
            <a:r>
              <a:rPr lang="en-US" sz="2900" dirty="0"/>
              <a:t> </a:t>
            </a:r>
            <a:r>
              <a:rPr lang="en-US" sz="2900" dirty="0" err="1"/>
              <a:t>tik</a:t>
            </a:r>
            <a:r>
              <a:rPr lang="en-US" sz="2900" dirty="0"/>
              <a:t> </a:t>
            </a:r>
            <a:r>
              <a:rPr lang="en-US" sz="2900" dirty="0" err="1"/>
              <a:t>yo’naladigan</a:t>
            </a:r>
            <a:r>
              <a:rPr lang="en-US" sz="2900" dirty="0"/>
              <a:t> </a:t>
            </a:r>
            <a:r>
              <a:rPr lang="en-US" sz="2900" dirty="0" err="1"/>
              <a:t>ko’chlanish</a:t>
            </a:r>
            <a:endParaRPr lang="ru-RU" sz="2900" dirty="0"/>
          </a:p>
          <a:p>
            <a:pPr marL="0" indent="0">
              <a:buNone/>
            </a:pPr>
            <a:r>
              <a:rPr lang="en-US" sz="2900" b="1" dirty="0" err="1">
                <a:solidFill>
                  <a:srgbClr val="FF0000"/>
                </a:solidFill>
              </a:rPr>
              <a:t>Urinma</a:t>
            </a:r>
            <a:r>
              <a:rPr lang="en-US" sz="2900" b="1" dirty="0">
                <a:solidFill>
                  <a:srgbClr val="FF0000"/>
                </a:solidFill>
              </a:rPr>
              <a:t> </a:t>
            </a:r>
            <a:r>
              <a:rPr lang="en-US" sz="2900" b="1" dirty="0" err="1">
                <a:solidFill>
                  <a:srgbClr val="FF0000"/>
                </a:solidFill>
              </a:rPr>
              <a:t>kuchlanish</a:t>
            </a:r>
            <a:r>
              <a:rPr lang="en-US" sz="2900" dirty="0"/>
              <a:t>- </a:t>
            </a:r>
            <a:r>
              <a:rPr lang="en-US" sz="2900" dirty="0" err="1"/>
              <a:t>Kesim</a:t>
            </a:r>
            <a:r>
              <a:rPr lang="en-US" sz="2900" dirty="0"/>
              <a:t> </a:t>
            </a:r>
            <a:r>
              <a:rPr lang="en-US" sz="2900" dirty="0" err="1"/>
              <a:t>yo’zaga</a:t>
            </a:r>
            <a:r>
              <a:rPr lang="en-US" sz="2900" dirty="0"/>
              <a:t> </a:t>
            </a:r>
            <a:r>
              <a:rPr lang="en-US" sz="2900" dirty="0" err="1"/>
              <a:t>urinma</a:t>
            </a:r>
            <a:r>
              <a:rPr lang="en-US" sz="2900" dirty="0"/>
              <a:t> </a:t>
            </a:r>
            <a:r>
              <a:rPr lang="en-US" sz="2900" dirty="0" err="1"/>
              <a:t>yo’naladigan</a:t>
            </a:r>
            <a:r>
              <a:rPr lang="en-US" sz="2900" dirty="0"/>
              <a:t> </a:t>
            </a:r>
            <a:r>
              <a:rPr lang="en-US" sz="2900" dirty="0" err="1"/>
              <a:t>kuchlanish</a:t>
            </a:r>
            <a:endParaRPr lang="ru-RU" sz="2900" dirty="0"/>
          </a:p>
          <a:p>
            <a:pPr marL="0" indent="0">
              <a:buNone/>
            </a:pPr>
            <a:r>
              <a:rPr lang="en-US" sz="2900" b="1" dirty="0" err="1">
                <a:solidFill>
                  <a:srgbClr val="FF0000"/>
                </a:solidFill>
              </a:rPr>
              <a:t>To’liq</a:t>
            </a:r>
            <a:r>
              <a:rPr lang="en-US" sz="2900" b="1" dirty="0">
                <a:solidFill>
                  <a:srgbClr val="FF0000"/>
                </a:solidFill>
              </a:rPr>
              <a:t> </a:t>
            </a:r>
            <a:r>
              <a:rPr lang="en-US" sz="2900" b="1" dirty="0" err="1">
                <a:solidFill>
                  <a:srgbClr val="FF0000"/>
                </a:solidFill>
              </a:rPr>
              <a:t>kuchlanish</a:t>
            </a:r>
            <a:r>
              <a:rPr lang="en-US" sz="2900" b="1" dirty="0">
                <a:solidFill>
                  <a:srgbClr val="FF0000"/>
                </a:solidFill>
              </a:rPr>
              <a:t>-</a:t>
            </a:r>
            <a:r>
              <a:rPr lang="en-US" sz="2900" dirty="0">
                <a:solidFill>
                  <a:srgbClr val="FF0000"/>
                </a:solidFill>
              </a:rPr>
              <a:t> </a:t>
            </a:r>
            <a:r>
              <a:rPr lang="en-US" sz="2900" dirty="0" err="1"/>
              <a:t>Normar</a:t>
            </a:r>
            <a:r>
              <a:rPr lang="en-US" sz="2900" dirty="0"/>
              <a:t> </a:t>
            </a:r>
            <a:r>
              <a:rPr lang="en-US" sz="2900" dirty="0" err="1"/>
              <a:t>va</a:t>
            </a:r>
            <a:r>
              <a:rPr lang="en-US" sz="2900" dirty="0"/>
              <a:t> </a:t>
            </a:r>
            <a:r>
              <a:rPr lang="en-US" sz="2900" dirty="0" err="1"/>
              <a:t>urinma</a:t>
            </a:r>
            <a:r>
              <a:rPr lang="en-US" sz="2900" dirty="0"/>
              <a:t> </a:t>
            </a:r>
            <a:r>
              <a:rPr lang="en-US" sz="2900" dirty="0" err="1"/>
              <a:t>kuchlanishlarning</a:t>
            </a:r>
            <a:r>
              <a:rPr lang="en-US" sz="2900" dirty="0"/>
              <a:t> </a:t>
            </a:r>
            <a:r>
              <a:rPr lang="en-US" sz="2900" dirty="0" err="1"/>
              <a:t>geometrik</a:t>
            </a:r>
            <a:r>
              <a:rPr lang="en-US" sz="2900" dirty="0"/>
              <a:t>  </a:t>
            </a:r>
            <a:r>
              <a:rPr lang="en-US" sz="2900" dirty="0" err="1"/>
              <a:t>yig’indisi</a:t>
            </a:r>
            <a:endParaRPr lang="ru-RU" sz="2900" dirty="0"/>
          </a:p>
          <a:p>
            <a:pPr marL="0" indent="0">
              <a:buNone/>
            </a:pPr>
            <a:r>
              <a:rPr lang="en-US" sz="2900" b="1" dirty="0" err="1">
                <a:solidFill>
                  <a:srgbClr val="FF0000"/>
                </a:solidFill>
              </a:rPr>
              <a:t>Kontaktli</a:t>
            </a:r>
            <a:r>
              <a:rPr lang="en-US" sz="2900" b="1" dirty="0">
                <a:solidFill>
                  <a:srgbClr val="FF0000"/>
                </a:solidFill>
              </a:rPr>
              <a:t> </a:t>
            </a:r>
            <a:r>
              <a:rPr lang="en-US" sz="2900" b="1" dirty="0" err="1">
                <a:solidFill>
                  <a:srgbClr val="FF0000"/>
                </a:solidFill>
              </a:rPr>
              <a:t>kuchlanish</a:t>
            </a:r>
            <a:r>
              <a:rPr lang="en-US" sz="2900" dirty="0"/>
              <a:t>- </a:t>
            </a:r>
            <a:r>
              <a:rPr lang="en-US" sz="2900" dirty="0" err="1"/>
              <a:t>Ikkiita</a:t>
            </a:r>
            <a:r>
              <a:rPr lang="en-US" sz="2900" dirty="0"/>
              <a:t> </a:t>
            </a:r>
            <a:r>
              <a:rPr lang="en-US" sz="2900" dirty="0" err="1"/>
              <a:t>jismning</a:t>
            </a:r>
            <a:r>
              <a:rPr lang="en-US" sz="2900" dirty="0"/>
              <a:t> </a:t>
            </a:r>
            <a:r>
              <a:rPr lang="en-US" sz="2900" dirty="0" err="1"/>
              <a:t>tegishish</a:t>
            </a:r>
            <a:r>
              <a:rPr lang="en-US" sz="2900" dirty="0"/>
              <a:t> (</a:t>
            </a:r>
            <a:r>
              <a:rPr lang="en-US" sz="2900" dirty="0" err="1"/>
              <a:t>kontaktlanish</a:t>
            </a:r>
            <a:r>
              <a:rPr lang="en-US" sz="2900" dirty="0"/>
              <a:t> </a:t>
            </a:r>
            <a:r>
              <a:rPr lang="en-US" sz="2900" dirty="0" err="1"/>
              <a:t>yo’zasidagi</a:t>
            </a:r>
            <a:r>
              <a:rPr lang="en-US" sz="2900" dirty="0"/>
              <a:t> </a:t>
            </a:r>
            <a:r>
              <a:rPr lang="en-US" sz="2900" dirty="0" err="1"/>
              <a:t>kuchlanish</a:t>
            </a:r>
            <a:r>
              <a:rPr lang="en-US" sz="2900" dirty="0"/>
              <a:t>)</a:t>
            </a:r>
            <a:endParaRPr lang="ru-RU" sz="2900" dirty="0"/>
          </a:p>
          <a:p>
            <a:pPr marL="0" indent="0">
              <a:buNone/>
            </a:pPr>
            <a:r>
              <a:rPr lang="en-US" sz="2900" b="1" dirty="0" err="1">
                <a:solidFill>
                  <a:srgbClr val="FF0000"/>
                </a:solidFill>
              </a:rPr>
              <a:t>Kuchlanish</a:t>
            </a:r>
            <a:r>
              <a:rPr lang="en-US" sz="2900" b="1" dirty="0">
                <a:solidFill>
                  <a:srgbClr val="FF0000"/>
                </a:solidFill>
              </a:rPr>
              <a:t> </a:t>
            </a:r>
            <a:r>
              <a:rPr lang="en-US" sz="2900" b="1" dirty="0" err="1">
                <a:solidFill>
                  <a:srgbClr val="FF0000"/>
                </a:solidFill>
              </a:rPr>
              <a:t>konsentratsiyasi</a:t>
            </a:r>
            <a:r>
              <a:rPr lang="en-US" sz="2900" dirty="0">
                <a:solidFill>
                  <a:srgbClr val="FF0000"/>
                </a:solidFill>
              </a:rPr>
              <a:t> </a:t>
            </a:r>
            <a:r>
              <a:rPr lang="en-US" sz="2900" dirty="0"/>
              <a:t>– </a:t>
            </a:r>
            <a:r>
              <a:rPr lang="en-US" sz="2900" dirty="0" err="1"/>
              <a:t>Kuchlanishlar</a:t>
            </a:r>
            <a:r>
              <a:rPr lang="en-US" sz="2900" dirty="0"/>
              <a:t> </a:t>
            </a:r>
            <a:r>
              <a:rPr lang="en-US" sz="2900" dirty="0" err="1"/>
              <a:t>to’plami</a:t>
            </a:r>
            <a:endParaRPr lang="ru-RU" sz="2900" dirty="0"/>
          </a:p>
          <a:p>
            <a:pPr marL="0" indent="0">
              <a:buNone/>
            </a:pPr>
            <a:r>
              <a:rPr lang="en-US" sz="2900" b="1" dirty="0" err="1">
                <a:solidFill>
                  <a:srgbClr val="FF0000"/>
                </a:solidFill>
              </a:rPr>
              <a:t>Qattiqlik</a:t>
            </a:r>
            <a:r>
              <a:rPr lang="en-US" sz="2900" b="1" dirty="0"/>
              <a:t>-</a:t>
            </a:r>
            <a:r>
              <a:rPr lang="en-US" sz="2900" dirty="0"/>
              <a:t> </a:t>
            </a:r>
            <a:r>
              <a:rPr lang="en-US" sz="2900" dirty="0" err="1"/>
              <a:t>Sirtiga</a:t>
            </a:r>
            <a:r>
              <a:rPr lang="en-US" sz="2900" dirty="0"/>
              <a:t> </a:t>
            </a:r>
            <a:r>
              <a:rPr lang="en-US" sz="2900" dirty="0" err="1"/>
              <a:t>sindirilgan</a:t>
            </a:r>
            <a:r>
              <a:rPr lang="en-US" sz="2900" dirty="0"/>
              <a:t> </a:t>
            </a:r>
            <a:r>
              <a:rPr lang="en-US" sz="2900" dirty="0" err="1"/>
              <a:t>detallga</a:t>
            </a:r>
            <a:r>
              <a:rPr lang="en-US" sz="2900" dirty="0"/>
              <a:t> </a:t>
            </a:r>
            <a:r>
              <a:rPr lang="en-US" sz="2900" dirty="0" err="1"/>
              <a:t>qarshilik</a:t>
            </a:r>
            <a:r>
              <a:rPr lang="en-US" sz="2900" dirty="0"/>
              <a:t> </a:t>
            </a:r>
            <a:r>
              <a:rPr lang="en-US" sz="2900" dirty="0" err="1"/>
              <a:t>ko’rsatma</a:t>
            </a:r>
            <a:r>
              <a:rPr lang="en-US" sz="2900" dirty="0"/>
              <a:t> </a:t>
            </a:r>
            <a:r>
              <a:rPr lang="en-US" sz="2900" dirty="0" err="1"/>
              <a:t>olish</a:t>
            </a:r>
            <a:r>
              <a:rPr lang="en-US" sz="2900" dirty="0"/>
              <a:t> </a:t>
            </a:r>
            <a:r>
              <a:rPr lang="en-US" sz="2900" dirty="0" err="1"/>
              <a:t>qobiliyati</a:t>
            </a:r>
            <a:endParaRPr lang="ru-RU" sz="2900" dirty="0"/>
          </a:p>
          <a:p>
            <a:pPr marL="0" indent="0">
              <a:buNone/>
            </a:pPr>
            <a:r>
              <a:rPr lang="en-US" sz="2900" b="1" dirty="0" err="1">
                <a:solidFill>
                  <a:srgbClr val="FF0000"/>
                </a:solidFill>
              </a:rPr>
              <a:t>Konstriksiya</a:t>
            </a:r>
            <a:r>
              <a:rPr lang="en-US" sz="2900" b="1" dirty="0"/>
              <a:t>-</a:t>
            </a:r>
            <a:r>
              <a:rPr lang="en-US" sz="2900" dirty="0"/>
              <a:t> </a:t>
            </a:r>
            <a:r>
              <a:rPr lang="en-US" sz="2900" dirty="0" err="1"/>
              <a:t>Detall</a:t>
            </a:r>
            <a:r>
              <a:rPr lang="en-US" sz="2900" dirty="0"/>
              <a:t>, </a:t>
            </a:r>
            <a:r>
              <a:rPr lang="en-US" sz="2900" dirty="0" err="1"/>
              <a:t>mexanizm</a:t>
            </a:r>
            <a:r>
              <a:rPr lang="en-US" sz="2900" dirty="0"/>
              <a:t>, </a:t>
            </a:r>
            <a:r>
              <a:rPr lang="en-US" sz="2900" dirty="0" err="1"/>
              <a:t>mashina</a:t>
            </a:r>
            <a:r>
              <a:rPr lang="en-US" sz="2900" dirty="0"/>
              <a:t>, </a:t>
            </a:r>
            <a:r>
              <a:rPr lang="en-US" sz="2900" dirty="0" err="1"/>
              <a:t>qurilma</a:t>
            </a:r>
            <a:r>
              <a:rPr lang="en-US" sz="2900" dirty="0"/>
              <a:t>, </a:t>
            </a:r>
            <a:r>
              <a:rPr lang="en-US" sz="2900" dirty="0" err="1"/>
              <a:t>inshoot</a:t>
            </a:r>
            <a:endParaRPr lang="ru-RU" sz="2900" dirty="0"/>
          </a:p>
          <a:p>
            <a:pPr marL="0" indent="0">
              <a:buNone/>
            </a:pPr>
            <a:r>
              <a:rPr lang="en-US" sz="2900" b="1" dirty="0" err="1">
                <a:solidFill>
                  <a:srgbClr val="FF0000"/>
                </a:solidFill>
              </a:rPr>
              <a:t>Inshoot</a:t>
            </a:r>
            <a:r>
              <a:rPr lang="en-US" sz="2900" b="1" dirty="0"/>
              <a:t>- </a:t>
            </a:r>
            <a:r>
              <a:rPr lang="en-US" sz="2900" dirty="0" err="1"/>
              <a:t>Bino,ko’prik</a:t>
            </a:r>
            <a:r>
              <a:rPr lang="en-US" sz="2900" dirty="0"/>
              <a:t>, </a:t>
            </a:r>
            <a:r>
              <a:rPr lang="en-US" sz="2900" dirty="0" err="1"/>
              <a:t>rezervuar</a:t>
            </a:r>
            <a:r>
              <a:rPr lang="en-US" sz="2900" dirty="0"/>
              <a:t> </a:t>
            </a:r>
            <a:r>
              <a:rPr lang="en-US" sz="2900" dirty="0" err="1"/>
              <a:t>va</a:t>
            </a:r>
            <a:r>
              <a:rPr lang="en-US" sz="2900" dirty="0"/>
              <a:t> </a:t>
            </a:r>
            <a:r>
              <a:rPr lang="en-US" sz="2900" dirty="0" err="1"/>
              <a:t>h.k</a:t>
            </a:r>
            <a:endParaRPr lang="ru-RU" sz="2900" dirty="0"/>
          </a:p>
          <a:p>
            <a:pPr marL="0" indent="0">
              <a:buNone/>
            </a:pPr>
            <a:endParaRPr lang="ru-RU" sz="2900" dirty="0"/>
          </a:p>
        </p:txBody>
      </p:sp>
    </p:spTree>
    <p:extLst>
      <p:ext uri="{BB962C8B-B14F-4D97-AF65-F5344CB8AC3E}">
        <p14:creationId xmlns:p14="http://schemas.microsoft.com/office/powerpoint/2010/main" val="2539988002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56914" y="2510135"/>
            <a:ext cx="10392590" cy="11079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en-US" sz="6600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E’tiborinigiz</a:t>
            </a:r>
            <a:r>
              <a:rPr lang="en-U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raxmat</a:t>
            </a:r>
            <a:r>
              <a:rPr lang="en-U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6600" b="1" dirty="0">
              <a:ln w="9525">
                <a:solidFill>
                  <a:schemeClr val="bg1"/>
                </a:solidFill>
                <a:prstDash val="solid"/>
              </a:ln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445534"/>
      </p:ext>
    </p:extLst>
  </p:cSld>
  <p:clrMapOvr>
    <a:masterClrMapping/>
  </p:clrMapOvr>
  <p:transition spd="slow">
    <p:wip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TM03457496[[fn=Параллакс]]</Template>
  <TotalTime>662</TotalTime>
  <Words>821</Words>
  <Application>Microsoft Office PowerPoint</Application>
  <PresentationFormat>Широкоэкранный</PresentationFormat>
  <Paragraphs>107</Paragraphs>
  <Slides>26</Slides>
  <Notes>26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Arial</vt:lpstr>
      <vt:lpstr>Calibri</vt:lpstr>
      <vt:lpstr>Corbel</vt:lpstr>
      <vt:lpstr>Times New Roman</vt:lpstr>
      <vt:lpstr>Параллакс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Abdulloh</dc:creator>
  <cp:lastModifiedBy>Пользователь</cp:lastModifiedBy>
  <cp:revision>56</cp:revision>
  <dcterms:created xsi:type="dcterms:W3CDTF">2018-01-17T20:24:24Z</dcterms:created>
  <dcterms:modified xsi:type="dcterms:W3CDTF">2018-04-07T17:13:12Z</dcterms:modified>
</cp:coreProperties>
</file>