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5" r:id="rId2"/>
    <p:sldId id="256" r:id="rId3"/>
    <p:sldId id="276" r:id="rId4"/>
    <p:sldId id="280" r:id="rId5"/>
    <p:sldId id="281" r:id="rId6"/>
    <p:sldId id="282" r:id="rId7"/>
    <p:sldId id="283" r:id="rId8"/>
    <p:sldId id="284" r:id="rId9"/>
    <p:sldId id="285" r:id="rId10"/>
    <p:sldId id="277" r:id="rId11"/>
    <p:sldId id="278" r:id="rId12"/>
    <p:sldId id="27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18" autoAdjust="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4E1BB-A3A3-49C2-8E6D-AB14FB5FAE8C}" type="datetimeFigureOut">
              <a:rPr lang="ru-RU" smtClean="0"/>
              <a:pPr/>
              <a:t>20.04.2017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6C664-4F7C-4A79-AB19-CC1167B3DC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20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00FD-9A5F-420A-8214-53F1F3572982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6403-E9FB-4D18-9892-5B2E80E8E68D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5CE6C-E217-43B5-AEF7-C7D36682DBA0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4CE0-4043-44EF-8CE6-7927A7C9F805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5463-0820-407C-AD78-30D3B1032ADF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1085-9C2C-45E6-943B-B0185B058CDB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520C-148F-4467-955E-E8341817CADE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7A476-38D0-40AF-BFD3-D560662E3D05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4DC92-D2E3-467C-BA4B-2622A378AC18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7AE0E-72B9-487A-AF03-CC267D391C84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67F74-B54F-4EB8-B6A6-55EBFC1F29B6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D3E19-E4DD-4EA1-B7D3-CF2A52BF6132}" type="datetime1">
              <a:rPr lang="ru-RU" smtClean="0"/>
              <a:pPr/>
              <a:t>20.04.2017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0.xml"/><Relationship Id="rId5" Type="http://schemas.openxmlformats.org/officeDocument/2006/relationships/slide" Target="slide6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2.xml"/><Relationship Id="rId5" Type="http://schemas.openxmlformats.org/officeDocument/2006/relationships/slide" Target="slide10.xml"/><Relationship Id="rId4" Type="http://schemas.openxmlformats.org/officeDocument/2006/relationships/slide" Target="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Прямоугольник 6"/>
          <p:cNvSpPr/>
          <p:nvPr/>
        </p:nvSpPr>
        <p:spPr>
          <a:xfrm>
            <a:off x="0" y="1633930"/>
            <a:ext cx="4357686" cy="64294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одзаголовок 69"/>
          <p:cNvSpPr>
            <a:spLocks noGrp="1"/>
          </p:cNvSpPr>
          <p:nvPr>
            <p:ph type="subTitle" idx="1"/>
          </p:nvPr>
        </p:nvSpPr>
        <p:spPr>
          <a:xfrm>
            <a:off x="1115616" y="1571612"/>
            <a:ext cx="7056784" cy="2143140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</a:rPr>
              <a:t>Lecture </a:t>
            </a:r>
            <a:r>
              <a:rPr lang="en-US" sz="4400" b="1" dirty="0" smtClean="0">
                <a:solidFill>
                  <a:schemeClr val="tx1"/>
                </a:solidFill>
              </a:rPr>
              <a:t>1.        </a:t>
            </a:r>
            <a:r>
              <a:rPr lang="en-US" sz="4400" b="1" dirty="0" smtClean="0">
                <a:solidFill>
                  <a:schemeClr val="tx1"/>
                </a:solidFill>
              </a:rPr>
              <a:t>Introduction to Information and Web Technologies </a:t>
            </a:r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1571604" y="3786190"/>
            <a:ext cx="6429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Keywords: </a:t>
            </a:r>
            <a:r>
              <a:rPr lang="en-US" b="1" dirty="0" smtClean="0"/>
              <a:t>syllabus, module outline</a:t>
            </a:r>
            <a:endParaRPr lang="en-US" b="1" i="1" dirty="0" smtClean="0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chemeClr val="accent6"/>
                </a:solidFill>
              </a:rPr>
              <a:t>Plan</a:t>
            </a:r>
            <a:endParaRPr lang="ru-RU" sz="1700" kern="1200" dirty="0">
              <a:solidFill>
                <a:schemeClr val="accent6"/>
              </a:solidFill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7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Module Outline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1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Teaching Calendar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1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Assessment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Module outline</a:t>
            </a:r>
          </a:p>
          <a:p>
            <a:pPr marL="514350" indent="-514350" algn="l"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Teaching calendar</a:t>
            </a:r>
          </a:p>
          <a:p>
            <a:pPr marL="514350" indent="-514350" algn="l"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Assessment</a:t>
            </a:r>
            <a:endParaRPr lang="en-GB" dirty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Reading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8094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Lecture plan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1" name="Полилиния 70"/>
          <p:cNvSpPr/>
          <p:nvPr/>
        </p:nvSpPr>
        <p:spPr>
          <a:xfrm rot="16200000">
            <a:off x="1800158" y="671613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6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r>
              <a:rPr lang="en-US" dirty="0"/>
              <a:t>This module introduces the fundamental concepts of Information Technologies in various business disciplines, demonstrates their value to a modern society and provides students with practical skills of computer literacy to suit their needs (used in later courses and in their career). 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35477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Module Outline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Module Outline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Teaching Calendar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Assessment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09320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66828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en-US" dirty="0"/>
              <a:t>After completing this module the student should be able to</a:t>
            </a:r>
            <a:r>
              <a:rPr lang="en-US" dirty="0" smtClean="0"/>
              <a:t>:</a:t>
            </a:r>
          </a:p>
          <a:p>
            <a:pPr algn="l"/>
            <a:r>
              <a:rPr lang="en-US" dirty="0" smtClean="0"/>
              <a:t> </a:t>
            </a:r>
          </a:p>
          <a:p>
            <a:pPr marL="514350" indent="-514350" algn="l">
              <a:buAutoNum type="arabicPeriod"/>
            </a:pPr>
            <a:r>
              <a:rPr lang="en-US" dirty="0" smtClean="0"/>
              <a:t>To </a:t>
            </a:r>
            <a:r>
              <a:rPr lang="en-US" dirty="0"/>
              <a:t>understand major aspects of modern information technologies and their application in different spheres;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To </a:t>
            </a:r>
            <a:r>
              <a:rPr lang="en-US" dirty="0"/>
              <a:t>produce a written piece of work using a word processing package;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To </a:t>
            </a:r>
            <a:r>
              <a:rPr lang="en-US" dirty="0"/>
              <a:t>produce a simple spreadsheet to process basic data;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To </a:t>
            </a:r>
            <a:r>
              <a:rPr lang="en-US" dirty="0"/>
              <a:t>produce electronic presentation for personal or professional needs;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To </a:t>
            </a:r>
            <a:r>
              <a:rPr lang="en-US" dirty="0"/>
              <a:t>describe the concept of internet and its infrastructure;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To </a:t>
            </a:r>
            <a:r>
              <a:rPr lang="en-US" dirty="0"/>
              <a:t>create simple web page using text editor and appropriate software;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To </a:t>
            </a:r>
            <a:r>
              <a:rPr lang="en-US" dirty="0"/>
              <a:t>evaluate site designs and structures.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771800" y="285728"/>
            <a:ext cx="42935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Learning Outcomes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Module Outline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Teaching Calendar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Assessment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2984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fontScale="55000" lnSpcReduction="20000"/>
          </a:bodyPr>
          <a:lstStyle/>
          <a:p>
            <a:pPr marL="514350" indent="-514350" algn="l">
              <a:buAutoNum type="arabicPeriod"/>
            </a:pPr>
            <a:r>
              <a:rPr lang="en-US" dirty="0" smtClean="0"/>
              <a:t>Word </a:t>
            </a:r>
            <a:r>
              <a:rPr lang="en-US" dirty="0"/>
              <a:t>processing: advanced text editing, automatic content page generation, work with tables, paragraphs, images.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Spreadsheets</a:t>
            </a:r>
            <a:r>
              <a:rPr lang="en-US" dirty="0"/>
              <a:t>: create tables using appropriate cell formats; format a table using conditional formatting tools; use formulas and built-in MS Excel functions; </a:t>
            </a:r>
            <a:r>
              <a:rPr lang="en-US" dirty="0" err="1"/>
              <a:t>analyse</a:t>
            </a:r>
            <a:r>
              <a:rPr lang="en-US" dirty="0"/>
              <a:t> data using simple and advanced filter options, subtotals; create different graphs and charts; prepare a table to be printed out.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Power </a:t>
            </a:r>
            <a:r>
              <a:rPr lang="en-US" dirty="0"/>
              <a:t>Point Presentations: create a presentation using appropriate software (e.g. MS Power Point); insert chart, images, and sound as necessary; create an animation; </a:t>
            </a:r>
            <a:r>
              <a:rPr lang="en-US" dirty="0" err="1"/>
              <a:t>customise</a:t>
            </a:r>
            <a:r>
              <a:rPr lang="en-US" dirty="0"/>
              <a:t> slide design and make a template.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History</a:t>
            </a:r>
            <a:r>
              <a:rPr lang="en-US" dirty="0"/>
              <a:t>, Infrastructure and Concept of Internet and WWW, E-commerce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Building </a:t>
            </a:r>
            <a:r>
              <a:rPr lang="en-US" dirty="0"/>
              <a:t>web pages from scratch: creating web pages using text editors, exploring HTML5 abilities, styling and layout.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Web </a:t>
            </a:r>
            <a:r>
              <a:rPr lang="en-US" dirty="0"/>
              <a:t>Design: create web sites using WYSIWYG editors.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Security </a:t>
            </a:r>
            <a:r>
              <a:rPr lang="en-US" dirty="0"/>
              <a:t>issues: introduction to basic security threats and counter-measures.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771800" y="285728"/>
            <a:ext cx="41163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Indicative Syllabus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Module Outline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Teaching Calendar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Assessment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2918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771800" y="285728"/>
            <a:ext cx="40532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Teaching Calendar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8437524"/>
              </p:ext>
            </p:extLst>
          </p:nvPr>
        </p:nvGraphicFramePr>
        <p:xfrm>
          <a:off x="2339752" y="1210844"/>
          <a:ext cx="6540984" cy="43063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24136"/>
                <a:gridCol w="1872208"/>
                <a:gridCol w="1800200"/>
                <a:gridCol w="1644440"/>
              </a:tblGrid>
              <a:tr h="4285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Teaching Week (TW)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Lecture topic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Tutorial topic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Online seminar topic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</a:tr>
              <a:tr h="10342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TW 1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Introduction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Group task: terminology mind map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Online discussion. Homework: create 2 entries for glossary at Moodle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</a:tr>
              <a:tr h="20436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TW 2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Internet infrastructure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CW1 task set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Group task: compare 2 ISPs in Uzbekistan (tariffs, other services provided for individuals), select the best one and justify the choice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Split into groups for CW1, select website. Homework: discuss Dial-up, ADSL, FTTB, 3G, </a:t>
                      </a:r>
                      <a:r>
                        <a:rPr lang="en-US" sz="1100" dirty="0" err="1">
                          <a:effectLst/>
                        </a:rPr>
                        <a:t>WiMAX</a:t>
                      </a:r>
                      <a:r>
                        <a:rPr lang="en-US" sz="1100" dirty="0">
                          <a:effectLst/>
                        </a:rPr>
                        <a:t> and other technologies for Internet access.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</a:tr>
              <a:tr h="7999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TW 3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</a:rPr>
                        <a:t>Web Design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Website analysis: good and bad practices</a:t>
                      </a:r>
                      <a:endParaRPr lang="en-US" sz="11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Homework: write list of recommendations for CW1 website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</a:tr>
            </a:tbl>
          </a:graphicData>
        </a:graphic>
      </p:graphicFrame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Module Outline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Teaching Calendar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Assessment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800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771800" y="285728"/>
            <a:ext cx="40532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Teaching Calendar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8522462"/>
              </p:ext>
            </p:extLst>
          </p:nvPr>
        </p:nvGraphicFramePr>
        <p:xfrm>
          <a:off x="2339752" y="1210844"/>
          <a:ext cx="6540984" cy="43063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52128"/>
                <a:gridCol w="1224136"/>
                <a:gridCol w="2664296"/>
                <a:gridCol w="1500424"/>
              </a:tblGrid>
              <a:tr h="4285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Teaching Week (TW)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Lecture topic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Tutorial topic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Online seminar topic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</a:tr>
              <a:tr h="10342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TW 4</a:t>
                      </a:r>
                      <a:endParaRPr lang="en-US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E-commerce </a:t>
                      </a:r>
                      <a:r>
                        <a:rPr lang="en-US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basics</a:t>
                      </a:r>
                      <a:endParaRPr lang="en-US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MS Word: format a file describing different e-commerce models (paragraph &amp; heading formatting, navigation pane &amp; table of contents, headers and footers, working with tables, comments &amp; track changes)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Q&amp;A related to MS Word. Homework: format Word file for CW1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</a:tr>
              <a:tr h="20436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TW 5</a:t>
                      </a:r>
                      <a:endParaRPr lang="en-US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Dark side of the WWW. Threats and security issues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MS Excel: practice on spreadsheet with data about malware (entering data, simple formatting, using formulas, sort/filter data, conditional formatting, header and footer)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Explore more Excel functions. Homework: gather data for CW1 spreadsheet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</a:tr>
              <a:tr h="7999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TW 6</a:t>
                      </a:r>
                      <a:endParaRPr lang="en-US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Information systems</a:t>
                      </a:r>
                      <a:endParaRPr lang="en-US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MS PowerPoint introduction. Group task: prepare presentation about 1 type of IS</a:t>
                      </a:r>
                      <a:endParaRPr lang="en-US" sz="105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Q&amp;A related to CW1</a:t>
                      </a:r>
                      <a:endParaRPr lang="en-US" sz="105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</a:tr>
            </a:tbl>
          </a:graphicData>
        </a:graphic>
      </p:graphicFrame>
      <p:sp>
        <p:nvSpPr>
          <p:cNvPr id="18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Module Outline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Teaching Calendar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7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Assessment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9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2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4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85188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771800" y="285728"/>
            <a:ext cx="40532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Teaching Calendar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238587"/>
              </p:ext>
            </p:extLst>
          </p:nvPr>
        </p:nvGraphicFramePr>
        <p:xfrm>
          <a:off x="2339752" y="1210844"/>
          <a:ext cx="6540984" cy="43063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52128"/>
                <a:gridCol w="1224136"/>
                <a:gridCol w="2664296"/>
                <a:gridCol w="1500424"/>
              </a:tblGrid>
              <a:tr h="4285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Teaching Week (TW)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Lecture topic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Tutorial topic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Online seminar topic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</a:tr>
              <a:tr h="10342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TW 7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Online search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CW1 deadline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CW2 task set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Practice online search techniques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Homework: explore knowledge databases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</a:tr>
              <a:tr h="20436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TW 8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HTML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Create website structure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Select topic for CW2, explore free PSD website templates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</a:tr>
              <a:tr h="7999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TW 9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CSS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CSS formatting. HTML/CSS validation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Practice skills on website for CW2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</a:tr>
            </a:tbl>
          </a:graphicData>
        </a:graphic>
      </p:graphicFrame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Module Outline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7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Teaching Calendar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8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Assessment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4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2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49038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771800" y="285728"/>
            <a:ext cx="40532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Teaching Calendar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4974018"/>
              </p:ext>
            </p:extLst>
          </p:nvPr>
        </p:nvGraphicFramePr>
        <p:xfrm>
          <a:off x="2339752" y="1210844"/>
          <a:ext cx="6540984" cy="40802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52128"/>
                <a:gridCol w="1224136"/>
                <a:gridCol w="2664296"/>
                <a:gridCol w="1500424"/>
              </a:tblGrid>
              <a:tr h="42855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</a:rPr>
                        <a:t>Teaching Week (TW)</a:t>
                      </a:r>
                      <a:endParaRPr lang="en-US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Lecture topic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Tutorial topic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Online seminar topic</a:t>
                      </a:r>
                      <a:endParaRPr lang="en-US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718" marR="3718" marT="3718" marB="3718" anchor="ctr"/>
                </a:tc>
              </a:tr>
              <a:tr h="10342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TW10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Information architecture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Navigation and linking pages on the website. CSS box model. Centering elements.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Practice skills on website for CW2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</a:tr>
              <a:tr h="140340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TW 11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JS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JavaScript, Document Object Model (DOM)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Practice skills on website for CW2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</a:tr>
              <a:tr h="79995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TW 12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1397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How to build a website. Online constructors vs. CMS vs. bespoke web development</a:t>
                      </a:r>
                    </a:p>
                    <a:p>
                      <a:pPr marL="1397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120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CW2 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deadline</a:t>
                      </a: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1397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JS (continuation)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Practice skills on website for CW2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36830" marR="36830" marT="36830" marB="36830" anchor="ctr"/>
                </a:tc>
              </a:tr>
            </a:tbl>
          </a:graphicData>
        </a:graphic>
      </p:graphicFrame>
      <p:sp>
        <p:nvSpPr>
          <p:cNvPr id="18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Module Outline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Teaching Calendar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7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Assessment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9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2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4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16682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6982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Assessment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2911" y="2434654"/>
            <a:ext cx="6495238" cy="1438095"/>
          </a:xfrm>
          <a:prstGeom prst="rect">
            <a:avLst/>
          </a:prstGeom>
        </p:spPr>
      </p:pic>
      <p:sp>
        <p:nvSpPr>
          <p:cNvPr id="34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5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Module Outline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Teaching Calendar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4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1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Assessment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42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5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7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9074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US" dirty="0" smtClean="0"/>
              <a:t>The </a:t>
            </a:r>
            <a:r>
              <a:rPr lang="en-US" dirty="0"/>
              <a:t>module is assessed in a combination of ways, designed to get students to write a report and produce a spreadsheet, presentation and a web site as well as to demonstrate their knowledge and application under exam conditions. Portfolio requires students to produce a report based on a given scenario, demonstrate their ability to produce a relevant working spreadsheet, produce presentation keeping good design practices and build a website (LO1- LO7). 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843808" y="285728"/>
            <a:ext cx="48447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Assessment Rationale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Module Outline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6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Teaching Calendar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Assessment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4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137740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 fontScale="70000" lnSpcReduction="20000"/>
          </a:bodyPr>
          <a:lstStyle/>
          <a:p>
            <a:pPr marL="514350" indent="-514350" algn="l">
              <a:buAutoNum type="arabicPeriod"/>
            </a:pPr>
            <a:r>
              <a:rPr lang="en-US" dirty="0"/>
              <a:t>1. Doyle, S., (2008) Essential ICT for WJEC, AS level. 2. </a:t>
            </a:r>
            <a:r>
              <a:rPr lang="en-US" dirty="0" err="1"/>
              <a:t>Deitel</a:t>
            </a:r>
            <a:r>
              <a:rPr lang="en-US" dirty="0"/>
              <a:t>, H. et al,(2012) Internet &amp; World Wide Web, 5th edition, UK: Pearson.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err="1" smtClean="0"/>
              <a:t>Felke</a:t>
            </a:r>
            <a:r>
              <a:rPr lang="en-US" dirty="0" smtClean="0"/>
              <a:t>-Morris</a:t>
            </a:r>
            <a:r>
              <a:rPr lang="en-US" dirty="0"/>
              <a:t>, T., (2014) Basics of Web Design HTML5 &amp; CSS3, Second Edition. . Addison-Wesley.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Mott</a:t>
            </a:r>
            <a:r>
              <a:rPr lang="en-US" dirty="0"/>
              <a:t>, J. et al,(2008) Information and Communication Technology for AQA AS level: with Dynamic Learning Student Edition CD-ROM.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Penguin</a:t>
            </a:r>
            <a:r>
              <a:rPr lang="en-US" dirty="0"/>
              <a:t>, (2009) The Future of the Internet: And How to Stop it.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err="1" smtClean="0"/>
              <a:t>Sebesta</a:t>
            </a:r>
            <a:r>
              <a:rPr lang="en-US" dirty="0"/>
              <a:t>, R., (2010) Programming the World Wide Web, (Six Edition), by Robert, Addison-Wesley. </a:t>
            </a:r>
            <a:endParaRPr lang="en-US" dirty="0" smtClean="0"/>
          </a:p>
          <a:p>
            <a:pPr marL="514350" indent="-514350" algn="l">
              <a:buAutoNum type="arabicPeriod"/>
            </a:pPr>
            <a:r>
              <a:rPr lang="en-US" dirty="0" smtClean="0"/>
              <a:t>Wiley</a:t>
            </a:r>
            <a:r>
              <a:rPr lang="en-US" dirty="0"/>
              <a:t>, J., (2010) The Internet For Dummies; 12th Edition </a:t>
            </a:r>
            <a:r>
              <a:rPr lang="en-US" dirty="0" err="1"/>
              <a:t>edition</a:t>
            </a: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18987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Reading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5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46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7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Module Outline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4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4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Teaching Calendar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5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Assessment</a:t>
            </a:r>
            <a:endParaRPr lang="ru-RU" sz="1700" dirty="0">
              <a:solidFill>
                <a:srgbClr val="002060"/>
              </a:solidFill>
            </a:endParaRPr>
          </a:p>
        </p:txBody>
      </p:sp>
      <p:cxnSp>
        <p:nvCxnSpPr>
          <p:cNvPr id="52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олилиния 70"/>
          <p:cNvSpPr/>
          <p:nvPr/>
        </p:nvSpPr>
        <p:spPr>
          <a:xfrm rot="16200000">
            <a:off x="1800158" y="53299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rgbClr val="002060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Reading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5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 smtClean="0"/>
              <a:t>1. Introduction to Information and Web Technologies.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8956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1875</TotalTime>
  <Words>1197</Words>
  <Application>Microsoft Office PowerPoint</Application>
  <PresentationFormat>On-screen Show (4:3)</PresentationFormat>
  <Paragraphs>176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Aleksey Semyonov</cp:lastModifiedBy>
  <cp:revision>121</cp:revision>
  <dcterms:created xsi:type="dcterms:W3CDTF">2014-01-11T14:51:00Z</dcterms:created>
  <dcterms:modified xsi:type="dcterms:W3CDTF">2017-04-20T05:08:50Z</dcterms:modified>
</cp:coreProperties>
</file>