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5" r:id="rId2"/>
    <p:sldId id="256" r:id="rId3"/>
    <p:sldId id="276" r:id="rId4"/>
    <p:sldId id="281" r:id="rId5"/>
    <p:sldId id="282" r:id="rId6"/>
    <p:sldId id="277" r:id="rId7"/>
    <p:sldId id="283" r:id="rId8"/>
    <p:sldId id="284" r:id="rId9"/>
    <p:sldId id="285" r:id="rId10"/>
    <p:sldId id="278" r:id="rId11"/>
    <p:sldId id="279" r:id="rId12"/>
    <p:sldId id="286" r:id="rId13"/>
    <p:sldId id="287" r:id="rId14"/>
    <p:sldId id="288" r:id="rId15"/>
    <p:sldId id="289" r:id="rId16"/>
    <p:sldId id="280" r:id="rId17"/>
    <p:sldId id="29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18" autoAdjust="0"/>
  </p:normalViewPr>
  <p:slideViewPr>
    <p:cSldViewPr>
      <p:cViewPr>
        <p:scale>
          <a:sx n="75" d="100"/>
          <a:sy n="75" d="100"/>
        </p:scale>
        <p:origin x="1014" y="6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559502-A70C-47E5-B8D1-D372E520772F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1D82847-BA01-4FCB-B262-E335865F58F1}">
      <dgm:prSet phldrT="[Text]" custT="1"/>
      <dgm:spPr/>
      <dgm:t>
        <a:bodyPr/>
        <a:lstStyle/>
        <a:p>
          <a:r>
            <a:rPr lang="en-GB" sz="2400" dirty="0" smtClean="0"/>
            <a:t>E- commerce</a:t>
          </a:r>
          <a:endParaRPr lang="en-US" sz="2400" dirty="0"/>
        </a:p>
      </dgm:t>
    </dgm:pt>
    <dgm:pt modelId="{853554E9-86BA-4CF4-8E90-18AE41949162}" type="parTrans" cxnId="{EECC381C-7053-4A8C-B303-CDA52406B094}">
      <dgm:prSet/>
      <dgm:spPr/>
      <dgm:t>
        <a:bodyPr/>
        <a:lstStyle/>
        <a:p>
          <a:endParaRPr lang="en-US" sz="2000"/>
        </a:p>
      </dgm:t>
    </dgm:pt>
    <dgm:pt modelId="{45D035E8-4D74-4B61-83A3-680E61322287}" type="sibTrans" cxnId="{EECC381C-7053-4A8C-B303-CDA52406B094}">
      <dgm:prSet/>
      <dgm:spPr/>
      <dgm:t>
        <a:bodyPr/>
        <a:lstStyle/>
        <a:p>
          <a:endParaRPr lang="en-US" sz="2000"/>
        </a:p>
      </dgm:t>
    </dgm:pt>
    <dgm:pt modelId="{06D06F12-620E-433E-8215-8B010652F816}">
      <dgm:prSet phldrT="[Text]" custT="1"/>
      <dgm:spPr/>
      <dgm:t>
        <a:bodyPr/>
        <a:lstStyle/>
        <a:p>
          <a:r>
            <a:rPr lang="en-GB" sz="2400" dirty="0" smtClean="0"/>
            <a:t>internet</a:t>
          </a:r>
          <a:endParaRPr lang="en-US" sz="2400" dirty="0"/>
        </a:p>
      </dgm:t>
    </dgm:pt>
    <dgm:pt modelId="{794720F5-85CB-45EC-98D0-C6DFB3701039}" type="parTrans" cxnId="{D7390DA1-610D-4059-A163-2A909B914C99}">
      <dgm:prSet custT="1"/>
      <dgm:spPr/>
      <dgm:t>
        <a:bodyPr/>
        <a:lstStyle/>
        <a:p>
          <a:endParaRPr lang="en-US" sz="2000"/>
        </a:p>
      </dgm:t>
    </dgm:pt>
    <dgm:pt modelId="{17A5C91F-FDA6-4F8B-A3B9-9D423F0FA5A0}" type="sibTrans" cxnId="{D7390DA1-610D-4059-A163-2A909B914C99}">
      <dgm:prSet/>
      <dgm:spPr/>
      <dgm:t>
        <a:bodyPr/>
        <a:lstStyle/>
        <a:p>
          <a:endParaRPr lang="en-US" sz="2000"/>
        </a:p>
      </dgm:t>
    </dgm:pt>
    <dgm:pt modelId="{7B86E1C3-5933-497C-9199-F50E526F15B4}">
      <dgm:prSet phldrT="[Text]" custT="1"/>
      <dgm:spPr/>
      <dgm:t>
        <a:bodyPr/>
        <a:lstStyle/>
        <a:p>
          <a:r>
            <a:rPr lang="en-GB" sz="2400" dirty="0" smtClean="0"/>
            <a:t>banks</a:t>
          </a:r>
          <a:endParaRPr lang="en-US" sz="2400" dirty="0"/>
        </a:p>
      </dgm:t>
    </dgm:pt>
    <dgm:pt modelId="{E4B9A758-6E6E-4C58-9BF4-85EC4BA742DA}" type="parTrans" cxnId="{31474FBA-4FF5-40AE-A5B8-4A2A69582FCC}">
      <dgm:prSet custT="1"/>
      <dgm:spPr/>
      <dgm:t>
        <a:bodyPr/>
        <a:lstStyle/>
        <a:p>
          <a:endParaRPr lang="en-US" sz="2000"/>
        </a:p>
      </dgm:t>
    </dgm:pt>
    <dgm:pt modelId="{D2009DCA-4EF2-48B4-BF14-392268B88D0D}" type="sibTrans" cxnId="{31474FBA-4FF5-40AE-A5B8-4A2A69582FCC}">
      <dgm:prSet/>
      <dgm:spPr/>
      <dgm:t>
        <a:bodyPr/>
        <a:lstStyle/>
        <a:p>
          <a:endParaRPr lang="en-US" sz="2000"/>
        </a:p>
      </dgm:t>
    </dgm:pt>
    <dgm:pt modelId="{56E14B56-ADF6-405F-A8C5-4B5F2FB05F79}">
      <dgm:prSet phldrT="[Text]" custT="1"/>
      <dgm:spPr/>
      <dgm:t>
        <a:bodyPr/>
        <a:lstStyle/>
        <a:p>
          <a:r>
            <a:rPr lang="en-GB" sz="2400" dirty="0" smtClean="0"/>
            <a:t>storage</a:t>
          </a:r>
          <a:endParaRPr lang="en-US" sz="2400" dirty="0"/>
        </a:p>
      </dgm:t>
    </dgm:pt>
    <dgm:pt modelId="{CC52DD2F-F984-411B-A6F8-0420AF2B755D}" type="parTrans" cxnId="{BEF70938-5429-4CD7-8671-F747C6FAE4A6}">
      <dgm:prSet custT="1"/>
      <dgm:spPr/>
      <dgm:t>
        <a:bodyPr/>
        <a:lstStyle/>
        <a:p>
          <a:endParaRPr lang="en-US" sz="2000"/>
        </a:p>
      </dgm:t>
    </dgm:pt>
    <dgm:pt modelId="{17350FA9-55C0-4ECA-B35F-C8C43180DEDE}" type="sibTrans" cxnId="{BEF70938-5429-4CD7-8671-F747C6FAE4A6}">
      <dgm:prSet/>
      <dgm:spPr/>
      <dgm:t>
        <a:bodyPr/>
        <a:lstStyle/>
        <a:p>
          <a:endParaRPr lang="en-US" sz="2000"/>
        </a:p>
      </dgm:t>
    </dgm:pt>
    <dgm:pt modelId="{4F3B7E32-5975-493B-806A-B7153E2E1F29}">
      <dgm:prSet phldrT="[Text]" custT="1"/>
      <dgm:spPr/>
      <dgm:t>
        <a:bodyPr/>
        <a:lstStyle/>
        <a:p>
          <a:r>
            <a:rPr lang="en-GB" sz="2400" dirty="0" smtClean="0"/>
            <a:t>logistics</a:t>
          </a:r>
          <a:endParaRPr lang="en-US" sz="2400" dirty="0"/>
        </a:p>
      </dgm:t>
    </dgm:pt>
    <dgm:pt modelId="{A86680D5-0081-403F-BF6E-4009BE753F23}" type="parTrans" cxnId="{58E1CC89-0A7B-484E-9B1C-9845BD0BAADB}">
      <dgm:prSet custT="1"/>
      <dgm:spPr/>
      <dgm:t>
        <a:bodyPr/>
        <a:lstStyle/>
        <a:p>
          <a:endParaRPr lang="en-US" sz="2000"/>
        </a:p>
      </dgm:t>
    </dgm:pt>
    <dgm:pt modelId="{E0CED561-E281-4574-90D0-51C5558C3F55}" type="sibTrans" cxnId="{58E1CC89-0A7B-484E-9B1C-9845BD0BAADB}">
      <dgm:prSet/>
      <dgm:spPr/>
      <dgm:t>
        <a:bodyPr/>
        <a:lstStyle/>
        <a:p>
          <a:endParaRPr lang="en-US" sz="2000"/>
        </a:p>
      </dgm:t>
    </dgm:pt>
    <dgm:pt modelId="{8744C251-6A64-458B-BB89-AA29F7A0D053}">
      <dgm:prSet custT="1"/>
      <dgm:spPr/>
      <dgm:t>
        <a:bodyPr/>
        <a:lstStyle/>
        <a:p>
          <a:r>
            <a:rPr lang="en-GB" sz="2400" dirty="0" smtClean="0"/>
            <a:t>customer service</a:t>
          </a:r>
          <a:endParaRPr lang="en-US" sz="2400" dirty="0"/>
        </a:p>
      </dgm:t>
    </dgm:pt>
    <dgm:pt modelId="{0336D05A-4666-4E69-A27B-3311491F8550}" type="parTrans" cxnId="{E33891E0-86EE-4CB5-89A3-C37055F588C9}">
      <dgm:prSet custT="1"/>
      <dgm:spPr/>
      <dgm:t>
        <a:bodyPr/>
        <a:lstStyle/>
        <a:p>
          <a:endParaRPr lang="en-US" sz="2000"/>
        </a:p>
      </dgm:t>
    </dgm:pt>
    <dgm:pt modelId="{A69E8748-2896-41B3-B2EB-ACBD46E30708}" type="sibTrans" cxnId="{E33891E0-86EE-4CB5-89A3-C37055F588C9}">
      <dgm:prSet/>
      <dgm:spPr/>
      <dgm:t>
        <a:bodyPr/>
        <a:lstStyle/>
        <a:p>
          <a:endParaRPr lang="en-US" sz="2000"/>
        </a:p>
      </dgm:t>
    </dgm:pt>
    <dgm:pt modelId="{B47D9521-96DD-4D83-B7A5-4115AF6C8C4C}" type="pres">
      <dgm:prSet presAssocID="{E5559502-A70C-47E5-B8D1-D372E520772F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38D8FAD-DED5-4584-B456-103ABA20AE1E}" type="pres">
      <dgm:prSet presAssocID="{E5559502-A70C-47E5-B8D1-D372E520772F}" presName="radial" presStyleCnt="0">
        <dgm:presLayoutVars>
          <dgm:animLvl val="ctr"/>
        </dgm:presLayoutVars>
      </dgm:prSet>
      <dgm:spPr/>
    </dgm:pt>
    <dgm:pt modelId="{157D07A9-B407-4C5F-AF2E-390E9D99855E}" type="pres">
      <dgm:prSet presAssocID="{61D82847-BA01-4FCB-B262-E335865F58F1}" presName="centerShape" presStyleLbl="vennNode1" presStyleIdx="0" presStyleCnt="6"/>
      <dgm:spPr/>
      <dgm:t>
        <a:bodyPr/>
        <a:lstStyle/>
        <a:p>
          <a:endParaRPr lang="en-US"/>
        </a:p>
      </dgm:t>
    </dgm:pt>
    <dgm:pt modelId="{1974C6B3-FCC4-4BAD-B508-114AD09D04A6}" type="pres">
      <dgm:prSet presAssocID="{06D06F12-620E-433E-8215-8B010652F816}" presName="node" presStyleLbl="vennNode1" presStyleIdx="1" presStyleCnt="6" custScaleX="152438" custScaleY="155465" custRadScaleRad="10077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2CD43B-6D69-4F49-B72E-7AE875B08FC6}" type="pres">
      <dgm:prSet presAssocID="{7B86E1C3-5933-497C-9199-F50E526F15B4}" presName="node" presStyleLbl="vennNode1" presStyleIdx="2" presStyleCnt="6" custScaleX="152438" custScaleY="155465" custRadScaleRad="100486" custRadScaleInc="-115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E9416D-B1F8-4047-9582-32D8E17878D5}" type="pres">
      <dgm:prSet presAssocID="{56E14B56-ADF6-405F-A8C5-4B5F2FB05F79}" presName="node" presStyleLbl="vennNode1" presStyleIdx="3" presStyleCnt="6" custScaleX="152438" custScaleY="155465" custRadScaleRad="98758" custRadScaleInc="-72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AD889C-678A-487F-A8F5-2109C24AA7E7}" type="pres">
      <dgm:prSet presAssocID="{4F3B7E32-5975-493B-806A-B7153E2E1F29}" presName="node" presStyleLbl="vennNode1" presStyleIdx="4" presStyleCnt="6" custScaleX="152438" custScaleY="155465" custRadScaleRad="98758" custRadScaleInc="72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A29E5D-5D68-4CCE-9D1C-6F3A49151F43}" type="pres">
      <dgm:prSet presAssocID="{8744C251-6A64-458B-BB89-AA29F7A0D053}" presName="node" presStyleLbl="vennNode1" presStyleIdx="5" presStyleCnt="6" custScaleX="152438" custScaleY="155465" custRadScaleRad="100486" custRadScaleInc="115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ADAFA30-0F1B-4968-80F0-5CF248C66854}" type="presOf" srcId="{56E14B56-ADF6-405F-A8C5-4B5F2FB05F79}" destId="{FEE9416D-B1F8-4047-9582-32D8E17878D5}" srcOrd="0" destOrd="0" presId="urn:microsoft.com/office/officeart/2005/8/layout/radial3"/>
    <dgm:cxn modelId="{8E1501C6-0D5F-475D-9BB1-36A69143B87E}" type="presOf" srcId="{7B86E1C3-5933-497C-9199-F50E526F15B4}" destId="{952CD43B-6D69-4F49-B72E-7AE875B08FC6}" srcOrd="0" destOrd="0" presId="urn:microsoft.com/office/officeart/2005/8/layout/radial3"/>
    <dgm:cxn modelId="{31474FBA-4FF5-40AE-A5B8-4A2A69582FCC}" srcId="{61D82847-BA01-4FCB-B262-E335865F58F1}" destId="{7B86E1C3-5933-497C-9199-F50E526F15B4}" srcOrd="1" destOrd="0" parTransId="{E4B9A758-6E6E-4C58-9BF4-85EC4BA742DA}" sibTransId="{D2009DCA-4EF2-48B4-BF14-392268B88D0D}"/>
    <dgm:cxn modelId="{58E1CC89-0A7B-484E-9B1C-9845BD0BAADB}" srcId="{61D82847-BA01-4FCB-B262-E335865F58F1}" destId="{4F3B7E32-5975-493B-806A-B7153E2E1F29}" srcOrd="3" destOrd="0" parTransId="{A86680D5-0081-403F-BF6E-4009BE753F23}" sibTransId="{E0CED561-E281-4574-90D0-51C5558C3F55}"/>
    <dgm:cxn modelId="{5BF05477-F5A9-4752-B789-63C7F61190FE}" type="presOf" srcId="{8744C251-6A64-458B-BB89-AA29F7A0D053}" destId="{48A29E5D-5D68-4CCE-9D1C-6F3A49151F43}" srcOrd="0" destOrd="0" presId="urn:microsoft.com/office/officeart/2005/8/layout/radial3"/>
    <dgm:cxn modelId="{A3A3701D-CF61-485F-B5B5-34B07B06735F}" type="presOf" srcId="{61D82847-BA01-4FCB-B262-E335865F58F1}" destId="{157D07A9-B407-4C5F-AF2E-390E9D99855E}" srcOrd="0" destOrd="0" presId="urn:microsoft.com/office/officeart/2005/8/layout/radial3"/>
    <dgm:cxn modelId="{E33891E0-86EE-4CB5-89A3-C37055F588C9}" srcId="{61D82847-BA01-4FCB-B262-E335865F58F1}" destId="{8744C251-6A64-458B-BB89-AA29F7A0D053}" srcOrd="4" destOrd="0" parTransId="{0336D05A-4666-4E69-A27B-3311491F8550}" sibTransId="{A69E8748-2896-41B3-B2EB-ACBD46E30708}"/>
    <dgm:cxn modelId="{D7390DA1-610D-4059-A163-2A909B914C99}" srcId="{61D82847-BA01-4FCB-B262-E335865F58F1}" destId="{06D06F12-620E-433E-8215-8B010652F816}" srcOrd="0" destOrd="0" parTransId="{794720F5-85CB-45EC-98D0-C6DFB3701039}" sibTransId="{17A5C91F-FDA6-4F8B-A3B9-9D423F0FA5A0}"/>
    <dgm:cxn modelId="{BEF70938-5429-4CD7-8671-F747C6FAE4A6}" srcId="{61D82847-BA01-4FCB-B262-E335865F58F1}" destId="{56E14B56-ADF6-405F-A8C5-4B5F2FB05F79}" srcOrd="2" destOrd="0" parTransId="{CC52DD2F-F984-411B-A6F8-0420AF2B755D}" sibTransId="{17350FA9-55C0-4ECA-B35F-C8C43180DEDE}"/>
    <dgm:cxn modelId="{793D9BEF-47C4-415A-8188-ACEBFB403CC0}" type="presOf" srcId="{06D06F12-620E-433E-8215-8B010652F816}" destId="{1974C6B3-FCC4-4BAD-B508-114AD09D04A6}" srcOrd="0" destOrd="0" presId="urn:microsoft.com/office/officeart/2005/8/layout/radial3"/>
    <dgm:cxn modelId="{3264DD7B-FDAC-4091-BC7B-F4971600FDDE}" type="presOf" srcId="{E5559502-A70C-47E5-B8D1-D372E520772F}" destId="{B47D9521-96DD-4D83-B7A5-4115AF6C8C4C}" srcOrd="0" destOrd="0" presId="urn:microsoft.com/office/officeart/2005/8/layout/radial3"/>
    <dgm:cxn modelId="{EECC381C-7053-4A8C-B303-CDA52406B094}" srcId="{E5559502-A70C-47E5-B8D1-D372E520772F}" destId="{61D82847-BA01-4FCB-B262-E335865F58F1}" srcOrd="0" destOrd="0" parTransId="{853554E9-86BA-4CF4-8E90-18AE41949162}" sibTransId="{45D035E8-4D74-4B61-83A3-680E61322287}"/>
    <dgm:cxn modelId="{3E31ABA5-97F4-4543-A2B6-4D9D65C7504E}" type="presOf" srcId="{4F3B7E32-5975-493B-806A-B7153E2E1F29}" destId="{69AD889C-678A-487F-A8F5-2109C24AA7E7}" srcOrd="0" destOrd="0" presId="urn:microsoft.com/office/officeart/2005/8/layout/radial3"/>
    <dgm:cxn modelId="{31CBE2D9-53A1-41AB-9D8B-55EED6EE9E5C}" type="presParOf" srcId="{B47D9521-96DD-4D83-B7A5-4115AF6C8C4C}" destId="{B38D8FAD-DED5-4584-B456-103ABA20AE1E}" srcOrd="0" destOrd="0" presId="urn:microsoft.com/office/officeart/2005/8/layout/radial3"/>
    <dgm:cxn modelId="{2D85C0ED-5976-40B8-96CC-0929104804B5}" type="presParOf" srcId="{B38D8FAD-DED5-4584-B456-103ABA20AE1E}" destId="{157D07A9-B407-4C5F-AF2E-390E9D99855E}" srcOrd="0" destOrd="0" presId="urn:microsoft.com/office/officeart/2005/8/layout/radial3"/>
    <dgm:cxn modelId="{3425A3FE-B6A6-4D76-A0E3-78EAC46181A7}" type="presParOf" srcId="{B38D8FAD-DED5-4584-B456-103ABA20AE1E}" destId="{1974C6B3-FCC4-4BAD-B508-114AD09D04A6}" srcOrd="1" destOrd="0" presId="urn:microsoft.com/office/officeart/2005/8/layout/radial3"/>
    <dgm:cxn modelId="{98873627-DD31-4741-88C2-BD020A804B15}" type="presParOf" srcId="{B38D8FAD-DED5-4584-B456-103ABA20AE1E}" destId="{952CD43B-6D69-4F49-B72E-7AE875B08FC6}" srcOrd="2" destOrd="0" presId="urn:microsoft.com/office/officeart/2005/8/layout/radial3"/>
    <dgm:cxn modelId="{D66B96DE-5886-4913-AB72-6E051F219B14}" type="presParOf" srcId="{B38D8FAD-DED5-4584-B456-103ABA20AE1E}" destId="{FEE9416D-B1F8-4047-9582-32D8E17878D5}" srcOrd="3" destOrd="0" presId="urn:microsoft.com/office/officeart/2005/8/layout/radial3"/>
    <dgm:cxn modelId="{AA66E7ED-F668-43A6-81AD-5CEE9FD75105}" type="presParOf" srcId="{B38D8FAD-DED5-4584-B456-103ABA20AE1E}" destId="{69AD889C-678A-487F-A8F5-2109C24AA7E7}" srcOrd="4" destOrd="0" presId="urn:microsoft.com/office/officeart/2005/8/layout/radial3"/>
    <dgm:cxn modelId="{6597D80C-0E78-4918-9281-77ACBC7D17DD}" type="presParOf" srcId="{B38D8FAD-DED5-4584-B456-103ABA20AE1E}" destId="{48A29E5D-5D68-4CCE-9D1C-6F3A49151F43}" srcOrd="5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7D07A9-B407-4C5F-AF2E-390E9D99855E}">
      <dsp:nvSpPr>
        <dsp:cNvPr id="0" name=""/>
        <dsp:cNvSpPr/>
      </dsp:nvSpPr>
      <dsp:spPr>
        <a:xfrm>
          <a:off x="2437006" y="1098595"/>
          <a:ext cx="2546636" cy="254663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E- commerce</a:t>
          </a:r>
          <a:endParaRPr lang="en-US" sz="2400" kern="1200" dirty="0"/>
        </a:p>
      </dsp:txBody>
      <dsp:txXfrm>
        <a:off x="2809952" y="1471541"/>
        <a:ext cx="1800744" cy="1800744"/>
      </dsp:txXfrm>
    </dsp:sp>
    <dsp:sp modelId="{1974C6B3-FCC4-4BAD-B508-114AD09D04A6}">
      <dsp:nvSpPr>
        <dsp:cNvPr id="0" name=""/>
        <dsp:cNvSpPr/>
      </dsp:nvSpPr>
      <dsp:spPr>
        <a:xfrm>
          <a:off x="2739814" y="-274553"/>
          <a:ext cx="1941021" cy="197956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internet</a:t>
          </a:r>
          <a:endParaRPr lang="en-US" sz="2400" kern="1200" dirty="0"/>
        </a:p>
      </dsp:txBody>
      <dsp:txXfrm>
        <a:off x="3024070" y="15347"/>
        <a:ext cx="1372509" cy="1399764"/>
      </dsp:txXfrm>
    </dsp:sp>
    <dsp:sp modelId="{952CD43B-6D69-4F49-B72E-7AE875B08FC6}">
      <dsp:nvSpPr>
        <dsp:cNvPr id="0" name=""/>
        <dsp:cNvSpPr/>
      </dsp:nvSpPr>
      <dsp:spPr>
        <a:xfrm>
          <a:off x="4315413" y="844696"/>
          <a:ext cx="1941021" cy="197956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banks</a:t>
          </a:r>
          <a:endParaRPr lang="en-US" sz="2400" kern="1200" dirty="0"/>
        </a:p>
      </dsp:txBody>
      <dsp:txXfrm>
        <a:off x="4599669" y="1134596"/>
        <a:ext cx="1372509" cy="1399764"/>
      </dsp:txXfrm>
    </dsp:sp>
    <dsp:sp modelId="{FEE9416D-B1F8-4047-9582-32D8E17878D5}">
      <dsp:nvSpPr>
        <dsp:cNvPr id="0" name=""/>
        <dsp:cNvSpPr/>
      </dsp:nvSpPr>
      <dsp:spPr>
        <a:xfrm>
          <a:off x="3713580" y="2696907"/>
          <a:ext cx="1941021" cy="197956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storage</a:t>
          </a:r>
          <a:endParaRPr lang="en-US" sz="2400" kern="1200" dirty="0"/>
        </a:p>
      </dsp:txBody>
      <dsp:txXfrm>
        <a:off x="3997836" y="2986807"/>
        <a:ext cx="1372509" cy="1399764"/>
      </dsp:txXfrm>
    </dsp:sp>
    <dsp:sp modelId="{69AD889C-678A-487F-A8F5-2109C24AA7E7}">
      <dsp:nvSpPr>
        <dsp:cNvPr id="0" name=""/>
        <dsp:cNvSpPr/>
      </dsp:nvSpPr>
      <dsp:spPr>
        <a:xfrm>
          <a:off x="1766048" y="2696907"/>
          <a:ext cx="1941021" cy="197956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logistics</a:t>
          </a:r>
          <a:endParaRPr lang="en-US" sz="2400" kern="1200" dirty="0"/>
        </a:p>
      </dsp:txBody>
      <dsp:txXfrm>
        <a:off x="2050304" y="2986807"/>
        <a:ext cx="1372509" cy="1399764"/>
      </dsp:txXfrm>
    </dsp:sp>
    <dsp:sp modelId="{48A29E5D-5D68-4CCE-9D1C-6F3A49151F43}">
      <dsp:nvSpPr>
        <dsp:cNvPr id="0" name=""/>
        <dsp:cNvSpPr/>
      </dsp:nvSpPr>
      <dsp:spPr>
        <a:xfrm>
          <a:off x="1164215" y="844696"/>
          <a:ext cx="1941021" cy="197956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customer service</a:t>
          </a:r>
          <a:endParaRPr lang="en-US" sz="2400" kern="1200" dirty="0"/>
        </a:p>
      </dsp:txBody>
      <dsp:txXfrm>
        <a:off x="1448471" y="1134596"/>
        <a:ext cx="1372509" cy="13997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E4E1BB-A3A3-49C2-8E6D-AB14FB5FAE8C}" type="datetimeFigureOut">
              <a:rPr lang="ru-RU" smtClean="0"/>
              <a:pPr/>
              <a:t>19.04.2017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C6C664-4F7C-4A79-AB19-CC1167B3DC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6206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C00FD-9A5F-420A-8214-53F1F3572982}" type="datetime1">
              <a:rPr lang="ru-RU" smtClean="0"/>
              <a:pPr/>
              <a:t>19.04.2017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6403-E9FB-4D18-9892-5B2E80E8E68D}" type="datetime1">
              <a:rPr lang="ru-RU" smtClean="0"/>
              <a:pPr/>
              <a:t>19.04.2017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5CE6C-E217-43B5-AEF7-C7D36682DBA0}" type="datetime1">
              <a:rPr lang="ru-RU" smtClean="0"/>
              <a:pPr/>
              <a:t>19.04.2017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04CE0-4043-44EF-8CE6-7927A7C9F805}" type="datetime1">
              <a:rPr lang="ru-RU" smtClean="0"/>
              <a:pPr/>
              <a:t>19.04.2017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95463-0820-407C-AD78-30D3B1032ADF}" type="datetime1">
              <a:rPr lang="ru-RU" smtClean="0"/>
              <a:pPr/>
              <a:t>19.04.2017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31085-9C2C-45E6-943B-B0185B058CDB}" type="datetime1">
              <a:rPr lang="ru-RU" smtClean="0"/>
              <a:pPr/>
              <a:t>19.04.2017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520C-148F-4467-955E-E8341817CADE}" type="datetime1">
              <a:rPr lang="ru-RU" smtClean="0"/>
              <a:pPr/>
              <a:t>19.04.2017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7A476-38D0-40AF-BFD3-D560662E3D05}" type="datetime1">
              <a:rPr lang="ru-RU" smtClean="0"/>
              <a:pPr/>
              <a:t>19.04.2017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4DC92-D2E3-467C-BA4B-2622A378AC18}" type="datetime1">
              <a:rPr lang="ru-RU" smtClean="0"/>
              <a:pPr/>
              <a:t>19.04.2017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7AE0E-72B9-487A-AF03-CC267D391C84}" type="datetime1">
              <a:rPr lang="ru-RU" smtClean="0"/>
              <a:pPr/>
              <a:t>19.04.2017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67F74-B54F-4EB8-B6A6-55EBFC1F29B6}" type="datetime1">
              <a:rPr lang="ru-RU" smtClean="0"/>
              <a:pPr/>
              <a:t>19.04.2017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3D3E19-E4DD-4EA1-B7D3-CF2A52BF6132}" type="datetime1">
              <a:rPr lang="ru-RU" smtClean="0"/>
              <a:pPr/>
              <a:t>19.04.2017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slide" Target="slide16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slide" Target="slide11.xml"/><Relationship Id="rId4" Type="http://schemas.openxmlformats.org/officeDocument/2006/relationships/slide" Target="slide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3" Type="http://schemas.openxmlformats.org/officeDocument/2006/relationships/slide" Target="slide2.xml"/><Relationship Id="rId7" Type="http://schemas.openxmlformats.org/officeDocument/2006/relationships/slide" Target="slide1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5" Type="http://schemas.openxmlformats.org/officeDocument/2006/relationships/slide" Target="slide6.xml"/><Relationship Id="rId4" Type="http://schemas.openxmlformats.org/officeDocument/2006/relationships/slide" Target="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3" Type="http://schemas.openxmlformats.org/officeDocument/2006/relationships/slide" Target="slide2.xml"/><Relationship Id="rId7" Type="http://schemas.openxmlformats.org/officeDocument/2006/relationships/slide" Target="slide1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5" Type="http://schemas.openxmlformats.org/officeDocument/2006/relationships/slide" Target="slide6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3" Type="http://schemas.openxmlformats.org/officeDocument/2006/relationships/slide" Target="slide2.xml"/><Relationship Id="rId7" Type="http://schemas.openxmlformats.org/officeDocument/2006/relationships/slide" Target="slide1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5" Type="http://schemas.openxmlformats.org/officeDocument/2006/relationships/slide" Target="slide6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slide" Target="slide16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slide" Target="slide11.xml"/><Relationship Id="rId4" Type="http://schemas.openxmlformats.org/officeDocument/2006/relationships/slide" Target="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slide" Target="slide16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slide" Target="slide11.xml"/><Relationship Id="rId4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3" Type="http://schemas.openxmlformats.org/officeDocument/2006/relationships/slide" Target="slide2.xml"/><Relationship Id="rId7" Type="http://schemas.openxmlformats.org/officeDocument/2006/relationships/slide" Target="slide1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5" Type="http://schemas.openxmlformats.org/officeDocument/2006/relationships/slide" Target="slide6.xml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3" Type="http://schemas.openxmlformats.org/officeDocument/2006/relationships/slide" Target="slide2.xml"/><Relationship Id="rId7" Type="http://schemas.openxmlformats.org/officeDocument/2006/relationships/slide" Target="slide15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5" Type="http://schemas.openxmlformats.org/officeDocument/2006/relationships/slide" Target="slide6.xml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slide" Target="slide16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slide" Target="slide11.xml"/><Relationship Id="rId4" Type="http://schemas.openxmlformats.org/officeDocument/2006/relationships/slide" Target="slide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7.jpeg"/><Relationship Id="rId7" Type="http://schemas.openxmlformats.org/officeDocument/2006/relationships/slide" Target="slide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16.xml"/><Relationship Id="rId5" Type="http://schemas.openxmlformats.org/officeDocument/2006/relationships/image" Target="../media/image9.png"/><Relationship Id="rId10" Type="http://schemas.openxmlformats.org/officeDocument/2006/relationships/slide" Target="slide15.xml"/><Relationship Id="rId4" Type="http://schemas.openxmlformats.org/officeDocument/2006/relationships/image" Target="../media/image8.jpeg"/><Relationship Id="rId9" Type="http://schemas.openxmlformats.org/officeDocument/2006/relationships/slide" Target="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slide" Target="slide16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slide" Target="slide11.xml"/><Relationship Id="rId4" Type="http://schemas.openxmlformats.org/officeDocument/2006/relationships/slide" Target="slide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3" Type="http://schemas.openxmlformats.org/officeDocument/2006/relationships/slide" Target="slide2.xml"/><Relationship Id="rId7" Type="http://schemas.openxmlformats.org/officeDocument/2006/relationships/slide" Target="slide15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5" Type="http://schemas.openxmlformats.org/officeDocument/2006/relationships/slide" Target="slide6.xml"/><Relationship Id="rId4" Type="http://schemas.openxmlformats.org/officeDocument/2006/relationships/slide" Target="slide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3" Type="http://schemas.openxmlformats.org/officeDocument/2006/relationships/slide" Target="slide2.xml"/><Relationship Id="rId7" Type="http://schemas.openxmlformats.org/officeDocument/2006/relationships/slide" Target="slide15.xml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5" Type="http://schemas.openxmlformats.org/officeDocument/2006/relationships/slide" Target="slide6.xml"/><Relationship Id="rId4" Type="http://schemas.openxmlformats.org/officeDocument/2006/relationships/slide" Target="slide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diagramLayout" Target="../diagrams/layout1.xml"/><Relationship Id="rId7" Type="http://schemas.openxmlformats.org/officeDocument/2006/relationships/slide" Target="slide2.xml"/><Relationship Id="rId12" Type="http://schemas.openxmlformats.org/officeDocument/2006/relationships/slide" Target="slide16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openxmlformats.org/officeDocument/2006/relationships/slide" Target="slide15.xml"/><Relationship Id="rId5" Type="http://schemas.openxmlformats.org/officeDocument/2006/relationships/diagramColors" Target="../diagrams/colors1.xml"/><Relationship Id="rId10" Type="http://schemas.openxmlformats.org/officeDocument/2006/relationships/slide" Target="slide11.xml"/><Relationship Id="rId4" Type="http://schemas.openxmlformats.org/officeDocument/2006/relationships/diagramQuickStyle" Target="../diagrams/quickStyle1.xml"/><Relationship Id="rId9" Type="http://schemas.openxmlformats.org/officeDocument/2006/relationships/slide" Target="slide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hyperlink" Target="https://successstory.com/companies/alibaba-group" TargetMode="External"/><Relationship Id="rId7" Type="http://schemas.openxmlformats.org/officeDocument/2006/relationships/slide" Target="slide6.xml"/><Relationship Id="rId2" Type="http://schemas.openxmlformats.org/officeDocument/2006/relationships/hyperlink" Target="http://www.ecommercetimes.com/story/Google-Gets-Rid-of-17-Billion-Bad-Ads-84258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5" Type="http://schemas.openxmlformats.org/officeDocument/2006/relationships/slide" Target="slide2.xml"/><Relationship Id="rId10" Type="http://schemas.openxmlformats.org/officeDocument/2006/relationships/slide" Target="slide16.xml"/><Relationship Id="rId4" Type="http://schemas.openxmlformats.org/officeDocument/2006/relationships/hyperlink" Target="https://www.snapagency.com/blog/7-reasons-why-amazon-is-so-successful" TargetMode="External"/><Relationship Id="rId9" Type="http://schemas.openxmlformats.org/officeDocument/2006/relationships/slide" Target="slide15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13" Type="http://schemas.openxmlformats.org/officeDocument/2006/relationships/slide" Target="slide16.xml"/><Relationship Id="rId3" Type="http://schemas.openxmlformats.org/officeDocument/2006/relationships/hyperlink" Target="https://en.oxforddictionaries.com/definition/us/e-commerce" TargetMode="External"/><Relationship Id="rId7" Type="http://schemas.openxmlformats.org/officeDocument/2006/relationships/hyperlink" Target="http://techwelkin.com/how-to-use-paypal-how-does-paypal-work" TargetMode="External"/><Relationship Id="rId12" Type="http://schemas.openxmlformats.org/officeDocument/2006/relationships/slide" Target="slide15.xml"/><Relationship Id="rId2" Type="http://schemas.openxmlformats.org/officeDocument/2006/relationships/hyperlink" Target="http://www.huffingtonpost.com/andre-averbug/time-for-ecommerce-entrep_b_10162124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up.com/suppliers/order_inv/edi/what_is_edi/" TargetMode="External"/><Relationship Id="rId11" Type="http://schemas.openxmlformats.org/officeDocument/2006/relationships/slide" Target="slide11.xml"/><Relationship Id="rId5" Type="http://schemas.openxmlformats.org/officeDocument/2006/relationships/hyperlink" Target="https://www.linkedin.com/pulse/e-business-important-points-achievement-marcos-de-araujo" TargetMode="External"/><Relationship Id="rId10" Type="http://schemas.openxmlformats.org/officeDocument/2006/relationships/slide" Target="slide6.xml"/><Relationship Id="rId4" Type="http://schemas.openxmlformats.org/officeDocument/2006/relationships/hyperlink" Target="http://searchcio.techtarget.com/definition/e-business" TargetMode="External"/><Relationship Id="rId9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Прямоугольник 6"/>
          <p:cNvSpPr/>
          <p:nvPr/>
        </p:nvSpPr>
        <p:spPr>
          <a:xfrm>
            <a:off x="0" y="1633930"/>
            <a:ext cx="4357686" cy="64294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Подзаголовок 69"/>
          <p:cNvSpPr>
            <a:spLocks noGrp="1"/>
          </p:cNvSpPr>
          <p:nvPr>
            <p:ph type="subTitle" idx="1"/>
          </p:nvPr>
        </p:nvSpPr>
        <p:spPr>
          <a:xfrm>
            <a:off x="1115616" y="1571612"/>
            <a:ext cx="6043610" cy="2143140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chemeClr val="tx1"/>
                </a:solidFill>
              </a:rPr>
              <a:t>Lecture </a:t>
            </a:r>
            <a:r>
              <a:rPr lang="en-US" sz="4400" b="1" dirty="0" smtClean="0">
                <a:solidFill>
                  <a:schemeClr val="tx1"/>
                </a:solidFill>
              </a:rPr>
              <a:t>4.            E-commerce Basics</a:t>
            </a:r>
            <a:endParaRPr lang="en-US" sz="4400" b="1" dirty="0" smtClean="0">
              <a:solidFill>
                <a:schemeClr val="tx1"/>
              </a:solidFill>
            </a:endParaRPr>
          </a:p>
          <a:p>
            <a:endParaRPr lang="ru-RU" sz="4400" b="1" dirty="0">
              <a:solidFill>
                <a:schemeClr val="tx1"/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1571604" y="3786190"/>
            <a:ext cx="64294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Keywords: </a:t>
            </a:r>
            <a:r>
              <a:rPr lang="en-US" b="1" dirty="0" smtClean="0"/>
              <a:t>e-commerce, business models, revenue models</a:t>
            </a:r>
            <a:endParaRPr lang="en-US" b="1" i="1" dirty="0" smtClean="0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4. E-commerce basics.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олилиния 11">
            <a:hlinkClick r:id="rId2" action="ppaction://hlinksldjump"/>
          </p:cNvPr>
          <p:cNvSpPr/>
          <p:nvPr/>
        </p:nvSpPr>
        <p:spPr>
          <a:xfrm>
            <a:off x="446444" y="429257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chemeClr val="accent6"/>
                </a:solidFill>
              </a:rPr>
              <a:t>Plan</a:t>
            </a:r>
            <a:endParaRPr lang="ru-RU" sz="1700" kern="1200" dirty="0">
              <a:solidFill>
                <a:schemeClr val="accent6"/>
              </a:solidFill>
            </a:endParaRPr>
          </a:p>
        </p:txBody>
      </p:sp>
      <p:sp>
        <p:nvSpPr>
          <p:cNvPr id="13" name="Полилиния 12"/>
          <p:cNvSpPr/>
          <p:nvPr/>
        </p:nvSpPr>
        <p:spPr>
          <a:xfrm>
            <a:off x="1015576" y="1197826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17" name="Полилиния 16">
            <a:hlinkClick r:id="rId3" action="ppaction://hlinksldjump"/>
          </p:cNvPr>
          <p:cNvSpPr/>
          <p:nvPr/>
        </p:nvSpPr>
        <p:spPr>
          <a:xfrm>
            <a:off x="446444" y="155679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Main Definitions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18" name="Полилиния 17"/>
          <p:cNvSpPr/>
          <p:nvPr/>
        </p:nvSpPr>
        <p:spPr>
          <a:xfrm>
            <a:off x="1015576" y="227687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19" name="Полилиния 18">
            <a:hlinkClick r:id="rId4" action="ppaction://hlinksldjump"/>
          </p:cNvPr>
          <p:cNvSpPr/>
          <p:nvPr/>
        </p:nvSpPr>
        <p:spPr>
          <a:xfrm>
            <a:off x="446444" y="263691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Business and Revenue Models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1" name="Полилиния 20"/>
          <p:cNvSpPr/>
          <p:nvPr/>
        </p:nvSpPr>
        <p:spPr>
          <a:xfrm>
            <a:off x="1015576" y="335699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2" name="Полилиния 21">
            <a:hlinkClick r:id="rId5" action="ppaction://hlinksldjump"/>
          </p:cNvPr>
          <p:cNvSpPr/>
          <p:nvPr/>
        </p:nvSpPr>
        <p:spPr>
          <a:xfrm>
            <a:off x="446444" y="371703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Payment and Security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Main definitions</a:t>
            </a:r>
          </a:p>
          <a:p>
            <a:pPr algn="l"/>
            <a:r>
              <a:rPr lang="en-GB" dirty="0"/>
              <a:t>Business </a:t>
            </a:r>
            <a:r>
              <a:rPr lang="en-GB" dirty="0" smtClean="0"/>
              <a:t>and Revenue Models</a:t>
            </a:r>
            <a:endParaRPr lang="en-GB" dirty="0"/>
          </a:p>
          <a:p>
            <a:pPr algn="l"/>
            <a:r>
              <a:rPr lang="en-GB" dirty="0" smtClean="0"/>
              <a:t>Payment and Security</a:t>
            </a:r>
            <a:endParaRPr lang="en-GB" dirty="0"/>
          </a:p>
          <a:p>
            <a:pPr algn="l"/>
            <a:r>
              <a:rPr lang="en-GB" dirty="0" smtClean="0"/>
              <a:t>Infrastructure</a:t>
            </a:r>
            <a:endParaRPr lang="en-US" dirty="0"/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2143105" y="428604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28094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Lecture plan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1" name="Полилиния 70"/>
          <p:cNvSpPr/>
          <p:nvPr/>
        </p:nvSpPr>
        <p:spPr>
          <a:xfrm rot="16200000">
            <a:off x="1807001" y="671613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20"/>
          <p:cNvSpPr/>
          <p:nvPr/>
        </p:nvSpPr>
        <p:spPr>
          <a:xfrm>
            <a:off x="1019240" y="443711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6" name="Полилиния 21">
            <a:hlinkClick r:id="rId6" action="ppaction://hlinksldjump"/>
          </p:cNvPr>
          <p:cNvSpPr/>
          <p:nvPr/>
        </p:nvSpPr>
        <p:spPr>
          <a:xfrm>
            <a:off x="450108" y="479715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Infrastructure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23" name="Полилиния 21">
            <a:hlinkClick r:id="rId7" action="ppaction://hlinksldjump"/>
          </p:cNvPr>
          <p:cNvSpPr/>
          <p:nvPr/>
        </p:nvSpPr>
        <p:spPr>
          <a:xfrm>
            <a:off x="476095" y="587727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4" name="Полилиния 20"/>
          <p:cNvSpPr/>
          <p:nvPr/>
        </p:nvSpPr>
        <p:spPr>
          <a:xfrm>
            <a:off x="1015576" y="551723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4. E-commerce basics.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r>
              <a:rPr lang="en-US" dirty="0"/>
              <a:t>Commercial transactions conducted electronically on the Internet.</a:t>
            </a: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7" name="TextBox 46"/>
          <p:cNvSpPr txBox="1"/>
          <p:nvPr/>
        </p:nvSpPr>
        <p:spPr>
          <a:xfrm>
            <a:off x="4067944" y="285728"/>
            <a:ext cx="29938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 smtClean="0"/>
              <a:t>E- Commerce</a:t>
            </a:r>
            <a:endParaRPr lang="ru-RU" sz="4000" b="1" dirty="0"/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2">
            <a:clrChange>
              <a:clrFrom>
                <a:srgbClr val="5FC5ED"/>
              </a:clrFrom>
              <a:clrTo>
                <a:srgbClr val="5FC5E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53760" y="2563829"/>
            <a:ext cx="4961818" cy="3307879"/>
          </a:xfrm>
          <a:prstGeom prst="rect">
            <a:avLst/>
          </a:prstGeom>
        </p:spPr>
      </p:pic>
      <p:sp>
        <p:nvSpPr>
          <p:cNvPr id="63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4. E-commerce basics.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4" name="Полилиния 11">
            <a:hlinkClick r:id="rId3" action="ppaction://hlinksldjump"/>
          </p:cNvPr>
          <p:cNvSpPr/>
          <p:nvPr/>
        </p:nvSpPr>
        <p:spPr>
          <a:xfrm>
            <a:off x="446444" y="429257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65" name="Полилиния 12"/>
          <p:cNvSpPr/>
          <p:nvPr/>
        </p:nvSpPr>
        <p:spPr>
          <a:xfrm>
            <a:off x="1015576" y="1197826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6" name="Полилиния 16">
            <a:hlinkClick r:id="rId4" action="ppaction://hlinksldjump"/>
          </p:cNvPr>
          <p:cNvSpPr/>
          <p:nvPr/>
        </p:nvSpPr>
        <p:spPr>
          <a:xfrm>
            <a:off x="446444" y="155679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Main Definitions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67" name="Полилиния 17"/>
          <p:cNvSpPr/>
          <p:nvPr/>
        </p:nvSpPr>
        <p:spPr>
          <a:xfrm>
            <a:off x="1015576" y="227687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8" name="Полилиния 18">
            <a:hlinkClick r:id="rId5" action="ppaction://hlinksldjump"/>
          </p:cNvPr>
          <p:cNvSpPr/>
          <p:nvPr/>
        </p:nvSpPr>
        <p:spPr>
          <a:xfrm>
            <a:off x="446444" y="263691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Business and Revenue Models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69" name="Полилиния 20"/>
          <p:cNvSpPr/>
          <p:nvPr/>
        </p:nvSpPr>
        <p:spPr>
          <a:xfrm>
            <a:off x="1015576" y="335699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71" name="Полилиния 21">
            <a:hlinkClick r:id="rId6" action="ppaction://hlinksldjump"/>
          </p:cNvPr>
          <p:cNvSpPr/>
          <p:nvPr/>
        </p:nvSpPr>
        <p:spPr>
          <a:xfrm>
            <a:off x="446444" y="371703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Payment and Security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72" name="Прямая соединительная линия 19"/>
          <p:cNvCxnSpPr/>
          <p:nvPr/>
        </p:nvCxnSpPr>
        <p:spPr>
          <a:xfrm>
            <a:off x="2143105" y="428604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Полилиния 70"/>
          <p:cNvSpPr/>
          <p:nvPr/>
        </p:nvSpPr>
        <p:spPr>
          <a:xfrm rot="16200000">
            <a:off x="1807001" y="174519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74" name="Полилиния 20"/>
          <p:cNvSpPr/>
          <p:nvPr/>
        </p:nvSpPr>
        <p:spPr>
          <a:xfrm>
            <a:off x="1019240" y="443711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75" name="Полилиния 21">
            <a:hlinkClick r:id="rId7" action="ppaction://hlinksldjump"/>
          </p:cNvPr>
          <p:cNvSpPr/>
          <p:nvPr/>
        </p:nvSpPr>
        <p:spPr>
          <a:xfrm>
            <a:off x="450108" y="479715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Infrastructure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76" name="Полилиния 21">
            <a:hlinkClick r:id="rId8" action="ppaction://hlinksldjump"/>
          </p:cNvPr>
          <p:cNvSpPr/>
          <p:nvPr/>
        </p:nvSpPr>
        <p:spPr>
          <a:xfrm>
            <a:off x="476095" y="587727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77" name="Полилиния 20"/>
          <p:cNvSpPr/>
          <p:nvPr/>
        </p:nvSpPr>
        <p:spPr>
          <a:xfrm>
            <a:off x="1015576" y="551723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</p:spTree>
    <p:extLst>
      <p:ext uri="{BB962C8B-B14F-4D97-AF65-F5344CB8AC3E}">
        <p14:creationId xmlns:p14="http://schemas.microsoft.com/office/powerpoint/2010/main" val="37666828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r>
              <a:rPr lang="en-US" dirty="0"/>
              <a:t>E-business is the conduct of business processes on the Internet</a:t>
            </a:r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7" name="TextBox 46"/>
          <p:cNvSpPr txBox="1"/>
          <p:nvPr/>
        </p:nvSpPr>
        <p:spPr>
          <a:xfrm>
            <a:off x="4067944" y="285728"/>
            <a:ext cx="25458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 smtClean="0"/>
              <a:t>E- Business</a:t>
            </a:r>
            <a:endParaRPr lang="ru-RU" sz="4000" b="1" dirty="0"/>
          </a:p>
        </p:txBody>
      </p:sp>
      <p:pic>
        <p:nvPicPr>
          <p:cNvPr id="22" name="Picture 2" descr="Image result for e-busine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067" y="2420350"/>
            <a:ext cx="4766767" cy="2722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4. E-commerce basics.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55" name="Полилиния 11">
            <a:hlinkClick r:id="rId3" action="ppaction://hlinksldjump"/>
          </p:cNvPr>
          <p:cNvSpPr/>
          <p:nvPr/>
        </p:nvSpPr>
        <p:spPr>
          <a:xfrm>
            <a:off x="446444" y="429257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56" name="Полилиния 12"/>
          <p:cNvSpPr/>
          <p:nvPr/>
        </p:nvSpPr>
        <p:spPr>
          <a:xfrm>
            <a:off x="1015576" y="1197826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7" name="Полилиния 16">
            <a:hlinkClick r:id="rId4" action="ppaction://hlinksldjump"/>
          </p:cNvPr>
          <p:cNvSpPr/>
          <p:nvPr/>
        </p:nvSpPr>
        <p:spPr>
          <a:xfrm>
            <a:off x="446444" y="155679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Main Definitions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58" name="Полилиния 17"/>
          <p:cNvSpPr/>
          <p:nvPr/>
        </p:nvSpPr>
        <p:spPr>
          <a:xfrm>
            <a:off x="1015576" y="227687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9" name="Полилиния 18">
            <a:hlinkClick r:id="rId5" action="ppaction://hlinksldjump"/>
          </p:cNvPr>
          <p:cNvSpPr/>
          <p:nvPr/>
        </p:nvSpPr>
        <p:spPr>
          <a:xfrm>
            <a:off x="446444" y="263691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Business and Revenue Models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60" name="Полилиния 20"/>
          <p:cNvSpPr/>
          <p:nvPr/>
        </p:nvSpPr>
        <p:spPr>
          <a:xfrm>
            <a:off x="1015576" y="335699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1" name="Полилиния 21">
            <a:hlinkClick r:id="rId6" action="ppaction://hlinksldjump"/>
          </p:cNvPr>
          <p:cNvSpPr/>
          <p:nvPr/>
        </p:nvSpPr>
        <p:spPr>
          <a:xfrm>
            <a:off x="446444" y="371703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Payment and Security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62" name="Прямая соединительная линия 19"/>
          <p:cNvCxnSpPr/>
          <p:nvPr/>
        </p:nvCxnSpPr>
        <p:spPr>
          <a:xfrm>
            <a:off x="2143105" y="428604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Полилиния 70"/>
          <p:cNvSpPr/>
          <p:nvPr/>
        </p:nvSpPr>
        <p:spPr>
          <a:xfrm rot="16200000">
            <a:off x="1807001" y="174519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4" name="Полилиния 20"/>
          <p:cNvSpPr/>
          <p:nvPr/>
        </p:nvSpPr>
        <p:spPr>
          <a:xfrm>
            <a:off x="1019240" y="443711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5" name="Полилиния 21">
            <a:hlinkClick r:id="rId7" action="ppaction://hlinksldjump"/>
          </p:cNvPr>
          <p:cNvSpPr/>
          <p:nvPr/>
        </p:nvSpPr>
        <p:spPr>
          <a:xfrm>
            <a:off x="450108" y="479715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Infrastructure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66" name="Полилиния 21">
            <a:hlinkClick r:id="rId8" action="ppaction://hlinksldjump"/>
          </p:cNvPr>
          <p:cNvSpPr/>
          <p:nvPr/>
        </p:nvSpPr>
        <p:spPr>
          <a:xfrm>
            <a:off x="476095" y="587727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67" name="Полилиния 20"/>
          <p:cNvSpPr/>
          <p:nvPr/>
        </p:nvSpPr>
        <p:spPr>
          <a:xfrm>
            <a:off x="1015576" y="551723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</p:spTree>
    <p:extLst>
      <p:ext uri="{BB962C8B-B14F-4D97-AF65-F5344CB8AC3E}">
        <p14:creationId xmlns:p14="http://schemas.microsoft.com/office/powerpoint/2010/main" val="5535152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r>
              <a:rPr lang="en-US" sz="2400" dirty="0"/>
              <a:t>Electronic Data Interchange (EDI) is the electronic interchange of business information using a standardized format; a process which allows one company to send information to another company electronically rather than with paper.</a:t>
            </a:r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7" name="TextBox 46"/>
          <p:cNvSpPr txBox="1"/>
          <p:nvPr/>
        </p:nvSpPr>
        <p:spPr>
          <a:xfrm>
            <a:off x="2411760" y="285728"/>
            <a:ext cx="60390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 smtClean="0"/>
              <a:t>Electronic Data Interchange</a:t>
            </a:r>
            <a:endParaRPr lang="ru-RU" sz="4000" b="1" dirty="0"/>
          </a:p>
        </p:txBody>
      </p:sp>
      <p:pic>
        <p:nvPicPr>
          <p:cNvPr id="23" name="Picture 2" descr="Image result for edi docum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781" y="3238397"/>
            <a:ext cx="4833379" cy="2684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4. E-commerce basics.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55" name="Полилиния 11">
            <a:hlinkClick r:id="rId3" action="ppaction://hlinksldjump"/>
          </p:cNvPr>
          <p:cNvSpPr/>
          <p:nvPr/>
        </p:nvSpPr>
        <p:spPr>
          <a:xfrm>
            <a:off x="446444" y="429257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56" name="Полилиния 12"/>
          <p:cNvSpPr/>
          <p:nvPr/>
        </p:nvSpPr>
        <p:spPr>
          <a:xfrm>
            <a:off x="1015576" y="1197826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7" name="Полилиния 16">
            <a:hlinkClick r:id="rId4" action="ppaction://hlinksldjump"/>
          </p:cNvPr>
          <p:cNvSpPr/>
          <p:nvPr/>
        </p:nvSpPr>
        <p:spPr>
          <a:xfrm>
            <a:off x="446444" y="155679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Main Definitions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58" name="Полилиния 17"/>
          <p:cNvSpPr/>
          <p:nvPr/>
        </p:nvSpPr>
        <p:spPr>
          <a:xfrm>
            <a:off x="1015576" y="227687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9" name="Полилиния 18">
            <a:hlinkClick r:id="rId5" action="ppaction://hlinksldjump"/>
          </p:cNvPr>
          <p:cNvSpPr/>
          <p:nvPr/>
        </p:nvSpPr>
        <p:spPr>
          <a:xfrm>
            <a:off x="446444" y="263691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Business and Revenue Models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60" name="Полилиния 20"/>
          <p:cNvSpPr/>
          <p:nvPr/>
        </p:nvSpPr>
        <p:spPr>
          <a:xfrm>
            <a:off x="1015576" y="335699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1" name="Полилиния 21">
            <a:hlinkClick r:id="rId6" action="ppaction://hlinksldjump"/>
          </p:cNvPr>
          <p:cNvSpPr/>
          <p:nvPr/>
        </p:nvSpPr>
        <p:spPr>
          <a:xfrm>
            <a:off x="446444" y="371703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Payment and Security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62" name="Прямая соединительная линия 19"/>
          <p:cNvCxnSpPr/>
          <p:nvPr/>
        </p:nvCxnSpPr>
        <p:spPr>
          <a:xfrm>
            <a:off x="2143105" y="428604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Полилиния 70"/>
          <p:cNvSpPr/>
          <p:nvPr/>
        </p:nvSpPr>
        <p:spPr>
          <a:xfrm rot="16200000">
            <a:off x="1807001" y="174519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4" name="Полилиния 20"/>
          <p:cNvSpPr/>
          <p:nvPr/>
        </p:nvSpPr>
        <p:spPr>
          <a:xfrm>
            <a:off x="1019240" y="443711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5" name="Полилиния 21">
            <a:hlinkClick r:id="rId7" action="ppaction://hlinksldjump"/>
          </p:cNvPr>
          <p:cNvSpPr/>
          <p:nvPr/>
        </p:nvSpPr>
        <p:spPr>
          <a:xfrm>
            <a:off x="450108" y="479715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Infrastructure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66" name="Полилиния 21">
            <a:hlinkClick r:id="rId8" action="ppaction://hlinksldjump"/>
          </p:cNvPr>
          <p:cNvSpPr/>
          <p:nvPr/>
        </p:nvSpPr>
        <p:spPr>
          <a:xfrm>
            <a:off x="476095" y="587727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67" name="Полилиния 20"/>
          <p:cNvSpPr/>
          <p:nvPr/>
        </p:nvSpPr>
        <p:spPr>
          <a:xfrm>
            <a:off x="1015576" y="551723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</p:spTree>
    <p:extLst>
      <p:ext uri="{BB962C8B-B14F-4D97-AF65-F5344CB8AC3E}">
        <p14:creationId xmlns:p14="http://schemas.microsoft.com/office/powerpoint/2010/main" val="22879947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r>
              <a:rPr lang="en-US" dirty="0"/>
              <a:t>Business - to - Business (B2B)</a:t>
            </a:r>
          </a:p>
          <a:p>
            <a:r>
              <a:rPr lang="en-US" dirty="0"/>
              <a:t>Business - to - Consumer (B2C)</a:t>
            </a:r>
          </a:p>
          <a:p>
            <a:r>
              <a:rPr lang="en-US" dirty="0"/>
              <a:t>Consumer - to - Consumer (C2C)</a:t>
            </a:r>
          </a:p>
          <a:p>
            <a:r>
              <a:rPr lang="en-US" dirty="0"/>
              <a:t>Consumer - to - Business (C2B)</a:t>
            </a:r>
          </a:p>
          <a:p>
            <a:r>
              <a:rPr lang="en-US" dirty="0"/>
              <a:t>Business - to - Government (B2G)</a:t>
            </a:r>
          </a:p>
          <a:p>
            <a:r>
              <a:rPr lang="en-US" dirty="0"/>
              <a:t>Government - to - Business (G2B)</a:t>
            </a:r>
          </a:p>
          <a:p>
            <a:r>
              <a:rPr lang="en-US" dirty="0"/>
              <a:t>Government - to - Citizen (G2C)</a:t>
            </a: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387852" y="329033"/>
            <a:ext cx="64795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E-commerce Business Models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0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4. E-commerce basics.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1" name="Полилиния 11">
            <a:hlinkClick r:id="rId2" action="ppaction://hlinksldjump"/>
          </p:cNvPr>
          <p:cNvSpPr/>
          <p:nvPr/>
        </p:nvSpPr>
        <p:spPr>
          <a:xfrm>
            <a:off x="446444" y="429257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62" name="Полилиния 12"/>
          <p:cNvSpPr/>
          <p:nvPr/>
        </p:nvSpPr>
        <p:spPr>
          <a:xfrm>
            <a:off x="1015576" y="1197826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3" name="Полилиния 16">
            <a:hlinkClick r:id="rId3" action="ppaction://hlinksldjump"/>
          </p:cNvPr>
          <p:cNvSpPr/>
          <p:nvPr/>
        </p:nvSpPr>
        <p:spPr>
          <a:xfrm>
            <a:off x="446444" y="155679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64" name="Полилиния 17"/>
          <p:cNvSpPr/>
          <p:nvPr/>
        </p:nvSpPr>
        <p:spPr>
          <a:xfrm>
            <a:off x="1015576" y="227687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5" name="Полилиния 18">
            <a:hlinkClick r:id="rId4" action="ppaction://hlinksldjump"/>
          </p:cNvPr>
          <p:cNvSpPr/>
          <p:nvPr/>
        </p:nvSpPr>
        <p:spPr>
          <a:xfrm>
            <a:off x="446444" y="263691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Business and Revenue Models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66" name="Полилиния 20"/>
          <p:cNvSpPr/>
          <p:nvPr/>
        </p:nvSpPr>
        <p:spPr>
          <a:xfrm>
            <a:off x="1015576" y="335699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7" name="Полилиния 21">
            <a:hlinkClick r:id="rId5" action="ppaction://hlinksldjump"/>
          </p:cNvPr>
          <p:cNvSpPr/>
          <p:nvPr/>
        </p:nvSpPr>
        <p:spPr>
          <a:xfrm>
            <a:off x="446444" y="371703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Payment and Security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68" name="Прямая соединительная линия 19"/>
          <p:cNvCxnSpPr/>
          <p:nvPr/>
        </p:nvCxnSpPr>
        <p:spPr>
          <a:xfrm>
            <a:off x="2143105" y="428604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Полилиния 70"/>
          <p:cNvSpPr/>
          <p:nvPr/>
        </p:nvSpPr>
        <p:spPr>
          <a:xfrm rot="16200000">
            <a:off x="1807001" y="288163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71" name="Полилиния 20"/>
          <p:cNvSpPr/>
          <p:nvPr/>
        </p:nvSpPr>
        <p:spPr>
          <a:xfrm>
            <a:off x="1019240" y="443711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72" name="Полилиния 21">
            <a:hlinkClick r:id="rId6" action="ppaction://hlinksldjump"/>
          </p:cNvPr>
          <p:cNvSpPr/>
          <p:nvPr/>
        </p:nvSpPr>
        <p:spPr>
          <a:xfrm>
            <a:off x="450108" y="479715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Infrastructure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73" name="Полилиния 21">
            <a:hlinkClick r:id="rId7" action="ppaction://hlinksldjump"/>
          </p:cNvPr>
          <p:cNvSpPr/>
          <p:nvPr/>
        </p:nvSpPr>
        <p:spPr>
          <a:xfrm>
            <a:off x="476095" y="587727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74" name="Полилиния 20"/>
          <p:cNvSpPr/>
          <p:nvPr/>
        </p:nvSpPr>
        <p:spPr>
          <a:xfrm>
            <a:off x="1015576" y="551723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</p:spTree>
    <p:extLst>
      <p:ext uri="{BB962C8B-B14F-4D97-AF65-F5344CB8AC3E}">
        <p14:creationId xmlns:p14="http://schemas.microsoft.com/office/powerpoint/2010/main" val="13719074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US" dirty="0" smtClean="0"/>
              <a:t>B2B – vsem.uz</a:t>
            </a:r>
            <a:endParaRPr lang="en-US" dirty="0"/>
          </a:p>
          <a:p>
            <a:pPr algn="l"/>
            <a:r>
              <a:rPr lang="en-US" dirty="0" smtClean="0"/>
              <a:t>B2C – arba.uz</a:t>
            </a:r>
            <a:endParaRPr lang="en-US" dirty="0"/>
          </a:p>
          <a:p>
            <a:pPr algn="l"/>
            <a:r>
              <a:rPr lang="en-US" dirty="0" smtClean="0"/>
              <a:t>C2C – olx.uz</a:t>
            </a:r>
            <a:endParaRPr lang="en-US" dirty="0"/>
          </a:p>
          <a:p>
            <a:pPr algn="l"/>
            <a:r>
              <a:rPr lang="en-US" dirty="0" smtClean="0"/>
              <a:t>C2B – uzjobs.uz</a:t>
            </a:r>
            <a:endParaRPr lang="en-US" dirty="0"/>
          </a:p>
          <a:p>
            <a:pPr algn="l"/>
            <a:r>
              <a:rPr lang="en-US" dirty="0" smtClean="0"/>
              <a:t>B2G – chamber.uz</a:t>
            </a:r>
            <a:endParaRPr lang="en-US" dirty="0"/>
          </a:p>
          <a:p>
            <a:pPr algn="l"/>
            <a:r>
              <a:rPr lang="en-US" dirty="0" smtClean="0"/>
              <a:t>G2B – Toshkent.uz</a:t>
            </a:r>
            <a:endParaRPr lang="en-US" dirty="0"/>
          </a:p>
          <a:p>
            <a:pPr algn="l"/>
            <a:r>
              <a:rPr lang="en-US" dirty="0" smtClean="0"/>
              <a:t>G2C – mygov.uz</a:t>
            </a:r>
            <a:endParaRPr lang="en-US" dirty="0"/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387852" y="329033"/>
            <a:ext cx="59731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 Business Models examples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1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4. E-commerce basics.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52" name="Полилиния 11">
            <a:hlinkClick r:id="rId2" action="ppaction://hlinksldjump"/>
          </p:cNvPr>
          <p:cNvSpPr/>
          <p:nvPr/>
        </p:nvSpPr>
        <p:spPr>
          <a:xfrm>
            <a:off x="446444" y="429257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53" name="Полилиния 12"/>
          <p:cNvSpPr/>
          <p:nvPr/>
        </p:nvSpPr>
        <p:spPr>
          <a:xfrm>
            <a:off x="1015576" y="1197826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4" name="Полилиния 16">
            <a:hlinkClick r:id="rId3" action="ppaction://hlinksldjump"/>
          </p:cNvPr>
          <p:cNvSpPr/>
          <p:nvPr/>
        </p:nvSpPr>
        <p:spPr>
          <a:xfrm>
            <a:off x="446444" y="155679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55" name="Полилиния 17"/>
          <p:cNvSpPr/>
          <p:nvPr/>
        </p:nvSpPr>
        <p:spPr>
          <a:xfrm>
            <a:off x="1015576" y="227687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6" name="Полилиния 18">
            <a:hlinkClick r:id="rId4" action="ppaction://hlinksldjump"/>
          </p:cNvPr>
          <p:cNvSpPr/>
          <p:nvPr/>
        </p:nvSpPr>
        <p:spPr>
          <a:xfrm>
            <a:off x="446444" y="263691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Business and Revenue Models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57" name="Полилиния 20"/>
          <p:cNvSpPr/>
          <p:nvPr/>
        </p:nvSpPr>
        <p:spPr>
          <a:xfrm>
            <a:off x="1015576" y="335699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8" name="Полилиния 21">
            <a:hlinkClick r:id="rId5" action="ppaction://hlinksldjump"/>
          </p:cNvPr>
          <p:cNvSpPr/>
          <p:nvPr/>
        </p:nvSpPr>
        <p:spPr>
          <a:xfrm>
            <a:off x="446444" y="371703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Payment and Security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59" name="Прямая соединительная линия 19"/>
          <p:cNvCxnSpPr/>
          <p:nvPr/>
        </p:nvCxnSpPr>
        <p:spPr>
          <a:xfrm>
            <a:off x="2143105" y="428604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Полилиния 70"/>
          <p:cNvSpPr/>
          <p:nvPr/>
        </p:nvSpPr>
        <p:spPr>
          <a:xfrm rot="16200000">
            <a:off x="1807001" y="288163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1" name="Полилиния 20"/>
          <p:cNvSpPr/>
          <p:nvPr/>
        </p:nvSpPr>
        <p:spPr>
          <a:xfrm>
            <a:off x="1019240" y="443711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2" name="Полилиния 21">
            <a:hlinkClick r:id="rId6" action="ppaction://hlinksldjump"/>
          </p:cNvPr>
          <p:cNvSpPr/>
          <p:nvPr/>
        </p:nvSpPr>
        <p:spPr>
          <a:xfrm>
            <a:off x="450108" y="479715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Infrastructure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63" name="Полилиния 21">
            <a:hlinkClick r:id="rId7" action="ppaction://hlinksldjump"/>
          </p:cNvPr>
          <p:cNvSpPr/>
          <p:nvPr/>
        </p:nvSpPr>
        <p:spPr>
          <a:xfrm>
            <a:off x="476095" y="587727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64" name="Полилиния 20"/>
          <p:cNvSpPr/>
          <p:nvPr/>
        </p:nvSpPr>
        <p:spPr>
          <a:xfrm>
            <a:off x="1015576" y="551723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</p:spTree>
    <p:extLst>
      <p:ext uri="{BB962C8B-B14F-4D97-AF65-F5344CB8AC3E}">
        <p14:creationId xmlns:p14="http://schemas.microsoft.com/office/powerpoint/2010/main" val="21763068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387852" y="329033"/>
            <a:ext cx="36651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 Mygov.uz – G2C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9868" y="2087753"/>
            <a:ext cx="6320854" cy="2968053"/>
          </a:xfrm>
          <a:prstGeom prst="rect">
            <a:avLst/>
          </a:prstGeom>
        </p:spPr>
      </p:pic>
      <p:sp>
        <p:nvSpPr>
          <p:cNvPr id="53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4. E-commerce basics.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54" name="Полилиния 11">
            <a:hlinkClick r:id="rId3" action="ppaction://hlinksldjump"/>
          </p:cNvPr>
          <p:cNvSpPr/>
          <p:nvPr/>
        </p:nvSpPr>
        <p:spPr>
          <a:xfrm>
            <a:off x="446444" y="429257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55" name="Полилиния 12"/>
          <p:cNvSpPr/>
          <p:nvPr/>
        </p:nvSpPr>
        <p:spPr>
          <a:xfrm>
            <a:off x="1015576" y="1197826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6" name="Полилиния 16">
            <a:hlinkClick r:id="rId4" action="ppaction://hlinksldjump"/>
          </p:cNvPr>
          <p:cNvSpPr/>
          <p:nvPr/>
        </p:nvSpPr>
        <p:spPr>
          <a:xfrm>
            <a:off x="446444" y="155679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57" name="Полилиния 17"/>
          <p:cNvSpPr/>
          <p:nvPr/>
        </p:nvSpPr>
        <p:spPr>
          <a:xfrm>
            <a:off x="1015576" y="227687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8" name="Полилиния 18">
            <a:hlinkClick r:id="rId5" action="ppaction://hlinksldjump"/>
          </p:cNvPr>
          <p:cNvSpPr/>
          <p:nvPr/>
        </p:nvSpPr>
        <p:spPr>
          <a:xfrm>
            <a:off x="446444" y="263691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Business and Revenue Models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59" name="Полилиния 20"/>
          <p:cNvSpPr/>
          <p:nvPr/>
        </p:nvSpPr>
        <p:spPr>
          <a:xfrm>
            <a:off x="1015576" y="335699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0" name="Полилиния 21">
            <a:hlinkClick r:id="rId6" action="ppaction://hlinksldjump"/>
          </p:cNvPr>
          <p:cNvSpPr/>
          <p:nvPr/>
        </p:nvSpPr>
        <p:spPr>
          <a:xfrm>
            <a:off x="446444" y="371703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Payment and Security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61" name="Прямая соединительная линия 19"/>
          <p:cNvCxnSpPr/>
          <p:nvPr/>
        </p:nvCxnSpPr>
        <p:spPr>
          <a:xfrm>
            <a:off x="2143105" y="428604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Полилиния 70"/>
          <p:cNvSpPr/>
          <p:nvPr/>
        </p:nvSpPr>
        <p:spPr>
          <a:xfrm rot="16200000">
            <a:off x="1807001" y="288163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3" name="Полилиния 20"/>
          <p:cNvSpPr/>
          <p:nvPr/>
        </p:nvSpPr>
        <p:spPr>
          <a:xfrm>
            <a:off x="1019240" y="443711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4" name="Полилиния 21">
            <a:hlinkClick r:id="rId7" action="ppaction://hlinksldjump"/>
          </p:cNvPr>
          <p:cNvSpPr/>
          <p:nvPr/>
        </p:nvSpPr>
        <p:spPr>
          <a:xfrm>
            <a:off x="450108" y="479715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Infrastructure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65" name="Полилиния 21">
            <a:hlinkClick r:id="rId8" action="ppaction://hlinksldjump"/>
          </p:cNvPr>
          <p:cNvSpPr/>
          <p:nvPr/>
        </p:nvSpPr>
        <p:spPr>
          <a:xfrm>
            <a:off x="476095" y="587727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66" name="Полилиния 20"/>
          <p:cNvSpPr/>
          <p:nvPr/>
        </p:nvSpPr>
        <p:spPr>
          <a:xfrm>
            <a:off x="1015576" y="551723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</p:spTree>
    <p:extLst>
      <p:ext uri="{BB962C8B-B14F-4D97-AF65-F5344CB8AC3E}">
        <p14:creationId xmlns:p14="http://schemas.microsoft.com/office/powerpoint/2010/main" val="10572195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387852" y="329033"/>
            <a:ext cx="28408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 olx.uz – C2C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2080" y="1986566"/>
            <a:ext cx="6227638" cy="3121239"/>
          </a:xfrm>
          <a:prstGeom prst="rect">
            <a:avLst/>
          </a:prstGeom>
        </p:spPr>
      </p:pic>
      <p:sp>
        <p:nvSpPr>
          <p:cNvPr id="54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4. E-commerce basics.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55" name="Полилиния 11">
            <a:hlinkClick r:id="rId3" action="ppaction://hlinksldjump"/>
          </p:cNvPr>
          <p:cNvSpPr/>
          <p:nvPr/>
        </p:nvSpPr>
        <p:spPr>
          <a:xfrm>
            <a:off x="446444" y="429257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56" name="Полилиния 12"/>
          <p:cNvSpPr/>
          <p:nvPr/>
        </p:nvSpPr>
        <p:spPr>
          <a:xfrm>
            <a:off x="1015576" y="1197826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7" name="Полилиния 16">
            <a:hlinkClick r:id="rId4" action="ppaction://hlinksldjump"/>
          </p:cNvPr>
          <p:cNvSpPr/>
          <p:nvPr/>
        </p:nvSpPr>
        <p:spPr>
          <a:xfrm>
            <a:off x="446444" y="155679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58" name="Полилиния 17"/>
          <p:cNvSpPr/>
          <p:nvPr/>
        </p:nvSpPr>
        <p:spPr>
          <a:xfrm>
            <a:off x="1015576" y="227687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9" name="Полилиния 18">
            <a:hlinkClick r:id="rId5" action="ppaction://hlinksldjump"/>
          </p:cNvPr>
          <p:cNvSpPr/>
          <p:nvPr/>
        </p:nvSpPr>
        <p:spPr>
          <a:xfrm>
            <a:off x="446444" y="263691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Business and Revenue Models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60" name="Полилиния 20"/>
          <p:cNvSpPr/>
          <p:nvPr/>
        </p:nvSpPr>
        <p:spPr>
          <a:xfrm>
            <a:off x="1015576" y="335699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1" name="Полилиния 21">
            <a:hlinkClick r:id="rId6" action="ppaction://hlinksldjump"/>
          </p:cNvPr>
          <p:cNvSpPr/>
          <p:nvPr/>
        </p:nvSpPr>
        <p:spPr>
          <a:xfrm>
            <a:off x="446444" y="371703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Payment and Security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62" name="Прямая соединительная линия 19"/>
          <p:cNvCxnSpPr/>
          <p:nvPr/>
        </p:nvCxnSpPr>
        <p:spPr>
          <a:xfrm>
            <a:off x="2143105" y="428604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Полилиния 70"/>
          <p:cNvSpPr/>
          <p:nvPr/>
        </p:nvSpPr>
        <p:spPr>
          <a:xfrm rot="16200000">
            <a:off x="1807001" y="288163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4" name="Полилиния 20"/>
          <p:cNvSpPr/>
          <p:nvPr/>
        </p:nvSpPr>
        <p:spPr>
          <a:xfrm>
            <a:off x="1019240" y="443711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5" name="Полилиния 21">
            <a:hlinkClick r:id="rId7" action="ppaction://hlinksldjump"/>
          </p:cNvPr>
          <p:cNvSpPr/>
          <p:nvPr/>
        </p:nvSpPr>
        <p:spPr>
          <a:xfrm>
            <a:off x="450108" y="479715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Infrastructure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66" name="Полилиния 21">
            <a:hlinkClick r:id="rId8" action="ppaction://hlinksldjump"/>
          </p:cNvPr>
          <p:cNvSpPr/>
          <p:nvPr/>
        </p:nvSpPr>
        <p:spPr>
          <a:xfrm>
            <a:off x="476095" y="587727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67" name="Полилиния 20"/>
          <p:cNvSpPr/>
          <p:nvPr/>
        </p:nvSpPr>
        <p:spPr>
          <a:xfrm>
            <a:off x="1015576" y="551723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</p:spTree>
    <p:extLst>
      <p:ext uri="{BB962C8B-B14F-4D97-AF65-F5344CB8AC3E}">
        <p14:creationId xmlns:p14="http://schemas.microsoft.com/office/powerpoint/2010/main" val="7936550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Advertising</a:t>
            </a:r>
          </a:p>
          <a:p>
            <a:pPr algn="l"/>
            <a:r>
              <a:rPr lang="en-GB" dirty="0"/>
              <a:t>Subscription fee</a:t>
            </a:r>
          </a:p>
          <a:p>
            <a:pPr algn="l"/>
            <a:r>
              <a:rPr lang="en-GB" dirty="0"/>
              <a:t>Affiliate marketing</a:t>
            </a:r>
          </a:p>
          <a:p>
            <a:pPr algn="l"/>
            <a:r>
              <a:rPr lang="en-GB" dirty="0"/>
              <a:t>Direct sales</a:t>
            </a:r>
          </a:p>
          <a:p>
            <a:pPr algn="l"/>
            <a:r>
              <a:rPr lang="en-GB" dirty="0"/>
              <a:t>Transaction fee</a:t>
            </a:r>
          </a:p>
          <a:p>
            <a:pPr algn="l"/>
            <a:r>
              <a:rPr lang="en-GB" dirty="0"/>
              <a:t>Service fee</a:t>
            </a:r>
          </a:p>
          <a:p>
            <a:pPr algn="l"/>
            <a:r>
              <a:rPr lang="en-GB" dirty="0"/>
              <a:t>Freemium</a:t>
            </a: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123728" y="285728"/>
            <a:ext cx="68703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E-commerce  - Revenue Models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7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4. E-commerce basics.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1" name="Полилиния 11">
            <a:hlinkClick r:id="rId2" action="ppaction://hlinksldjump"/>
          </p:cNvPr>
          <p:cNvSpPr/>
          <p:nvPr/>
        </p:nvSpPr>
        <p:spPr>
          <a:xfrm>
            <a:off x="446444" y="429257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62" name="Полилиния 12"/>
          <p:cNvSpPr/>
          <p:nvPr/>
        </p:nvSpPr>
        <p:spPr>
          <a:xfrm>
            <a:off x="1015576" y="1197826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3" name="Полилиния 16">
            <a:hlinkClick r:id="rId3" action="ppaction://hlinksldjump"/>
          </p:cNvPr>
          <p:cNvSpPr/>
          <p:nvPr/>
        </p:nvSpPr>
        <p:spPr>
          <a:xfrm>
            <a:off x="446444" y="155679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64" name="Полилиния 17"/>
          <p:cNvSpPr/>
          <p:nvPr/>
        </p:nvSpPr>
        <p:spPr>
          <a:xfrm>
            <a:off x="1015576" y="227687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5" name="Полилиния 18">
            <a:hlinkClick r:id="rId4" action="ppaction://hlinksldjump"/>
          </p:cNvPr>
          <p:cNvSpPr/>
          <p:nvPr/>
        </p:nvSpPr>
        <p:spPr>
          <a:xfrm>
            <a:off x="446444" y="263691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Business and Revenue Models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66" name="Полилиния 20"/>
          <p:cNvSpPr/>
          <p:nvPr/>
        </p:nvSpPr>
        <p:spPr>
          <a:xfrm>
            <a:off x="1015576" y="335699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7" name="Полилиния 21">
            <a:hlinkClick r:id="rId5" action="ppaction://hlinksldjump"/>
          </p:cNvPr>
          <p:cNvSpPr/>
          <p:nvPr/>
        </p:nvSpPr>
        <p:spPr>
          <a:xfrm>
            <a:off x="446444" y="371703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Payment and Security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68" name="Прямая соединительная линия 19"/>
          <p:cNvCxnSpPr/>
          <p:nvPr/>
        </p:nvCxnSpPr>
        <p:spPr>
          <a:xfrm>
            <a:off x="2143105" y="428604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Полилиния 70"/>
          <p:cNvSpPr/>
          <p:nvPr/>
        </p:nvSpPr>
        <p:spPr>
          <a:xfrm rot="16200000">
            <a:off x="1807001" y="288163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71" name="Полилиния 20"/>
          <p:cNvSpPr/>
          <p:nvPr/>
        </p:nvSpPr>
        <p:spPr>
          <a:xfrm>
            <a:off x="1019240" y="443711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72" name="Полилиния 21">
            <a:hlinkClick r:id="rId6" action="ppaction://hlinksldjump"/>
          </p:cNvPr>
          <p:cNvSpPr/>
          <p:nvPr/>
        </p:nvSpPr>
        <p:spPr>
          <a:xfrm>
            <a:off x="450108" y="479715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Infrastructure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73" name="Полилиния 21">
            <a:hlinkClick r:id="rId7" action="ppaction://hlinksldjump"/>
          </p:cNvPr>
          <p:cNvSpPr/>
          <p:nvPr/>
        </p:nvSpPr>
        <p:spPr>
          <a:xfrm>
            <a:off x="476095" y="587727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74" name="Полилиния 20"/>
          <p:cNvSpPr/>
          <p:nvPr/>
        </p:nvSpPr>
        <p:spPr>
          <a:xfrm>
            <a:off x="1015576" y="551723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</p:spTree>
    <p:extLst>
      <p:ext uri="{BB962C8B-B14F-4D97-AF65-F5344CB8AC3E}">
        <p14:creationId xmlns:p14="http://schemas.microsoft.com/office/powerpoint/2010/main" val="20137740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Cards</a:t>
            </a:r>
          </a:p>
          <a:p>
            <a:pPr algn="l"/>
            <a:r>
              <a:rPr lang="en-GB" dirty="0"/>
              <a:t>Bank transfers </a:t>
            </a:r>
          </a:p>
          <a:p>
            <a:pPr algn="l"/>
            <a:r>
              <a:rPr lang="en-GB" dirty="0"/>
              <a:t>Cash in Hand</a:t>
            </a:r>
          </a:p>
          <a:p>
            <a:pPr algn="l"/>
            <a:r>
              <a:rPr lang="en-GB" dirty="0"/>
              <a:t>SMS</a:t>
            </a:r>
          </a:p>
          <a:p>
            <a:pPr algn="l"/>
            <a:r>
              <a:rPr lang="en-GB" dirty="0"/>
              <a:t>Bank transfers</a:t>
            </a:r>
          </a:p>
          <a:p>
            <a:pPr algn="l"/>
            <a:r>
              <a:rPr lang="en-GB" dirty="0"/>
              <a:t>E-money</a:t>
            </a:r>
          </a:p>
          <a:p>
            <a:pPr algn="l"/>
            <a:r>
              <a:rPr lang="en-GB" dirty="0"/>
              <a:t>E-wallets</a:t>
            </a: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28447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How to pay?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47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704" y="1118051"/>
            <a:ext cx="2667000" cy="1933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" descr="Image result for paynet uzbekista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4854" y="3376849"/>
            <a:ext cx="3816740" cy="81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6" descr="Image result for Uzcard uzbekista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965" y="1206322"/>
            <a:ext cx="1286649" cy="858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8" descr="Image result for mbank uzbekista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0025" y="4556058"/>
            <a:ext cx="999478" cy="999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4. E-commerce basics.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5" name="Полилиния 11">
            <a:hlinkClick r:id="rId6" action="ppaction://hlinksldjump"/>
          </p:cNvPr>
          <p:cNvSpPr/>
          <p:nvPr/>
        </p:nvSpPr>
        <p:spPr>
          <a:xfrm>
            <a:off x="446444" y="429257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66" name="Полилиния 12"/>
          <p:cNvSpPr/>
          <p:nvPr/>
        </p:nvSpPr>
        <p:spPr>
          <a:xfrm>
            <a:off x="1015576" y="1197826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7" name="Полилиния 16">
            <a:hlinkClick r:id="rId7" action="ppaction://hlinksldjump"/>
          </p:cNvPr>
          <p:cNvSpPr/>
          <p:nvPr/>
        </p:nvSpPr>
        <p:spPr>
          <a:xfrm>
            <a:off x="446444" y="155679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68" name="Полилиния 17"/>
          <p:cNvSpPr/>
          <p:nvPr/>
        </p:nvSpPr>
        <p:spPr>
          <a:xfrm>
            <a:off x="1015576" y="227687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9" name="Полилиния 18">
            <a:hlinkClick r:id="rId8" action="ppaction://hlinksldjump"/>
          </p:cNvPr>
          <p:cNvSpPr/>
          <p:nvPr/>
        </p:nvSpPr>
        <p:spPr>
          <a:xfrm>
            <a:off x="446444" y="263691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Business and Revenue Models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71" name="Полилиния 20"/>
          <p:cNvSpPr/>
          <p:nvPr/>
        </p:nvSpPr>
        <p:spPr>
          <a:xfrm>
            <a:off x="1015576" y="335699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72" name="Полилиния 21">
            <a:hlinkClick r:id="rId9" action="ppaction://hlinksldjump"/>
          </p:cNvPr>
          <p:cNvSpPr/>
          <p:nvPr/>
        </p:nvSpPr>
        <p:spPr>
          <a:xfrm>
            <a:off x="446444" y="371703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Payment and Security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73" name="Прямая соединительная линия 19"/>
          <p:cNvCxnSpPr/>
          <p:nvPr/>
        </p:nvCxnSpPr>
        <p:spPr>
          <a:xfrm>
            <a:off x="2143105" y="428604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Полилиния 70"/>
          <p:cNvSpPr/>
          <p:nvPr/>
        </p:nvSpPr>
        <p:spPr>
          <a:xfrm rot="16200000">
            <a:off x="1807001" y="388974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75" name="Полилиния 20"/>
          <p:cNvSpPr/>
          <p:nvPr/>
        </p:nvSpPr>
        <p:spPr>
          <a:xfrm>
            <a:off x="1019240" y="443711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76" name="Полилиния 21">
            <a:hlinkClick r:id="rId10" action="ppaction://hlinksldjump"/>
          </p:cNvPr>
          <p:cNvSpPr/>
          <p:nvPr/>
        </p:nvSpPr>
        <p:spPr>
          <a:xfrm>
            <a:off x="450108" y="479715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Infrastructure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77" name="Полилиния 21">
            <a:hlinkClick r:id="rId11" action="ppaction://hlinksldjump"/>
          </p:cNvPr>
          <p:cNvSpPr/>
          <p:nvPr/>
        </p:nvSpPr>
        <p:spPr>
          <a:xfrm>
            <a:off x="476095" y="587727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78" name="Полилиния 20"/>
          <p:cNvSpPr/>
          <p:nvPr/>
        </p:nvSpPr>
        <p:spPr>
          <a:xfrm>
            <a:off x="1015576" y="551723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</p:spTree>
    <p:extLst>
      <p:ext uri="{BB962C8B-B14F-4D97-AF65-F5344CB8AC3E}">
        <p14:creationId xmlns:p14="http://schemas.microsoft.com/office/powerpoint/2010/main" val="8389562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Password protected accounts</a:t>
            </a:r>
          </a:p>
          <a:p>
            <a:pPr algn="l"/>
            <a:r>
              <a:rPr lang="en-GB" dirty="0"/>
              <a:t>Pin numbers</a:t>
            </a:r>
          </a:p>
          <a:p>
            <a:pPr algn="l"/>
            <a:r>
              <a:rPr lang="en-GB" dirty="0"/>
              <a:t>Intermediaries</a:t>
            </a:r>
          </a:p>
          <a:p>
            <a:pPr algn="l"/>
            <a:r>
              <a:rPr lang="en-GB" dirty="0"/>
              <a:t>https</a:t>
            </a:r>
          </a:p>
          <a:p>
            <a:pPr algn="l"/>
            <a:r>
              <a:rPr lang="en-GB" dirty="0"/>
              <a:t>Encryption</a:t>
            </a: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19062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Security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9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4. E-commerce basics.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0" name="Полилиния 11">
            <a:hlinkClick r:id="rId2" action="ppaction://hlinksldjump"/>
          </p:cNvPr>
          <p:cNvSpPr/>
          <p:nvPr/>
        </p:nvSpPr>
        <p:spPr>
          <a:xfrm>
            <a:off x="446444" y="429257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61" name="Полилиния 12"/>
          <p:cNvSpPr/>
          <p:nvPr/>
        </p:nvSpPr>
        <p:spPr>
          <a:xfrm>
            <a:off x="1015576" y="1197826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2" name="Полилиния 16">
            <a:hlinkClick r:id="rId3" action="ppaction://hlinksldjump"/>
          </p:cNvPr>
          <p:cNvSpPr/>
          <p:nvPr/>
        </p:nvSpPr>
        <p:spPr>
          <a:xfrm>
            <a:off x="446444" y="155679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63" name="Полилиния 17"/>
          <p:cNvSpPr/>
          <p:nvPr/>
        </p:nvSpPr>
        <p:spPr>
          <a:xfrm>
            <a:off x="1015576" y="227687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4" name="Полилиния 18">
            <a:hlinkClick r:id="rId4" action="ppaction://hlinksldjump"/>
          </p:cNvPr>
          <p:cNvSpPr/>
          <p:nvPr/>
        </p:nvSpPr>
        <p:spPr>
          <a:xfrm>
            <a:off x="446444" y="263691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Business and Revenue Models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65" name="Полилиния 20"/>
          <p:cNvSpPr/>
          <p:nvPr/>
        </p:nvSpPr>
        <p:spPr>
          <a:xfrm>
            <a:off x="1015576" y="335699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6" name="Полилиния 21">
            <a:hlinkClick r:id="rId5" action="ppaction://hlinksldjump"/>
          </p:cNvPr>
          <p:cNvSpPr/>
          <p:nvPr/>
        </p:nvSpPr>
        <p:spPr>
          <a:xfrm>
            <a:off x="446444" y="371703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Payment and Security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67" name="Прямая соединительная линия 19"/>
          <p:cNvCxnSpPr/>
          <p:nvPr/>
        </p:nvCxnSpPr>
        <p:spPr>
          <a:xfrm>
            <a:off x="2143105" y="428604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Полилиния 70"/>
          <p:cNvSpPr/>
          <p:nvPr/>
        </p:nvSpPr>
        <p:spPr>
          <a:xfrm rot="16200000">
            <a:off x="1807001" y="388974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9" name="Полилиния 20"/>
          <p:cNvSpPr/>
          <p:nvPr/>
        </p:nvSpPr>
        <p:spPr>
          <a:xfrm>
            <a:off x="1019240" y="443711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71" name="Полилиния 21">
            <a:hlinkClick r:id="rId6" action="ppaction://hlinksldjump"/>
          </p:cNvPr>
          <p:cNvSpPr/>
          <p:nvPr/>
        </p:nvSpPr>
        <p:spPr>
          <a:xfrm>
            <a:off x="450108" y="479715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Infrastructure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72" name="Полилиния 21">
            <a:hlinkClick r:id="rId7" action="ppaction://hlinksldjump"/>
          </p:cNvPr>
          <p:cNvSpPr/>
          <p:nvPr/>
        </p:nvSpPr>
        <p:spPr>
          <a:xfrm>
            <a:off x="476095" y="587727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73" name="Полилиния 20"/>
          <p:cNvSpPr/>
          <p:nvPr/>
        </p:nvSpPr>
        <p:spPr>
          <a:xfrm>
            <a:off x="1015576" y="551723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</p:spTree>
    <p:extLst>
      <p:ext uri="{BB962C8B-B14F-4D97-AF65-F5344CB8AC3E}">
        <p14:creationId xmlns:p14="http://schemas.microsoft.com/office/powerpoint/2010/main" val="34424193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20585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Payment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21" name="Picture 2" descr="http://www.theukcardsassociation.org.uk/wm_dynamic/pagecontent/paymentcycle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272" y="1245678"/>
            <a:ext cx="5642990" cy="4796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4. E-commerce basics.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53" name="Полилиния 11">
            <a:hlinkClick r:id="rId3" action="ppaction://hlinksldjump"/>
          </p:cNvPr>
          <p:cNvSpPr/>
          <p:nvPr/>
        </p:nvSpPr>
        <p:spPr>
          <a:xfrm>
            <a:off x="446444" y="429257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54" name="Полилиния 12"/>
          <p:cNvSpPr/>
          <p:nvPr/>
        </p:nvSpPr>
        <p:spPr>
          <a:xfrm>
            <a:off x="1015576" y="1197826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5" name="Полилиния 16">
            <a:hlinkClick r:id="rId4" action="ppaction://hlinksldjump"/>
          </p:cNvPr>
          <p:cNvSpPr/>
          <p:nvPr/>
        </p:nvSpPr>
        <p:spPr>
          <a:xfrm>
            <a:off x="446444" y="155679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56" name="Полилиния 17"/>
          <p:cNvSpPr/>
          <p:nvPr/>
        </p:nvSpPr>
        <p:spPr>
          <a:xfrm>
            <a:off x="1015576" y="227687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7" name="Полилиния 18">
            <a:hlinkClick r:id="rId5" action="ppaction://hlinksldjump"/>
          </p:cNvPr>
          <p:cNvSpPr/>
          <p:nvPr/>
        </p:nvSpPr>
        <p:spPr>
          <a:xfrm>
            <a:off x="446444" y="263691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Business and Revenue Models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58" name="Полилиния 20"/>
          <p:cNvSpPr/>
          <p:nvPr/>
        </p:nvSpPr>
        <p:spPr>
          <a:xfrm>
            <a:off x="1015576" y="335699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9" name="Полилиния 21">
            <a:hlinkClick r:id="rId6" action="ppaction://hlinksldjump"/>
          </p:cNvPr>
          <p:cNvSpPr/>
          <p:nvPr/>
        </p:nvSpPr>
        <p:spPr>
          <a:xfrm>
            <a:off x="446444" y="371703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Payment and Security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60" name="Прямая соединительная линия 19"/>
          <p:cNvCxnSpPr/>
          <p:nvPr/>
        </p:nvCxnSpPr>
        <p:spPr>
          <a:xfrm>
            <a:off x="2143105" y="428604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Полилиния 70"/>
          <p:cNvSpPr/>
          <p:nvPr/>
        </p:nvSpPr>
        <p:spPr>
          <a:xfrm rot="16200000">
            <a:off x="1807001" y="388974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2" name="Полилиния 20"/>
          <p:cNvSpPr/>
          <p:nvPr/>
        </p:nvSpPr>
        <p:spPr>
          <a:xfrm>
            <a:off x="1019240" y="443711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3" name="Полилиния 21">
            <a:hlinkClick r:id="rId7" action="ppaction://hlinksldjump"/>
          </p:cNvPr>
          <p:cNvSpPr/>
          <p:nvPr/>
        </p:nvSpPr>
        <p:spPr>
          <a:xfrm>
            <a:off x="450108" y="479715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Infrastructure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64" name="Полилиния 21">
            <a:hlinkClick r:id="rId8" action="ppaction://hlinksldjump"/>
          </p:cNvPr>
          <p:cNvSpPr/>
          <p:nvPr/>
        </p:nvSpPr>
        <p:spPr>
          <a:xfrm>
            <a:off x="476095" y="587727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65" name="Полилиния 20"/>
          <p:cNvSpPr/>
          <p:nvPr/>
        </p:nvSpPr>
        <p:spPr>
          <a:xfrm>
            <a:off x="1015576" y="551723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</p:spTree>
    <p:extLst>
      <p:ext uri="{BB962C8B-B14F-4D97-AF65-F5344CB8AC3E}">
        <p14:creationId xmlns:p14="http://schemas.microsoft.com/office/powerpoint/2010/main" val="32640690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573014" y="294640"/>
            <a:ext cx="49528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Intermediary Payment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22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951" y="1445758"/>
            <a:ext cx="5883633" cy="4303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4. E-commerce basics.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54" name="Полилиния 11">
            <a:hlinkClick r:id="rId3" action="ppaction://hlinksldjump"/>
          </p:cNvPr>
          <p:cNvSpPr/>
          <p:nvPr/>
        </p:nvSpPr>
        <p:spPr>
          <a:xfrm>
            <a:off x="446444" y="429257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55" name="Полилиния 12"/>
          <p:cNvSpPr/>
          <p:nvPr/>
        </p:nvSpPr>
        <p:spPr>
          <a:xfrm>
            <a:off x="1015576" y="1197826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6" name="Полилиния 16">
            <a:hlinkClick r:id="rId4" action="ppaction://hlinksldjump"/>
          </p:cNvPr>
          <p:cNvSpPr/>
          <p:nvPr/>
        </p:nvSpPr>
        <p:spPr>
          <a:xfrm>
            <a:off x="446444" y="155679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57" name="Полилиния 17"/>
          <p:cNvSpPr/>
          <p:nvPr/>
        </p:nvSpPr>
        <p:spPr>
          <a:xfrm>
            <a:off x="1015576" y="227687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8" name="Полилиния 18">
            <a:hlinkClick r:id="rId5" action="ppaction://hlinksldjump"/>
          </p:cNvPr>
          <p:cNvSpPr/>
          <p:nvPr/>
        </p:nvSpPr>
        <p:spPr>
          <a:xfrm>
            <a:off x="446444" y="263691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Business and Revenue Models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59" name="Полилиния 20"/>
          <p:cNvSpPr/>
          <p:nvPr/>
        </p:nvSpPr>
        <p:spPr>
          <a:xfrm>
            <a:off x="1015576" y="335699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0" name="Полилиния 21">
            <a:hlinkClick r:id="rId6" action="ppaction://hlinksldjump"/>
          </p:cNvPr>
          <p:cNvSpPr/>
          <p:nvPr/>
        </p:nvSpPr>
        <p:spPr>
          <a:xfrm>
            <a:off x="446444" y="371703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Payment and Security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61" name="Прямая соединительная линия 19"/>
          <p:cNvCxnSpPr/>
          <p:nvPr/>
        </p:nvCxnSpPr>
        <p:spPr>
          <a:xfrm>
            <a:off x="2143105" y="428604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Полилиния 70"/>
          <p:cNvSpPr/>
          <p:nvPr/>
        </p:nvSpPr>
        <p:spPr>
          <a:xfrm rot="16200000">
            <a:off x="1807001" y="388974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3" name="Полилиния 20"/>
          <p:cNvSpPr/>
          <p:nvPr/>
        </p:nvSpPr>
        <p:spPr>
          <a:xfrm>
            <a:off x="1019240" y="443711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4" name="Полилиния 21">
            <a:hlinkClick r:id="rId7" action="ppaction://hlinksldjump"/>
          </p:cNvPr>
          <p:cNvSpPr/>
          <p:nvPr/>
        </p:nvSpPr>
        <p:spPr>
          <a:xfrm>
            <a:off x="450108" y="479715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 smtClean="0">
                <a:solidFill>
                  <a:srgbClr val="002060"/>
                </a:solidFill>
              </a:rPr>
              <a:t>Infrastructure</a:t>
            </a:r>
            <a:endParaRPr lang="ru-RU" sz="1600" kern="1200" dirty="0">
              <a:solidFill>
                <a:srgbClr val="002060"/>
              </a:solidFill>
            </a:endParaRPr>
          </a:p>
        </p:txBody>
      </p:sp>
      <p:sp>
        <p:nvSpPr>
          <p:cNvPr id="65" name="Полилиния 21">
            <a:hlinkClick r:id="rId8" action="ppaction://hlinksldjump"/>
          </p:cNvPr>
          <p:cNvSpPr/>
          <p:nvPr/>
        </p:nvSpPr>
        <p:spPr>
          <a:xfrm>
            <a:off x="476095" y="587727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66" name="Полилиния 20"/>
          <p:cNvSpPr/>
          <p:nvPr/>
        </p:nvSpPr>
        <p:spPr>
          <a:xfrm>
            <a:off x="1015576" y="551723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</p:spTree>
    <p:extLst>
      <p:ext uri="{BB962C8B-B14F-4D97-AF65-F5344CB8AC3E}">
        <p14:creationId xmlns:p14="http://schemas.microsoft.com/office/powerpoint/2010/main" val="37595682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573014" y="294640"/>
            <a:ext cx="31198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Infrastructure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aphicFrame>
        <p:nvGraphicFramePr>
          <p:cNvPr id="23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09550206"/>
              </p:ext>
            </p:extLst>
          </p:nvPr>
        </p:nvGraphicFramePr>
        <p:xfrm>
          <a:off x="1294754" y="1359024"/>
          <a:ext cx="7420650" cy="44274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4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4. E-commerce basics.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55" name="Полилиния 11">
            <a:hlinkClick r:id="rId7" action="ppaction://hlinksldjump"/>
          </p:cNvPr>
          <p:cNvSpPr/>
          <p:nvPr/>
        </p:nvSpPr>
        <p:spPr>
          <a:xfrm>
            <a:off x="446444" y="429257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56" name="Полилиния 12"/>
          <p:cNvSpPr/>
          <p:nvPr/>
        </p:nvSpPr>
        <p:spPr>
          <a:xfrm>
            <a:off x="1015576" y="1197826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7" name="Полилиния 16">
            <a:hlinkClick r:id="rId8" action="ppaction://hlinksldjump"/>
          </p:cNvPr>
          <p:cNvSpPr/>
          <p:nvPr/>
        </p:nvSpPr>
        <p:spPr>
          <a:xfrm>
            <a:off x="446444" y="155679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58" name="Полилиния 17"/>
          <p:cNvSpPr/>
          <p:nvPr/>
        </p:nvSpPr>
        <p:spPr>
          <a:xfrm>
            <a:off x="1015576" y="227687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9" name="Полилиния 18">
            <a:hlinkClick r:id="rId9" action="ppaction://hlinksldjump"/>
          </p:cNvPr>
          <p:cNvSpPr/>
          <p:nvPr/>
        </p:nvSpPr>
        <p:spPr>
          <a:xfrm>
            <a:off x="446444" y="263691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Business and Revenue Models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60" name="Полилиния 20"/>
          <p:cNvSpPr/>
          <p:nvPr/>
        </p:nvSpPr>
        <p:spPr>
          <a:xfrm>
            <a:off x="1015576" y="335699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1" name="Полилиния 21">
            <a:hlinkClick r:id="rId10" action="ppaction://hlinksldjump"/>
          </p:cNvPr>
          <p:cNvSpPr/>
          <p:nvPr/>
        </p:nvSpPr>
        <p:spPr>
          <a:xfrm>
            <a:off x="446444" y="371703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Payment and Security</a:t>
            </a:r>
            <a:endParaRPr lang="ru-RU" sz="1700" dirty="0">
              <a:solidFill>
                <a:srgbClr val="002060"/>
              </a:solidFill>
            </a:endParaRPr>
          </a:p>
        </p:txBody>
      </p:sp>
      <p:cxnSp>
        <p:nvCxnSpPr>
          <p:cNvPr id="62" name="Прямая соединительная линия 19"/>
          <p:cNvCxnSpPr/>
          <p:nvPr/>
        </p:nvCxnSpPr>
        <p:spPr>
          <a:xfrm>
            <a:off x="2143105" y="428604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Полилиния 70"/>
          <p:cNvSpPr/>
          <p:nvPr/>
        </p:nvSpPr>
        <p:spPr>
          <a:xfrm rot="16200000">
            <a:off x="1807001" y="504187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4" name="Полилиния 20"/>
          <p:cNvSpPr/>
          <p:nvPr/>
        </p:nvSpPr>
        <p:spPr>
          <a:xfrm>
            <a:off x="1019240" y="443711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5" name="Полилиния 21">
            <a:hlinkClick r:id="rId11" action="ppaction://hlinksldjump"/>
          </p:cNvPr>
          <p:cNvSpPr/>
          <p:nvPr/>
        </p:nvSpPr>
        <p:spPr>
          <a:xfrm>
            <a:off x="450108" y="479715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>
                <a:solidFill>
                  <a:schemeClr val="accent6"/>
                </a:solidFill>
              </a:rPr>
              <a:t>Infrastructure</a:t>
            </a:r>
            <a:endParaRPr lang="ru-RU" sz="1600" dirty="0">
              <a:solidFill>
                <a:schemeClr val="accent6"/>
              </a:solidFill>
            </a:endParaRPr>
          </a:p>
        </p:txBody>
      </p:sp>
      <p:sp>
        <p:nvSpPr>
          <p:cNvPr id="66" name="Полилиния 21">
            <a:hlinkClick r:id="rId12" action="ppaction://hlinksldjump"/>
          </p:cNvPr>
          <p:cNvSpPr/>
          <p:nvPr/>
        </p:nvSpPr>
        <p:spPr>
          <a:xfrm>
            <a:off x="476095" y="587727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67" name="Полилиния 20"/>
          <p:cNvSpPr/>
          <p:nvPr/>
        </p:nvSpPr>
        <p:spPr>
          <a:xfrm>
            <a:off x="1015576" y="551723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</p:spTree>
    <p:extLst>
      <p:ext uri="{BB962C8B-B14F-4D97-AF65-F5344CB8AC3E}">
        <p14:creationId xmlns:p14="http://schemas.microsoft.com/office/powerpoint/2010/main" val="19257686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 lnSpcReduction="10000"/>
          </a:bodyPr>
          <a:lstStyle/>
          <a:p>
            <a:r>
              <a:rPr lang="en-US" dirty="0">
                <a:hlinkClick r:id="rId2"/>
              </a:rPr>
              <a:t>http://www.ecommercetimes.com/story/Google-Gets-Rid-of-17-Billion-Bad-Ads-84258.html</a:t>
            </a:r>
            <a:r>
              <a:rPr lang="en-US" dirty="0"/>
              <a:t> </a:t>
            </a:r>
            <a:endParaRPr lang="en-US" dirty="0" smtClean="0"/>
          </a:p>
          <a:p>
            <a:endParaRPr lang="en-US" dirty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successstory.com/companies/alibaba-group</a:t>
            </a:r>
            <a:endParaRPr lang="en-US" dirty="0" smtClean="0"/>
          </a:p>
          <a:p>
            <a:endParaRPr lang="en-US" dirty="0"/>
          </a:p>
          <a:p>
            <a:r>
              <a:rPr lang="en-US" dirty="0">
                <a:hlinkClick r:id="rId4"/>
              </a:rPr>
              <a:t>https://www.snapagency.com/blog/7-reasons-why-amazon-is-so-successful</a:t>
            </a:r>
            <a:endParaRPr lang="en-US" dirty="0"/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18987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 smtClean="0"/>
              <a:t>Reading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0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4. E-commerce basics.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1" name="Полилиния 11">
            <a:hlinkClick r:id="rId5" action="ppaction://hlinksldjump"/>
          </p:cNvPr>
          <p:cNvSpPr/>
          <p:nvPr/>
        </p:nvSpPr>
        <p:spPr>
          <a:xfrm>
            <a:off x="446444" y="429257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62" name="Полилиния 12"/>
          <p:cNvSpPr/>
          <p:nvPr/>
        </p:nvSpPr>
        <p:spPr>
          <a:xfrm>
            <a:off x="1015576" y="1197826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3" name="Полилиния 16">
            <a:hlinkClick r:id="rId6" action="ppaction://hlinksldjump"/>
          </p:cNvPr>
          <p:cNvSpPr/>
          <p:nvPr/>
        </p:nvSpPr>
        <p:spPr>
          <a:xfrm>
            <a:off x="446444" y="155679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64" name="Полилиния 17"/>
          <p:cNvSpPr/>
          <p:nvPr/>
        </p:nvSpPr>
        <p:spPr>
          <a:xfrm>
            <a:off x="1015576" y="227687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5" name="Полилиния 18">
            <a:hlinkClick r:id="rId7" action="ppaction://hlinksldjump"/>
          </p:cNvPr>
          <p:cNvSpPr/>
          <p:nvPr/>
        </p:nvSpPr>
        <p:spPr>
          <a:xfrm>
            <a:off x="446444" y="263691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Business and Revenue Models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66" name="Полилиния 20"/>
          <p:cNvSpPr/>
          <p:nvPr/>
        </p:nvSpPr>
        <p:spPr>
          <a:xfrm>
            <a:off x="1015576" y="335699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7" name="Полилиния 21">
            <a:hlinkClick r:id="rId8" action="ppaction://hlinksldjump"/>
          </p:cNvPr>
          <p:cNvSpPr/>
          <p:nvPr/>
        </p:nvSpPr>
        <p:spPr>
          <a:xfrm>
            <a:off x="446444" y="371703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Payment and Security</a:t>
            </a:r>
            <a:endParaRPr lang="ru-RU" sz="1700" dirty="0">
              <a:solidFill>
                <a:srgbClr val="002060"/>
              </a:solidFill>
            </a:endParaRPr>
          </a:p>
        </p:txBody>
      </p:sp>
      <p:cxnSp>
        <p:nvCxnSpPr>
          <p:cNvPr id="68" name="Прямая соединительная линия 19"/>
          <p:cNvCxnSpPr/>
          <p:nvPr/>
        </p:nvCxnSpPr>
        <p:spPr>
          <a:xfrm>
            <a:off x="2143105" y="428604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Полилиния 70"/>
          <p:cNvSpPr/>
          <p:nvPr/>
        </p:nvSpPr>
        <p:spPr>
          <a:xfrm rot="16200000">
            <a:off x="1807001" y="612199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71" name="Полилиния 20"/>
          <p:cNvSpPr/>
          <p:nvPr/>
        </p:nvSpPr>
        <p:spPr>
          <a:xfrm>
            <a:off x="1019240" y="443711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72" name="Полилиния 21">
            <a:hlinkClick r:id="rId9" action="ppaction://hlinksldjump"/>
          </p:cNvPr>
          <p:cNvSpPr/>
          <p:nvPr/>
        </p:nvSpPr>
        <p:spPr>
          <a:xfrm>
            <a:off x="450108" y="479715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>
                <a:solidFill>
                  <a:srgbClr val="002060"/>
                </a:solidFill>
              </a:rPr>
              <a:t>Infrastructure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73" name="Полилиния 21">
            <a:hlinkClick r:id="rId10" action="ppaction://hlinksldjump"/>
          </p:cNvPr>
          <p:cNvSpPr/>
          <p:nvPr/>
        </p:nvSpPr>
        <p:spPr>
          <a:xfrm>
            <a:off x="476095" y="587727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>
                <a:solidFill>
                  <a:schemeClr val="accent6"/>
                </a:solidFill>
              </a:rPr>
              <a:t>Reading and References</a:t>
            </a:r>
            <a:endParaRPr lang="ru-RU" sz="1600" dirty="0">
              <a:solidFill>
                <a:schemeClr val="accent6"/>
              </a:solidFill>
            </a:endParaRPr>
          </a:p>
        </p:txBody>
      </p:sp>
      <p:sp>
        <p:nvSpPr>
          <p:cNvPr id="74" name="Полилиния 20"/>
          <p:cNvSpPr/>
          <p:nvPr/>
        </p:nvSpPr>
        <p:spPr>
          <a:xfrm>
            <a:off x="1015576" y="551723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</p:spTree>
    <p:extLst>
      <p:ext uri="{BB962C8B-B14F-4D97-AF65-F5344CB8AC3E}">
        <p14:creationId xmlns:p14="http://schemas.microsoft.com/office/powerpoint/2010/main" val="26121344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666420"/>
            <a:ext cx="6643734" cy="4714908"/>
          </a:xfrm>
        </p:spPr>
        <p:txBody>
          <a:bodyPr>
            <a:normAutofit fontScale="62500" lnSpcReduction="20000"/>
          </a:bodyPr>
          <a:lstStyle/>
          <a:p>
            <a:pPr algn="l"/>
            <a:r>
              <a:rPr lang="en-GB" dirty="0"/>
              <a:t>E-commerce image: </a:t>
            </a:r>
            <a:r>
              <a:rPr lang="en-GB" dirty="0">
                <a:hlinkClick r:id="rId2"/>
              </a:rPr>
              <a:t>http://www.huffingtonpost.com/andre-averbug/time-for-ecommerce-entrep_b_10162124.html</a:t>
            </a:r>
            <a:r>
              <a:rPr lang="en-GB" dirty="0"/>
              <a:t> </a:t>
            </a:r>
          </a:p>
          <a:p>
            <a:pPr algn="l"/>
            <a:r>
              <a:rPr lang="en-GB" dirty="0"/>
              <a:t>E-commerce definition: </a:t>
            </a:r>
            <a:r>
              <a:rPr lang="en-GB" dirty="0">
                <a:hlinkClick r:id="rId3"/>
              </a:rPr>
              <a:t>https://en.oxforddictionaries.com/definition/us/e-commerce</a:t>
            </a:r>
            <a:r>
              <a:rPr lang="en-GB" dirty="0"/>
              <a:t> </a:t>
            </a:r>
          </a:p>
          <a:p>
            <a:pPr algn="l"/>
            <a:r>
              <a:rPr lang="en-GB" dirty="0"/>
              <a:t>E-business definition: </a:t>
            </a:r>
            <a:r>
              <a:rPr lang="en-GB" dirty="0">
                <a:hlinkClick r:id="rId4"/>
              </a:rPr>
              <a:t>http://searchcio.techtarget.com/definition/e-business</a:t>
            </a:r>
            <a:r>
              <a:rPr lang="en-GB" dirty="0"/>
              <a:t> </a:t>
            </a:r>
          </a:p>
          <a:p>
            <a:pPr algn="l"/>
            <a:r>
              <a:rPr lang="en-GB" dirty="0"/>
              <a:t>E-business image: </a:t>
            </a:r>
            <a:r>
              <a:rPr lang="en-GB" dirty="0">
                <a:hlinkClick r:id="rId5"/>
              </a:rPr>
              <a:t>https://www.linkedin.com/pulse/e-business-important-points-achievement-marcos-de-araujo</a:t>
            </a:r>
            <a:r>
              <a:rPr lang="en-GB" dirty="0"/>
              <a:t> </a:t>
            </a:r>
          </a:p>
          <a:p>
            <a:pPr algn="l"/>
            <a:r>
              <a:rPr lang="en-GB" dirty="0"/>
              <a:t>EDI Definition: </a:t>
            </a:r>
            <a:r>
              <a:rPr lang="en-GB" dirty="0">
                <a:hlinkClick r:id="rId6"/>
              </a:rPr>
              <a:t>http://www.up.com/suppliers/order_inv/edi/what_is_edi/</a:t>
            </a:r>
            <a:r>
              <a:rPr lang="en-GB" dirty="0"/>
              <a:t> </a:t>
            </a:r>
          </a:p>
          <a:p>
            <a:pPr algn="l"/>
            <a:r>
              <a:rPr lang="en-GB" dirty="0"/>
              <a:t>PayPal image: </a:t>
            </a:r>
            <a:r>
              <a:rPr lang="en-GB" dirty="0">
                <a:hlinkClick r:id="rId7"/>
              </a:rPr>
              <a:t>http://techwelkin.com/how-to-use-paypal-how-does-paypal-work</a:t>
            </a:r>
            <a:r>
              <a:rPr lang="en-GB" dirty="0"/>
              <a:t> </a:t>
            </a: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458768" y="288974"/>
            <a:ext cx="25197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 smtClean="0"/>
              <a:t>References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1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4. E-commerce basics.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52" name="Полилиния 11">
            <a:hlinkClick r:id="rId8" action="ppaction://hlinksldjump"/>
          </p:cNvPr>
          <p:cNvSpPr/>
          <p:nvPr/>
        </p:nvSpPr>
        <p:spPr>
          <a:xfrm>
            <a:off x="446444" y="429257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53" name="Полилиния 12"/>
          <p:cNvSpPr/>
          <p:nvPr/>
        </p:nvSpPr>
        <p:spPr>
          <a:xfrm>
            <a:off x="1015576" y="1197826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4" name="Полилиния 16">
            <a:hlinkClick r:id="rId9" action="ppaction://hlinksldjump"/>
          </p:cNvPr>
          <p:cNvSpPr/>
          <p:nvPr/>
        </p:nvSpPr>
        <p:spPr>
          <a:xfrm>
            <a:off x="446444" y="155679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Main Definitions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55" name="Полилиния 17"/>
          <p:cNvSpPr/>
          <p:nvPr/>
        </p:nvSpPr>
        <p:spPr>
          <a:xfrm>
            <a:off x="1015576" y="227687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6" name="Полилиния 18">
            <a:hlinkClick r:id="rId10" action="ppaction://hlinksldjump"/>
          </p:cNvPr>
          <p:cNvSpPr/>
          <p:nvPr/>
        </p:nvSpPr>
        <p:spPr>
          <a:xfrm>
            <a:off x="446444" y="263691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Business and Revenue Models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57" name="Полилиния 20"/>
          <p:cNvSpPr/>
          <p:nvPr/>
        </p:nvSpPr>
        <p:spPr>
          <a:xfrm>
            <a:off x="1015576" y="335699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8" name="Полилиния 21">
            <a:hlinkClick r:id="rId11" action="ppaction://hlinksldjump"/>
          </p:cNvPr>
          <p:cNvSpPr/>
          <p:nvPr/>
        </p:nvSpPr>
        <p:spPr>
          <a:xfrm>
            <a:off x="446444" y="371703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Payment and Security</a:t>
            </a:r>
            <a:endParaRPr lang="ru-RU" sz="1700" dirty="0">
              <a:solidFill>
                <a:srgbClr val="002060"/>
              </a:solidFill>
            </a:endParaRPr>
          </a:p>
        </p:txBody>
      </p:sp>
      <p:cxnSp>
        <p:nvCxnSpPr>
          <p:cNvPr id="59" name="Прямая соединительная линия 19"/>
          <p:cNvCxnSpPr/>
          <p:nvPr/>
        </p:nvCxnSpPr>
        <p:spPr>
          <a:xfrm>
            <a:off x="2143105" y="428604"/>
            <a:ext cx="1284" cy="602473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Полилиния 70"/>
          <p:cNvSpPr/>
          <p:nvPr/>
        </p:nvSpPr>
        <p:spPr>
          <a:xfrm rot="16200000">
            <a:off x="1807001" y="612199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1" name="Полилиния 20"/>
          <p:cNvSpPr/>
          <p:nvPr/>
        </p:nvSpPr>
        <p:spPr>
          <a:xfrm>
            <a:off x="1019240" y="443711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62" name="Полилиния 21">
            <a:hlinkClick r:id="rId12" action="ppaction://hlinksldjump"/>
          </p:cNvPr>
          <p:cNvSpPr/>
          <p:nvPr/>
        </p:nvSpPr>
        <p:spPr>
          <a:xfrm>
            <a:off x="450108" y="479715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>
                <a:solidFill>
                  <a:srgbClr val="002060"/>
                </a:solidFill>
              </a:rPr>
              <a:t>Infrastructure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63" name="Полилиния 21">
            <a:hlinkClick r:id="rId13" action="ppaction://hlinksldjump"/>
          </p:cNvPr>
          <p:cNvSpPr/>
          <p:nvPr/>
        </p:nvSpPr>
        <p:spPr>
          <a:xfrm>
            <a:off x="476095" y="5877272"/>
            <a:ext cx="1367518" cy="675611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600" dirty="0">
                <a:solidFill>
                  <a:schemeClr val="accent6"/>
                </a:solidFill>
              </a:rPr>
              <a:t>Reading and References</a:t>
            </a:r>
            <a:endParaRPr lang="ru-RU" sz="1600" dirty="0">
              <a:solidFill>
                <a:schemeClr val="accent6"/>
              </a:solidFill>
            </a:endParaRPr>
          </a:p>
        </p:txBody>
      </p:sp>
      <p:sp>
        <p:nvSpPr>
          <p:cNvPr id="64" name="Полилиния 20"/>
          <p:cNvSpPr/>
          <p:nvPr/>
        </p:nvSpPr>
        <p:spPr>
          <a:xfrm>
            <a:off x="1015576" y="5517232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</p:spTree>
    <p:extLst>
      <p:ext uri="{BB962C8B-B14F-4D97-AF65-F5344CB8AC3E}">
        <p14:creationId xmlns:p14="http://schemas.microsoft.com/office/powerpoint/2010/main" val="7294258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1917</TotalTime>
  <Words>664</Words>
  <Application>Microsoft Office PowerPoint</Application>
  <PresentationFormat>On-screen Show (4:3)</PresentationFormat>
  <Paragraphs>188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Arial</vt:lpstr>
      <vt:lpstr>Calibri</vt:lpstr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Aleksey Semyonov</cp:lastModifiedBy>
  <cp:revision>124</cp:revision>
  <dcterms:created xsi:type="dcterms:W3CDTF">2014-01-11T14:51:00Z</dcterms:created>
  <dcterms:modified xsi:type="dcterms:W3CDTF">2017-04-19T08:47:02Z</dcterms:modified>
</cp:coreProperties>
</file>