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75" r:id="rId2"/>
    <p:sldId id="256" r:id="rId3"/>
    <p:sldId id="276" r:id="rId4"/>
    <p:sldId id="293" r:id="rId5"/>
    <p:sldId id="294" r:id="rId6"/>
    <p:sldId id="295" r:id="rId7"/>
    <p:sldId id="296" r:id="rId8"/>
    <p:sldId id="297" r:id="rId9"/>
    <p:sldId id="298" r:id="rId10"/>
    <p:sldId id="299" r:id="rId11"/>
    <p:sldId id="300" r:id="rId12"/>
    <p:sldId id="301" r:id="rId13"/>
    <p:sldId id="302" r:id="rId14"/>
    <p:sldId id="303" r:id="rId15"/>
    <p:sldId id="277" r:id="rId16"/>
    <p:sldId id="304" r:id="rId17"/>
    <p:sldId id="305" r:id="rId18"/>
    <p:sldId id="306" r:id="rId19"/>
    <p:sldId id="307" r:id="rId20"/>
    <p:sldId id="308" r:id="rId21"/>
    <p:sldId id="309" r:id="rId22"/>
    <p:sldId id="310" r:id="rId23"/>
    <p:sldId id="311" r:id="rId24"/>
    <p:sldId id="312" r:id="rId25"/>
    <p:sldId id="313" r:id="rId26"/>
    <p:sldId id="278" r:id="rId27"/>
    <p:sldId id="314" r:id="rId28"/>
    <p:sldId id="315" r:id="rId29"/>
    <p:sldId id="316" r:id="rId30"/>
    <p:sldId id="317" r:id="rId31"/>
    <p:sldId id="318" r:id="rId32"/>
    <p:sldId id="319" r:id="rId33"/>
    <p:sldId id="320" r:id="rId34"/>
    <p:sldId id="279" r:id="rId35"/>
    <p:sldId id="292"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18" autoAdjust="0"/>
  </p:normalViewPr>
  <p:slideViewPr>
    <p:cSldViewPr>
      <p:cViewPr varScale="1">
        <p:scale>
          <a:sx n="103" d="100"/>
          <a:sy n="103" d="100"/>
        </p:scale>
        <p:origin x="234"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E4E1BB-A3A3-49C2-8E6D-AB14FB5FAE8C}" type="datetimeFigureOut">
              <a:rPr lang="ru-RU" smtClean="0"/>
              <a:pPr/>
              <a:t>27.03.2017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C6C664-4F7C-4A79-AB19-CC1167B3DCC3}" type="slidenum">
              <a:rPr lang="ru-RU" smtClean="0"/>
              <a:pPr/>
              <a:t>‹#›</a:t>
            </a:fld>
            <a:endParaRPr lang="ru-RU"/>
          </a:p>
        </p:txBody>
      </p:sp>
    </p:spTree>
    <p:extLst>
      <p:ext uri="{BB962C8B-B14F-4D97-AF65-F5344CB8AC3E}">
        <p14:creationId xmlns:p14="http://schemas.microsoft.com/office/powerpoint/2010/main" val="3709620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6"/>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10C00FD-9A5F-420A-8214-53F1F3572982}" type="datetime1">
              <a:rPr lang="ru-RU" smtClean="0"/>
              <a:pPr/>
              <a:t>27.03.2017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3986403-E9FB-4D18-9892-5B2E80E8E68D}" type="datetime1">
              <a:rPr lang="ru-RU" smtClean="0"/>
              <a:pPr/>
              <a:t>27.03.2017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175CE6C-E217-43B5-AEF7-C7D36682DBA0}" type="datetime1">
              <a:rPr lang="ru-RU" smtClean="0"/>
              <a:pPr/>
              <a:t>27.03.2017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0D04CE0-4043-44EF-8CE6-7927A7C9F805}" type="datetime1">
              <a:rPr lang="ru-RU" smtClean="0"/>
              <a:pPr/>
              <a:t>27.03.2017</a:t>
            </a:fld>
            <a:endParaRPr lang="ru-RU"/>
          </a:p>
        </p:txBody>
      </p:sp>
      <p:sp>
        <p:nvSpPr>
          <p:cNvPr id="6" name="Нижний колонтитул 5"/>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7" name="Номер слайда 6"/>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CF95463-0820-407C-AD78-30D3B1032ADF}" type="datetime1">
              <a:rPr lang="ru-RU" smtClean="0"/>
              <a:pPr/>
              <a:t>27.03.2017</a:t>
            </a:fld>
            <a:endParaRPr lang="ru-RU"/>
          </a:p>
        </p:txBody>
      </p:sp>
      <p:sp>
        <p:nvSpPr>
          <p:cNvPr id="8" name="Нижний колонтитул 7"/>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9" name="Номер слайда 8"/>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B431085-9C2C-45E6-943B-B0185B058CDB}" type="datetime1">
              <a:rPr lang="ru-RU" smtClean="0"/>
              <a:pPr/>
              <a:t>27.03.2017</a:t>
            </a:fld>
            <a:endParaRPr lang="ru-RU"/>
          </a:p>
        </p:txBody>
      </p:sp>
      <p:sp>
        <p:nvSpPr>
          <p:cNvPr id="4" name="Нижний колонтитул 3"/>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5" name="Номер слайда 4"/>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66E520C-148F-4467-955E-E8341817CADE}" type="datetime1">
              <a:rPr lang="ru-RU" smtClean="0"/>
              <a:pPr/>
              <a:t>27.03.2017</a:t>
            </a:fld>
            <a:endParaRPr lang="ru-RU"/>
          </a:p>
        </p:txBody>
      </p:sp>
      <p:sp>
        <p:nvSpPr>
          <p:cNvPr id="3" name="Нижний колонтитул 2"/>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4" name="Номер слайда 3"/>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C17A476-38D0-40AF-BFD3-D560662E3D05}" type="datetime1">
              <a:rPr lang="ru-RU" smtClean="0"/>
              <a:pPr/>
              <a:t>27.03.2017</a:t>
            </a:fld>
            <a:endParaRPr lang="ru-RU"/>
          </a:p>
        </p:txBody>
      </p:sp>
      <p:sp>
        <p:nvSpPr>
          <p:cNvPr id="6" name="Нижний колонтитул 5"/>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7" name="Номер слайда 6"/>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1"/>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EC4DC92-D2E3-467C-BA4B-2622A378AC18}" type="datetime1">
              <a:rPr lang="ru-RU" smtClean="0"/>
              <a:pPr/>
              <a:t>27.03.2017</a:t>
            </a:fld>
            <a:endParaRPr lang="ru-RU"/>
          </a:p>
        </p:txBody>
      </p:sp>
      <p:sp>
        <p:nvSpPr>
          <p:cNvPr id="6" name="Нижний колонтитул 5"/>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7" name="Номер слайда 6"/>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FD7AE0E-72B9-487A-AF03-CC267D391C84}" type="datetime1">
              <a:rPr lang="ru-RU" smtClean="0"/>
              <a:pPr/>
              <a:t>27.03.2017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9"/>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C567F74-B54F-4EB8-B6A6-55EBFC1F29B6}" type="datetime1">
              <a:rPr lang="ru-RU" smtClean="0"/>
              <a:pPr/>
              <a:t>27.03.2017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3D3E19-E4DD-4EA1-B7D3-CF2A52BF6132}" type="datetime1">
              <a:rPr lang="ru-RU" smtClean="0"/>
              <a:pPr/>
              <a:t>27.03.2017</a:t>
            </a:fld>
            <a:endParaRPr lang="ru-RU"/>
          </a:p>
        </p:txBody>
      </p:sp>
      <p:sp>
        <p:nvSpPr>
          <p:cNvPr id="5" name="Нижний колонтитул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EAC142-1C8E-4B67-B92C-BA441038C9E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1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1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1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1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2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2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2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2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2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2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26.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34.xml"/><Relationship Id="rId2" Type="http://schemas.openxmlformats.org/officeDocument/2006/relationships/image" Target="../media/image5.gif"/><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15.xml"/><Relationship Id="rId4" Type="http://schemas.openxmlformats.org/officeDocument/2006/relationships/slide" Target="slide3.xml"/></Relationships>
</file>

<file path=ppt/slides/_rels/slide2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2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2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3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3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3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3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26.xml"/><Relationship Id="rId4" Type="http://schemas.openxmlformats.org/officeDocument/2006/relationships/slide" Target="slide15.xml"/></Relationships>
</file>

<file path=ppt/slides/_rels/slide34.xml.rels><?xml version="1.0" encoding="UTF-8" standalone="yes"?>
<Relationships xmlns="http://schemas.openxmlformats.org/package/2006/relationships"><Relationship Id="rId8" Type="http://schemas.openxmlformats.org/officeDocument/2006/relationships/slide" Target="slide34.xml"/><Relationship Id="rId3" Type="http://schemas.openxmlformats.org/officeDocument/2006/relationships/hyperlink" Target="https://bus206.pressbooks.com/chapter/chapter-1/" TargetMode="External"/><Relationship Id="rId7" Type="http://schemas.openxmlformats.org/officeDocument/2006/relationships/slide" Target="slide26.xml"/><Relationship Id="rId2" Type="http://schemas.openxmlformats.org/officeDocument/2006/relationships/hyperlink" Target="http://www.chris-kimble.com/Courses/World_Med_MBA/Types-of-Information-System.html" TargetMode="External"/><Relationship Id="rId1" Type="http://schemas.openxmlformats.org/officeDocument/2006/relationships/slideLayout" Target="../slideLayouts/slideLayout1.xml"/><Relationship Id="rId6" Type="http://schemas.openxmlformats.org/officeDocument/2006/relationships/slide" Target="slide15.xml"/><Relationship Id="rId5" Type="http://schemas.openxmlformats.org/officeDocument/2006/relationships/slide" Target="slide3.xml"/><Relationship Id="rId4" Type="http://schemas.openxmlformats.org/officeDocument/2006/relationships/slide" Target="slide2.xml"/></Relationships>
</file>

<file path=ppt/slides/_rels/slide35.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hyperlink" Target="http://www.businessdictionary.com/definition/system.html" TargetMode="External"/><Relationship Id="rId7" Type="http://schemas.openxmlformats.org/officeDocument/2006/relationships/slide" Target="slide2.xml"/><Relationship Id="rId2" Type="http://schemas.openxmlformats.org/officeDocument/2006/relationships/hyperlink" Target="http://www.slideshare.net/saxon_1987/bis-chapter2-presentation" TargetMode="External"/><Relationship Id="rId1" Type="http://schemas.openxmlformats.org/officeDocument/2006/relationships/slideLayout" Target="../slideLayouts/slideLayout1.xml"/><Relationship Id="rId6" Type="http://schemas.openxmlformats.org/officeDocument/2006/relationships/hyperlink" Target="http://www.webserv.ca/developmentCycle.php" TargetMode="External"/><Relationship Id="rId11" Type="http://schemas.openxmlformats.org/officeDocument/2006/relationships/slide" Target="slide34.xml"/><Relationship Id="rId5" Type="http://schemas.openxmlformats.org/officeDocument/2006/relationships/hyperlink" Target="http://www.chris-kimble.com/Courses/World_Med_MBA/Types-of-Information-System.html" TargetMode="External"/><Relationship Id="rId10" Type="http://schemas.openxmlformats.org/officeDocument/2006/relationships/slide" Target="slide26.xml"/><Relationship Id="rId4" Type="http://schemas.openxmlformats.org/officeDocument/2006/relationships/hyperlink" Target="http://www.dictionary.com/browse/information" TargetMode="External"/><Relationship Id="rId9" Type="http://schemas.openxmlformats.org/officeDocument/2006/relationships/slide" Target="slid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accent2">
              <a:lumMod val="40000"/>
              <a:lumOff val="60000"/>
            </a:schemeClr>
          </a:solidFill>
          <a:ln>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dirty="0"/>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7" name="Прямоугольник 6"/>
          <p:cNvSpPr/>
          <p:nvPr/>
        </p:nvSpPr>
        <p:spPr>
          <a:xfrm>
            <a:off x="0" y="1633930"/>
            <a:ext cx="4357686" cy="642942"/>
          </a:xfrm>
          <a:prstGeom prst="rect">
            <a:avLst/>
          </a:prstGeom>
          <a:solidFill>
            <a:schemeClr val="accent5">
              <a:lumMod val="40000"/>
              <a:lumOff val="60000"/>
            </a:schemeClr>
          </a:solidFill>
          <a:ln>
            <a:solidFill>
              <a:schemeClr val="accent5">
                <a:lumMod val="40000"/>
                <a:lumOff val="60000"/>
              </a:schemeClr>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ru-RU"/>
          </a:p>
        </p:txBody>
      </p:sp>
      <p:sp>
        <p:nvSpPr>
          <p:cNvPr id="70" name="Подзаголовок 69"/>
          <p:cNvSpPr>
            <a:spLocks noGrp="1"/>
          </p:cNvSpPr>
          <p:nvPr>
            <p:ph type="subTitle" idx="1"/>
          </p:nvPr>
        </p:nvSpPr>
        <p:spPr>
          <a:xfrm>
            <a:off x="1115616" y="1571612"/>
            <a:ext cx="6043610" cy="2143140"/>
          </a:xfrm>
        </p:spPr>
        <p:txBody>
          <a:bodyPr>
            <a:normAutofit/>
          </a:bodyPr>
          <a:lstStyle/>
          <a:p>
            <a:pPr algn="l"/>
            <a:r>
              <a:rPr lang="en-US" sz="4400" b="1" dirty="0" smtClean="0">
                <a:solidFill>
                  <a:schemeClr val="tx1"/>
                </a:solidFill>
              </a:rPr>
              <a:t>Lecture </a:t>
            </a:r>
            <a:r>
              <a:rPr lang="en-US" sz="4400" b="1" dirty="0" smtClean="0">
                <a:solidFill>
                  <a:schemeClr val="tx1"/>
                </a:solidFill>
              </a:rPr>
              <a:t>6.        Information systems</a:t>
            </a:r>
            <a:endParaRPr lang="en-US" sz="4400" b="1" dirty="0" smtClean="0">
              <a:solidFill>
                <a:schemeClr val="tx1"/>
              </a:solidFill>
            </a:endParaRPr>
          </a:p>
          <a:p>
            <a:endParaRPr lang="ru-RU" sz="4400" b="1" dirty="0">
              <a:solidFill>
                <a:schemeClr val="tx1"/>
              </a:solidFill>
            </a:endParaRPr>
          </a:p>
        </p:txBody>
      </p:sp>
      <p:sp>
        <p:nvSpPr>
          <p:cNvPr id="75" name="Прямоугольник 74"/>
          <p:cNvSpPr/>
          <p:nvPr/>
        </p:nvSpPr>
        <p:spPr>
          <a:xfrm>
            <a:off x="1571604" y="3786190"/>
            <a:ext cx="6429420" cy="646331"/>
          </a:xfrm>
          <a:prstGeom prst="rect">
            <a:avLst/>
          </a:prstGeom>
        </p:spPr>
        <p:txBody>
          <a:bodyPr wrap="square">
            <a:spAutoFit/>
          </a:bodyPr>
          <a:lstStyle/>
          <a:p>
            <a:r>
              <a:rPr lang="en-US" b="1" dirty="0" smtClean="0"/>
              <a:t>Keywords: </a:t>
            </a:r>
            <a:r>
              <a:rPr lang="en-US" b="1" dirty="0" smtClean="0"/>
              <a:t>information system, data processing, generic model of a system</a:t>
            </a:r>
            <a:endParaRPr lang="en-US" b="1" i="1" dirty="0" smtClean="0"/>
          </a:p>
        </p:txBody>
      </p:sp>
      <p:sp>
        <p:nvSpPr>
          <p:cNvPr id="8"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nodeType="withEffect">
                                  <p:stCondLst>
                                    <p:cond delay="0"/>
                                  </p:stCondLst>
                                  <p:childTnLst>
                                    <p:anim calcmode="discrete" valueType="str">
                                      <p:cBhvr>
                                        <p:cTn id="6" dur="2000" fill="hold"/>
                                        <p:tgtEl>
                                          <p:spTgt spid="2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ln>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dirty="0"/>
          </a:p>
        </p:txBody>
      </p:sp>
      <p:sp>
        <p:nvSpPr>
          <p:cNvPr id="12"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chemeClr val="accent6"/>
                </a:solidFill>
              </a:rPr>
              <a:t>Plan</a:t>
            </a:r>
            <a:endParaRPr lang="ru-RU" sz="1700" kern="1200" dirty="0">
              <a:solidFill>
                <a:schemeClr val="accent6"/>
              </a:solidFill>
            </a:endParaRPr>
          </a:p>
        </p:txBody>
      </p:sp>
      <p:sp>
        <p:nvSpPr>
          <p:cNvPr id="1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17"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Definitions and Types of IS</a:t>
            </a:r>
            <a:endParaRPr lang="ru-RU" sz="1700" kern="1200" dirty="0">
              <a:solidFill>
                <a:srgbClr val="002060"/>
              </a:solidFill>
            </a:endParaRPr>
          </a:p>
        </p:txBody>
      </p:sp>
      <p:sp>
        <p:nvSpPr>
          <p:cNvPr id="18"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19"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21"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sp>
        <p:nvSpPr>
          <p:cNvPr id="37" name="Подзаголовок 36"/>
          <p:cNvSpPr>
            <a:spLocks noGrp="1"/>
          </p:cNvSpPr>
          <p:nvPr>
            <p:ph type="subTitle" idx="1"/>
          </p:nvPr>
        </p:nvSpPr>
        <p:spPr>
          <a:xfrm>
            <a:off x="2285984" y="1071546"/>
            <a:ext cx="6643734" cy="4714908"/>
          </a:xfrm>
        </p:spPr>
        <p:txBody>
          <a:bodyPr>
            <a:normAutofit/>
          </a:bodyPr>
          <a:lstStyle/>
          <a:p>
            <a:endParaRPr lang="en-GB" dirty="0" smtClean="0"/>
          </a:p>
          <a:p>
            <a:r>
              <a:rPr lang="en-GB" dirty="0" smtClean="0"/>
              <a:t>Definitions and Types of Information Systems</a:t>
            </a:r>
            <a:endParaRPr lang="en-GB" dirty="0"/>
          </a:p>
          <a:p>
            <a:r>
              <a:rPr lang="en-GB" dirty="0" smtClean="0"/>
              <a:t>Benefits and Risks</a:t>
            </a:r>
            <a:endParaRPr lang="en-GB" dirty="0"/>
          </a:p>
          <a:p>
            <a:r>
              <a:rPr lang="en-GB" dirty="0"/>
              <a:t>Development of </a:t>
            </a:r>
            <a:r>
              <a:rPr lang="en-GB" dirty="0" smtClean="0"/>
              <a:t>Information Systems </a:t>
            </a:r>
            <a:endParaRPr lang="en-GB" dirty="0"/>
          </a:p>
          <a:p>
            <a:pPr marL="514350" indent="-514350" algn="l">
              <a:buAutoNum type="arabicPeriod"/>
            </a:pPr>
            <a:endParaRPr lang="en-US" dirty="0" smtClean="0">
              <a:solidFill>
                <a:schemeClr val="tx1"/>
              </a:solidFill>
            </a:endParaRPr>
          </a:p>
          <a:p>
            <a:pPr marL="514350" indent="-514350" algn="l">
              <a:buAutoNum type="arabicPeriod"/>
            </a:pPr>
            <a:endParaRPr lang="ru-RU" dirty="0">
              <a:solidFill>
                <a:schemeClr val="tx1"/>
              </a:solidFill>
            </a:endParaRPr>
          </a:p>
        </p:txBody>
      </p:sp>
      <p:cxnSp>
        <p:nvCxnSpPr>
          <p:cNvPr id="20"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500563" y="285728"/>
            <a:ext cx="2809423" cy="707886"/>
          </a:xfrm>
          <a:prstGeom prst="rect">
            <a:avLst/>
          </a:prstGeom>
          <a:noFill/>
        </p:spPr>
        <p:txBody>
          <a:bodyPr wrap="none" rtlCol="0">
            <a:spAutoFit/>
          </a:bodyPr>
          <a:lstStyle/>
          <a:p>
            <a:r>
              <a:rPr lang="en-US" sz="4000" b="1" dirty="0" smtClean="0"/>
              <a:t>Lecture plan</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71" name="Полилиния 70"/>
          <p:cNvSpPr/>
          <p:nvPr/>
        </p:nvSpPr>
        <p:spPr>
          <a:xfrm rot="16200000">
            <a:off x="1800158" y="671613"/>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8"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56"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23" name="Нижний колонтитул 5"/>
          <p:cNvSpPr>
            <a:spLocks noGrp="1"/>
          </p:cNvSpPr>
          <p:nvPr>
            <p:ph type="ftr" sz="quarter" idx="11"/>
          </p:nvPr>
        </p:nvSpPr>
        <p:spPr>
          <a:xfrm>
            <a:off x="3124200" y="6309320"/>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US" sz="2400" dirty="0"/>
              <a:t>An organized, purposeful structure that consists of interrelated and interdependent elements (components, entities, factors, members, parts etc.). </a:t>
            </a:r>
          </a:p>
          <a:p>
            <a:pPr algn="just"/>
            <a:endParaRPr lang="en-US" sz="2400" dirty="0"/>
          </a:p>
          <a:p>
            <a:pPr algn="just"/>
            <a:r>
              <a:rPr lang="en-US" sz="2400" dirty="0"/>
              <a:t>These elements continually influence one another (directly or indirectly) to maintain their activity and the existence of the system, in order to achieve the goal of the system.</a:t>
            </a:r>
          </a:p>
          <a:p>
            <a:pPr algn="just"/>
            <a:endParaRPr lang="en-US" dirty="0" smtClean="0">
              <a:solidFill>
                <a:schemeClr val="tx1"/>
              </a:solidFill>
            </a:endParaRPr>
          </a:p>
          <a:p>
            <a:pPr marL="514350" indent="-514350" algn="just">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650373" y="285728"/>
            <a:ext cx="1705788" cy="707886"/>
          </a:xfrm>
          <a:prstGeom prst="rect">
            <a:avLst/>
          </a:prstGeom>
          <a:noFill/>
        </p:spPr>
        <p:txBody>
          <a:bodyPr wrap="none" rtlCol="0">
            <a:spAutoFit/>
          </a:bodyPr>
          <a:lstStyle/>
          <a:p>
            <a:pPr algn="ctr"/>
            <a:r>
              <a:rPr lang="en-US" sz="4000" b="1" dirty="0"/>
              <a:t>S</a:t>
            </a:r>
            <a:r>
              <a:rPr lang="en-US" sz="4000" b="1" dirty="0" smtClean="0"/>
              <a:t>ystem</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1"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2"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24"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28"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9"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30"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1"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4"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5"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766682897"/>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020924" y="285728"/>
            <a:ext cx="4964692" cy="707886"/>
          </a:xfrm>
          <a:prstGeom prst="rect">
            <a:avLst/>
          </a:prstGeom>
          <a:noFill/>
        </p:spPr>
        <p:txBody>
          <a:bodyPr wrap="none" rtlCol="0">
            <a:spAutoFit/>
          </a:bodyPr>
          <a:lstStyle/>
          <a:p>
            <a:pPr algn="ctr"/>
            <a:r>
              <a:rPr lang="en-US" sz="4000" b="1" dirty="0" smtClean="0"/>
              <a:t>Generic S</a:t>
            </a:r>
            <a:r>
              <a:rPr lang="en-US" sz="4000" b="1" dirty="0" smtClean="0"/>
              <a:t>ystem Model</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1" name="Picture 2" descr="Image result for system gener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6410" y="1017537"/>
            <a:ext cx="5736298" cy="4302224"/>
          </a:xfrm>
          <a:prstGeom prst="rect">
            <a:avLst/>
          </a:prstGeom>
          <a:noFill/>
          <a:extLst>
            <a:ext uri="{909E8E84-426E-40DD-AFC4-6F175D3DCCD1}">
              <a14:hiddenFill xmlns:a14="http://schemas.microsoft.com/office/drawing/2010/main">
                <a:solidFill>
                  <a:srgbClr val="FFFFFF"/>
                </a:solidFill>
              </a14:hiddenFill>
            </a:ext>
          </a:extLst>
        </p:spPr>
      </p:pic>
      <p:sp>
        <p:nvSpPr>
          <p:cNvPr id="36"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38"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9"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40"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1"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42"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3"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44"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45"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6"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7"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48"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507591308"/>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US" sz="2400" dirty="0" smtClean="0"/>
              <a:t>Input – the set of entities that enter the system and go through the transformation process.</a:t>
            </a:r>
          </a:p>
          <a:p>
            <a:pPr algn="just"/>
            <a:endParaRPr lang="en-GB" sz="2400" dirty="0"/>
          </a:p>
          <a:p>
            <a:pPr algn="just"/>
            <a:r>
              <a:rPr lang="en-GB" sz="2400" dirty="0" smtClean="0"/>
              <a:t>Normally input is classed as data – raw facts, that lack meaning before being processed.</a:t>
            </a:r>
            <a:endParaRPr lang="en-US" sz="2400" dirty="0"/>
          </a:p>
          <a:p>
            <a:pPr algn="just"/>
            <a:endParaRPr lang="en-US" dirty="0" smtClean="0">
              <a:solidFill>
                <a:schemeClr val="tx1"/>
              </a:solidFill>
            </a:endParaRPr>
          </a:p>
          <a:p>
            <a:pPr marL="514350" indent="-514350" algn="just">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840266" y="285728"/>
            <a:ext cx="1326004" cy="707886"/>
          </a:xfrm>
          <a:prstGeom prst="rect">
            <a:avLst/>
          </a:prstGeom>
          <a:noFill/>
        </p:spPr>
        <p:txBody>
          <a:bodyPr wrap="none" rtlCol="0">
            <a:spAutoFit/>
          </a:bodyPr>
          <a:lstStyle/>
          <a:p>
            <a:pPr algn="ctr"/>
            <a:r>
              <a:rPr lang="en-US" sz="4000" b="1" dirty="0" smtClean="0"/>
              <a:t>Input</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0" name="Picture 2" descr="Image result for system generi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4209439"/>
            <a:ext cx="1480428" cy="1110321"/>
          </a:xfrm>
          <a:prstGeom prst="rect">
            <a:avLst/>
          </a:prstGeom>
          <a:noFill/>
          <a:extLst>
            <a:ext uri="{909E8E84-426E-40DD-AFC4-6F175D3DCCD1}">
              <a14:hiddenFill xmlns:a14="http://schemas.microsoft.com/office/drawing/2010/main">
                <a:solidFill>
                  <a:srgbClr val="FFFFFF"/>
                </a:solidFill>
              </a14:hiddenFill>
            </a:ext>
          </a:extLst>
        </p:spPr>
      </p:pic>
      <p:sp>
        <p:nvSpPr>
          <p:cNvPr id="35"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36"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8"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39"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0"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41"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2"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43"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44"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5"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6"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47"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13531379"/>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GB" sz="2400" dirty="0" smtClean="0"/>
              <a:t>Process – a set of functions or operations performed by the system in order to transform input into output.</a:t>
            </a:r>
          </a:p>
          <a:p>
            <a:pPr algn="just"/>
            <a:endParaRPr lang="en-GB" sz="2400" dirty="0"/>
          </a:p>
          <a:p>
            <a:pPr algn="just"/>
            <a:endParaRPr lang="en-US" dirty="0" smtClean="0">
              <a:solidFill>
                <a:schemeClr val="tx1"/>
              </a:solidFill>
            </a:endParaRPr>
          </a:p>
          <a:p>
            <a:pPr marL="514350" indent="-514350" algn="just">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606966" y="285728"/>
            <a:ext cx="1792607" cy="707886"/>
          </a:xfrm>
          <a:prstGeom prst="rect">
            <a:avLst/>
          </a:prstGeom>
          <a:noFill/>
        </p:spPr>
        <p:txBody>
          <a:bodyPr wrap="none" rtlCol="0">
            <a:spAutoFit/>
          </a:bodyPr>
          <a:lstStyle/>
          <a:p>
            <a:pPr algn="ctr"/>
            <a:r>
              <a:rPr lang="en-US" sz="4000" b="1" dirty="0" smtClean="0"/>
              <a:t>Process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0" name="Picture 2" descr="Image result for system generi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4209439"/>
            <a:ext cx="1480428" cy="1110321"/>
          </a:xfrm>
          <a:prstGeom prst="rect">
            <a:avLst/>
          </a:prstGeom>
          <a:noFill/>
          <a:extLst>
            <a:ext uri="{909E8E84-426E-40DD-AFC4-6F175D3DCCD1}">
              <a14:hiddenFill xmlns:a14="http://schemas.microsoft.com/office/drawing/2010/main">
                <a:solidFill>
                  <a:srgbClr val="FFFFFF"/>
                </a:solidFill>
              </a14:hiddenFill>
            </a:ext>
          </a:extLst>
        </p:spPr>
      </p:pic>
      <p:sp>
        <p:nvSpPr>
          <p:cNvPr id="35"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36"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8"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39"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0"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41"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2"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43"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44"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5"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6"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47"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214192646"/>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GB" sz="2400" dirty="0" smtClean="0"/>
              <a:t>Output – a set of entities that leave the system after being obtained from the input, though application of transformation processes.</a:t>
            </a:r>
          </a:p>
          <a:p>
            <a:pPr algn="just"/>
            <a:endParaRPr lang="en-GB" sz="2400" dirty="0"/>
          </a:p>
          <a:p>
            <a:pPr algn="just"/>
            <a:r>
              <a:rPr lang="en-GB" sz="2400" dirty="0" smtClean="0"/>
              <a:t>Normally, output is information - </a:t>
            </a:r>
            <a:r>
              <a:rPr lang="en-US" sz="2400" dirty="0"/>
              <a:t>useful facts obtained as output from a computer by means of processing input data</a:t>
            </a:r>
          </a:p>
          <a:p>
            <a:pPr algn="just"/>
            <a:endParaRPr lang="en-US" dirty="0" smtClean="0">
              <a:solidFill>
                <a:schemeClr val="tx1"/>
              </a:solidFill>
            </a:endParaRPr>
          </a:p>
          <a:p>
            <a:pPr marL="514350" indent="-514350" algn="just">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646304" y="285728"/>
            <a:ext cx="1713932" cy="707886"/>
          </a:xfrm>
          <a:prstGeom prst="rect">
            <a:avLst/>
          </a:prstGeom>
          <a:noFill/>
        </p:spPr>
        <p:txBody>
          <a:bodyPr wrap="none" rtlCol="0">
            <a:spAutoFit/>
          </a:bodyPr>
          <a:lstStyle/>
          <a:p>
            <a:pPr algn="ctr"/>
            <a:r>
              <a:rPr lang="en-US" sz="4000" b="1" dirty="0" smtClean="0"/>
              <a:t>Output</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0" name="Picture 2" descr="Image result for system generi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4209439"/>
            <a:ext cx="1480428" cy="1110321"/>
          </a:xfrm>
          <a:prstGeom prst="rect">
            <a:avLst/>
          </a:prstGeom>
          <a:noFill/>
          <a:extLst>
            <a:ext uri="{909E8E84-426E-40DD-AFC4-6F175D3DCCD1}">
              <a14:hiddenFill xmlns:a14="http://schemas.microsoft.com/office/drawing/2010/main">
                <a:solidFill>
                  <a:srgbClr val="FFFFFF"/>
                </a:solidFill>
              </a14:hiddenFill>
            </a:ext>
          </a:extLst>
        </p:spPr>
      </p:pic>
      <p:sp>
        <p:nvSpPr>
          <p:cNvPr id="35"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36"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8"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39"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0"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41"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2"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43"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44"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5"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6"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47"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2245375877"/>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GB" sz="2400" dirty="0" smtClean="0"/>
              <a:t>Feedback – a set of facts, data, information collected that relate to the performance of system, i.e. if the output is useful, if the system fulfils its goals etc.</a:t>
            </a:r>
            <a:endParaRPr lang="en-US" sz="2400" dirty="0"/>
          </a:p>
          <a:p>
            <a:pPr algn="just"/>
            <a:endParaRPr lang="en-US" dirty="0" smtClean="0">
              <a:solidFill>
                <a:schemeClr val="tx1"/>
              </a:solidFill>
            </a:endParaRPr>
          </a:p>
          <a:p>
            <a:pPr marL="514350" indent="-514350" algn="just">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405601" y="285728"/>
            <a:ext cx="2195346" cy="707886"/>
          </a:xfrm>
          <a:prstGeom prst="rect">
            <a:avLst/>
          </a:prstGeom>
          <a:noFill/>
        </p:spPr>
        <p:txBody>
          <a:bodyPr wrap="none" rtlCol="0">
            <a:spAutoFit/>
          </a:bodyPr>
          <a:lstStyle/>
          <a:p>
            <a:pPr algn="ctr"/>
            <a:r>
              <a:rPr lang="en-US" sz="4000" b="1" dirty="0" smtClean="0"/>
              <a:t>Feedback</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0" name="Picture 2" descr="Image result for system generi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4209439"/>
            <a:ext cx="1480428" cy="1110321"/>
          </a:xfrm>
          <a:prstGeom prst="rect">
            <a:avLst/>
          </a:prstGeom>
          <a:noFill/>
          <a:extLst>
            <a:ext uri="{909E8E84-426E-40DD-AFC4-6F175D3DCCD1}">
              <a14:hiddenFill xmlns:a14="http://schemas.microsoft.com/office/drawing/2010/main">
                <a:solidFill>
                  <a:srgbClr val="FFFFFF"/>
                </a:solidFill>
              </a14:hiddenFill>
            </a:ext>
          </a:extLst>
        </p:spPr>
      </p:pic>
      <p:sp>
        <p:nvSpPr>
          <p:cNvPr id="35"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36"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8"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39"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0"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41"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2"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43"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44"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5"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6"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47"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4118340903"/>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GB" sz="2400" dirty="0" smtClean="0"/>
              <a:t>Control – a mechanism by which changes in the system can be introduces , normally in order to enhance its performance or respond to the changing environment.</a:t>
            </a:r>
          </a:p>
          <a:p>
            <a:pPr algn="just"/>
            <a:endParaRPr lang="en-GB" sz="2400" dirty="0"/>
          </a:p>
          <a:p>
            <a:pPr algn="just"/>
            <a:r>
              <a:rPr lang="en-GB" sz="2400" dirty="0" smtClean="0"/>
              <a:t>The main stimulus for control mechanism trigger is analysis of feedback.</a:t>
            </a:r>
            <a:endParaRPr lang="en-US" sz="2400" dirty="0"/>
          </a:p>
          <a:p>
            <a:pPr algn="just"/>
            <a:endParaRPr lang="en-US" dirty="0" smtClean="0">
              <a:solidFill>
                <a:schemeClr val="tx1"/>
              </a:solidFill>
            </a:endParaRPr>
          </a:p>
          <a:p>
            <a:pPr marL="514350" indent="-514350" algn="just">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623772" y="285728"/>
            <a:ext cx="1759008" cy="707886"/>
          </a:xfrm>
          <a:prstGeom prst="rect">
            <a:avLst/>
          </a:prstGeom>
          <a:noFill/>
        </p:spPr>
        <p:txBody>
          <a:bodyPr wrap="none" rtlCol="0">
            <a:spAutoFit/>
          </a:bodyPr>
          <a:lstStyle/>
          <a:p>
            <a:pPr algn="ctr"/>
            <a:r>
              <a:rPr lang="en-US" sz="4000" b="1" dirty="0" smtClean="0"/>
              <a:t>Control</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0" name="Picture 2" descr="Image result for system generi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4209439"/>
            <a:ext cx="1480428" cy="1110321"/>
          </a:xfrm>
          <a:prstGeom prst="rect">
            <a:avLst/>
          </a:prstGeom>
          <a:noFill/>
          <a:extLst>
            <a:ext uri="{909E8E84-426E-40DD-AFC4-6F175D3DCCD1}">
              <a14:hiddenFill xmlns:a14="http://schemas.microsoft.com/office/drawing/2010/main">
                <a:solidFill>
                  <a:srgbClr val="FFFFFF"/>
                </a:solidFill>
              </a14:hiddenFill>
            </a:ext>
          </a:extLst>
        </p:spPr>
      </p:pic>
      <p:sp>
        <p:nvSpPr>
          <p:cNvPr id="21"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2"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24"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28"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9"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30"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1"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4"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5"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2051912928"/>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endParaRPr lang="en-US" sz="2400" dirty="0"/>
          </a:p>
          <a:p>
            <a:pPr algn="just"/>
            <a:endParaRPr lang="en-US" dirty="0" smtClean="0">
              <a:solidFill>
                <a:schemeClr val="tx1"/>
              </a:solidFill>
            </a:endParaRPr>
          </a:p>
          <a:p>
            <a:pPr marL="514350" indent="-514350" algn="just">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274354" y="285728"/>
            <a:ext cx="6457858" cy="707886"/>
          </a:xfrm>
          <a:prstGeom prst="rect">
            <a:avLst/>
          </a:prstGeom>
          <a:noFill/>
        </p:spPr>
        <p:txBody>
          <a:bodyPr wrap="none" rtlCol="0">
            <a:spAutoFit/>
          </a:bodyPr>
          <a:lstStyle/>
          <a:p>
            <a:pPr algn="ctr"/>
            <a:r>
              <a:rPr lang="en-US" sz="4000" b="1" dirty="0" smtClean="0"/>
              <a:t>Types of Information Systems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1" name="Picture 2" descr="4 level pyramid mod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9818" y="1316036"/>
            <a:ext cx="5466929" cy="4019513"/>
          </a:xfrm>
          <a:prstGeom prst="rect">
            <a:avLst/>
          </a:prstGeom>
          <a:noFill/>
          <a:extLst>
            <a:ext uri="{909E8E84-426E-40DD-AFC4-6F175D3DCCD1}">
              <a14:hiddenFill xmlns:a14="http://schemas.microsoft.com/office/drawing/2010/main">
                <a:solidFill>
                  <a:srgbClr val="FFFFFF"/>
                </a:solidFill>
              </a14:hiddenFill>
            </a:ext>
          </a:extLst>
        </p:spPr>
      </p:pic>
      <p:sp>
        <p:nvSpPr>
          <p:cNvPr id="22"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25"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29"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31"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3"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4"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5"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299642144"/>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GB" sz="2400" dirty="0" smtClean="0"/>
              <a:t>Transaction Processing Systems (TPS) – are mainly designed for processing day to day routine activities such as sales, stock levels, invoices etc. The are normally dealing with large volume of raw data and provide tools for basic analysis of these data such as summaries, averages, balances etc.</a:t>
            </a:r>
            <a:endParaRPr lang="en-US" sz="2400" dirty="0"/>
          </a:p>
          <a:p>
            <a:pPr algn="just"/>
            <a:endParaRPr lang="en-US" dirty="0" smtClean="0">
              <a:solidFill>
                <a:schemeClr val="tx1"/>
              </a:solidFill>
            </a:endParaRPr>
          </a:p>
          <a:p>
            <a:pPr marL="514350" indent="-514350" algn="just">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077056" y="285728"/>
            <a:ext cx="6852453" cy="707886"/>
          </a:xfrm>
          <a:prstGeom prst="rect">
            <a:avLst/>
          </a:prstGeom>
          <a:noFill/>
        </p:spPr>
        <p:txBody>
          <a:bodyPr wrap="none" rtlCol="0">
            <a:spAutoFit/>
          </a:bodyPr>
          <a:lstStyle/>
          <a:p>
            <a:pPr algn="ctr"/>
            <a:r>
              <a:rPr lang="en-US" sz="4000" b="1" dirty="0" smtClean="0"/>
              <a:t>Transaction Processing Systems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1" name="Picture 2" descr="4 level pyramid mode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4293096"/>
            <a:ext cx="1417838" cy="1042453"/>
          </a:xfrm>
          <a:prstGeom prst="rect">
            <a:avLst/>
          </a:prstGeom>
          <a:noFill/>
          <a:extLst>
            <a:ext uri="{909E8E84-426E-40DD-AFC4-6F175D3DCCD1}">
              <a14:hiddenFill xmlns:a14="http://schemas.microsoft.com/office/drawing/2010/main">
                <a:solidFill>
                  <a:srgbClr val="FFFFFF"/>
                </a:solidFill>
              </a14:hiddenFill>
            </a:ext>
          </a:extLst>
        </p:spPr>
      </p:pic>
      <p:sp>
        <p:nvSpPr>
          <p:cNvPr id="22"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25"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29"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31"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3"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4"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5"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179246633"/>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GB" sz="2400" dirty="0" smtClean="0"/>
              <a:t>Management Information Systems (MIS) – provide data for analysis and assist in analysis of these data for supporting managerial decision making. Management information systems are used to identify problems, propose solutions, control and monitor implementation.</a:t>
            </a:r>
            <a:endParaRPr lang="en-US" sz="2400" dirty="0"/>
          </a:p>
          <a:p>
            <a:pPr algn="just"/>
            <a:endParaRPr lang="en-US" dirty="0" smtClean="0">
              <a:solidFill>
                <a:schemeClr val="tx1"/>
              </a:solidFill>
            </a:endParaRPr>
          </a:p>
          <a:p>
            <a:pPr marL="514350" indent="-514350" algn="just">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02388" y="285728"/>
            <a:ext cx="6801798" cy="646331"/>
          </a:xfrm>
          <a:prstGeom prst="rect">
            <a:avLst/>
          </a:prstGeom>
          <a:noFill/>
        </p:spPr>
        <p:txBody>
          <a:bodyPr wrap="none" rtlCol="0">
            <a:spAutoFit/>
          </a:bodyPr>
          <a:lstStyle/>
          <a:p>
            <a:pPr algn="ctr"/>
            <a:r>
              <a:rPr lang="en-US" sz="3600" b="1" dirty="0" smtClean="0"/>
              <a:t>Management Information Systems</a:t>
            </a:r>
            <a:endParaRPr lang="ru-RU" sz="36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1" name="Picture 2" descr="4 level pyramid mode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4293096"/>
            <a:ext cx="1417838" cy="1042453"/>
          </a:xfrm>
          <a:prstGeom prst="rect">
            <a:avLst/>
          </a:prstGeom>
          <a:noFill/>
          <a:extLst>
            <a:ext uri="{909E8E84-426E-40DD-AFC4-6F175D3DCCD1}">
              <a14:hiddenFill xmlns:a14="http://schemas.microsoft.com/office/drawing/2010/main">
                <a:solidFill>
                  <a:srgbClr val="FFFFFF"/>
                </a:solidFill>
              </a14:hiddenFill>
            </a:ext>
          </a:extLst>
        </p:spPr>
      </p:pic>
      <p:sp>
        <p:nvSpPr>
          <p:cNvPr id="22"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25"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29"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31"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3"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4"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5"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4116983445"/>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GB" sz="2400" dirty="0" smtClean="0"/>
              <a:t>Decision Support Systems (DSS) – Higher level of data analysis to assist in tactical planning and forecasting</a:t>
            </a:r>
            <a:endParaRPr lang="en-US" sz="2400" dirty="0"/>
          </a:p>
          <a:p>
            <a:pPr algn="just"/>
            <a:endParaRPr lang="en-US" dirty="0" smtClean="0">
              <a:solidFill>
                <a:schemeClr val="tx1"/>
              </a:solidFill>
            </a:endParaRPr>
          </a:p>
          <a:p>
            <a:pPr marL="514350" indent="-514350" algn="just">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949291" y="285728"/>
            <a:ext cx="5108001" cy="646331"/>
          </a:xfrm>
          <a:prstGeom prst="rect">
            <a:avLst/>
          </a:prstGeom>
          <a:noFill/>
        </p:spPr>
        <p:txBody>
          <a:bodyPr wrap="none" rtlCol="0">
            <a:spAutoFit/>
          </a:bodyPr>
          <a:lstStyle/>
          <a:p>
            <a:pPr algn="ctr"/>
            <a:r>
              <a:rPr lang="en-US" sz="3600" b="1" dirty="0" smtClean="0"/>
              <a:t>Decision Support Systems</a:t>
            </a:r>
            <a:endParaRPr lang="ru-RU" sz="36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1" name="Picture 2" descr="4 level pyramid mode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4293096"/>
            <a:ext cx="1417838" cy="1042453"/>
          </a:xfrm>
          <a:prstGeom prst="rect">
            <a:avLst/>
          </a:prstGeom>
          <a:noFill/>
          <a:extLst>
            <a:ext uri="{909E8E84-426E-40DD-AFC4-6F175D3DCCD1}">
              <a14:hiddenFill xmlns:a14="http://schemas.microsoft.com/office/drawing/2010/main">
                <a:solidFill>
                  <a:srgbClr val="FFFFFF"/>
                </a:solidFill>
              </a14:hiddenFill>
            </a:ext>
          </a:extLst>
        </p:spPr>
      </p:pic>
      <p:sp>
        <p:nvSpPr>
          <p:cNvPr id="22"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25"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29"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31"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3"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4"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5"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538335984"/>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GB" sz="2400" dirty="0" smtClean="0"/>
              <a:t>Executive Information Systems (EIS) – is a type of DSS, but it assists in making strategic level decision and serves the purpose in assisting the executive management in forward planning and decision making.</a:t>
            </a:r>
            <a:endParaRPr lang="en-US" sz="2400" dirty="0"/>
          </a:p>
          <a:p>
            <a:pPr algn="just"/>
            <a:endParaRPr lang="en-US" dirty="0" smtClean="0">
              <a:solidFill>
                <a:schemeClr val="tx1"/>
              </a:solidFill>
            </a:endParaRPr>
          </a:p>
          <a:p>
            <a:pPr marL="514350" indent="-514350" algn="just">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475736" y="285728"/>
            <a:ext cx="6055119" cy="646331"/>
          </a:xfrm>
          <a:prstGeom prst="rect">
            <a:avLst/>
          </a:prstGeom>
          <a:noFill/>
        </p:spPr>
        <p:txBody>
          <a:bodyPr wrap="none" rtlCol="0">
            <a:spAutoFit/>
          </a:bodyPr>
          <a:lstStyle/>
          <a:p>
            <a:pPr algn="ctr"/>
            <a:r>
              <a:rPr lang="en-US" sz="3600" b="1" dirty="0" smtClean="0"/>
              <a:t>Executive Information Systems</a:t>
            </a:r>
            <a:endParaRPr lang="ru-RU" sz="36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1" name="Picture 2" descr="4 level pyramid mode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4293096"/>
            <a:ext cx="1417838" cy="1042453"/>
          </a:xfrm>
          <a:prstGeom prst="rect">
            <a:avLst/>
          </a:prstGeom>
          <a:noFill/>
          <a:extLst>
            <a:ext uri="{909E8E84-426E-40DD-AFC4-6F175D3DCCD1}">
              <a14:hiddenFill xmlns:a14="http://schemas.microsoft.com/office/drawing/2010/main">
                <a:solidFill>
                  <a:srgbClr val="FFFFFF"/>
                </a:solidFill>
              </a14:hiddenFill>
            </a:ext>
          </a:extLst>
        </p:spPr>
      </p:pic>
      <p:sp>
        <p:nvSpPr>
          <p:cNvPr id="22"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Definitions and Types of IS</a:t>
            </a:r>
            <a:endParaRPr lang="ru-RU" sz="1700" dirty="0">
              <a:solidFill>
                <a:schemeClr val="accent6"/>
              </a:solidFill>
            </a:endParaRPr>
          </a:p>
        </p:txBody>
      </p:sp>
      <p:sp>
        <p:nvSpPr>
          <p:cNvPr id="25"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Benefits and Risks</a:t>
            </a:r>
            <a:endParaRPr lang="ru-RU" sz="1700" kern="1200" dirty="0">
              <a:solidFill>
                <a:srgbClr val="002060"/>
              </a:solidFill>
            </a:endParaRPr>
          </a:p>
        </p:txBody>
      </p:sp>
      <p:sp>
        <p:nvSpPr>
          <p:cNvPr id="29"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31"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3"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4"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5"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237320378"/>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48785" y="1052736"/>
            <a:ext cx="6643734" cy="4714908"/>
          </a:xfrm>
        </p:spPr>
        <p:txBody>
          <a:bodyPr>
            <a:normAutofit/>
          </a:bodyPr>
          <a:lstStyle/>
          <a:p>
            <a:pPr algn="l"/>
            <a:endParaRPr lang="en-US" sz="2400" b="1" dirty="0" smtClean="0"/>
          </a:p>
          <a:p>
            <a:pPr algn="just"/>
            <a:r>
              <a:rPr lang="en-GB" sz="2400" dirty="0" smtClean="0"/>
              <a:t>Economy of resources</a:t>
            </a:r>
          </a:p>
          <a:p>
            <a:pPr algn="just"/>
            <a:r>
              <a:rPr lang="en-GB" sz="2400" dirty="0" smtClean="0"/>
              <a:t>Improved decision making base</a:t>
            </a:r>
          </a:p>
          <a:p>
            <a:pPr algn="just"/>
            <a:r>
              <a:rPr lang="en-GB" sz="2400" dirty="0" smtClean="0"/>
              <a:t>Standardization</a:t>
            </a:r>
          </a:p>
          <a:p>
            <a:pPr algn="just"/>
            <a:r>
              <a:rPr lang="en-GB" sz="2400" dirty="0" smtClean="0"/>
              <a:t>Enhanced business processes</a:t>
            </a:r>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75562" y="335318"/>
            <a:ext cx="6539842" cy="707886"/>
          </a:xfrm>
          <a:prstGeom prst="rect">
            <a:avLst/>
          </a:prstGeom>
          <a:noFill/>
        </p:spPr>
        <p:txBody>
          <a:bodyPr wrap="square" rtlCol="0">
            <a:spAutoFit/>
          </a:bodyPr>
          <a:lstStyle/>
          <a:p>
            <a:r>
              <a:rPr lang="en-US" sz="4000" b="1" dirty="0" smtClean="0"/>
              <a:t>Benefits of IS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34"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35"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6"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38"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9"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Benefits and Risks</a:t>
            </a:r>
            <a:endParaRPr lang="ru-RU" sz="1700" dirty="0">
              <a:solidFill>
                <a:schemeClr val="accent6"/>
              </a:solidFill>
            </a:endParaRPr>
          </a:p>
        </p:txBody>
      </p:sp>
      <p:sp>
        <p:nvSpPr>
          <p:cNvPr id="40"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1"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42"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43"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4"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5"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4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1371907406"/>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48785" y="1052736"/>
            <a:ext cx="6643734" cy="4714908"/>
          </a:xfrm>
        </p:spPr>
        <p:txBody>
          <a:bodyPr>
            <a:normAutofit/>
          </a:bodyPr>
          <a:lstStyle/>
          <a:p>
            <a:pPr algn="l"/>
            <a:endParaRPr lang="en-US" sz="2400" b="1" dirty="0" smtClean="0"/>
          </a:p>
          <a:p>
            <a:pPr algn="just"/>
            <a:r>
              <a:rPr lang="en-GB" sz="2400" dirty="0" smtClean="0"/>
              <a:t>Data storage physical spacing reduction</a:t>
            </a:r>
          </a:p>
          <a:p>
            <a:pPr algn="just"/>
            <a:r>
              <a:rPr lang="en-GB" sz="2400" dirty="0" smtClean="0"/>
              <a:t>Staff costs optimization</a:t>
            </a:r>
          </a:p>
          <a:p>
            <a:pPr algn="just"/>
            <a:r>
              <a:rPr lang="en-GB" sz="2400" dirty="0" smtClean="0"/>
              <a:t>Data processing costs minimization</a:t>
            </a:r>
          </a:p>
          <a:p>
            <a:pPr algn="just"/>
            <a:r>
              <a:rPr lang="en-GB" sz="2400" dirty="0" smtClean="0"/>
              <a:t>Data analysis automation</a:t>
            </a:r>
          </a:p>
          <a:p>
            <a:pPr algn="just"/>
            <a:r>
              <a:rPr lang="en-GB" sz="2400" dirty="0" smtClean="0"/>
              <a:t>Investment in new technology</a:t>
            </a:r>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75562" y="335318"/>
            <a:ext cx="6539842" cy="707886"/>
          </a:xfrm>
          <a:prstGeom prst="rect">
            <a:avLst/>
          </a:prstGeom>
          <a:noFill/>
        </p:spPr>
        <p:txBody>
          <a:bodyPr wrap="square" rtlCol="0">
            <a:spAutoFit/>
          </a:bodyPr>
          <a:lstStyle/>
          <a:p>
            <a:r>
              <a:rPr lang="en-US" sz="4000" b="1" dirty="0" smtClean="0"/>
              <a:t>Economy of Resources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Benefits and Risks</a:t>
            </a:r>
            <a:endParaRPr lang="ru-RU" sz="1700" dirty="0">
              <a:solidFill>
                <a:schemeClr val="accent6"/>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747613166"/>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48785" y="1052736"/>
            <a:ext cx="6643734" cy="4714908"/>
          </a:xfrm>
        </p:spPr>
        <p:txBody>
          <a:bodyPr>
            <a:normAutofit/>
          </a:bodyPr>
          <a:lstStyle/>
          <a:p>
            <a:pPr algn="l"/>
            <a:endParaRPr lang="en-US" sz="2400" b="1" dirty="0" smtClean="0"/>
          </a:p>
          <a:p>
            <a:pPr algn="just"/>
            <a:r>
              <a:rPr lang="en-GB" sz="2400" dirty="0" smtClean="0"/>
              <a:t>Administrative standardization</a:t>
            </a:r>
          </a:p>
          <a:p>
            <a:pPr algn="just"/>
            <a:r>
              <a:rPr lang="en-GB" sz="2400" dirty="0" smtClean="0"/>
              <a:t>Automation of processing</a:t>
            </a:r>
          </a:p>
          <a:p>
            <a:pPr algn="just"/>
            <a:r>
              <a:rPr lang="en-GB" sz="2400" dirty="0" smtClean="0"/>
              <a:t>Automation of data entry</a:t>
            </a:r>
          </a:p>
          <a:p>
            <a:pPr algn="just"/>
            <a:r>
              <a:rPr lang="en-GB" sz="2400" dirty="0" smtClean="0"/>
              <a:t>Utilization of standard formats for data entry</a:t>
            </a:r>
          </a:p>
          <a:p>
            <a:pPr algn="just"/>
            <a:r>
              <a:rPr lang="en-GB" sz="2400" dirty="0" smtClean="0"/>
              <a:t>Development of cross departmental/cross country protocols for information exchange</a:t>
            </a:r>
          </a:p>
          <a:p>
            <a:pPr algn="just"/>
            <a:endParaRPr lang="en-GB" sz="2400" dirty="0" smtClean="0"/>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75562" y="335318"/>
            <a:ext cx="6539842" cy="707886"/>
          </a:xfrm>
          <a:prstGeom prst="rect">
            <a:avLst/>
          </a:prstGeom>
          <a:noFill/>
        </p:spPr>
        <p:txBody>
          <a:bodyPr wrap="square" rtlCol="0">
            <a:spAutoFit/>
          </a:bodyPr>
          <a:lstStyle/>
          <a:p>
            <a:r>
              <a:rPr lang="en-US" sz="4000" b="1" dirty="0" smtClean="0"/>
              <a:t>Standardization</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Benefits and Risks</a:t>
            </a:r>
            <a:endParaRPr lang="ru-RU" sz="1700" dirty="0">
              <a:solidFill>
                <a:schemeClr val="accent6"/>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1432515556"/>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48785" y="1052736"/>
            <a:ext cx="6643734" cy="4714908"/>
          </a:xfrm>
        </p:spPr>
        <p:txBody>
          <a:bodyPr>
            <a:normAutofit/>
          </a:bodyPr>
          <a:lstStyle/>
          <a:p>
            <a:pPr algn="l"/>
            <a:endParaRPr lang="en-US" sz="2400" b="1" dirty="0" smtClean="0"/>
          </a:p>
          <a:p>
            <a:pPr algn="just"/>
            <a:r>
              <a:rPr lang="en-GB" sz="2400" dirty="0" smtClean="0"/>
              <a:t>Reports generation</a:t>
            </a:r>
          </a:p>
          <a:p>
            <a:pPr algn="just"/>
            <a:r>
              <a:rPr lang="en-GB" sz="2400" dirty="0" smtClean="0"/>
              <a:t>Data analysis automation</a:t>
            </a:r>
          </a:p>
          <a:p>
            <a:pPr algn="just"/>
            <a:r>
              <a:rPr lang="en-GB" sz="2400" dirty="0" smtClean="0"/>
              <a:t>On demand statistics</a:t>
            </a:r>
          </a:p>
          <a:p>
            <a:pPr algn="just"/>
            <a:r>
              <a:rPr lang="en-GB" sz="2400" dirty="0" smtClean="0"/>
              <a:t>Access to historical data</a:t>
            </a:r>
          </a:p>
          <a:p>
            <a:pPr algn="just"/>
            <a:endParaRPr lang="en-GB" sz="2400" dirty="0" smtClean="0"/>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75562" y="335318"/>
            <a:ext cx="6539842" cy="707886"/>
          </a:xfrm>
          <a:prstGeom prst="rect">
            <a:avLst/>
          </a:prstGeom>
          <a:noFill/>
        </p:spPr>
        <p:txBody>
          <a:bodyPr wrap="square" rtlCol="0">
            <a:spAutoFit/>
          </a:bodyPr>
          <a:lstStyle/>
          <a:p>
            <a:r>
              <a:rPr lang="en-US" sz="4000" b="1" dirty="0" smtClean="0"/>
              <a:t>Improved Decision Making</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Benefits and Risks</a:t>
            </a:r>
            <a:endParaRPr lang="ru-RU" sz="1700" dirty="0">
              <a:solidFill>
                <a:schemeClr val="accent6"/>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517932030"/>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48785" y="1052736"/>
            <a:ext cx="6643734" cy="4714908"/>
          </a:xfrm>
        </p:spPr>
        <p:txBody>
          <a:bodyPr>
            <a:normAutofit/>
          </a:bodyPr>
          <a:lstStyle/>
          <a:p>
            <a:pPr algn="l"/>
            <a:endParaRPr lang="en-US" sz="2400" b="1" dirty="0" smtClean="0"/>
          </a:p>
          <a:p>
            <a:pPr algn="just"/>
            <a:r>
              <a:rPr lang="en-GB" sz="2400" dirty="0" smtClean="0"/>
              <a:t>Reduction of data redundancy incidents</a:t>
            </a:r>
          </a:p>
          <a:p>
            <a:pPr algn="just"/>
            <a:r>
              <a:rPr lang="en-GB" sz="2400" dirty="0" smtClean="0"/>
              <a:t>Centralization of training and business process development</a:t>
            </a:r>
          </a:p>
          <a:p>
            <a:pPr algn="just"/>
            <a:r>
              <a:rPr lang="en-GB" sz="2400" dirty="0" smtClean="0"/>
              <a:t>Use of single database</a:t>
            </a:r>
          </a:p>
          <a:p>
            <a:pPr algn="just"/>
            <a:r>
              <a:rPr lang="en-GB" sz="2400" dirty="0" smtClean="0"/>
              <a:t>Centralized management</a:t>
            </a:r>
          </a:p>
          <a:p>
            <a:pPr algn="just"/>
            <a:endParaRPr lang="en-GB" sz="2400" dirty="0" smtClean="0"/>
          </a:p>
          <a:p>
            <a:pPr algn="just"/>
            <a:endParaRPr lang="en-GB" sz="2400" dirty="0" smtClean="0"/>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75562" y="335318"/>
            <a:ext cx="6539842" cy="707886"/>
          </a:xfrm>
          <a:prstGeom prst="rect">
            <a:avLst/>
          </a:prstGeom>
          <a:noFill/>
        </p:spPr>
        <p:txBody>
          <a:bodyPr wrap="square" rtlCol="0">
            <a:spAutoFit/>
          </a:bodyPr>
          <a:lstStyle/>
          <a:p>
            <a:r>
              <a:rPr lang="en-US" sz="4000" b="1" dirty="0" smtClean="0"/>
              <a:t>Enhanced business processes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Benefits and Risks</a:t>
            </a:r>
            <a:endParaRPr lang="ru-RU" sz="1700" dirty="0">
              <a:solidFill>
                <a:schemeClr val="accent6"/>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2272830143"/>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48785" y="1052736"/>
            <a:ext cx="6643734" cy="4714908"/>
          </a:xfrm>
        </p:spPr>
        <p:txBody>
          <a:bodyPr>
            <a:normAutofit/>
          </a:bodyPr>
          <a:lstStyle/>
          <a:p>
            <a:pPr algn="l"/>
            <a:endParaRPr lang="en-US" sz="2400" b="1" dirty="0" smtClean="0"/>
          </a:p>
          <a:p>
            <a:pPr algn="just"/>
            <a:endParaRPr lang="en-GB" sz="2400" dirty="0" smtClean="0"/>
          </a:p>
          <a:p>
            <a:pPr algn="just"/>
            <a:r>
              <a:rPr lang="en-GB" sz="2400" dirty="0"/>
              <a:t>Security of data</a:t>
            </a:r>
          </a:p>
          <a:p>
            <a:pPr algn="just"/>
            <a:r>
              <a:rPr lang="en-GB" sz="2400" dirty="0"/>
              <a:t>Development costs</a:t>
            </a:r>
          </a:p>
          <a:p>
            <a:pPr algn="just"/>
            <a:r>
              <a:rPr lang="en-GB" sz="2400" dirty="0"/>
              <a:t>Maintenance cost</a:t>
            </a:r>
          </a:p>
          <a:p>
            <a:pPr algn="just"/>
            <a:r>
              <a:rPr lang="en-GB" sz="2400" dirty="0"/>
              <a:t>Infrastructure costs</a:t>
            </a:r>
          </a:p>
          <a:p>
            <a:pPr algn="just"/>
            <a:r>
              <a:rPr lang="en-GB" sz="2400" dirty="0"/>
              <a:t>Reliance on the system</a:t>
            </a:r>
          </a:p>
          <a:p>
            <a:pPr algn="just"/>
            <a:endParaRPr lang="en-GB" sz="2400" dirty="0" smtClean="0"/>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75562" y="335318"/>
            <a:ext cx="6539842" cy="707886"/>
          </a:xfrm>
          <a:prstGeom prst="rect">
            <a:avLst/>
          </a:prstGeom>
          <a:noFill/>
        </p:spPr>
        <p:txBody>
          <a:bodyPr wrap="square" rtlCol="0">
            <a:spAutoFit/>
          </a:bodyPr>
          <a:lstStyle/>
          <a:p>
            <a:r>
              <a:rPr lang="en-US" sz="4000" b="1" dirty="0" smtClean="0"/>
              <a:t>Risks in IS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Benefits and Risks</a:t>
            </a:r>
            <a:endParaRPr lang="ru-RU" sz="1700" dirty="0">
              <a:solidFill>
                <a:schemeClr val="accent6"/>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009828696"/>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48785" y="1052736"/>
            <a:ext cx="6643734" cy="4714908"/>
          </a:xfrm>
        </p:spPr>
        <p:txBody>
          <a:bodyPr>
            <a:normAutofit/>
          </a:bodyPr>
          <a:lstStyle/>
          <a:p>
            <a:pPr algn="l"/>
            <a:endParaRPr lang="en-US" sz="2400" b="1" dirty="0" smtClean="0"/>
          </a:p>
          <a:p>
            <a:pPr algn="just"/>
            <a:r>
              <a:rPr lang="en-GB" sz="2400" dirty="0" smtClean="0"/>
              <a:t>Levels of access</a:t>
            </a:r>
          </a:p>
          <a:p>
            <a:pPr algn="just"/>
            <a:r>
              <a:rPr lang="en-GB" sz="2400" dirty="0" smtClean="0"/>
              <a:t>Management of unauthorised access to data</a:t>
            </a:r>
          </a:p>
          <a:p>
            <a:pPr algn="just"/>
            <a:r>
              <a:rPr lang="en-GB" sz="2400" dirty="0" smtClean="0"/>
              <a:t>Information security handling</a:t>
            </a:r>
          </a:p>
          <a:p>
            <a:pPr algn="just"/>
            <a:r>
              <a:rPr lang="en-GB" sz="2400" dirty="0" smtClean="0"/>
              <a:t>Encryption and Decryption of data</a:t>
            </a:r>
          </a:p>
          <a:p>
            <a:pPr algn="just"/>
            <a:r>
              <a:rPr lang="en-GB" sz="2400" dirty="0" smtClean="0"/>
              <a:t>Security protocols development</a:t>
            </a:r>
            <a:endParaRPr lang="en-GB" sz="2400" dirty="0"/>
          </a:p>
          <a:p>
            <a:pPr algn="just"/>
            <a:endParaRPr lang="en-GB" sz="2400" dirty="0" smtClean="0"/>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75562" y="335318"/>
            <a:ext cx="6539842" cy="707886"/>
          </a:xfrm>
          <a:prstGeom prst="rect">
            <a:avLst/>
          </a:prstGeom>
          <a:noFill/>
        </p:spPr>
        <p:txBody>
          <a:bodyPr wrap="square" rtlCol="0">
            <a:spAutoFit/>
          </a:bodyPr>
          <a:lstStyle/>
          <a:p>
            <a:r>
              <a:rPr lang="en-US" sz="4000" b="1" dirty="0" smtClean="0"/>
              <a:t>Security of Data</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Benefits and Risks</a:t>
            </a:r>
            <a:endParaRPr lang="ru-RU" sz="1700" dirty="0">
              <a:solidFill>
                <a:schemeClr val="accent6"/>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555545876"/>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48785" y="1052736"/>
            <a:ext cx="6643734" cy="4714908"/>
          </a:xfrm>
        </p:spPr>
        <p:txBody>
          <a:bodyPr>
            <a:normAutofit/>
          </a:bodyPr>
          <a:lstStyle/>
          <a:p>
            <a:pPr algn="l"/>
            <a:endParaRPr lang="en-US" sz="2400" b="1" dirty="0" smtClean="0"/>
          </a:p>
          <a:p>
            <a:pPr algn="just"/>
            <a:r>
              <a:rPr lang="en-GB" sz="2400" dirty="0" smtClean="0"/>
              <a:t>Outsourcing of development</a:t>
            </a:r>
          </a:p>
          <a:p>
            <a:pPr algn="just"/>
            <a:r>
              <a:rPr lang="en-GB" sz="2400" dirty="0" smtClean="0"/>
              <a:t>Costs of development and/or customization</a:t>
            </a:r>
          </a:p>
          <a:p>
            <a:pPr algn="just"/>
            <a:r>
              <a:rPr lang="en-GB" sz="2400" dirty="0" smtClean="0"/>
              <a:t>Project management costs</a:t>
            </a:r>
          </a:p>
          <a:p>
            <a:pPr algn="just"/>
            <a:r>
              <a:rPr lang="en-GB" sz="2400" dirty="0" smtClean="0"/>
              <a:t>Staff training costs</a:t>
            </a:r>
          </a:p>
          <a:p>
            <a:pPr algn="just"/>
            <a:r>
              <a:rPr lang="en-GB" sz="2400" dirty="0" smtClean="0"/>
              <a:t>Resistance to change management</a:t>
            </a:r>
            <a:endParaRPr lang="en-GB" sz="2400" dirty="0"/>
          </a:p>
          <a:p>
            <a:pPr algn="just"/>
            <a:endParaRPr lang="en-GB" sz="2400" dirty="0" smtClean="0"/>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75562" y="335318"/>
            <a:ext cx="6539842" cy="707886"/>
          </a:xfrm>
          <a:prstGeom prst="rect">
            <a:avLst/>
          </a:prstGeom>
          <a:noFill/>
        </p:spPr>
        <p:txBody>
          <a:bodyPr wrap="square" rtlCol="0">
            <a:spAutoFit/>
          </a:bodyPr>
          <a:lstStyle/>
          <a:p>
            <a:r>
              <a:rPr lang="en-US" sz="4000" b="1" dirty="0" smtClean="0"/>
              <a:t>Development costs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Benefits and Risks</a:t>
            </a:r>
            <a:endParaRPr lang="ru-RU" sz="1700" dirty="0">
              <a:solidFill>
                <a:schemeClr val="accent6"/>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540219032"/>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48785" y="1052736"/>
            <a:ext cx="6643734" cy="4714908"/>
          </a:xfrm>
        </p:spPr>
        <p:txBody>
          <a:bodyPr>
            <a:normAutofit/>
          </a:bodyPr>
          <a:lstStyle/>
          <a:p>
            <a:pPr algn="l"/>
            <a:endParaRPr lang="en-US" sz="2400" b="1" dirty="0" smtClean="0"/>
          </a:p>
          <a:p>
            <a:pPr algn="just"/>
            <a:r>
              <a:rPr lang="en-GB" sz="2400" dirty="0" smtClean="0"/>
              <a:t>Outsourcing of maintenance</a:t>
            </a:r>
          </a:p>
          <a:p>
            <a:pPr algn="just"/>
            <a:r>
              <a:rPr lang="en-GB" sz="2400" dirty="0" smtClean="0"/>
              <a:t>In-house maintenance</a:t>
            </a:r>
          </a:p>
          <a:p>
            <a:pPr algn="just"/>
            <a:r>
              <a:rPr lang="en-GB" sz="2400" dirty="0" smtClean="0"/>
              <a:t>Dependence of business process on maintenance of the system</a:t>
            </a:r>
          </a:p>
          <a:p>
            <a:pPr algn="just"/>
            <a:r>
              <a:rPr lang="en-GB" sz="2400" dirty="0" smtClean="0"/>
              <a:t>Management of system problems and failures</a:t>
            </a:r>
            <a:endParaRPr lang="en-GB" sz="2400" dirty="0"/>
          </a:p>
          <a:p>
            <a:pPr algn="just"/>
            <a:endParaRPr lang="en-GB" sz="2400" dirty="0" smtClean="0"/>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75562" y="335318"/>
            <a:ext cx="6539842" cy="707886"/>
          </a:xfrm>
          <a:prstGeom prst="rect">
            <a:avLst/>
          </a:prstGeom>
          <a:noFill/>
        </p:spPr>
        <p:txBody>
          <a:bodyPr wrap="square" rtlCol="0">
            <a:spAutoFit/>
          </a:bodyPr>
          <a:lstStyle/>
          <a:p>
            <a:r>
              <a:rPr lang="en-US" sz="4000" b="1" dirty="0" smtClean="0"/>
              <a:t>Maintenance costs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Benefits and Risks</a:t>
            </a:r>
            <a:endParaRPr lang="ru-RU" sz="1700" dirty="0">
              <a:solidFill>
                <a:schemeClr val="accent6"/>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1549409396"/>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48785" y="1052736"/>
            <a:ext cx="6643734" cy="4714908"/>
          </a:xfrm>
        </p:spPr>
        <p:txBody>
          <a:bodyPr>
            <a:normAutofit/>
          </a:bodyPr>
          <a:lstStyle/>
          <a:p>
            <a:pPr algn="l"/>
            <a:endParaRPr lang="en-US" sz="2400" b="1" dirty="0" smtClean="0"/>
          </a:p>
          <a:p>
            <a:pPr algn="just"/>
            <a:r>
              <a:rPr lang="en-GB" sz="2400" dirty="0" smtClean="0"/>
              <a:t>Investment in computer equipment</a:t>
            </a:r>
          </a:p>
          <a:p>
            <a:pPr algn="just"/>
            <a:r>
              <a:rPr lang="en-GB" sz="2400" dirty="0" smtClean="0"/>
              <a:t>Investment in Software</a:t>
            </a:r>
          </a:p>
          <a:p>
            <a:pPr algn="just"/>
            <a:r>
              <a:rPr lang="en-GB" sz="2400" dirty="0" smtClean="0"/>
              <a:t>Investment in Server equipment</a:t>
            </a:r>
          </a:p>
          <a:p>
            <a:pPr algn="just"/>
            <a:r>
              <a:rPr lang="en-GB" sz="2400" dirty="0" smtClean="0"/>
              <a:t>Investment in outsourcing of services</a:t>
            </a:r>
          </a:p>
          <a:p>
            <a:pPr algn="just"/>
            <a:r>
              <a:rPr lang="en-GB" sz="2400" dirty="0" smtClean="0"/>
              <a:t>Investment in technical support</a:t>
            </a:r>
            <a:endParaRPr lang="en-GB" sz="2400" dirty="0"/>
          </a:p>
          <a:p>
            <a:pPr algn="just"/>
            <a:endParaRPr lang="en-GB" sz="2400" dirty="0" smtClean="0"/>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75562" y="335318"/>
            <a:ext cx="6539842" cy="707886"/>
          </a:xfrm>
          <a:prstGeom prst="rect">
            <a:avLst/>
          </a:prstGeom>
          <a:noFill/>
        </p:spPr>
        <p:txBody>
          <a:bodyPr wrap="square" rtlCol="0">
            <a:spAutoFit/>
          </a:bodyPr>
          <a:lstStyle/>
          <a:p>
            <a:r>
              <a:rPr lang="en-US" sz="4000" b="1" dirty="0" smtClean="0"/>
              <a:t>Infrastructure costs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Benefits and Risks</a:t>
            </a:r>
            <a:endParaRPr lang="ru-RU" sz="1700" dirty="0">
              <a:solidFill>
                <a:schemeClr val="accent6"/>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2686343765"/>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48785" y="1052736"/>
            <a:ext cx="6643734" cy="4714908"/>
          </a:xfrm>
        </p:spPr>
        <p:txBody>
          <a:bodyPr>
            <a:normAutofit/>
          </a:bodyPr>
          <a:lstStyle/>
          <a:p>
            <a:pPr algn="l"/>
            <a:endParaRPr lang="en-US" sz="2400" b="1" dirty="0" smtClean="0"/>
          </a:p>
          <a:p>
            <a:pPr algn="just"/>
            <a:r>
              <a:rPr lang="en-GB" sz="2400" dirty="0" smtClean="0"/>
              <a:t>Training for system changes</a:t>
            </a:r>
          </a:p>
          <a:p>
            <a:pPr algn="just"/>
            <a:r>
              <a:rPr lang="en-GB" sz="2400" dirty="0" smtClean="0"/>
              <a:t>Business processes in case of system failure</a:t>
            </a:r>
          </a:p>
          <a:p>
            <a:pPr algn="just"/>
            <a:r>
              <a:rPr lang="en-GB" sz="2400" dirty="0" smtClean="0"/>
              <a:t>Communication protocols outside the system</a:t>
            </a:r>
          </a:p>
          <a:p>
            <a:pPr algn="just"/>
            <a:r>
              <a:rPr lang="en-GB" sz="2400" dirty="0" smtClean="0"/>
              <a:t>Influence of the system on culture and diversity</a:t>
            </a:r>
            <a:endParaRPr lang="en-GB" sz="2400" dirty="0"/>
          </a:p>
          <a:p>
            <a:pPr algn="just"/>
            <a:endParaRPr lang="en-GB" sz="2400" dirty="0" smtClean="0"/>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175562" y="335318"/>
            <a:ext cx="6539842" cy="707886"/>
          </a:xfrm>
          <a:prstGeom prst="rect">
            <a:avLst/>
          </a:prstGeom>
          <a:noFill/>
        </p:spPr>
        <p:txBody>
          <a:bodyPr wrap="square" rtlCol="0">
            <a:spAutoFit/>
          </a:bodyPr>
          <a:lstStyle/>
          <a:p>
            <a:r>
              <a:rPr lang="en-US" sz="4000" b="1" dirty="0" smtClean="0"/>
              <a:t>Reliance on the system</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Benefits and Risks</a:t>
            </a:r>
            <a:endParaRPr lang="ru-RU" sz="1700" dirty="0">
              <a:solidFill>
                <a:schemeClr val="accent6"/>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Development of IS</a:t>
            </a:r>
            <a:endParaRPr lang="ru-RU" sz="1700" kern="12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553887261"/>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267744" y="285728"/>
            <a:ext cx="6685997" cy="707886"/>
          </a:xfrm>
          <a:prstGeom prst="rect">
            <a:avLst/>
          </a:prstGeom>
          <a:noFill/>
        </p:spPr>
        <p:txBody>
          <a:bodyPr wrap="none" rtlCol="0">
            <a:spAutoFit/>
          </a:bodyPr>
          <a:lstStyle/>
          <a:p>
            <a:r>
              <a:rPr lang="en-US" sz="4000" b="1" dirty="0" smtClean="0"/>
              <a:t>Systems development lifecycle</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pic>
        <p:nvPicPr>
          <p:cNvPr id="20" name="Picture 6" descr="Image result for SDL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7259" y="1577088"/>
            <a:ext cx="5097556" cy="3213678"/>
          </a:xfrm>
          <a:prstGeom prst="rect">
            <a:avLst/>
          </a:prstGeom>
          <a:noFill/>
          <a:extLst>
            <a:ext uri="{909E8E84-426E-40DD-AFC4-6F175D3DCCD1}">
              <a14:hiddenFill xmlns:a14="http://schemas.microsoft.com/office/drawing/2010/main">
                <a:solidFill>
                  <a:srgbClr val="FFFFFF"/>
                </a:solidFill>
              </a14:hiddenFill>
            </a:ext>
          </a:extLst>
        </p:spPr>
      </p:pic>
      <p:sp>
        <p:nvSpPr>
          <p:cNvPr id="22"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5"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Benefits and Risks</a:t>
            </a:r>
            <a:endParaRPr lang="ru-RU" sz="1700" dirty="0">
              <a:solidFill>
                <a:srgbClr val="002060"/>
              </a:solidFill>
            </a:endParaRPr>
          </a:p>
        </p:txBody>
      </p:sp>
      <p:sp>
        <p:nvSpPr>
          <p:cNvPr id="29"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Development of IS</a:t>
            </a:r>
            <a:endParaRPr lang="ru-RU" sz="1700" dirty="0">
              <a:solidFill>
                <a:schemeClr val="accent6"/>
              </a:solidFill>
            </a:endParaRPr>
          </a:p>
        </p:txBody>
      </p:sp>
      <p:cxnSp>
        <p:nvCxnSpPr>
          <p:cNvPr id="31"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3" name="Полилиния 70"/>
          <p:cNvSpPr/>
          <p:nvPr/>
        </p:nvSpPr>
        <p:spPr>
          <a:xfrm rot="16200000">
            <a:off x="1800158" y="4121458"/>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4"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5"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2013774016"/>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r>
              <a:rPr lang="en-GB" sz="3600" dirty="0"/>
              <a:t>Planning of costs, problems, staff, goals etc.</a:t>
            </a:r>
          </a:p>
          <a:p>
            <a:pPr algn="l"/>
            <a:r>
              <a:rPr lang="en-GB" sz="3600" dirty="0"/>
              <a:t>Implementation plan and development of the expectations from the system once developed.</a:t>
            </a:r>
            <a:endParaRPr lang="en-US" sz="3600" dirty="0"/>
          </a:p>
          <a:p>
            <a:pPr algn="l"/>
            <a:endParaRPr lang="ru-RU" sz="3600"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267744" y="285728"/>
            <a:ext cx="2034531" cy="707886"/>
          </a:xfrm>
          <a:prstGeom prst="rect">
            <a:avLst/>
          </a:prstGeom>
          <a:noFill/>
        </p:spPr>
        <p:txBody>
          <a:bodyPr wrap="none" rtlCol="0">
            <a:spAutoFit/>
          </a:bodyPr>
          <a:lstStyle/>
          <a:p>
            <a:r>
              <a:rPr lang="en-US" sz="4000" b="1" dirty="0" smtClean="0"/>
              <a:t>Planning</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1"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2"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4"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Benefits and Risks</a:t>
            </a:r>
            <a:endParaRPr lang="ru-RU" sz="1700" dirty="0">
              <a:solidFill>
                <a:srgbClr val="002060"/>
              </a:solidFill>
            </a:endParaRPr>
          </a:p>
        </p:txBody>
      </p:sp>
      <p:sp>
        <p:nvSpPr>
          <p:cNvPr id="28"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9"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Development of IS</a:t>
            </a:r>
            <a:endParaRPr lang="ru-RU" sz="1700" dirty="0">
              <a:solidFill>
                <a:schemeClr val="accent6"/>
              </a:solidFill>
            </a:endParaRPr>
          </a:p>
        </p:txBody>
      </p:sp>
      <p:cxnSp>
        <p:nvCxnSpPr>
          <p:cNvPr id="30"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1" name="Полилиния 70"/>
          <p:cNvSpPr/>
          <p:nvPr/>
        </p:nvSpPr>
        <p:spPr>
          <a:xfrm rot="16200000">
            <a:off x="1800158" y="4121458"/>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4"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5"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914928234"/>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r>
              <a:rPr lang="en-GB" sz="3600" dirty="0" smtClean="0"/>
              <a:t>Requirements gathering and analysis of customer expectations. Identification of all components of the system and their inclusion into the plan.</a:t>
            </a:r>
            <a:endParaRPr lang="en-US" sz="3600" dirty="0"/>
          </a:p>
          <a:p>
            <a:pPr algn="l"/>
            <a:endParaRPr lang="ru-RU" sz="3600"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267744" y="285728"/>
            <a:ext cx="1928670" cy="707886"/>
          </a:xfrm>
          <a:prstGeom prst="rect">
            <a:avLst/>
          </a:prstGeom>
          <a:noFill/>
        </p:spPr>
        <p:txBody>
          <a:bodyPr wrap="none" rtlCol="0">
            <a:spAutoFit/>
          </a:bodyPr>
          <a:lstStyle/>
          <a:p>
            <a:r>
              <a:rPr lang="en-US" sz="4000" b="1" dirty="0" smtClean="0"/>
              <a:t>Analysis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Benefits and Risks</a:t>
            </a:r>
            <a:endParaRPr lang="ru-RU" sz="1700" dirty="0">
              <a:solidFill>
                <a:srgbClr val="002060"/>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Development of IS</a:t>
            </a:r>
            <a:endParaRPr lang="ru-RU" sz="1700" dirty="0">
              <a:solidFill>
                <a:schemeClr val="accent6"/>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4121458"/>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1058701457"/>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r>
              <a:rPr lang="en-GB" sz="3600" dirty="0" smtClean="0"/>
              <a:t>Details of the system based on requirements such as components, interfaces, security, communication etc. within the system and at the system boundary are developed at this stage.</a:t>
            </a:r>
            <a:endParaRPr lang="en-US" sz="3600" dirty="0"/>
          </a:p>
          <a:p>
            <a:pPr algn="l"/>
            <a:endParaRPr lang="ru-RU" sz="3600"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267744" y="285728"/>
            <a:ext cx="1617751" cy="707886"/>
          </a:xfrm>
          <a:prstGeom prst="rect">
            <a:avLst/>
          </a:prstGeom>
          <a:noFill/>
        </p:spPr>
        <p:txBody>
          <a:bodyPr wrap="none" rtlCol="0">
            <a:spAutoFit/>
          </a:bodyPr>
          <a:lstStyle/>
          <a:p>
            <a:r>
              <a:rPr lang="en-US" sz="4000" b="1" dirty="0" smtClean="0"/>
              <a:t>Design</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Benefits and Risks</a:t>
            </a:r>
            <a:endParaRPr lang="ru-RU" sz="1700" dirty="0">
              <a:solidFill>
                <a:srgbClr val="002060"/>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Development of IS</a:t>
            </a:r>
            <a:endParaRPr lang="ru-RU" sz="1700" dirty="0">
              <a:solidFill>
                <a:schemeClr val="accent6"/>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4121458"/>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970567917"/>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r>
              <a:rPr lang="en-GB" sz="3600" dirty="0" smtClean="0"/>
              <a:t>The system is developed based on the design stage outcomes. All functionality is programmed in accordance with system documentation.</a:t>
            </a:r>
            <a:endParaRPr lang="en-US" sz="3600" dirty="0"/>
          </a:p>
          <a:p>
            <a:pPr algn="l"/>
            <a:endParaRPr lang="ru-RU" sz="3600"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267744" y="285728"/>
            <a:ext cx="3061287" cy="707886"/>
          </a:xfrm>
          <a:prstGeom prst="rect">
            <a:avLst/>
          </a:prstGeom>
          <a:noFill/>
        </p:spPr>
        <p:txBody>
          <a:bodyPr wrap="none" rtlCol="0">
            <a:spAutoFit/>
          </a:bodyPr>
          <a:lstStyle/>
          <a:p>
            <a:r>
              <a:rPr lang="en-US" sz="4000" b="1" dirty="0" smtClean="0"/>
              <a:t>Development</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Benefits and Risks</a:t>
            </a:r>
            <a:endParaRPr lang="ru-RU" sz="1700" dirty="0">
              <a:solidFill>
                <a:srgbClr val="002060"/>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Development of IS</a:t>
            </a:r>
            <a:endParaRPr lang="ru-RU" sz="1700" dirty="0">
              <a:solidFill>
                <a:schemeClr val="accent6"/>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4121458"/>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352990586"/>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r>
              <a:rPr lang="en-GB" sz="3600" dirty="0" smtClean="0"/>
              <a:t>The system is tested under all possible test scenarios, problems are logged and resolved. User feedback is carefully analysed. All system components are integrated with the business processes.</a:t>
            </a:r>
            <a:endParaRPr lang="en-US" sz="3600" dirty="0"/>
          </a:p>
          <a:p>
            <a:pPr algn="l"/>
            <a:endParaRPr lang="ru-RU" sz="3600"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267744" y="285728"/>
            <a:ext cx="5067221" cy="707886"/>
          </a:xfrm>
          <a:prstGeom prst="rect">
            <a:avLst/>
          </a:prstGeom>
          <a:noFill/>
        </p:spPr>
        <p:txBody>
          <a:bodyPr wrap="none" rtlCol="0">
            <a:spAutoFit/>
          </a:bodyPr>
          <a:lstStyle/>
          <a:p>
            <a:r>
              <a:rPr lang="en-US" sz="4000" b="1" dirty="0" smtClean="0"/>
              <a:t>Integration and Testing</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Benefits and Risks</a:t>
            </a:r>
            <a:endParaRPr lang="ru-RU" sz="1700" dirty="0">
              <a:solidFill>
                <a:srgbClr val="002060"/>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Development of IS</a:t>
            </a:r>
            <a:endParaRPr lang="ru-RU" sz="1700" dirty="0">
              <a:solidFill>
                <a:schemeClr val="accent6"/>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4121458"/>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878178648"/>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r>
              <a:rPr lang="en-GB" sz="3600" dirty="0" smtClean="0"/>
              <a:t>The system is launched in real life setting and its life begins as part of the organisation.</a:t>
            </a:r>
            <a:endParaRPr lang="en-US" sz="3600" dirty="0"/>
          </a:p>
          <a:p>
            <a:pPr algn="l"/>
            <a:endParaRPr lang="ru-RU" sz="3600"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267744" y="285728"/>
            <a:ext cx="6681829" cy="707886"/>
          </a:xfrm>
          <a:prstGeom prst="rect">
            <a:avLst/>
          </a:prstGeom>
          <a:noFill/>
        </p:spPr>
        <p:txBody>
          <a:bodyPr wrap="none" rtlCol="0">
            <a:spAutoFit/>
          </a:bodyPr>
          <a:lstStyle/>
          <a:p>
            <a:r>
              <a:rPr lang="en-US" sz="4000" b="1" dirty="0" smtClean="0"/>
              <a:t>Implementation (Deployment)</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Benefits and Risks</a:t>
            </a:r>
            <a:endParaRPr lang="ru-RU" sz="1700" dirty="0">
              <a:solidFill>
                <a:srgbClr val="002060"/>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Development of IS</a:t>
            </a:r>
            <a:endParaRPr lang="ru-RU" sz="1700" dirty="0">
              <a:solidFill>
                <a:schemeClr val="accent6"/>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4121458"/>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039848564"/>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r>
              <a:rPr lang="en-GB" sz="3600" dirty="0" smtClean="0"/>
              <a:t>The system is supported and maintained both in terms of technical support and in terms of training and information support. All issues are logged and the cycle repeats after this stage. </a:t>
            </a:r>
            <a:endParaRPr lang="en-US" sz="3600" dirty="0"/>
          </a:p>
          <a:p>
            <a:pPr algn="l"/>
            <a:endParaRPr lang="ru-RU" sz="3600"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267744" y="285728"/>
            <a:ext cx="2991716" cy="707886"/>
          </a:xfrm>
          <a:prstGeom prst="rect">
            <a:avLst/>
          </a:prstGeom>
          <a:noFill/>
        </p:spPr>
        <p:txBody>
          <a:bodyPr wrap="none" rtlCol="0">
            <a:spAutoFit/>
          </a:bodyPr>
          <a:lstStyle/>
          <a:p>
            <a:r>
              <a:rPr lang="en-US" sz="4000" b="1" dirty="0" smtClean="0"/>
              <a:t>Maintenance</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34"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35"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6"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38"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9"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Benefits and Risks</a:t>
            </a:r>
            <a:endParaRPr lang="ru-RU" sz="1700" dirty="0">
              <a:solidFill>
                <a:srgbClr val="002060"/>
              </a:solidFill>
            </a:endParaRPr>
          </a:p>
        </p:txBody>
      </p:sp>
      <p:sp>
        <p:nvSpPr>
          <p:cNvPr id="40"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1"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Development of IS</a:t>
            </a:r>
            <a:endParaRPr lang="ru-RU" sz="1700" dirty="0">
              <a:solidFill>
                <a:schemeClr val="accent6"/>
              </a:solidFill>
            </a:endParaRPr>
          </a:p>
        </p:txBody>
      </p:sp>
      <p:cxnSp>
        <p:nvCxnSpPr>
          <p:cNvPr id="42"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43" name="Полилиния 70"/>
          <p:cNvSpPr/>
          <p:nvPr/>
        </p:nvSpPr>
        <p:spPr>
          <a:xfrm rot="16200000">
            <a:off x="1800158" y="4121458"/>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4"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45"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4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964714659"/>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GB" dirty="0">
                <a:hlinkClick r:id="rId2"/>
              </a:rPr>
              <a:t>http://www.chris-kimble.com/Courses/World_Med_MBA/Types-of-Information-System.html</a:t>
            </a:r>
            <a:r>
              <a:rPr lang="en-GB" dirty="0"/>
              <a:t> </a:t>
            </a:r>
            <a:endParaRPr lang="en-GB" dirty="0" smtClean="0"/>
          </a:p>
          <a:p>
            <a:pPr algn="just"/>
            <a:endParaRPr lang="en-GB" dirty="0"/>
          </a:p>
          <a:p>
            <a:pPr algn="just"/>
            <a:r>
              <a:rPr lang="en-US" dirty="0">
                <a:hlinkClick r:id="rId3"/>
              </a:rPr>
              <a:t>https://bus206.pressbooks.com/chapter/chapter-1/</a:t>
            </a:r>
            <a:endParaRPr lang="en-US" dirty="0"/>
          </a:p>
          <a:p>
            <a:pPr marL="514350" indent="-514350" algn="l">
              <a:buAutoNum type="arabicPeriod"/>
            </a:pPr>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150420" y="329033"/>
            <a:ext cx="5269456" cy="707886"/>
          </a:xfrm>
          <a:prstGeom prst="rect">
            <a:avLst/>
          </a:prstGeom>
          <a:noFill/>
        </p:spPr>
        <p:txBody>
          <a:bodyPr wrap="none" rtlCol="0">
            <a:spAutoFit/>
          </a:bodyPr>
          <a:lstStyle/>
          <a:p>
            <a:r>
              <a:rPr lang="en-US" sz="4000" b="1" dirty="0" smtClean="0"/>
              <a:t>Reading and References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4"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5"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6"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Benefits and Risks</a:t>
            </a:r>
            <a:endParaRPr lang="ru-RU" sz="1700" dirty="0">
              <a:solidFill>
                <a:srgbClr val="002060"/>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7"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Development of IS</a:t>
            </a:r>
            <a:endParaRPr lang="ru-RU" sz="17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5273586"/>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8"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Reading and References</a:t>
            </a:r>
            <a:endParaRPr lang="ru-RU" sz="1700" dirty="0">
              <a:solidFill>
                <a:schemeClr val="accent6"/>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838956271"/>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fontScale="77500" lnSpcReduction="20000"/>
          </a:bodyPr>
          <a:lstStyle/>
          <a:p>
            <a:pPr algn="l"/>
            <a:r>
              <a:rPr lang="en-GB" dirty="0"/>
              <a:t>Generic system: </a:t>
            </a:r>
            <a:r>
              <a:rPr lang="en-GB" dirty="0">
                <a:hlinkClick r:id="rId2"/>
              </a:rPr>
              <a:t>http://www.slideshare.net/saxon_1987/bis-chapter2-presentation</a:t>
            </a:r>
            <a:endParaRPr lang="en-GB" dirty="0"/>
          </a:p>
          <a:p>
            <a:pPr algn="l"/>
            <a:r>
              <a:rPr lang="en-GB" dirty="0"/>
              <a:t>System definition: </a:t>
            </a:r>
            <a:r>
              <a:rPr lang="en-GB" dirty="0">
                <a:hlinkClick r:id="rId3"/>
              </a:rPr>
              <a:t>http://www.businessdictionary.com/definition/system.html</a:t>
            </a:r>
            <a:endParaRPr lang="en-GB" dirty="0"/>
          </a:p>
          <a:p>
            <a:pPr algn="l"/>
            <a:r>
              <a:rPr lang="en-GB" dirty="0"/>
              <a:t>Information: </a:t>
            </a:r>
            <a:r>
              <a:rPr lang="en-GB" dirty="0">
                <a:hlinkClick r:id="rId4"/>
              </a:rPr>
              <a:t>http://www.dictionary.com/browse/information</a:t>
            </a:r>
            <a:r>
              <a:rPr lang="en-GB" dirty="0"/>
              <a:t> </a:t>
            </a:r>
          </a:p>
          <a:p>
            <a:pPr algn="l"/>
            <a:r>
              <a:rPr lang="en-GB" dirty="0"/>
              <a:t>Types of Information Systems: </a:t>
            </a:r>
            <a:r>
              <a:rPr lang="en-GB" dirty="0">
                <a:hlinkClick r:id="rId5"/>
              </a:rPr>
              <a:t>http://www.chris-kimble.com/Courses/World_Med_MBA/Types-of-Information-System.html</a:t>
            </a:r>
            <a:r>
              <a:rPr lang="en-GB" dirty="0"/>
              <a:t> </a:t>
            </a:r>
          </a:p>
          <a:p>
            <a:pPr algn="l"/>
            <a:r>
              <a:rPr lang="en-GB" dirty="0"/>
              <a:t>Systems Development Life Cycle: </a:t>
            </a:r>
            <a:r>
              <a:rPr lang="en-GB" dirty="0">
                <a:hlinkClick r:id="rId6"/>
              </a:rPr>
              <a:t>http://www.webserv.ca/developmentCycle.php</a:t>
            </a:r>
            <a:r>
              <a:rPr lang="en-GB" dirty="0"/>
              <a:t> </a:t>
            </a:r>
          </a:p>
          <a:p>
            <a:pPr marL="514350" indent="-514350" algn="l">
              <a:buAutoNum type="arabicPeriod"/>
            </a:pPr>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150420" y="329033"/>
            <a:ext cx="5269456" cy="707886"/>
          </a:xfrm>
          <a:prstGeom prst="rect">
            <a:avLst/>
          </a:prstGeom>
          <a:noFill/>
        </p:spPr>
        <p:txBody>
          <a:bodyPr wrap="none" rtlCol="0">
            <a:spAutoFit/>
          </a:bodyPr>
          <a:lstStyle/>
          <a:p>
            <a:r>
              <a:rPr lang="en-US" sz="4000" b="1" dirty="0" smtClean="0"/>
              <a:t>Reading and References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0" name="Полилиния 11">
            <a:hlinkClick r:id="rId7"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16">
            <a:hlinkClick r:id="rId8"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Definitions and Types of IS</a:t>
            </a:r>
            <a:endParaRPr lang="ru-RU" sz="1700" dirty="0">
              <a:solidFill>
                <a:srgbClr val="002060"/>
              </a:solidFill>
            </a:endParaRPr>
          </a:p>
        </p:txBody>
      </p:sp>
      <p:sp>
        <p:nvSpPr>
          <p:cNvPr id="2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4" name="Полилиния 18">
            <a:hlinkClick r:id="rId9"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Benefits and Risks</a:t>
            </a:r>
            <a:endParaRPr lang="ru-RU" sz="1700" dirty="0">
              <a:solidFill>
                <a:srgbClr val="002060"/>
              </a:solidFill>
            </a:endParaRPr>
          </a:p>
        </p:txBody>
      </p:sp>
      <p:sp>
        <p:nvSpPr>
          <p:cNvPr id="2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8" name="Полилиния 21">
            <a:hlinkClick r:id="rId10"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2">
              <a:lumMod val="60000"/>
              <a:lumOff val="40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Development of IS</a:t>
            </a:r>
            <a:endParaRPr lang="ru-RU" sz="1700" dirty="0">
              <a:solidFill>
                <a:srgbClr val="002060"/>
              </a:solidFill>
            </a:endParaRPr>
          </a:p>
        </p:txBody>
      </p:sp>
      <p:cxnSp>
        <p:nvCxnSpPr>
          <p:cNvPr id="29" name="Прямая соединительная линия 19"/>
          <p:cNvCxnSpPr/>
          <p:nvPr/>
        </p:nvCxnSpPr>
        <p:spPr>
          <a:xfrm rot="16200000" flipH="1">
            <a:off x="-535819" y="3107528"/>
            <a:ext cx="5357851" cy="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0" name="Полилиния 70"/>
          <p:cNvSpPr/>
          <p:nvPr/>
        </p:nvSpPr>
        <p:spPr>
          <a:xfrm rot="16200000">
            <a:off x="1800158" y="5273586"/>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3" name="Полилиния 21">
            <a:hlinkClick r:id="rId11"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4">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Reading and References</a:t>
            </a:r>
            <a:endParaRPr lang="ru-RU" sz="1700" dirty="0">
              <a:solidFill>
                <a:schemeClr val="accent6"/>
              </a:solidFill>
            </a:endParaRPr>
          </a:p>
        </p:txBody>
      </p:sp>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6. Information Systems.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1628520330"/>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2006</TotalTime>
  <Words>1715</Words>
  <Application>Microsoft Office PowerPoint</Application>
  <PresentationFormat>On-screen Show (4:3)</PresentationFormat>
  <Paragraphs>353</Paragraphs>
  <Slides>35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35</vt:i4>
      </vt:variant>
    </vt:vector>
  </HeadingPairs>
  <TitlesOfParts>
    <vt:vector size="38" baseType="lpstr">
      <vt:lpstr>Arial</vt:lpstr>
      <vt:lpstr>Calibri</vt:lpstr>
      <vt:lpstr>Тема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Aleksey Semyonov</cp:lastModifiedBy>
  <cp:revision>128</cp:revision>
  <dcterms:created xsi:type="dcterms:W3CDTF">2014-01-11T14:51:00Z</dcterms:created>
  <dcterms:modified xsi:type="dcterms:W3CDTF">2017-03-27T09:51:59Z</dcterms:modified>
</cp:coreProperties>
</file>