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75" r:id="rId2"/>
    <p:sldId id="256" r:id="rId3"/>
    <p:sldId id="276" r:id="rId4"/>
    <p:sldId id="280" r:id="rId5"/>
    <p:sldId id="281" r:id="rId6"/>
    <p:sldId id="282" r:id="rId7"/>
    <p:sldId id="283" r:id="rId8"/>
    <p:sldId id="277" r:id="rId9"/>
    <p:sldId id="284" r:id="rId10"/>
    <p:sldId id="278" r:id="rId11"/>
    <p:sldId id="279" r:id="rId12"/>
    <p:sldId id="285" r:id="rId1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66"/>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Средний стиль 4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69CF1AB2-1976-4502-BF36-3FF5EA218861}" styleName="Средний стиль 4 - акцент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9" autoAdjust="0"/>
    <p:restoredTop sz="94718" autoAdjust="0"/>
  </p:normalViewPr>
  <p:slideViewPr>
    <p:cSldViewPr>
      <p:cViewPr varScale="1">
        <p:scale>
          <a:sx n="103" d="100"/>
          <a:sy n="103" d="100"/>
        </p:scale>
        <p:origin x="234"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1E4E1BB-A3A3-49C2-8E6D-AB14FB5FAE8C}" type="datetimeFigureOut">
              <a:rPr lang="ru-RU" smtClean="0"/>
              <a:pPr/>
              <a:t>13.05.2017</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EC6C664-4F7C-4A79-AB19-CC1167B3DCC3}" type="slidenum">
              <a:rPr lang="ru-RU" smtClean="0"/>
              <a:pPr/>
              <a:t>‹#›</a:t>
            </a:fld>
            <a:endParaRPr lang="ru-RU"/>
          </a:p>
        </p:txBody>
      </p:sp>
    </p:spTree>
    <p:extLst>
      <p:ext uri="{BB962C8B-B14F-4D97-AF65-F5344CB8AC3E}">
        <p14:creationId xmlns:p14="http://schemas.microsoft.com/office/powerpoint/2010/main" val="37096206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6"/>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110C00FD-9A5F-420A-8214-53F1F3572982}" type="datetime1">
              <a:rPr lang="ru-RU" smtClean="0"/>
              <a:pPr/>
              <a:t>13.05.2017</a:t>
            </a:fld>
            <a:endParaRPr lang="ru-RU"/>
          </a:p>
        </p:txBody>
      </p:sp>
      <p:sp>
        <p:nvSpPr>
          <p:cNvPr id="5" name="Нижний колонтитул 4"/>
          <p:cNvSpPr>
            <a:spLocks noGrp="1"/>
          </p:cNvSpPr>
          <p:nvPr>
            <p:ph type="ftr" sz="quarter" idx="11"/>
          </p:nvPr>
        </p:nvSpPr>
        <p:spPr/>
        <p:txBody>
          <a:bodyPr/>
          <a:lstStyle/>
          <a:p>
            <a:r>
              <a:rPr lang="en-US" dirty="0" smtClean="0"/>
              <a:t>Unit 3. Lesson 1. Fractions. Author: Aleksey </a:t>
            </a:r>
            <a:r>
              <a:rPr lang="en-US" dirty="0" err="1" smtClean="0"/>
              <a:t>Semyonov</a:t>
            </a:r>
            <a:endParaRPr lang="ru-RU" dirty="0"/>
          </a:p>
        </p:txBody>
      </p:sp>
      <p:sp>
        <p:nvSpPr>
          <p:cNvPr id="6" name="Номер слайда 5"/>
          <p:cNvSpPr>
            <a:spLocks noGrp="1"/>
          </p:cNvSpPr>
          <p:nvPr>
            <p:ph type="sldNum" sz="quarter" idx="12"/>
          </p:nvPr>
        </p:nvSpPr>
        <p:spPr/>
        <p:txBody>
          <a:bodyPr/>
          <a:lstStyle/>
          <a:p>
            <a:fld id="{8AEAC142-1C8E-4B67-B92C-BA441038C9EE}"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E3986403-E9FB-4D18-9892-5B2E80E8E68D}" type="datetime1">
              <a:rPr lang="ru-RU" smtClean="0"/>
              <a:pPr/>
              <a:t>13.05.2017</a:t>
            </a:fld>
            <a:endParaRPr lang="ru-RU"/>
          </a:p>
        </p:txBody>
      </p:sp>
      <p:sp>
        <p:nvSpPr>
          <p:cNvPr id="5" name="Нижний колонтитул 4"/>
          <p:cNvSpPr>
            <a:spLocks noGrp="1"/>
          </p:cNvSpPr>
          <p:nvPr>
            <p:ph type="ftr" sz="quarter" idx="11"/>
          </p:nvPr>
        </p:nvSpPr>
        <p:spPr/>
        <p:txBody>
          <a:bodyPr/>
          <a:lstStyle/>
          <a:p>
            <a:r>
              <a:rPr lang="en-US" dirty="0" smtClean="0"/>
              <a:t>Unit 3. Lesson 1. Fractions. Author: Aleksey </a:t>
            </a:r>
            <a:r>
              <a:rPr lang="en-US" dirty="0" err="1" smtClean="0"/>
              <a:t>Semyonov</a:t>
            </a:r>
            <a:endParaRPr lang="ru-RU" dirty="0"/>
          </a:p>
        </p:txBody>
      </p:sp>
      <p:sp>
        <p:nvSpPr>
          <p:cNvPr id="6" name="Номер слайда 5"/>
          <p:cNvSpPr>
            <a:spLocks noGrp="1"/>
          </p:cNvSpPr>
          <p:nvPr>
            <p:ph type="sldNum" sz="quarter" idx="12"/>
          </p:nvPr>
        </p:nvSpPr>
        <p:spPr/>
        <p:txBody>
          <a:bodyPr/>
          <a:lstStyle/>
          <a:p>
            <a:fld id="{8AEAC142-1C8E-4B67-B92C-BA441038C9EE}"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4"/>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4175CE6C-E217-43B5-AEF7-C7D36682DBA0}" type="datetime1">
              <a:rPr lang="ru-RU" smtClean="0"/>
              <a:pPr/>
              <a:t>13.05.2017</a:t>
            </a:fld>
            <a:endParaRPr lang="ru-RU"/>
          </a:p>
        </p:txBody>
      </p:sp>
      <p:sp>
        <p:nvSpPr>
          <p:cNvPr id="5" name="Нижний колонтитул 4"/>
          <p:cNvSpPr>
            <a:spLocks noGrp="1"/>
          </p:cNvSpPr>
          <p:nvPr>
            <p:ph type="ftr" sz="quarter" idx="11"/>
          </p:nvPr>
        </p:nvSpPr>
        <p:spPr/>
        <p:txBody>
          <a:bodyPr/>
          <a:lstStyle/>
          <a:p>
            <a:r>
              <a:rPr lang="en-US" dirty="0" smtClean="0"/>
              <a:t>Unit 3. Lesson 1. Fractions. Author: Aleksey </a:t>
            </a:r>
            <a:r>
              <a:rPr lang="en-US" dirty="0" err="1" smtClean="0"/>
              <a:t>Semyonov</a:t>
            </a:r>
            <a:endParaRPr lang="ru-RU" dirty="0"/>
          </a:p>
        </p:txBody>
      </p:sp>
      <p:sp>
        <p:nvSpPr>
          <p:cNvPr id="6" name="Номер слайда 5"/>
          <p:cNvSpPr>
            <a:spLocks noGrp="1"/>
          </p:cNvSpPr>
          <p:nvPr>
            <p:ph type="sldNum" sz="quarter" idx="12"/>
          </p:nvPr>
        </p:nvSpPr>
        <p:spPr/>
        <p:txBody>
          <a:bodyPr/>
          <a:lstStyle/>
          <a:p>
            <a:fld id="{8AEAC142-1C8E-4B67-B92C-BA441038C9EE}"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E0D04CE0-4043-44EF-8CE6-7927A7C9F805}" type="datetime1">
              <a:rPr lang="ru-RU" smtClean="0"/>
              <a:pPr/>
              <a:t>13.05.2017</a:t>
            </a:fld>
            <a:endParaRPr lang="ru-RU"/>
          </a:p>
        </p:txBody>
      </p:sp>
      <p:sp>
        <p:nvSpPr>
          <p:cNvPr id="6" name="Нижний колонтитул 5"/>
          <p:cNvSpPr>
            <a:spLocks noGrp="1"/>
          </p:cNvSpPr>
          <p:nvPr>
            <p:ph type="ftr" sz="quarter" idx="11"/>
          </p:nvPr>
        </p:nvSpPr>
        <p:spPr/>
        <p:txBody>
          <a:bodyPr/>
          <a:lstStyle/>
          <a:p>
            <a:r>
              <a:rPr lang="en-US" dirty="0" smtClean="0"/>
              <a:t>Unit 3. Lesson 1. Fractions. Author: Aleksey </a:t>
            </a:r>
            <a:r>
              <a:rPr lang="en-US" dirty="0" err="1" smtClean="0"/>
              <a:t>Semyonov</a:t>
            </a:r>
            <a:endParaRPr lang="ru-RU" dirty="0"/>
          </a:p>
        </p:txBody>
      </p:sp>
      <p:sp>
        <p:nvSpPr>
          <p:cNvPr id="7" name="Номер слайда 6"/>
          <p:cNvSpPr>
            <a:spLocks noGrp="1"/>
          </p:cNvSpPr>
          <p:nvPr>
            <p:ph type="sldNum" sz="quarter" idx="12"/>
          </p:nvPr>
        </p:nvSpPr>
        <p:spPr/>
        <p:txBody>
          <a:bodyPr/>
          <a:lstStyle/>
          <a:p>
            <a:fld id="{8AEAC142-1C8E-4B67-B92C-BA441038C9EE}"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CF95463-0820-407C-AD78-30D3B1032ADF}" type="datetime1">
              <a:rPr lang="ru-RU" smtClean="0"/>
              <a:pPr/>
              <a:t>13.05.2017</a:t>
            </a:fld>
            <a:endParaRPr lang="ru-RU"/>
          </a:p>
        </p:txBody>
      </p:sp>
      <p:sp>
        <p:nvSpPr>
          <p:cNvPr id="8" name="Нижний колонтитул 7"/>
          <p:cNvSpPr>
            <a:spLocks noGrp="1"/>
          </p:cNvSpPr>
          <p:nvPr>
            <p:ph type="ftr" sz="quarter" idx="11"/>
          </p:nvPr>
        </p:nvSpPr>
        <p:spPr/>
        <p:txBody>
          <a:bodyPr/>
          <a:lstStyle/>
          <a:p>
            <a:r>
              <a:rPr lang="en-US" dirty="0" smtClean="0"/>
              <a:t>Unit 3. Lesson 1. Fractions. Author: Aleksey </a:t>
            </a:r>
            <a:r>
              <a:rPr lang="en-US" dirty="0" err="1" smtClean="0"/>
              <a:t>Semyonov</a:t>
            </a:r>
            <a:endParaRPr lang="ru-RU" dirty="0"/>
          </a:p>
        </p:txBody>
      </p:sp>
      <p:sp>
        <p:nvSpPr>
          <p:cNvPr id="9" name="Номер слайда 8"/>
          <p:cNvSpPr>
            <a:spLocks noGrp="1"/>
          </p:cNvSpPr>
          <p:nvPr>
            <p:ph type="sldNum" sz="quarter" idx="12"/>
          </p:nvPr>
        </p:nvSpPr>
        <p:spPr/>
        <p:txBody>
          <a:bodyPr/>
          <a:lstStyle/>
          <a:p>
            <a:fld id="{8AEAC142-1C8E-4B67-B92C-BA441038C9EE}"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4B431085-9C2C-45E6-943B-B0185B058CDB}" type="datetime1">
              <a:rPr lang="ru-RU" smtClean="0"/>
              <a:pPr/>
              <a:t>13.05.2017</a:t>
            </a:fld>
            <a:endParaRPr lang="ru-RU"/>
          </a:p>
        </p:txBody>
      </p:sp>
      <p:sp>
        <p:nvSpPr>
          <p:cNvPr id="4" name="Нижний колонтитул 3"/>
          <p:cNvSpPr>
            <a:spLocks noGrp="1"/>
          </p:cNvSpPr>
          <p:nvPr>
            <p:ph type="ftr" sz="quarter" idx="11"/>
          </p:nvPr>
        </p:nvSpPr>
        <p:spPr/>
        <p:txBody>
          <a:bodyPr/>
          <a:lstStyle/>
          <a:p>
            <a:r>
              <a:rPr lang="en-US" dirty="0" smtClean="0"/>
              <a:t>Unit 3. Lesson 1. Fractions. Author: Aleksey </a:t>
            </a:r>
            <a:r>
              <a:rPr lang="en-US" dirty="0" err="1" smtClean="0"/>
              <a:t>Semyonov</a:t>
            </a:r>
            <a:endParaRPr lang="ru-RU" dirty="0"/>
          </a:p>
        </p:txBody>
      </p:sp>
      <p:sp>
        <p:nvSpPr>
          <p:cNvPr id="5" name="Номер слайда 4"/>
          <p:cNvSpPr>
            <a:spLocks noGrp="1"/>
          </p:cNvSpPr>
          <p:nvPr>
            <p:ph type="sldNum" sz="quarter" idx="12"/>
          </p:nvPr>
        </p:nvSpPr>
        <p:spPr/>
        <p:txBody>
          <a:bodyPr/>
          <a:lstStyle/>
          <a:p>
            <a:fld id="{8AEAC142-1C8E-4B67-B92C-BA441038C9EE}"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166E520C-148F-4467-955E-E8341817CADE}" type="datetime1">
              <a:rPr lang="ru-RU" smtClean="0"/>
              <a:pPr/>
              <a:t>13.05.2017</a:t>
            </a:fld>
            <a:endParaRPr lang="ru-RU"/>
          </a:p>
        </p:txBody>
      </p:sp>
      <p:sp>
        <p:nvSpPr>
          <p:cNvPr id="3" name="Нижний колонтитул 2"/>
          <p:cNvSpPr>
            <a:spLocks noGrp="1"/>
          </p:cNvSpPr>
          <p:nvPr>
            <p:ph type="ftr" sz="quarter" idx="11"/>
          </p:nvPr>
        </p:nvSpPr>
        <p:spPr/>
        <p:txBody>
          <a:bodyPr/>
          <a:lstStyle/>
          <a:p>
            <a:r>
              <a:rPr lang="en-US" dirty="0" smtClean="0"/>
              <a:t>Unit 3. Lesson 1. Fractions. Author: Aleksey </a:t>
            </a:r>
            <a:r>
              <a:rPr lang="en-US" dirty="0" err="1" smtClean="0"/>
              <a:t>Semyonov</a:t>
            </a:r>
            <a:endParaRPr lang="ru-RU" dirty="0"/>
          </a:p>
        </p:txBody>
      </p:sp>
      <p:sp>
        <p:nvSpPr>
          <p:cNvPr id="4" name="Номер слайда 3"/>
          <p:cNvSpPr>
            <a:spLocks noGrp="1"/>
          </p:cNvSpPr>
          <p:nvPr>
            <p:ph type="sldNum" sz="quarter" idx="12"/>
          </p:nvPr>
        </p:nvSpPr>
        <p:spPr/>
        <p:txBody>
          <a:bodyPr/>
          <a:lstStyle/>
          <a:p>
            <a:fld id="{8AEAC142-1C8E-4B67-B92C-BA441038C9EE}"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1"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1"/>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1" y="1435101"/>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1C17A476-38D0-40AF-BFD3-D560662E3D05}" type="datetime1">
              <a:rPr lang="ru-RU" smtClean="0"/>
              <a:pPr/>
              <a:t>13.05.2017</a:t>
            </a:fld>
            <a:endParaRPr lang="ru-RU"/>
          </a:p>
        </p:txBody>
      </p:sp>
      <p:sp>
        <p:nvSpPr>
          <p:cNvPr id="6" name="Нижний колонтитул 5"/>
          <p:cNvSpPr>
            <a:spLocks noGrp="1"/>
          </p:cNvSpPr>
          <p:nvPr>
            <p:ph type="ftr" sz="quarter" idx="11"/>
          </p:nvPr>
        </p:nvSpPr>
        <p:spPr/>
        <p:txBody>
          <a:bodyPr/>
          <a:lstStyle/>
          <a:p>
            <a:r>
              <a:rPr lang="en-US" dirty="0" smtClean="0"/>
              <a:t>Unit 3. Lesson 1. Fractions. Author: Aleksey </a:t>
            </a:r>
            <a:r>
              <a:rPr lang="en-US" dirty="0" err="1" smtClean="0"/>
              <a:t>Semyonov</a:t>
            </a:r>
            <a:endParaRPr lang="ru-RU" dirty="0"/>
          </a:p>
        </p:txBody>
      </p:sp>
      <p:sp>
        <p:nvSpPr>
          <p:cNvPr id="7" name="Номер слайда 6"/>
          <p:cNvSpPr>
            <a:spLocks noGrp="1"/>
          </p:cNvSpPr>
          <p:nvPr>
            <p:ph type="sldNum" sz="quarter" idx="12"/>
          </p:nvPr>
        </p:nvSpPr>
        <p:spPr/>
        <p:txBody>
          <a:bodyPr/>
          <a:lstStyle/>
          <a:p>
            <a:fld id="{8AEAC142-1C8E-4B67-B92C-BA441038C9EE}"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1"/>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9"/>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EC4DC92-D2E3-467C-BA4B-2622A378AC18}" type="datetime1">
              <a:rPr lang="ru-RU" smtClean="0"/>
              <a:pPr/>
              <a:t>13.05.2017</a:t>
            </a:fld>
            <a:endParaRPr lang="ru-RU"/>
          </a:p>
        </p:txBody>
      </p:sp>
      <p:sp>
        <p:nvSpPr>
          <p:cNvPr id="6" name="Нижний колонтитул 5"/>
          <p:cNvSpPr>
            <a:spLocks noGrp="1"/>
          </p:cNvSpPr>
          <p:nvPr>
            <p:ph type="ftr" sz="quarter" idx="11"/>
          </p:nvPr>
        </p:nvSpPr>
        <p:spPr/>
        <p:txBody>
          <a:bodyPr/>
          <a:lstStyle/>
          <a:p>
            <a:r>
              <a:rPr lang="en-US" dirty="0" smtClean="0"/>
              <a:t>Unit 3. Lesson 1. Fractions. Author: Aleksey </a:t>
            </a:r>
            <a:r>
              <a:rPr lang="en-US" dirty="0" err="1" smtClean="0"/>
              <a:t>Semyonov</a:t>
            </a:r>
            <a:endParaRPr lang="ru-RU" dirty="0"/>
          </a:p>
        </p:txBody>
      </p:sp>
      <p:sp>
        <p:nvSpPr>
          <p:cNvPr id="7" name="Номер слайда 6"/>
          <p:cNvSpPr>
            <a:spLocks noGrp="1"/>
          </p:cNvSpPr>
          <p:nvPr>
            <p:ph type="sldNum" sz="quarter" idx="12"/>
          </p:nvPr>
        </p:nvSpPr>
        <p:spPr/>
        <p:txBody>
          <a:bodyPr/>
          <a:lstStyle/>
          <a:p>
            <a:fld id="{8AEAC142-1C8E-4B67-B92C-BA441038C9EE}"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CFD7AE0E-72B9-487A-AF03-CC267D391C84}" type="datetime1">
              <a:rPr lang="ru-RU" smtClean="0"/>
              <a:pPr/>
              <a:t>13.05.2017</a:t>
            </a:fld>
            <a:endParaRPr lang="ru-RU"/>
          </a:p>
        </p:txBody>
      </p:sp>
      <p:sp>
        <p:nvSpPr>
          <p:cNvPr id="5" name="Нижний колонтитул 4"/>
          <p:cNvSpPr>
            <a:spLocks noGrp="1"/>
          </p:cNvSpPr>
          <p:nvPr>
            <p:ph type="ftr" sz="quarter" idx="11"/>
          </p:nvPr>
        </p:nvSpPr>
        <p:spPr/>
        <p:txBody>
          <a:bodyPr/>
          <a:lstStyle/>
          <a:p>
            <a:r>
              <a:rPr lang="en-US" dirty="0" smtClean="0"/>
              <a:t>Unit 3. Lesson 1. Fractions. Author: Aleksey </a:t>
            </a:r>
            <a:r>
              <a:rPr lang="en-US" dirty="0" err="1" smtClean="0"/>
              <a:t>Semyonov</a:t>
            </a:r>
            <a:endParaRPr lang="ru-RU" dirty="0"/>
          </a:p>
        </p:txBody>
      </p:sp>
      <p:sp>
        <p:nvSpPr>
          <p:cNvPr id="6" name="Номер слайда 5"/>
          <p:cNvSpPr>
            <a:spLocks noGrp="1"/>
          </p:cNvSpPr>
          <p:nvPr>
            <p:ph type="sldNum" sz="quarter" idx="12"/>
          </p:nvPr>
        </p:nvSpPr>
        <p:spPr/>
        <p:txBody>
          <a:bodyPr/>
          <a:lstStyle/>
          <a:p>
            <a:fld id="{8AEAC142-1C8E-4B67-B92C-BA441038C9EE}"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9"/>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DC567F74-B54F-4EB8-B6A6-55EBFC1F29B6}" type="datetime1">
              <a:rPr lang="ru-RU" smtClean="0"/>
              <a:pPr/>
              <a:t>13.05.2017</a:t>
            </a:fld>
            <a:endParaRPr lang="ru-RU"/>
          </a:p>
        </p:txBody>
      </p:sp>
      <p:sp>
        <p:nvSpPr>
          <p:cNvPr id="5" name="Нижний колонтитул 4"/>
          <p:cNvSpPr>
            <a:spLocks noGrp="1"/>
          </p:cNvSpPr>
          <p:nvPr>
            <p:ph type="ftr" sz="quarter" idx="11"/>
          </p:nvPr>
        </p:nvSpPr>
        <p:spPr/>
        <p:txBody>
          <a:bodyPr/>
          <a:lstStyle/>
          <a:p>
            <a:r>
              <a:rPr lang="en-US" dirty="0" smtClean="0"/>
              <a:t>Unit 3. Lesson 1. Fractions. Author: Aleksey </a:t>
            </a:r>
            <a:r>
              <a:rPr lang="en-US" dirty="0" err="1" smtClean="0"/>
              <a:t>Semyonov</a:t>
            </a:r>
            <a:endParaRPr lang="ru-RU" dirty="0"/>
          </a:p>
        </p:txBody>
      </p:sp>
      <p:sp>
        <p:nvSpPr>
          <p:cNvPr id="6" name="Номер слайда 5"/>
          <p:cNvSpPr>
            <a:spLocks noGrp="1"/>
          </p:cNvSpPr>
          <p:nvPr>
            <p:ph type="sldNum" sz="quarter" idx="12"/>
          </p:nvPr>
        </p:nvSpPr>
        <p:spPr/>
        <p:txBody>
          <a:bodyPr/>
          <a:lstStyle/>
          <a:p>
            <a:fld id="{8AEAC142-1C8E-4B67-B92C-BA441038C9EE}"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3D3E19-E4DD-4EA1-B7D3-CF2A52BF6132}" type="datetime1">
              <a:rPr lang="ru-RU" smtClean="0"/>
              <a:pPr/>
              <a:t>13.05.2017</a:t>
            </a:fld>
            <a:endParaRPr lang="ru-RU"/>
          </a:p>
        </p:txBody>
      </p:sp>
      <p:sp>
        <p:nvSpPr>
          <p:cNvPr id="5" name="Нижний колонтитул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t>Unit 3. Lesson 1. Fractions. Author: Aleksey </a:t>
            </a:r>
            <a:r>
              <a:rPr lang="en-US" dirty="0" err="1" smtClean="0"/>
              <a:t>Semyonov</a:t>
            </a:r>
            <a:endParaRPr lang="ru-RU" dirty="0"/>
          </a:p>
        </p:txBody>
      </p:sp>
      <p:sp>
        <p:nvSpPr>
          <p:cNvPr id="6" name="Номер слайда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AEAC142-1C8E-4B67-B92C-BA441038C9EE}"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slide" Target="slide11.xml"/><Relationship Id="rId5" Type="http://schemas.openxmlformats.org/officeDocument/2006/relationships/slide" Target="slide10.xml"/><Relationship Id="rId4" Type="http://schemas.openxmlformats.org/officeDocument/2006/relationships/slide" Target="slide8.xml"/></Relationships>
</file>

<file path=ppt/slides/_rels/slide3.xml.rels><?xml version="1.0" encoding="UTF-8" standalone="yes"?>
<Relationships xmlns="http://schemas.openxmlformats.org/package/2006/relationships"><Relationship Id="rId3" Type="http://schemas.openxmlformats.org/officeDocument/2006/relationships/slide" Target="slide3.xml"/><Relationship Id="rId7"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slide" Target="slide11.xml"/><Relationship Id="rId5" Type="http://schemas.openxmlformats.org/officeDocument/2006/relationships/slide" Target="slide10.xml"/><Relationship Id="rId4" Type="http://schemas.openxmlformats.org/officeDocument/2006/relationships/slide" Target="slide8.xml"/></Relationships>
</file>

<file path=ppt/slides/_rels/slide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slide" Target="slide11.xml"/><Relationship Id="rId5" Type="http://schemas.openxmlformats.org/officeDocument/2006/relationships/slide" Target="slide10.xml"/><Relationship Id="rId4" Type="http://schemas.openxmlformats.org/officeDocument/2006/relationships/slide" Target="slide8.xml"/></Relationships>
</file>

<file path=ppt/slides/_rels/slide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slide" Target="slide11.xml"/><Relationship Id="rId5" Type="http://schemas.openxmlformats.org/officeDocument/2006/relationships/slide" Target="slide10.xml"/><Relationship Id="rId4" Type="http://schemas.openxmlformats.org/officeDocument/2006/relationships/slide" Target="slide8.xml"/></Relationships>
</file>

<file path=ppt/slides/_rels/slide6.xml.rels><?xml version="1.0" encoding="UTF-8" standalone="yes"?>
<Relationships xmlns="http://schemas.openxmlformats.org/package/2006/relationships"><Relationship Id="rId3" Type="http://schemas.openxmlformats.org/officeDocument/2006/relationships/slide" Target="slide3.xml"/><Relationship Id="rId7" Type="http://schemas.openxmlformats.org/officeDocument/2006/relationships/image" Target="../media/image2.gif"/><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slide" Target="slide11.xml"/><Relationship Id="rId5" Type="http://schemas.openxmlformats.org/officeDocument/2006/relationships/slide" Target="slide10.xml"/><Relationship Id="rId4" Type="http://schemas.openxmlformats.org/officeDocument/2006/relationships/slide" Target="slide8.xml"/></Relationships>
</file>

<file path=ppt/slides/_rels/slide7.xml.rels><?xml version="1.0" encoding="UTF-8" standalone="yes"?>
<Relationships xmlns="http://schemas.openxmlformats.org/package/2006/relationships"><Relationship Id="rId3" Type="http://schemas.openxmlformats.org/officeDocument/2006/relationships/slide" Target="slide3.xml"/><Relationship Id="rId7" Type="http://schemas.openxmlformats.org/officeDocument/2006/relationships/image" Target="../media/image3.png"/><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slide" Target="slide11.xml"/><Relationship Id="rId5" Type="http://schemas.openxmlformats.org/officeDocument/2006/relationships/slide" Target="slide10.xml"/><Relationship Id="rId4" Type="http://schemas.openxmlformats.org/officeDocument/2006/relationships/slide" Target="slide8.xml"/></Relationships>
</file>

<file path=ppt/slides/_rels/slide8.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slide" Target="slide11.xml"/><Relationship Id="rId5" Type="http://schemas.openxmlformats.org/officeDocument/2006/relationships/slide" Target="slide10.xml"/><Relationship Id="rId4" Type="http://schemas.openxmlformats.org/officeDocument/2006/relationships/slide" Target="slide8.xml"/></Relationships>
</file>

<file path=ppt/slides/_rels/slide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slide" Target="slide11.xml"/><Relationship Id="rId5" Type="http://schemas.openxmlformats.org/officeDocument/2006/relationships/slide" Target="slide10.xml"/><Relationship Id="rId4" Type="http://schemas.openxmlformats.org/officeDocument/2006/relationships/slide" Target="slide8.xml"/></Relationships>
</file>

<file path=ppt/slides/_rels/slide10.xml.rels><?xml version="1.0" encoding="UTF-8" standalone="yes"?>
<Relationships xmlns="http://schemas.openxmlformats.org/package/2006/relationships"><Relationship Id="rId8" Type="http://schemas.openxmlformats.org/officeDocument/2006/relationships/slide" Target="slide11.xml"/><Relationship Id="rId3" Type="http://schemas.openxmlformats.org/officeDocument/2006/relationships/hyperlink" Target="https://moqups.com/" TargetMode="External"/><Relationship Id="rId7" Type="http://schemas.openxmlformats.org/officeDocument/2006/relationships/slide" Target="slide10.xml"/><Relationship Id="rId2" Type="http://schemas.openxmlformats.org/officeDocument/2006/relationships/hyperlink" Target="https://www.optimalworkshop.com/optimalsort?gclid=CPfKytSPy9ICFR3gGQodS0IFMw" TargetMode="External"/><Relationship Id="rId1" Type="http://schemas.openxmlformats.org/officeDocument/2006/relationships/slideLayout" Target="../slideLayouts/slideLayout1.xml"/><Relationship Id="rId6" Type="http://schemas.openxmlformats.org/officeDocument/2006/relationships/slide" Target="slide8.xml"/><Relationship Id="rId5" Type="http://schemas.openxmlformats.org/officeDocument/2006/relationships/slide" Target="slide3.xml"/><Relationship Id="rId4" Type="http://schemas.openxmlformats.org/officeDocument/2006/relationships/slide" Target="slide2.xml"/></Relationships>
</file>

<file path=ppt/slides/_rels/slide11.xml.rels><?xml version="1.0" encoding="UTF-8" standalone="yes"?>
<Relationships xmlns="http://schemas.openxmlformats.org/package/2006/relationships"><Relationship Id="rId8" Type="http://schemas.openxmlformats.org/officeDocument/2006/relationships/slide" Target="slide11.xml"/><Relationship Id="rId3" Type="http://schemas.openxmlformats.org/officeDocument/2006/relationships/hyperlink" Target="http://sixrevisions.com/usabilityaccessibility/information-architecture-101-techniques-and-best-practices/" TargetMode="External"/><Relationship Id="rId7" Type="http://schemas.openxmlformats.org/officeDocument/2006/relationships/slide" Target="slide10.xml"/><Relationship Id="rId2" Type="http://schemas.openxmlformats.org/officeDocument/2006/relationships/hyperlink" Target="https://www.nngroup.com/articles/ia-vs-navigation/" TargetMode="External"/><Relationship Id="rId1" Type="http://schemas.openxmlformats.org/officeDocument/2006/relationships/slideLayout" Target="../slideLayouts/slideLayout1.xml"/><Relationship Id="rId6" Type="http://schemas.openxmlformats.org/officeDocument/2006/relationships/slide" Target="slide8.xml"/><Relationship Id="rId5" Type="http://schemas.openxmlformats.org/officeDocument/2006/relationships/slide" Target="slide3.xml"/><Relationship Id="rId4" Type="http://schemas.openxmlformats.org/officeDocument/2006/relationships/slide" Target="slide2.xml"/></Relationships>
</file>

<file path=ppt/slides/_rels/slide12.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hyperlink" Target="http://sixrevisions.com/usabilityaccessibility/information-architecture-101-techniques-and-best-practices/" TargetMode="External"/><Relationship Id="rId7" Type="http://schemas.openxmlformats.org/officeDocument/2006/relationships/hyperlink" Target="http://www.semanco-tools.eu/urban-enery-ontology" TargetMode="External"/><Relationship Id="rId12" Type="http://schemas.openxmlformats.org/officeDocument/2006/relationships/slide" Target="slide11.xml"/><Relationship Id="rId2" Type="http://schemas.openxmlformats.org/officeDocument/2006/relationships/hyperlink" Target="http://www.iainstitute.org/what-is-ia" TargetMode="External"/><Relationship Id="rId1" Type="http://schemas.openxmlformats.org/officeDocument/2006/relationships/slideLayout" Target="../slideLayouts/slideLayout1.xml"/><Relationship Id="rId6" Type="http://schemas.openxmlformats.org/officeDocument/2006/relationships/hyperlink" Target="http://whatis.techtarget.com/definition/ontology" TargetMode="External"/><Relationship Id="rId11" Type="http://schemas.openxmlformats.org/officeDocument/2006/relationships/slide" Target="slide10.xml"/><Relationship Id="rId5" Type="http://schemas.openxmlformats.org/officeDocument/2006/relationships/hyperlink" Target="http://www.dictionary.com/browse/taxonomy" TargetMode="External"/><Relationship Id="rId10" Type="http://schemas.openxmlformats.org/officeDocument/2006/relationships/slide" Target="slide8.xml"/><Relationship Id="rId4" Type="http://schemas.openxmlformats.org/officeDocument/2006/relationships/hyperlink" Target="http://study.com/academy/lesson/what-is-cognitive-psychology-definition-theories-quiz.html" TargetMode="External"/><Relationship Id="rId9" Type="http://schemas.openxmlformats.org/officeDocument/2006/relationships/slide" Target="slide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accent5">
              <a:lumMod val="40000"/>
              <a:lumOff val="60000"/>
            </a:schemeClr>
          </a:solidFill>
          <a:ln>
            <a:solidFill>
              <a:schemeClr val="accent5"/>
            </a:solidFill>
          </a:ln>
        </p:spPr>
        <p:style>
          <a:lnRef idx="2">
            <a:schemeClr val="accent4"/>
          </a:lnRef>
          <a:fillRef idx="1">
            <a:schemeClr val="lt1"/>
          </a:fillRef>
          <a:effectRef idx="0">
            <a:schemeClr val="accent4"/>
          </a:effectRef>
          <a:fontRef idx="minor">
            <a:schemeClr val="dk1"/>
          </a:fontRef>
        </p:style>
        <p:txBody>
          <a:bodyPr rtlCol="0" anchor="ctr"/>
          <a:lstStyle/>
          <a:p>
            <a:pPr algn="ctr"/>
            <a:endParaRPr lang="ru-RU" dirty="0"/>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7" name="Прямоугольник 6"/>
          <p:cNvSpPr/>
          <p:nvPr/>
        </p:nvSpPr>
        <p:spPr>
          <a:xfrm>
            <a:off x="0" y="1633930"/>
            <a:ext cx="4357686" cy="642942"/>
          </a:xfrm>
          <a:prstGeom prst="rect">
            <a:avLst/>
          </a:prstGeom>
          <a:solidFill>
            <a:schemeClr val="accent6">
              <a:lumMod val="75000"/>
            </a:schemeClr>
          </a:solidFill>
          <a:ln>
            <a:solidFill>
              <a:schemeClr val="accent6">
                <a:lumMod val="60000"/>
                <a:lumOff val="40000"/>
              </a:schemeClr>
            </a:solidFill>
          </a:ln>
        </p:spPr>
        <p:style>
          <a:lnRef idx="2">
            <a:schemeClr val="accent4"/>
          </a:lnRef>
          <a:fillRef idx="1">
            <a:schemeClr val="lt1"/>
          </a:fillRef>
          <a:effectRef idx="0">
            <a:schemeClr val="accent4"/>
          </a:effectRef>
          <a:fontRef idx="minor">
            <a:schemeClr val="dk1"/>
          </a:fontRef>
        </p:style>
        <p:txBody>
          <a:bodyPr rtlCol="0" anchor="ctr"/>
          <a:lstStyle/>
          <a:p>
            <a:pPr algn="ctr"/>
            <a:endParaRPr lang="ru-RU"/>
          </a:p>
        </p:txBody>
      </p:sp>
      <p:sp>
        <p:nvSpPr>
          <p:cNvPr id="70" name="Подзаголовок 69"/>
          <p:cNvSpPr>
            <a:spLocks noGrp="1"/>
          </p:cNvSpPr>
          <p:nvPr>
            <p:ph type="subTitle" idx="1"/>
          </p:nvPr>
        </p:nvSpPr>
        <p:spPr>
          <a:xfrm>
            <a:off x="1115616" y="1571612"/>
            <a:ext cx="6043610" cy="2143140"/>
          </a:xfrm>
        </p:spPr>
        <p:txBody>
          <a:bodyPr>
            <a:normAutofit/>
          </a:bodyPr>
          <a:lstStyle/>
          <a:p>
            <a:pPr algn="l"/>
            <a:r>
              <a:rPr lang="en-US" sz="4400" b="1" dirty="0" smtClean="0">
                <a:solidFill>
                  <a:schemeClr val="tx1"/>
                </a:solidFill>
              </a:rPr>
              <a:t>Lecture </a:t>
            </a:r>
            <a:r>
              <a:rPr lang="en-US" sz="4400" b="1" dirty="0" smtClean="0">
                <a:solidFill>
                  <a:schemeClr val="tx1"/>
                </a:solidFill>
              </a:rPr>
              <a:t>10.      Information Architecture</a:t>
            </a:r>
            <a:endParaRPr lang="en-US" sz="4400" b="1" dirty="0" smtClean="0">
              <a:solidFill>
                <a:schemeClr val="tx1"/>
              </a:solidFill>
            </a:endParaRPr>
          </a:p>
          <a:p>
            <a:endParaRPr lang="ru-RU" sz="4400" b="1" dirty="0">
              <a:solidFill>
                <a:schemeClr val="tx1"/>
              </a:solidFill>
            </a:endParaRPr>
          </a:p>
        </p:txBody>
      </p:sp>
      <p:sp>
        <p:nvSpPr>
          <p:cNvPr id="75" name="Прямоугольник 74"/>
          <p:cNvSpPr/>
          <p:nvPr/>
        </p:nvSpPr>
        <p:spPr>
          <a:xfrm>
            <a:off x="1571604" y="3786190"/>
            <a:ext cx="6429420" cy="646331"/>
          </a:xfrm>
          <a:prstGeom prst="rect">
            <a:avLst/>
          </a:prstGeom>
        </p:spPr>
        <p:txBody>
          <a:bodyPr wrap="square">
            <a:spAutoFit/>
          </a:bodyPr>
          <a:lstStyle/>
          <a:p>
            <a:r>
              <a:rPr lang="en-US" b="1" dirty="0" smtClean="0"/>
              <a:t>Keywords: </a:t>
            </a:r>
            <a:r>
              <a:rPr lang="en-US" b="1" dirty="0" smtClean="0"/>
              <a:t>information architecture, cognitive psychology, ontology , taxonomy</a:t>
            </a:r>
            <a:endParaRPr lang="en-US" b="1" i="1" dirty="0" smtClean="0"/>
          </a:p>
        </p:txBody>
      </p:sp>
      <p:sp>
        <p:nvSpPr>
          <p:cNvPr id="8"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10. Information Architecture. </a:t>
            </a:r>
            <a:r>
              <a:rPr lang="en-US" dirty="0" smtClean="0"/>
              <a:t>Author: Aleksey </a:t>
            </a:r>
            <a:r>
              <a:rPr lang="en-US" dirty="0" err="1" smtClean="0"/>
              <a:t>Semyonov</a:t>
            </a:r>
            <a:endParaRPr lang="ru-RU"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hold" nodeType="withEffect">
                                  <p:stCondLst>
                                    <p:cond delay="0"/>
                                  </p:stCondLst>
                                  <p:childTnLst>
                                    <p:anim calcmode="discrete" valueType="str">
                                      <p:cBhvr>
                                        <p:cTn id="6" dur="2000" fill="hold"/>
                                        <p:tgtEl>
                                          <p:spTgt spid="26"/>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ln>
            <a:solidFill>
              <a:schemeClr val="accent5"/>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ru-RU" dirty="0"/>
          </a:p>
        </p:txBody>
      </p:sp>
      <p:sp>
        <p:nvSpPr>
          <p:cNvPr id="12" name="Полилиния 11">
            <a:hlinkClick r:id="rId2"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5">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chemeClr val="accent6"/>
                </a:solidFill>
              </a:rPr>
              <a:t>Plan</a:t>
            </a:r>
            <a:endParaRPr lang="ru-RU" sz="1700" kern="1200" dirty="0">
              <a:solidFill>
                <a:schemeClr val="accent6"/>
              </a:solidFill>
            </a:endParaRPr>
          </a:p>
        </p:txBody>
      </p:sp>
      <p:sp>
        <p:nvSpPr>
          <p:cNvPr id="13"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17" name="Полилиния 16">
            <a:hlinkClick r:id="rId3"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lumMod val="75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US" sz="1700" kern="1200" dirty="0" smtClean="0">
                <a:solidFill>
                  <a:srgbClr val="002060"/>
                </a:solidFill>
              </a:rPr>
              <a:t>Concepts of IA</a:t>
            </a:r>
            <a:endParaRPr lang="ru-RU" sz="1700" kern="1200" dirty="0">
              <a:solidFill>
                <a:srgbClr val="002060"/>
              </a:solidFill>
            </a:endParaRPr>
          </a:p>
        </p:txBody>
      </p:sp>
      <p:sp>
        <p:nvSpPr>
          <p:cNvPr id="18"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19" name="Полилиния 18">
            <a:hlinkClick r:id="rId4"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lumMod val="75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Application of IA</a:t>
            </a:r>
            <a:endParaRPr lang="ru-RU" sz="1700" kern="1200" dirty="0">
              <a:solidFill>
                <a:srgbClr val="002060"/>
              </a:solidFill>
            </a:endParaRPr>
          </a:p>
        </p:txBody>
      </p:sp>
      <p:sp>
        <p:nvSpPr>
          <p:cNvPr id="21"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2" name="Полилиния 21">
            <a:hlinkClick r:id="rId5"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lumMod val="75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Tools in IA</a:t>
            </a:r>
            <a:endParaRPr lang="ru-RU" sz="1700" kern="1200" dirty="0">
              <a:solidFill>
                <a:srgbClr val="002060"/>
              </a:solidFill>
            </a:endParaRPr>
          </a:p>
        </p:txBody>
      </p:sp>
      <p:sp>
        <p:nvSpPr>
          <p:cNvPr id="37" name="Подзаголовок 36"/>
          <p:cNvSpPr>
            <a:spLocks noGrp="1"/>
          </p:cNvSpPr>
          <p:nvPr>
            <p:ph type="subTitle" idx="1"/>
          </p:nvPr>
        </p:nvSpPr>
        <p:spPr>
          <a:xfrm>
            <a:off x="2285984" y="1071546"/>
            <a:ext cx="6643734" cy="4714908"/>
          </a:xfrm>
        </p:spPr>
        <p:txBody>
          <a:bodyPr>
            <a:normAutofit/>
          </a:bodyPr>
          <a:lstStyle/>
          <a:p>
            <a:pPr algn="l"/>
            <a:r>
              <a:rPr lang="en-GB" dirty="0"/>
              <a:t>What is Information Architecture (IA)?</a:t>
            </a:r>
          </a:p>
          <a:p>
            <a:pPr algn="l"/>
            <a:r>
              <a:rPr lang="en-GB" dirty="0"/>
              <a:t>Basic concepts in IA</a:t>
            </a:r>
          </a:p>
          <a:p>
            <a:pPr algn="l"/>
            <a:r>
              <a:rPr lang="en-GB" dirty="0"/>
              <a:t>How to apply IA in web design?</a:t>
            </a:r>
          </a:p>
          <a:p>
            <a:pPr algn="l"/>
            <a:r>
              <a:rPr lang="en-GB" dirty="0"/>
              <a:t>What tools can be used to apply IA?</a:t>
            </a:r>
          </a:p>
          <a:p>
            <a:pPr marL="514350" indent="-514350" algn="l">
              <a:buAutoNum type="arabicPeriod"/>
            </a:pPr>
            <a:endParaRPr lang="en-US" dirty="0" smtClean="0">
              <a:solidFill>
                <a:schemeClr val="tx1"/>
              </a:solidFill>
            </a:endParaRPr>
          </a:p>
          <a:p>
            <a:pPr marL="514350" indent="-514350" algn="l">
              <a:buAutoNum type="arabicPeriod"/>
            </a:pPr>
            <a:endParaRPr lang="ru-RU" dirty="0">
              <a:solidFill>
                <a:schemeClr val="tx1"/>
              </a:solidFill>
            </a:endParaRPr>
          </a:p>
        </p:txBody>
      </p:sp>
      <p:cxnSp>
        <p:nvCxnSpPr>
          <p:cNvPr id="20" name="Прямая соединительная линия 19"/>
          <p:cNvCxnSpPr/>
          <p:nvPr/>
        </p:nvCxnSpPr>
        <p:spPr>
          <a:xfrm rot="16200000" flipH="1">
            <a:off x="-535819" y="3107528"/>
            <a:ext cx="5357851" cy="3"/>
          </a:xfrm>
          <a:prstGeom prst="line">
            <a:avLst/>
          </a:prstGeom>
          <a:ln w="381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4500563" y="285728"/>
            <a:ext cx="2809423" cy="707886"/>
          </a:xfrm>
          <a:prstGeom prst="rect">
            <a:avLst/>
          </a:prstGeom>
          <a:noFill/>
        </p:spPr>
        <p:txBody>
          <a:bodyPr wrap="none" rtlCol="0">
            <a:spAutoFit/>
          </a:bodyPr>
          <a:lstStyle/>
          <a:p>
            <a:r>
              <a:rPr lang="en-US" sz="4000" b="1" dirty="0" smtClean="0"/>
              <a:t>Lecture plan</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71" name="Полилиния 70"/>
          <p:cNvSpPr/>
          <p:nvPr/>
        </p:nvSpPr>
        <p:spPr>
          <a:xfrm rot="16200000">
            <a:off x="1800158" y="671613"/>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8"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56" name="Полилиния 21">
            <a:hlinkClick r:id="rId6"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lumMod val="75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
        <p:nvSpPr>
          <p:cNvPr id="23"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10. Information Architecture. </a:t>
            </a:r>
            <a:r>
              <a:rPr lang="en-US" dirty="0" smtClean="0"/>
              <a:t>Author: Aleksey </a:t>
            </a:r>
            <a:r>
              <a:rPr lang="en-US" dirty="0" err="1" smtClean="0"/>
              <a:t>Semyonov</a:t>
            </a:r>
            <a:endParaRPr lang="ru-RU" dirty="0"/>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339602" y="1467469"/>
            <a:ext cx="6643734" cy="4714908"/>
          </a:xfrm>
        </p:spPr>
        <p:txBody>
          <a:bodyPr>
            <a:normAutofit/>
          </a:bodyPr>
          <a:lstStyle/>
          <a:p>
            <a:pPr algn="l"/>
            <a:r>
              <a:rPr lang="en-US" dirty="0"/>
              <a:t>Information architecture is the practice of deciding how to arrange the parts of something to be understandable.</a:t>
            </a:r>
          </a:p>
          <a:p>
            <a:pPr algn="l"/>
            <a:endParaRPr lang="en-US" dirty="0" smtClean="0">
              <a:solidFill>
                <a:schemeClr val="tx1"/>
              </a:solidFill>
            </a:endParaRPr>
          </a:p>
          <a:p>
            <a:pPr marL="514350" indent="-514350" algn="l">
              <a:buAutoNum type="arabicPeriod"/>
            </a:pPr>
            <a:endParaRPr lang="ru-RU"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2339752" y="285728"/>
            <a:ext cx="4572919" cy="1323439"/>
          </a:xfrm>
          <a:prstGeom prst="rect">
            <a:avLst/>
          </a:prstGeom>
          <a:noFill/>
        </p:spPr>
        <p:txBody>
          <a:bodyPr wrap="none" rtlCol="0">
            <a:spAutoFit/>
          </a:bodyPr>
          <a:lstStyle/>
          <a:p>
            <a:r>
              <a:rPr lang="en-US" sz="4000" b="1" dirty="0" smtClean="0"/>
              <a:t>What is Information </a:t>
            </a:r>
          </a:p>
          <a:p>
            <a:r>
              <a:rPr lang="en-US" sz="4000" b="1" dirty="0" smtClean="0"/>
              <a:t>Architecture (IA) ?</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19" name="Полилиния 11">
            <a:hlinkClick r:id="rId2"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lumMod val="75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20"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1" name="Полилиния 16">
            <a:hlinkClick r:id="rId3"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5">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chemeClr val="accent6"/>
                </a:solidFill>
              </a:rPr>
              <a:t>Concepts of IA</a:t>
            </a:r>
            <a:endParaRPr lang="ru-RU" sz="1700" dirty="0">
              <a:solidFill>
                <a:schemeClr val="accent6"/>
              </a:solidFill>
            </a:endParaRPr>
          </a:p>
        </p:txBody>
      </p:sp>
      <p:sp>
        <p:nvSpPr>
          <p:cNvPr id="22"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3" name="Полилиния 18">
            <a:hlinkClick r:id="rId4"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lumMod val="75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Application of IA</a:t>
            </a:r>
            <a:endParaRPr lang="ru-RU" sz="1700" kern="1200" dirty="0">
              <a:solidFill>
                <a:srgbClr val="002060"/>
              </a:solidFill>
            </a:endParaRPr>
          </a:p>
        </p:txBody>
      </p:sp>
      <p:sp>
        <p:nvSpPr>
          <p:cNvPr id="24"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5" name="Полилиния 21">
            <a:hlinkClick r:id="rId5"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lumMod val="75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Tools in IA</a:t>
            </a:r>
            <a:endParaRPr lang="ru-RU" sz="1700" kern="1200" dirty="0">
              <a:solidFill>
                <a:srgbClr val="002060"/>
              </a:solidFill>
            </a:endParaRPr>
          </a:p>
        </p:txBody>
      </p:sp>
      <p:cxnSp>
        <p:nvCxnSpPr>
          <p:cNvPr id="28" name="Прямая соединительная линия 19"/>
          <p:cNvCxnSpPr/>
          <p:nvPr/>
        </p:nvCxnSpPr>
        <p:spPr>
          <a:xfrm rot="16200000" flipH="1">
            <a:off x="-535819" y="3107528"/>
            <a:ext cx="5357851" cy="3"/>
          </a:xfrm>
          <a:prstGeom prst="line">
            <a:avLst/>
          </a:prstGeom>
          <a:ln w="381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29" name="Полилиния 70"/>
          <p:cNvSpPr/>
          <p:nvPr/>
        </p:nvSpPr>
        <p:spPr>
          <a:xfrm rot="16200000">
            <a:off x="1800158" y="1817202"/>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0"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1" name="Полилиния 21">
            <a:hlinkClick r:id="rId6"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lumMod val="75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pic>
        <p:nvPicPr>
          <p:cNvPr id="45" name="Picture 2" descr="Co-Existing Hierarchies Co-Existing Hierarchies Pattern"/>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06586" y="3275646"/>
            <a:ext cx="3927649" cy="2499413"/>
          </a:xfrm>
          <a:prstGeom prst="rect">
            <a:avLst/>
          </a:prstGeom>
          <a:noFill/>
          <a:extLst>
            <a:ext uri="{909E8E84-426E-40DD-AFC4-6F175D3DCCD1}">
              <a14:hiddenFill xmlns:a14="http://schemas.microsoft.com/office/drawing/2010/main">
                <a:solidFill>
                  <a:srgbClr val="FFFFFF"/>
                </a:solidFill>
              </a14:hiddenFill>
            </a:ext>
          </a:extLst>
        </p:spPr>
      </p:pic>
      <p:sp>
        <p:nvSpPr>
          <p:cNvPr id="46" name="Нижний колонтитул 5"/>
          <p:cNvSpPr>
            <a:spLocks noGrp="1"/>
          </p:cNvSpPr>
          <p:nvPr>
            <p:ph type="ftr" sz="quarter" idx="11"/>
          </p:nvPr>
        </p:nvSpPr>
        <p:spPr>
          <a:xfrm>
            <a:off x="3124200" y="6309320"/>
            <a:ext cx="2895600" cy="365125"/>
          </a:xfrm>
        </p:spPr>
        <p:txBody>
          <a:bodyPr/>
          <a:lstStyle/>
          <a:p>
            <a:r>
              <a:rPr lang="en-US" dirty="0" smtClean="0"/>
              <a:t>Lecture </a:t>
            </a:r>
            <a:r>
              <a:rPr lang="en-US" dirty="0" smtClean="0"/>
              <a:t>10. Information Architecture. </a:t>
            </a:r>
            <a:r>
              <a:rPr lang="en-US" dirty="0" smtClean="0"/>
              <a:t>Author: Aleksey </a:t>
            </a:r>
            <a:r>
              <a:rPr lang="en-US" dirty="0" err="1" smtClean="0"/>
              <a:t>Semyonov</a:t>
            </a:r>
            <a:endParaRPr lang="ru-RU" dirty="0"/>
          </a:p>
        </p:txBody>
      </p:sp>
    </p:spTree>
    <p:extLst>
      <p:ext uri="{BB962C8B-B14F-4D97-AF65-F5344CB8AC3E}">
        <p14:creationId xmlns:p14="http://schemas.microsoft.com/office/powerpoint/2010/main" val="3766682897"/>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339602" y="1467469"/>
            <a:ext cx="6643734" cy="4714908"/>
          </a:xfrm>
        </p:spPr>
        <p:txBody>
          <a:bodyPr>
            <a:normAutofit lnSpcReduction="10000"/>
          </a:bodyPr>
          <a:lstStyle/>
          <a:p>
            <a:pPr algn="just"/>
            <a:r>
              <a:rPr lang="en-US" b="1" dirty="0"/>
              <a:t>Cognitive psychology</a:t>
            </a:r>
            <a:r>
              <a:rPr lang="en-US" dirty="0"/>
              <a:t> is the branch of psychology that focuses on the way people process information. It looks at how we process information we receive and how the treatment of this information leads to our responses. In other words, cognitive psychology is interested in what is happening within our minds that links </a:t>
            </a:r>
            <a:r>
              <a:rPr lang="en-US" b="1" dirty="0"/>
              <a:t>stimulus</a:t>
            </a:r>
            <a:r>
              <a:rPr lang="en-US" dirty="0"/>
              <a:t> (input) and </a:t>
            </a:r>
            <a:r>
              <a:rPr lang="en-US" b="1" dirty="0"/>
              <a:t>response</a:t>
            </a:r>
            <a:r>
              <a:rPr lang="en-US" dirty="0"/>
              <a:t> (output).</a:t>
            </a:r>
          </a:p>
          <a:p>
            <a:pPr algn="l"/>
            <a:endParaRPr lang="en-US" dirty="0" smtClean="0">
              <a:solidFill>
                <a:schemeClr val="tx1"/>
              </a:solidFill>
            </a:endParaRPr>
          </a:p>
          <a:p>
            <a:pPr marL="514350" indent="-514350" algn="l">
              <a:buAutoNum type="arabicPeriod"/>
            </a:pPr>
            <a:endParaRPr lang="ru-RU"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2339752" y="285728"/>
            <a:ext cx="4656339" cy="707886"/>
          </a:xfrm>
          <a:prstGeom prst="rect">
            <a:avLst/>
          </a:prstGeom>
          <a:noFill/>
        </p:spPr>
        <p:txBody>
          <a:bodyPr wrap="none" rtlCol="0">
            <a:spAutoFit/>
          </a:bodyPr>
          <a:lstStyle/>
          <a:p>
            <a:r>
              <a:rPr lang="en-US" sz="4000" b="1" dirty="0" smtClean="0"/>
              <a:t>Cognitive psychology</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19" name="Полилиния 11">
            <a:hlinkClick r:id="rId2"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lumMod val="75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20"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1" name="Полилиния 16">
            <a:hlinkClick r:id="rId3"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5">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chemeClr val="accent6"/>
                </a:solidFill>
              </a:rPr>
              <a:t>Concepts of IA</a:t>
            </a:r>
            <a:endParaRPr lang="ru-RU" sz="1700" dirty="0">
              <a:solidFill>
                <a:schemeClr val="accent6"/>
              </a:solidFill>
            </a:endParaRPr>
          </a:p>
        </p:txBody>
      </p:sp>
      <p:sp>
        <p:nvSpPr>
          <p:cNvPr id="22"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3" name="Полилиния 18">
            <a:hlinkClick r:id="rId4"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lumMod val="75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Application of IA</a:t>
            </a:r>
            <a:endParaRPr lang="ru-RU" sz="1700" kern="1200" dirty="0">
              <a:solidFill>
                <a:srgbClr val="002060"/>
              </a:solidFill>
            </a:endParaRPr>
          </a:p>
        </p:txBody>
      </p:sp>
      <p:sp>
        <p:nvSpPr>
          <p:cNvPr id="24"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5" name="Полилиния 21">
            <a:hlinkClick r:id="rId5"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lumMod val="75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Tools in IA</a:t>
            </a:r>
            <a:endParaRPr lang="ru-RU" sz="1700" kern="1200" dirty="0">
              <a:solidFill>
                <a:srgbClr val="002060"/>
              </a:solidFill>
            </a:endParaRPr>
          </a:p>
        </p:txBody>
      </p:sp>
      <p:cxnSp>
        <p:nvCxnSpPr>
          <p:cNvPr id="28" name="Прямая соединительная линия 19"/>
          <p:cNvCxnSpPr/>
          <p:nvPr/>
        </p:nvCxnSpPr>
        <p:spPr>
          <a:xfrm rot="16200000" flipH="1">
            <a:off x="-535819" y="3107528"/>
            <a:ext cx="5357851" cy="3"/>
          </a:xfrm>
          <a:prstGeom prst="line">
            <a:avLst/>
          </a:prstGeom>
          <a:ln w="381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29" name="Полилиния 70"/>
          <p:cNvSpPr/>
          <p:nvPr/>
        </p:nvSpPr>
        <p:spPr>
          <a:xfrm rot="16200000">
            <a:off x="1800158" y="1817202"/>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0"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1" name="Полилиния 21">
            <a:hlinkClick r:id="rId6"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lumMod val="75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
        <p:nvSpPr>
          <p:cNvPr id="33"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10. Information Architecture. </a:t>
            </a:r>
            <a:r>
              <a:rPr lang="en-US" dirty="0" smtClean="0"/>
              <a:t>Author: Aleksey </a:t>
            </a:r>
            <a:r>
              <a:rPr lang="en-US" dirty="0" err="1" smtClean="0"/>
              <a:t>Semyonov</a:t>
            </a:r>
            <a:endParaRPr lang="ru-RU" dirty="0"/>
          </a:p>
        </p:txBody>
      </p:sp>
    </p:spTree>
    <p:extLst>
      <p:ext uri="{BB962C8B-B14F-4D97-AF65-F5344CB8AC3E}">
        <p14:creationId xmlns:p14="http://schemas.microsoft.com/office/powerpoint/2010/main" val="71577941"/>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339602" y="1594412"/>
            <a:ext cx="6643734" cy="4714908"/>
          </a:xfrm>
        </p:spPr>
        <p:txBody>
          <a:bodyPr>
            <a:normAutofit/>
          </a:bodyPr>
          <a:lstStyle/>
          <a:p>
            <a:pPr algn="just"/>
            <a:r>
              <a:rPr lang="en-US" dirty="0"/>
              <a:t>A </a:t>
            </a:r>
            <a:r>
              <a:rPr lang="en-US" b="1" dirty="0"/>
              <a:t>cognitive map</a:t>
            </a:r>
            <a:r>
              <a:rPr lang="en-US" dirty="0"/>
              <a:t> is a mental picture or image of the layout of one's physical environment. </a:t>
            </a:r>
          </a:p>
          <a:p>
            <a:pPr algn="just"/>
            <a:r>
              <a:rPr lang="en-US" dirty="0"/>
              <a:t>A </a:t>
            </a:r>
            <a:r>
              <a:rPr lang="en-US" b="1" dirty="0"/>
              <a:t>mind map</a:t>
            </a:r>
            <a:r>
              <a:rPr lang="en-US" dirty="0"/>
              <a:t> is a type of graphic organizer that uses a diagram to visually organize ideas and concepts. </a:t>
            </a:r>
          </a:p>
          <a:p>
            <a:pPr algn="l"/>
            <a:endParaRPr lang="en-US" dirty="0" smtClean="0">
              <a:solidFill>
                <a:schemeClr val="tx1"/>
              </a:solidFill>
            </a:endParaRPr>
          </a:p>
          <a:p>
            <a:pPr marL="514350" indent="-514350" algn="l">
              <a:buAutoNum type="arabicPeriod"/>
            </a:pPr>
            <a:endParaRPr lang="ru-RU"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2339752" y="285728"/>
            <a:ext cx="5195718" cy="1323439"/>
          </a:xfrm>
          <a:prstGeom prst="rect">
            <a:avLst/>
          </a:prstGeom>
          <a:noFill/>
        </p:spPr>
        <p:txBody>
          <a:bodyPr wrap="none" rtlCol="0">
            <a:spAutoFit/>
          </a:bodyPr>
          <a:lstStyle/>
          <a:p>
            <a:r>
              <a:rPr lang="en-US" sz="4000" b="1" dirty="0" smtClean="0"/>
              <a:t>Cognitive mapping and </a:t>
            </a:r>
          </a:p>
          <a:p>
            <a:r>
              <a:rPr lang="en-US" sz="4000" b="1" dirty="0" smtClean="0"/>
              <a:t>mind mapping</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19" name="Полилиния 11">
            <a:hlinkClick r:id="rId2"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lumMod val="75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20"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1" name="Полилиния 16">
            <a:hlinkClick r:id="rId3"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5">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chemeClr val="accent6"/>
                </a:solidFill>
              </a:rPr>
              <a:t>Concepts of IA</a:t>
            </a:r>
            <a:endParaRPr lang="ru-RU" sz="1700" dirty="0">
              <a:solidFill>
                <a:schemeClr val="accent6"/>
              </a:solidFill>
            </a:endParaRPr>
          </a:p>
        </p:txBody>
      </p:sp>
      <p:sp>
        <p:nvSpPr>
          <p:cNvPr id="22"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3" name="Полилиния 18">
            <a:hlinkClick r:id="rId4"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lumMod val="75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Application of IA</a:t>
            </a:r>
            <a:endParaRPr lang="ru-RU" sz="1700" kern="1200" dirty="0">
              <a:solidFill>
                <a:srgbClr val="002060"/>
              </a:solidFill>
            </a:endParaRPr>
          </a:p>
        </p:txBody>
      </p:sp>
      <p:sp>
        <p:nvSpPr>
          <p:cNvPr id="24"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5" name="Полилиния 21">
            <a:hlinkClick r:id="rId5"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lumMod val="75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Tools in IA</a:t>
            </a:r>
            <a:endParaRPr lang="ru-RU" sz="1700" kern="1200" dirty="0">
              <a:solidFill>
                <a:srgbClr val="002060"/>
              </a:solidFill>
            </a:endParaRPr>
          </a:p>
        </p:txBody>
      </p:sp>
      <p:cxnSp>
        <p:nvCxnSpPr>
          <p:cNvPr id="28" name="Прямая соединительная линия 19"/>
          <p:cNvCxnSpPr/>
          <p:nvPr/>
        </p:nvCxnSpPr>
        <p:spPr>
          <a:xfrm rot="16200000" flipH="1">
            <a:off x="-535819" y="3107528"/>
            <a:ext cx="5357851" cy="3"/>
          </a:xfrm>
          <a:prstGeom prst="line">
            <a:avLst/>
          </a:prstGeom>
          <a:ln w="381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29" name="Полилиния 70"/>
          <p:cNvSpPr/>
          <p:nvPr/>
        </p:nvSpPr>
        <p:spPr>
          <a:xfrm rot="16200000">
            <a:off x="1800158" y="1817202"/>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0"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1" name="Полилиния 21">
            <a:hlinkClick r:id="rId6"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lumMod val="75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
        <p:nvSpPr>
          <p:cNvPr id="33"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10. Information Architecture. </a:t>
            </a:r>
            <a:r>
              <a:rPr lang="en-US" dirty="0" smtClean="0"/>
              <a:t>Author: Aleksey </a:t>
            </a:r>
            <a:r>
              <a:rPr lang="en-US" dirty="0" err="1" smtClean="0"/>
              <a:t>Semyonov</a:t>
            </a:r>
            <a:endParaRPr lang="ru-RU" dirty="0"/>
          </a:p>
        </p:txBody>
      </p:sp>
    </p:spTree>
    <p:extLst>
      <p:ext uri="{BB962C8B-B14F-4D97-AF65-F5344CB8AC3E}">
        <p14:creationId xmlns:p14="http://schemas.microsoft.com/office/powerpoint/2010/main" val="1604182662"/>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320754" y="980728"/>
            <a:ext cx="6643734" cy="4714908"/>
          </a:xfrm>
        </p:spPr>
        <p:txBody>
          <a:bodyPr>
            <a:normAutofit/>
          </a:bodyPr>
          <a:lstStyle/>
          <a:p>
            <a:pPr algn="l"/>
            <a:r>
              <a:rPr lang="en-US" dirty="0"/>
              <a:t>The science or technique of classification</a:t>
            </a:r>
          </a:p>
          <a:p>
            <a:pPr algn="l"/>
            <a:endParaRPr lang="en-US" dirty="0" smtClean="0">
              <a:solidFill>
                <a:schemeClr val="tx1"/>
              </a:solidFill>
            </a:endParaRPr>
          </a:p>
          <a:p>
            <a:pPr marL="514350" indent="-514350" algn="l">
              <a:buAutoNum type="arabicPeriod"/>
            </a:pPr>
            <a:endParaRPr lang="ru-RU"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2339752" y="285728"/>
            <a:ext cx="2349810" cy="707886"/>
          </a:xfrm>
          <a:prstGeom prst="rect">
            <a:avLst/>
          </a:prstGeom>
          <a:noFill/>
        </p:spPr>
        <p:txBody>
          <a:bodyPr wrap="none" rtlCol="0">
            <a:spAutoFit/>
          </a:bodyPr>
          <a:lstStyle/>
          <a:p>
            <a:r>
              <a:rPr lang="en-US" sz="4000" b="1" dirty="0" smtClean="0"/>
              <a:t>Taxonomy</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19" name="Полилиния 11">
            <a:hlinkClick r:id="rId2"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lumMod val="75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20"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1" name="Полилиния 16">
            <a:hlinkClick r:id="rId3"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5">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chemeClr val="accent6"/>
                </a:solidFill>
              </a:rPr>
              <a:t>Concepts of IA</a:t>
            </a:r>
            <a:endParaRPr lang="ru-RU" sz="1700" dirty="0">
              <a:solidFill>
                <a:schemeClr val="accent6"/>
              </a:solidFill>
            </a:endParaRPr>
          </a:p>
        </p:txBody>
      </p:sp>
      <p:sp>
        <p:nvSpPr>
          <p:cNvPr id="22"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3" name="Полилиния 18">
            <a:hlinkClick r:id="rId4"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lumMod val="75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Application of IA</a:t>
            </a:r>
            <a:endParaRPr lang="ru-RU" sz="1700" kern="1200" dirty="0">
              <a:solidFill>
                <a:srgbClr val="002060"/>
              </a:solidFill>
            </a:endParaRPr>
          </a:p>
        </p:txBody>
      </p:sp>
      <p:sp>
        <p:nvSpPr>
          <p:cNvPr id="24"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5" name="Полилиния 21">
            <a:hlinkClick r:id="rId5"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lumMod val="75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Tools in IA</a:t>
            </a:r>
            <a:endParaRPr lang="ru-RU" sz="1700" kern="1200" dirty="0">
              <a:solidFill>
                <a:srgbClr val="002060"/>
              </a:solidFill>
            </a:endParaRPr>
          </a:p>
        </p:txBody>
      </p:sp>
      <p:cxnSp>
        <p:nvCxnSpPr>
          <p:cNvPr id="28" name="Прямая соединительная линия 19"/>
          <p:cNvCxnSpPr/>
          <p:nvPr/>
        </p:nvCxnSpPr>
        <p:spPr>
          <a:xfrm rot="16200000" flipH="1">
            <a:off x="-535819" y="3107528"/>
            <a:ext cx="5357851" cy="3"/>
          </a:xfrm>
          <a:prstGeom prst="line">
            <a:avLst/>
          </a:prstGeom>
          <a:ln w="381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29" name="Полилиния 70"/>
          <p:cNvSpPr/>
          <p:nvPr/>
        </p:nvSpPr>
        <p:spPr>
          <a:xfrm rot="16200000">
            <a:off x="1800158" y="1817202"/>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0"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1" name="Полилиния 21">
            <a:hlinkClick r:id="rId6"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lumMod val="75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pic>
        <p:nvPicPr>
          <p:cNvPr id="33" name="Picture 2" descr="Image result for taxonomy"/>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51920" y="2374720"/>
            <a:ext cx="3937861" cy="3224124"/>
          </a:xfrm>
          <a:prstGeom prst="rect">
            <a:avLst/>
          </a:prstGeom>
          <a:noFill/>
          <a:extLst>
            <a:ext uri="{909E8E84-426E-40DD-AFC4-6F175D3DCCD1}">
              <a14:hiddenFill xmlns:a14="http://schemas.microsoft.com/office/drawing/2010/main">
                <a:solidFill>
                  <a:srgbClr val="FFFFFF"/>
                </a:solidFill>
              </a14:hiddenFill>
            </a:ext>
          </a:extLst>
        </p:spPr>
      </p:pic>
      <p:sp>
        <p:nvSpPr>
          <p:cNvPr id="34"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10. Information Architecture. </a:t>
            </a:r>
            <a:r>
              <a:rPr lang="en-US" dirty="0" smtClean="0"/>
              <a:t>Author: Aleksey </a:t>
            </a:r>
            <a:r>
              <a:rPr lang="en-US" dirty="0" err="1" smtClean="0"/>
              <a:t>Semyonov</a:t>
            </a:r>
            <a:endParaRPr lang="ru-RU" dirty="0"/>
          </a:p>
        </p:txBody>
      </p:sp>
    </p:spTree>
    <p:extLst>
      <p:ext uri="{BB962C8B-B14F-4D97-AF65-F5344CB8AC3E}">
        <p14:creationId xmlns:p14="http://schemas.microsoft.com/office/powerpoint/2010/main" val="180359289"/>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320754" y="980728"/>
            <a:ext cx="6643734" cy="4714908"/>
          </a:xfrm>
        </p:spPr>
        <p:txBody>
          <a:bodyPr>
            <a:normAutofit/>
          </a:bodyPr>
          <a:lstStyle/>
          <a:p>
            <a:pPr algn="just"/>
            <a:r>
              <a:rPr lang="en-US" sz="2000" dirty="0"/>
              <a:t>In information technology, an ontology is the working model of entities and interactions in some particular domain of knowledge or practices</a:t>
            </a:r>
          </a:p>
          <a:p>
            <a:pPr algn="just"/>
            <a:endParaRPr lang="en-US" sz="2000" dirty="0"/>
          </a:p>
          <a:p>
            <a:pPr algn="just"/>
            <a:r>
              <a:rPr lang="en-US" sz="2000" dirty="0"/>
              <a:t>In this usage, an ontology is a set of concepts - such as things, events, and relations - that are specified in some way (such as specific natural language) in order to create an agreed-upon vocabulary for exchanging information.</a:t>
            </a:r>
          </a:p>
          <a:p>
            <a:pPr algn="l"/>
            <a:endParaRPr lang="en-US" dirty="0" smtClean="0">
              <a:solidFill>
                <a:schemeClr val="tx1"/>
              </a:solidFill>
            </a:endParaRPr>
          </a:p>
          <a:p>
            <a:pPr marL="514350" indent="-514350" algn="l">
              <a:buAutoNum type="arabicPeriod"/>
            </a:pPr>
            <a:endParaRPr lang="ru-RU"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2339752" y="285728"/>
            <a:ext cx="2140201" cy="707886"/>
          </a:xfrm>
          <a:prstGeom prst="rect">
            <a:avLst/>
          </a:prstGeom>
          <a:noFill/>
        </p:spPr>
        <p:txBody>
          <a:bodyPr wrap="none" rtlCol="0">
            <a:spAutoFit/>
          </a:bodyPr>
          <a:lstStyle/>
          <a:p>
            <a:r>
              <a:rPr lang="en-US" sz="4000" b="1" dirty="0" smtClean="0"/>
              <a:t>Ontology</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19" name="Полилиния 11">
            <a:hlinkClick r:id="rId2"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lumMod val="75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20"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1" name="Полилиния 16">
            <a:hlinkClick r:id="rId3"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5">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US" sz="1700" dirty="0">
                <a:solidFill>
                  <a:schemeClr val="accent6"/>
                </a:solidFill>
              </a:rPr>
              <a:t>Concepts of IA</a:t>
            </a:r>
            <a:endParaRPr lang="ru-RU" sz="1700" dirty="0">
              <a:solidFill>
                <a:schemeClr val="accent6"/>
              </a:solidFill>
            </a:endParaRPr>
          </a:p>
        </p:txBody>
      </p:sp>
      <p:sp>
        <p:nvSpPr>
          <p:cNvPr id="22"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3" name="Полилиния 18">
            <a:hlinkClick r:id="rId4"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lumMod val="75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Application of IA</a:t>
            </a:r>
            <a:endParaRPr lang="ru-RU" sz="1700" kern="1200" dirty="0">
              <a:solidFill>
                <a:srgbClr val="002060"/>
              </a:solidFill>
            </a:endParaRPr>
          </a:p>
        </p:txBody>
      </p:sp>
      <p:sp>
        <p:nvSpPr>
          <p:cNvPr id="24"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5" name="Полилиния 21">
            <a:hlinkClick r:id="rId5"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lumMod val="75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Tools in IA</a:t>
            </a:r>
            <a:endParaRPr lang="ru-RU" sz="1700" kern="1200" dirty="0">
              <a:solidFill>
                <a:srgbClr val="002060"/>
              </a:solidFill>
            </a:endParaRPr>
          </a:p>
        </p:txBody>
      </p:sp>
      <p:cxnSp>
        <p:nvCxnSpPr>
          <p:cNvPr id="28" name="Прямая соединительная линия 19"/>
          <p:cNvCxnSpPr/>
          <p:nvPr/>
        </p:nvCxnSpPr>
        <p:spPr>
          <a:xfrm rot="16200000" flipH="1">
            <a:off x="-535819" y="3107528"/>
            <a:ext cx="5357851" cy="3"/>
          </a:xfrm>
          <a:prstGeom prst="line">
            <a:avLst/>
          </a:prstGeom>
          <a:ln w="381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29" name="Полилиния 70"/>
          <p:cNvSpPr/>
          <p:nvPr/>
        </p:nvSpPr>
        <p:spPr>
          <a:xfrm rot="16200000">
            <a:off x="1800158" y="1817202"/>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0"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1" name="Полилиния 21">
            <a:hlinkClick r:id="rId6"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lumMod val="75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pic>
        <p:nvPicPr>
          <p:cNvPr id="34" name="Picture 2" descr="Image result for ontology"/>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365167" y="3859203"/>
            <a:ext cx="2554907" cy="2435099"/>
          </a:xfrm>
          <a:prstGeom prst="rect">
            <a:avLst/>
          </a:prstGeom>
          <a:noFill/>
          <a:extLst>
            <a:ext uri="{909E8E84-426E-40DD-AFC4-6F175D3DCCD1}">
              <a14:hiddenFill xmlns:a14="http://schemas.microsoft.com/office/drawing/2010/main">
                <a:solidFill>
                  <a:srgbClr val="FFFFFF"/>
                </a:solidFill>
              </a14:hiddenFill>
            </a:ext>
          </a:extLst>
        </p:spPr>
      </p:pic>
      <p:sp>
        <p:nvSpPr>
          <p:cNvPr id="35"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10. Information Architecture. </a:t>
            </a:r>
            <a:r>
              <a:rPr lang="en-US" dirty="0" smtClean="0"/>
              <a:t>Author: Aleksey </a:t>
            </a:r>
            <a:r>
              <a:rPr lang="en-US" dirty="0" err="1" smtClean="0"/>
              <a:t>Semyonov</a:t>
            </a:r>
            <a:endParaRPr lang="ru-RU" dirty="0"/>
          </a:p>
        </p:txBody>
      </p:sp>
    </p:spTree>
    <p:extLst>
      <p:ext uri="{BB962C8B-B14F-4D97-AF65-F5344CB8AC3E}">
        <p14:creationId xmlns:p14="http://schemas.microsoft.com/office/powerpoint/2010/main" val="360155439"/>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85984" y="1071546"/>
            <a:ext cx="6643734" cy="4714908"/>
          </a:xfrm>
        </p:spPr>
        <p:txBody>
          <a:bodyPr>
            <a:normAutofit/>
          </a:bodyPr>
          <a:lstStyle/>
          <a:p>
            <a:endParaRPr lang="en-US" b="1" dirty="0" smtClean="0"/>
          </a:p>
          <a:p>
            <a:r>
              <a:rPr lang="en-US" b="1" dirty="0" smtClean="0"/>
              <a:t>Content </a:t>
            </a:r>
            <a:r>
              <a:rPr lang="en-US" b="1" dirty="0"/>
              <a:t>inventory</a:t>
            </a:r>
          </a:p>
          <a:p>
            <a:r>
              <a:rPr lang="en-US" b="1" dirty="0"/>
              <a:t>Content audit</a:t>
            </a:r>
          </a:p>
          <a:p>
            <a:r>
              <a:rPr lang="en-US" b="1" dirty="0"/>
              <a:t>Information grouping</a:t>
            </a:r>
          </a:p>
          <a:p>
            <a:r>
              <a:rPr lang="en-US" b="1" dirty="0"/>
              <a:t>Taxonomy development</a:t>
            </a:r>
          </a:p>
          <a:p>
            <a:r>
              <a:rPr lang="en-US" b="1" dirty="0"/>
              <a:t>Descriptive information creation</a:t>
            </a:r>
            <a:endParaRPr lang="en-US" dirty="0"/>
          </a:p>
          <a:p>
            <a:pPr marL="514350" indent="-514350" algn="l">
              <a:buAutoNum type="arabicPeriod"/>
            </a:pPr>
            <a:endParaRPr lang="en-US" dirty="0" smtClean="0">
              <a:solidFill>
                <a:schemeClr val="tx1"/>
              </a:solidFill>
            </a:endParaRPr>
          </a:p>
          <a:p>
            <a:pPr marL="514350" indent="-514350" algn="l">
              <a:buAutoNum type="arabicPeriod"/>
            </a:pPr>
            <a:endParaRPr lang="ru-RU"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3059832" y="285728"/>
            <a:ext cx="3581814" cy="707886"/>
          </a:xfrm>
          <a:prstGeom prst="rect">
            <a:avLst/>
          </a:prstGeom>
          <a:noFill/>
        </p:spPr>
        <p:txBody>
          <a:bodyPr wrap="none" rtlCol="0">
            <a:spAutoFit/>
          </a:bodyPr>
          <a:lstStyle/>
          <a:p>
            <a:r>
              <a:rPr lang="en-US" sz="4000" b="1" dirty="0" smtClean="0"/>
              <a:t>How to apply IA</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19" name="Полилиния 11">
            <a:hlinkClick r:id="rId2"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lumMod val="75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20"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1" name="Полилиния 16">
            <a:hlinkClick r:id="rId3"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lumMod val="75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US" sz="1700" kern="1200" dirty="0" smtClean="0">
                <a:solidFill>
                  <a:srgbClr val="002060"/>
                </a:solidFill>
              </a:rPr>
              <a:t>Concepts of IA</a:t>
            </a:r>
            <a:endParaRPr lang="ru-RU" sz="1700" kern="1200" dirty="0">
              <a:solidFill>
                <a:srgbClr val="002060"/>
              </a:solidFill>
            </a:endParaRPr>
          </a:p>
        </p:txBody>
      </p:sp>
      <p:sp>
        <p:nvSpPr>
          <p:cNvPr id="22"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3" name="Полилиния 18">
            <a:hlinkClick r:id="rId4"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5">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chemeClr val="accent6"/>
                </a:solidFill>
              </a:rPr>
              <a:t>Application of IA</a:t>
            </a:r>
            <a:endParaRPr lang="ru-RU" sz="1700" dirty="0">
              <a:solidFill>
                <a:schemeClr val="accent6"/>
              </a:solidFill>
            </a:endParaRPr>
          </a:p>
        </p:txBody>
      </p:sp>
      <p:sp>
        <p:nvSpPr>
          <p:cNvPr id="24"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5" name="Полилиния 21">
            <a:hlinkClick r:id="rId5"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lumMod val="75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Tools in IA</a:t>
            </a:r>
            <a:endParaRPr lang="ru-RU" sz="1700" kern="1200" dirty="0">
              <a:solidFill>
                <a:srgbClr val="002060"/>
              </a:solidFill>
            </a:endParaRPr>
          </a:p>
        </p:txBody>
      </p:sp>
      <p:cxnSp>
        <p:nvCxnSpPr>
          <p:cNvPr id="28" name="Прямая соединительная линия 19"/>
          <p:cNvCxnSpPr/>
          <p:nvPr/>
        </p:nvCxnSpPr>
        <p:spPr>
          <a:xfrm rot="16200000" flipH="1">
            <a:off x="-535819" y="3107528"/>
            <a:ext cx="5357851" cy="3"/>
          </a:xfrm>
          <a:prstGeom prst="line">
            <a:avLst/>
          </a:prstGeom>
          <a:ln w="381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29" name="Полилиния 70"/>
          <p:cNvSpPr/>
          <p:nvPr/>
        </p:nvSpPr>
        <p:spPr>
          <a:xfrm rot="16200000">
            <a:off x="1800158" y="2969330"/>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0"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1" name="Полилиния 21">
            <a:hlinkClick r:id="rId6"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lumMod val="75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
        <p:nvSpPr>
          <p:cNvPr id="45"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10. Information Architecture. </a:t>
            </a:r>
            <a:r>
              <a:rPr lang="en-US" dirty="0" smtClean="0"/>
              <a:t>Author: Aleksey </a:t>
            </a:r>
            <a:r>
              <a:rPr lang="en-US" dirty="0" err="1" smtClean="0"/>
              <a:t>Semyonov</a:t>
            </a:r>
            <a:endParaRPr lang="ru-RU" dirty="0"/>
          </a:p>
        </p:txBody>
      </p:sp>
    </p:spTree>
    <p:extLst>
      <p:ext uri="{BB962C8B-B14F-4D97-AF65-F5344CB8AC3E}">
        <p14:creationId xmlns:p14="http://schemas.microsoft.com/office/powerpoint/2010/main" val="1371907406"/>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85984" y="1071546"/>
            <a:ext cx="6643734" cy="4714908"/>
          </a:xfrm>
        </p:spPr>
        <p:txBody>
          <a:bodyPr>
            <a:normAutofit/>
          </a:bodyPr>
          <a:lstStyle/>
          <a:p>
            <a:pPr marL="514350" indent="-514350" algn="l">
              <a:buAutoNum type="arabicPeriod"/>
            </a:pPr>
            <a:endParaRPr lang="en-US" dirty="0" smtClean="0">
              <a:solidFill>
                <a:schemeClr val="tx1"/>
              </a:solidFill>
            </a:endParaRPr>
          </a:p>
          <a:p>
            <a:pPr marL="514350" indent="-514350" algn="l">
              <a:buAutoNum type="arabicPeriod"/>
            </a:pPr>
            <a:endParaRPr lang="ru-RU"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3059832" y="285728"/>
            <a:ext cx="3581814" cy="707886"/>
          </a:xfrm>
          <a:prstGeom prst="rect">
            <a:avLst/>
          </a:prstGeom>
          <a:noFill/>
        </p:spPr>
        <p:txBody>
          <a:bodyPr wrap="none" rtlCol="0">
            <a:spAutoFit/>
          </a:bodyPr>
          <a:lstStyle/>
          <a:p>
            <a:r>
              <a:rPr lang="en-US" sz="4000" b="1" dirty="0" smtClean="0"/>
              <a:t>How to apply IA</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19" name="Полилиния 11">
            <a:hlinkClick r:id="rId2"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lumMod val="75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20"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1" name="Полилиния 16">
            <a:hlinkClick r:id="rId3"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lumMod val="75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US" sz="1700" kern="1200" dirty="0" smtClean="0">
                <a:solidFill>
                  <a:srgbClr val="002060"/>
                </a:solidFill>
              </a:rPr>
              <a:t>Concepts of IA</a:t>
            </a:r>
            <a:endParaRPr lang="ru-RU" sz="1700" kern="1200" dirty="0">
              <a:solidFill>
                <a:srgbClr val="002060"/>
              </a:solidFill>
            </a:endParaRPr>
          </a:p>
        </p:txBody>
      </p:sp>
      <p:sp>
        <p:nvSpPr>
          <p:cNvPr id="22"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3" name="Полилиния 18">
            <a:hlinkClick r:id="rId4"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5">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chemeClr val="accent6"/>
                </a:solidFill>
              </a:rPr>
              <a:t>Application of IA</a:t>
            </a:r>
            <a:endParaRPr lang="ru-RU" sz="1700" dirty="0">
              <a:solidFill>
                <a:schemeClr val="accent6"/>
              </a:solidFill>
            </a:endParaRPr>
          </a:p>
        </p:txBody>
      </p:sp>
      <p:sp>
        <p:nvSpPr>
          <p:cNvPr id="24"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5" name="Полилиния 21">
            <a:hlinkClick r:id="rId5"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lumMod val="75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Tools in IA</a:t>
            </a:r>
            <a:endParaRPr lang="ru-RU" sz="1700" kern="1200" dirty="0">
              <a:solidFill>
                <a:srgbClr val="002060"/>
              </a:solidFill>
            </a:endParaRPr>
          </a:p>
        </p:txBody>
      </p:sp>
      <p:cxnSp>
        <p:nvCxnSpPr>
          <p:cNvPr id="28" name="Прямая соединительная линия 19"/>
          <p:cNvCxnSpPr/>
          <p:nvPr/>
        </p:nvCxnSpPr>
        <p:spPr>
          <a:xfrm rot="16200000" flipH="1">
            <a:off x="-535819" y="3107528"/>
            <a:ext cx="5357851" cy="3"/>
          </a:xfrm>
          <a:prstGeom prst="line">
            <a:avLst/>
          </a:prstGeom>
          <a:ln w="381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29" name="Полилиния 70"/>
          <p:cNvSpPr/>
          <p:nvPr/>
        </p:nvSpPr>
        <p:spPr>
          <a:xfrm rot="16200000">
            <a:off x="1800158" y="2969330"/>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0"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1" name="Полилиния 21">
            <a:hlinkClick r:id="rId6"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lumMod val="75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graphicFrame>
        <p:nvGraphicFramePr>
          <p:cNvPr id="33" name="Content Placeholder 5"/>
          <p:cNvGraphicFramePr>
            <a:graphicFrameLocks/>
          </p:cNvGraphicFramePr>
          <p:nvPr>
            <p:extLst>
              <p:ext uri="{D42A27DB-BD31-4B8C-83A1-F6EECF244321}">
                <p14:modId xmlns:p14="http://schemas.microsoft.com/office/powerpoint/2010/main" val="144682581"/>
              </p:ext>
            </p:extLst>
          </p:nvPr>
        </p:nvGraphicFramePr>
        <p:xfrm>
          <a:off x="2543075" y="1396177"/>
          <a:ext cx="5908452" cy="704383"/>
        </p:xfrm>
        <a:graphic>
          <a:graphicData uri="http://schemas.openxmlformats.org/drawingml/2006/table">
            <a:tbl>
              <a:tblPr firstRow="1" bandRow="1">
                <a:tableStyleId>{5C22544A-7EE6-4342-B048-85BDC9FD1C3A}</a:tableStyleId>
              </a:tblPr>
              <a:tblGrid>
                <a:gridCol w="1477113"/>
                <a:gridCol w="1477113"/>
                <a:gridCol w="1477113"/>
                <a:gridCol w="1477113"/>
              </a:tblGrid>
              <a:tr h="704383">
                <a:tc>
                  <a:txBody>
                    <a:bodyPr/>
                    <a:lstStyle/>
                    <a:p>
                      <a:r>
                        <a:rPr lang="en-GB" dirty="0" smtClean="0"/>
                        <a:t>Home</a:t>
                      </a:r>
                      <a:endParaRPr lang="en-US" dirty="0"/>
                    </a:p>
                  </a:txBody>
                  <a:tcPr/>
                </a:tc>
                <a:tc>
                  <a:txBody>
                    <a:bodyPr/>
                    <a:lstStyle/>
                    <a:p>
                      <a:r>
                        <a:rPr lang="en-GB" dirty="0" smtClean="0"/>
                        <a:t>About Us</a:t>
                      </a:r>
                      <a:endParaRPr lang="en-US" dirty="0"/>
                    </a:p>
                  </a:txBody>
                  <a:tcPr/>
                </a:tc>
                <a:tc>
                  <a:txBody>
                    <a:bodyPr/>
                    <a:lstStyle/>
                    <a:p>
                      <a:r>
                        <a:rPr lang="en-GB" dirty="0" smtClean="0"/>
                        <a:t>Our</a:t>
                      </a:r>
                      <a:r>
                        <a:rPr lang="en-GB" baseline="0" dirty="0" smtClean="0"/>
                        <a:t> Services</a:t>
                      </a:r>
                      <a:endParaRPr lang="en-US" dirty="0"/>
                    </a:p>
                  </a:txBody>
                  <a:tcPr/>
                </a:tc>
                <a:tc>
                  <a:txBody>
                    <a:bodyPr/>
                    <a:lstStyle/>
                    <a:p>
                      <a:r>
                        <a:rPr lang="en-GB" dirty="0" smtClean="0"/>
                        <a:t>Contact us</a:t>
                      </a:r>
                      <a:endParaRPr lang="en-US" dirty="0"/>
                    </a:p>
                  </a:txBody>
                  <a:tcPr/>
                </a:tc>
              </a:tr>
            </a:tbl>
          </a:graphicData>
        </a:graphic>
      </p:graphicFrame>
      <p:graphicFrame>
        <p:nvGraphicFramePr>
          <p:cNvPr id="34" name="Content Placeholder 5"/>
          <p:cNvGraphicFramePr>
            <a:graphicFrameLocks/>
          </p:cNvGraphicFramePr>
          <p:nvPr>
            <p:extLst>
              <p:ext uri="{D42A27DB-BD31-4B8C-83A1-F6EECF244321}">
                <p14:modId xmlns:p14="http://schemas.microsoft.com/office/powerpoint/2010/main" val="3115807258"/>
              </p:ext>
            </p:extLst>
          </p:nvPr>
        </p:nvGraphicFramePr>
        <p:xfrm>
          <a:off x="2543075" y="2374077"/>
          <a:ext cx="5908452" cy="704383"/>
        </p:xfrm>
        <a:graphic>
          <a:graphicData uri="http://schemas.openxmlformats.org/drawingml/2006/table">
            <a:tbl>
              <a:tblPr firstRow="1" bandRow="1">
                <a:tableStyleId>{5C22544A-7EE6-4342-B048-85BDC9FD1C3A}</a:tableStyleId>
              </a:tblPr>
              <a:tblGrid>
                <a:gridCol w="1477113"/>
                <a:gridCol w="1477113"/>
                <a:gridCol w="1477113"/>
                <a:gridCol w="1477113"/>
              </a:tblGrid>
              <a:tr h="704383">
                <a:tc>
                  <a:txBody>
                    <a:bodyPr/>
                    <a:lstStyle/>
                    <a:p>
                      <a:r>
                        <a:rPr lang="en-GB" dirty="0" smtClean="0"/>
                        <a:t>Where we live</a:t>
                      </a:r>
                      <a:endParaRPr lang="en-US" dirty="0"/>
                    </a:p>
                  </a:txBody>
                  <a:tcPr/>
                </a:tc>
                <a:tc>
                  <a:txBody>
                    <a:bodyPr/>
                    <a:lstStyle/>
                    <a:p>
                      <a:r>
                        <a:rPr lang="en-GB" dirty="0" smtClean="0"/>
                        <a:t>Who</a:t>
                      </a:r>
                      <a:r>
                        <a:rPr lang="en-GB" baseline="0" dirty="0" smtClean="0"/>
                        <a:t> we are</a:t>
                      </a:r>
                      <a:endParaRPr lang="en-US" dirty="0"/>
                    </a:p>
                  </a:txBody>
                  <a:tcPr/>
                </a:tc>
                <a:tc>
                  <a:txBody>
                    <a:bodyPr/>
                    <a:lstStyle/>
                    <a:p>
                      <a:r>
                        <a:rPr lang="en-GB" dirty="0" smtClean="0"/>
                        <a:t>What we do</a:t>
                      </a:r>
                      <a:endParaRPr lang="en-US" dirty="0"/>
                    </a:p>
                  </a:txBody>
                  <a:tcPr/>
                </a:tc>
                <a:tc>
                  <a:txBody>
                    <a:bodyPr/>
                    <a:lstStyle/>
                    <a:p>
                      <a:r>
                        <a:rPr lang="en-GB" dirty="0" smtClean="0"/>
                        <a:t>How to find us</a:t>
                      </a:r>
                      <a:endParaRPr lang="en-US" dirty="0"/>
                    </a:p>
                  </a:txBody>
                  <a:tcPr/>
                </a:tc>
              </a:tr>
            </a:tbl>
          </a:graphicData>
        </a:graphic>
      </p:graphicFrame>
      <p:graphicFrame>
        <p:nvGraphicFramePr>
          <p:cNvPr id="35" name="Content Placeholder 5"/>
          <p:cNvGraphicFramePr>
            <a:graphicFrameLocks/>
          </p:cNvGraphicFramePr>
          <p:nvPr>
            <p:extLst>
              <p:ext uri="{D42A27DB-BD31-4B8C-83A1-F6EECF244321}">
                <p14:modId xmlns:p14="http://schemas.microsoft.com/office/powerpoint/2010/main" val="1495752118"/>
              </p:ext>
            </p:extLst>
          </p:nvPr>
        </p:nvGraphicFramePr>
        <p:xfrm>
          <a:off x="2543075" y="3301177"/>
          <a:ext cx="5908452" cy="704383"/>
        </p:xfrm>
        <a:graphic>
          <a:graphicData uri="http://schemas.openxmlformats.org/drawingml/2006/table">
            <a:tbl>
              <a:tblPr firstRow="1" bandRow="1">
                <a:tableStyleId>{5C22544A-7EE6-4342-B048-85BDC9FD1C3A}</a:tableStyleId>
              </a:tblPr>
              <a:tblGrid>
                <a:gridCol w="1477113"/>
                <a:gridCol w="1477113"/>
                <a:gridCol w="1477113"/>
                <a:gridCol w="1477113"/>
              </a:tblGrid>
              <a:tr h="704383">
                <a:tc>
                  <a:txBody>
                    <a:bodyPr/>
                    <a:lstStyle/>
                    <a:p>
                      <a:r>
                        <a:rPr lang="en-GB" dirty="0" smtClean="0"/>
                        <a:t>Home</a:t>
                      </a:r>
                      <a:endParaRPr lang="en-US" dirty="0"/>
                    </a:p>
                  </a:txBody>
                  <a:tcPr/>
                </a:tc>
                <a:tc>
                  <a:txBody>
                    <a:bodyPr/>
                    <a:lstStyle/>
                    <a:p>
                      <a:r>
                        <a:rPr lang="en-GB" dirty="0" smtClean="0"/>
                        <a:t>About</a:t>
                      </a:r>
                      <a:endParaRPr lang="en-US" dirty="0"/>
                    </a:p>
                  </a:txBody>
                  <a:tcPr/>
                </a:tc>
                <a:tc>
                  <a:txBody>
                    <a:bodyPr/>
                    <a:lstStyle/>
                    <a:p>
                      <a:r>
                        <a:rPr lang="en-GB" baseline="0" dirty="0" smtClean="0"/>
                        <a:t>Services</a:t>
                      </a:r>
                      <a:endParaRPr lang="en-US" dirty="0"/>
                    </a:p>
                  </a:txBody>
                  <a:tcPr/>
                </a:tc>
                <a:tc>
                  <a:txBody>
                    <a:bodyPr/>
                    <a:lstStyle/>
                    <a:p>
                      <a:r>
                        <a:rPr lang="en-GB" dirty="0" smtClean="0"/>
                        <a:t>Contact</a:t>
                      </a:r>
                      <a:endParaRPr lang="en-US" dirty="0"/>
                    </a:p>
                  </a:txBody>
                  <a:tcPr/>
                </a:tc>
              </a:tr>
            </a:tbl>
          </a:graphicData>
        </a:graphic>
      </p:graphicFrame>
      <p:graphicFrame>
        <p:nvGraphicFramePr>
          <p:cNvPr id="36" name="Content Placeholder 5"/>
          <p:cNvGraphicFramePr>
            <a:graphicFrameLocks/>
          </p:cNvGraphicFramePr>
          <p:nvPr>
            <p:extLst>
              <p:ext uri="{D42A27DB-BD31-4B8C-83A1-F6EECF244321}">
                <p14:modId xmlns:p14="http://schemas.microsoft.com/office/powerpoint/2010/main" val="757000447"/>
              </p:ext>
            </p:extLst>
          </p:nvPr>
        </p:nvGraphicFramePr>
        <p:xfrm>
          <a:off x="2555775" y="4164777"/>
          <a:ext cx="5908452" cy="704383"/>
        </p:xfrm>
        <a:graphic>
          <a:graphicData uri="http://schemas.openxmlformats.org/drawingml/2006/table">
            <a:tbl>
              <a:tblPr firstRow="1" bandRow="1">
                <a:tableStyleId>{5C22544A-7EE6-4342-B048-85BDC9FD1C3A}</a:tableStyleId>
              </a:tblPr>
              <a:tblGrid>
                <a:gridCol w="1477113"/>
                <a:gridCol w="1477113"/>
                <a:gridCol w="1477113"/>
                <a:gridCol w="1477113"/>
              </a:tblGrid>
              <a:tr h="704383">
                <a:tc>
                  <a:txBody>
                    <a:bodyPr/>
                    <a:lstStyle/>
                    <a:p>
                      <a:r>
                        <a:rPr lang="en-GB" dirty="0" smtClean="0"/>
                        <a:t>Shelter</a:t>
                      </a:r>
                      <a:endParaRPr lang="en-US" dirty="0"/>
                    </a:p>
                  </a:txBody>
                  <a:tcPr/>
                </a:tc>
                <a:tc>
                  <a:txBody>
                    <a:bodyPr/>
                    <a:lstStyle/>
                    <a:p>
                      <a:r>
                        <a:rPr lang="en-GB" dirty="0" smtClean="0"/>
                        <a:t>Us</a:t>
                      </a:r>
                      <a:endParaRPr lang="en-US" dirty="0"/>
                    </a:p>
                  </a:txBody>
                  <a:tcPr/>
                </a:tc>
                <a:tc>
                  <a:txBody>
                    <a:bodyPr/>
                    <a:lstStyle/>
                    <a:p>
                      <a:r>
                        <a:rPr lang="en-GB" dirty="0" smtClean="0"/>
                        <a:t>Activities</a:t>
                      </a:r>
                      <a:endParaRPr lang="en-US" dirty="0"/>
                    </a:p>
                  </a:txBody>
                  <a:tcPr/>
                </a:tc>
                <a:tc>
                  <a:txBody>
                    <a:bodyPr/>
                    <a:lstStyle/>
                    <a:p>
                      <a:r>
                        <a:rPr lang="en-GB" dirty="0" smtClean="0"/>
                        <a:t>Links</a:t>
                      </a:r>
                      <a:endParaRPr lang="en-US" dirty="0"/>
                    </a:p>
                  </a:txBody>
                  <a:tcPr/>
                </a:tc>
              </a:tr>
            </a:tbl>
          </a:graphicData>
        </a:graphic>
      </p:graphicFrame>
      <p:sp>
        <p:nvSpPr>
          <p:cNvPr id="38"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10. Information Architecture. </a:t>
            </a:r>
            <a:r>
              <a:rPr lang="en-US" dirty="0" smtClean="0"/>
              <a:t>Author: Aleksey </a:t>
            </a:r>
            <a:r>
              <a:rPr lang="en-US" dirty="0" err="1" smtClean="0"/>
              <a:t>Semyonov</a:t>
            </a:r>
            <a:endParaRPr lang="ru-RU" dirty="0"/>
          </a:p>
        </p:txBody>
      </p:sp>
    </p:spTree>
    <p:extLst>
      <p:ext uri="{BB962C8B-B14F-4D97-AF65-F5344CB8AC3E}">
        <p14:creationId xmlns:p14="http://schemas.microsoft.com/office/powerpoint/2010/main" val="3703173414"/>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85984" y="1071546"/>
            <a:ext cx="6643734" cy="4714908"/>
          </a:xfrm>
        </p:spPr>
        <p:txBody>
          <a:bodyPr>
            <a:normAutofit/>
          </a:bodyPr>
          <a:lstStyle/>
          <a:p>
            <a:pPr algn="l"/>
            <a:r>
              <a:rPr lang="en-GB" dirty="0"/>
              <a:t>Card Sorting - </a:t>
            </a:r>
            <a:r>
              <a:rPr lang="en-GB" dirty="0">
                <a:hlinkClick r:id="rId2"/>
              </a:rPr>
              <a:t>https://www.optimalworkshop.com/optimalsort?gclid=CPfKytSPy9ICFR3gGQodS0IFMw</a:t>
            </a:r>
            <a:r>
              <a:rPr lang="en-GB" dirty="0"/>
              <a:t> </a:t>
            </a:r>
            <a:endParaRPr lang="en-GB" dirty="0" smtClean="0"/>
          </a:p>
          <a:p>
            <a:pPr algn="l"/>
            <a:endParaRPr lang="en-GB" dirty="0"/>
          </a:p>
          <a:p>
            <a:pPr algn="l"/>
            <a:r>
              <a:rPr lang="en-GB" dirty="0" err="1"/>
              <a:t>Wireframing</a:t>
            </a:r>
            <a:r>
              <a:rPr lang="en-GB" dirty="0"/>
              <a:t> - </a:t>
            </a:r>
            <a:r>
              <a:rPr lang="en-GB" dirty="0">
                <a:hlinkClick r:id="rId3"/>
              </a:rPr>
              <a:t>https://moqups.com/</a:t>
            </a:r>
            <a:r>
              <a:rPr lang="en-GB" dirty="0"/>
              <a:t> </a:t>
            </a:r>
            <a:endParaRPr lang="en-US" dirty="0"/>
          </a:p>
          <a:p>
            <a:pPr marL="514350" indent="-514350" algn="l">
              <a:buAutoNum type="arabicPeriod"/>
            </a:pPr>
            <a:endParaRPr lang="en-US" dirty="0" smtClean="0">
              <a:solidFill>
                <a:schemeClr val="tx1"/>
              </a:solidFill>
            </a:endParaRPr>
          </a:p>
          <a:p>
            <a:pPr marL="514350" indent="-514350" algn="l">
              <a:buAutoNum type="arabicPeriod"/>
            </a:pPr>
            <a:endParaRPr lang="ru-RU"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4359773" y="251194"/>
            <a:ext cx="2567562" cy="707886"/>
          </a:xfrm>
          <a:prstGeom prst="rect">
            <a:avLst/>
          </a:prstGeom>
          <a:noFill/>
        </p:spPr>
        <p:txBody>
          <a:bodyPr wrap="none" rtlCol="0">
            <a:spAutoFit/>
          </a:bodyPr>
          <a:lstStyle/>
          <a:p>
            <a:r>
              <a:rPr lang="en-US" sz="4000" b="1" dirty="0" smtClean="0"/>
              <a:t>Tools for IA</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19" name="Полилиния 11">
            <a:hlinkClick r:id="rId4"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lumMod val="75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20"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1" name="Полилиния 16">
            <a:hlinkClick r:id="rId5"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lumMod val="75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US" sz="1700" kern="1200" dirty="0" smtClean="0">
                <a:solidFill>
                  <a:srgbClr val="002060"/>
                </a:solidFill>
              </a:rPr>
              <a:t>Concepts of IA</a:t>
            </a:r>
            <a:endParaRPr lang="ru-RU" sz="1700" kern="1200" dirty="0">
              <a:solidFill>
                <a:srgbClr val="002060"/>
              </a:solidFill>
            </a:endParaRPr>
          </a:p>
        </p:txBody>
      </p:sp>
      <p:sp>
        <p:nvSpPr>
          <p:cNvPr id="22"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3" name="Полилиния 18">
            <a:hlinkClick r:id="rId6"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lumMod val="75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Application of IA</a:t>
            </a:r>
            <a:endParaRPr lang="ru-RU" sz="1700" kern="1200" dirty="0">
              <a:solidFill>
                <a:srgbClr val="002060"/>
              </a:solidFill>
            </a:endParaRPr>
          </a:p>
        </p:txBody>
      </p:sp>
      <p:sp>
        <p:nvSpPr>
          <p:cNvPr id="24"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5" name="Полилиния 21">
            <a:hlinkClick r:id="rId7"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5">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chemeClr val="accent6"/>
                </a:solidFill>
              </a:rPr>
              <a:t>Tools in IA</a:t>
            </a:r>
            <a:endParaRPr lang="ru-RU" sz="1700" dirty="0">
              <a:solidFill>
                <a:schemeClr val="accent6"/>
              </a:solidFill>
            </a:endParaRPr>
          </a:p>
        </p:txBody>
      </p:sp>
      <p:cxnSp>
        <p:nvCxnSpPr>
          <p:cNvPr id="28" name="Прямая соединительная линия 19"/>
          <p:cNvCxnSpPr/>
          <p:nvPr/>
        </p:nvCxnSpPr>
        <p:spPr>
          <a:xfrm rot="16200000" flipH="1">
            <a:off x="-535819" y="3107528"/>
            <a:ext cx="5357851" cy="3"/>
          </a:xfrm>
          <a:prstGeom prst="line">
            <a:avLst/>
          </a:prstGeom>
          <a:ln w="381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29" name="Полилиния 70"/>
          <p:cNvSpPr/>
          <p:nvPr/>
        </p:nvSpPr>
        <p:spPr>
          <a:xfrm rot="16200000">
            <a:off x="1800158" y="4121458"/>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0"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1" name="Полилиния 21">
            <a:hlinkClick r:id="rId8"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lumMod val="75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Reading and References</a:t>
            </a:r>
            <a:endParaRPr lang="ru-RU" sz="1700" kern="1200" dirty="0">
              <a:solidFill>
                <a:srgbClr val="002060"/>
              </a:solidFill>
            </a:endParaRPr>
          </a:p>
        </p:txBody>
      </p:sp>
      <p:sp>
        <p:nvSpPr>
          <p:cNvPr id="45"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10. Information Architecture. </a:t>
            </a:r>
            <a:r>
              <a:rPr lang="en-US" dirty="0" smtClean="0"/>
              <a:t>Author: Aleksey </a:t>
            </a:r>
            <a:r>
              <a:rPr lang="en-US" dirty="0" err="1" smtClean="0"/>
              <a:t>Semyonov</a:t>
            </a:r>
            <a:endParaRPr lang="ru-RU" dirty="0"/>
          </a:p>
        </p:txBody>
      </p:sp>
    </p:spTree>
    <p:extLst>
      <p:ext uri="{BB962C8B-B14F-4D97-AF65-F5344CB8AC3E}">
        <p14:creationId xmlns:p14="http://schemas.microsoft.com/office/powerpoint/2010/main" val="2013774016"/>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85984" y="1071546"/>
            <a:ext cx="6643734" cy="4714908"/>
          </a:xfrm>
        </p:spPr>
        <p:txBody>
          <a:bodyPr>
            <a:normAutofit/>
          </a:bodyPr>
          <a:lstStyle/>
          <a:p>
            <a:r>
              <a:rPr lang="en-US" dirty="0">
                <a:hlinkClick r:id="rId2"/>
              </a:rPr>
              <a:t>https://www.nngroup.com/articles/ia-vs-navigation/</a:t>
            </a:r>
            <a:endParaRPr lang="en-US" dirty="0"/>
          </a:p>
          <a:p>
            <a:endParaRPr lang="en-GB" dirty="0"/>
          </a:p>
          <a:p>
            <a:r>
              <a:rPr lang="en-US" dirty="0">
                <a:hlinkClick r:id="rId3"/>
              </a:rPr>
              <a:t>http://sixrevisions.com/usabilityaccessibility/information-architecture-101-techniques-and-best-practices/</a:t>
            </a:r>
            <a:r>
              <a:rPr lang="en-US" dirty="0"/>
              <a:t> </a:t>
            </a:r>
          </a:p>
          <a:p>
            <a:pPr marL="514350" indent="-514350" algn="l">
              <a:buAutoNum type="arabicPeriod"/>
            </a:pPr>
            <a:endParaRPr lang="en-US" dirty="0" smtClean="0">
              <a:solidFill>
                <a:schemeClr val="tx1"/>
              </a:solidFill>
            </a:endParaRPr>
          </a:p>
          <a:p>
            <a:pPr marL="514350" indent="-514350" algn="l">
              <a:buAutoNum type="arabicPeriod"/>
            </a:pPr>
            <a:endParaRPr lang="ru-RU"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4500563" y="285728"/>
            <a:ext cx="1898790" cy="707886"/>
          </a:xfrm>
          <a:prstGeom prst="rect">
            <a:avLst/>
          </a:prstGeom>
          <a:noFill/>
        </p:spPr>
        <p:txBody>
          <a:bodyPr wrap="none" rtlCol="0">
            <a:spAutoFit/>
          </a:bodyPr>
          <a:lstStyle/>
          <a:p>
            <a:r>
              <a:rPr lang="en-US" sz="4000" b="1" dirty="0" smtClean="0"/>
              <a:t>Reading</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19" name="Полилиния 11">
            <a:hlinkClick r:id="rId4"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lumMod val="75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20"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1" name="Полилиния 16">
            <a:hlinkClick r:id="rId5"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lumMod val="75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US" sz="1700" kern="1200" dirty="0" smtClean="0">
                <a:solidFill>
                  <a:srgbClr val="002060"/>
                </a:solidFill>
              </a:rPr>
              <a:t>Concepts of IA</a:t>
            </a:r>
            <a:endParaRPr lang="ru-RU" sz="1700" kern="1200" dirty="0">
              <a:solidFill>
                <a:srgbClr val="002060"/>
              </a:solidFill>
            </a:endParaRPr>
          </a:p>
        </p:txBody>
      </p:sp>
      <p:sp>
        <p:nvSpPr>
          <p:cNvPr id="22"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3" name="Полилиния 18">
            <a:hlinkClick r:id="rId6"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lumMod val="75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Application of IA</a:t>
            </a:r>
            <a:endParaRPr lang="ru-RU" sz="1700" kern="1200" dirty="0">
              <a:solidFill>
                <a:srgbClr val="002060"/>
              </a:solidFill>
            </a:endParaRPr>
          </a:p>
        </p:txBody>
      </p:sp>
      <p:sp>
        <p:nvSpPr>
          <p:cNvPr id="24"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5" name="Полилиния 21">
            <a:hlinkClick r:id="rId7"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lumMod val="75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Tools in IA</a:t>
            </a:r>
            <a:endParaRPr lang="ru-RU" sz="1700" kern="1200" dirty="0">
              <a:solidFill>
                <a:srgbClr val="002060"/>
              </a:solidFill>
            </a:endParaRPr>
          </a:p>
        </p:txBody>
      </p:sp>
      <p:cxnSp>
        <p:nvCxnSpPr>
          <p:cNvPr id="28" name="Прямая соединительная линия 19"/>
          <p:cNvCxnSpPr/>
          <p:nvPr/>
        </p:nvCxnSpPr>
        <p:spPr>
          <a:xfrm rot="16200000" flipH="1">
            <a:off x="-535819" y="3107528"/>
            <a:ext cx="5357851" cy="3"/>
          </a:xfrm>
          <a:prstGeom prst="line">
            <a:avLst/>
          </a:prstGeom>
          <a:ln w="381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29" name="Полилиния 70"/>
          <p:cNvSpPr/>
          <p:nvPr/>
        </p:nvSpPr>
        <p:spPr>
          <a:xfrm rot="16200000">
            <a:off x="1800158" y="53299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0"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1" name="Полилиния 21">
            <a:hlinkClick r:id="rId8"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5">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chemeClr val="accent6"/>
                </a:solidFill>
              </a:rPr>
              <a:t>Reading and References</a:t>
            </a:r>
            <a:endParaRPr lang="ru-RU" sz="1700" dirty="0">
              <a:solidFill>
                <a:schemeClr val="accent6"/>
              </a:solidFill>
            </a:endParaRPr>
          </a:p>
        </p:txBody>
      </p:sp>
      <p:sp>
        <p:nvSpPr>
          <p:cNvPr id="45"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10. Information Architecture. </a:t>
            </a:r>
            <a:r>
              <a:rPr lang="en-US" dirty="0" smtClean="0"/>
              <a:t>Author: Aleksey </a:t>
            </a:r>
            <a:r>
              <a:rPr lang="en-US" dirty="0" err="1" smtClean="0"/>
              <a:t>Semyonov</a:t>
            </a:r>
            <a:endParaRPr lang="ru-RU" dirty="0"/>
          </a:p>
        </p:txBody>
      </p:sp>
    </p:spTree>
    <p:extLst>
      <p:ext uri="{BB962C8B-B14F-4D97-AF65-F5344CB8AC3E}">
        <p14:creationId xmlns:p14="http://schemas.microsoft.com/office/powerpoint/2010/main" val="838956271"/>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0" y="0"/>
            <a:ext cx="9144000" cy="6858000"/>
          </a:xfrm>
          <a:prstGeom prst="roundRect">
            <a:avLst/>
          </a:prstGeom>
          <a:solidFill>
            <a:schemeClr val="bg1">
              <a:alpha val="0"/>
            </a:schemeClr>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37" name="Подзаголовок 36"/>
          <p:cNvSpPr>
            <a:spLocks noGrp="1"/>
          </p:cNvSpPr>
          <p:nvPr>
            <p:ph type="subTitle" idx="1"/>
          </p:nvPr>
        </p:nvSpPr>
        <p:spPr>
          <a:xfrm>
            <a:off x="2285984" y="1071546"/>
            <a:ext cx="6643734" cy="4714908"/>
          </a:xfrm>
        </p:spPr>
        <p:txBody>
          <a:bodyPr>
            <a:normAutofit fontScale="70000" lnSpcReduction="20000"/>
          </a:bodyPr>
          <a:lstStyle/>
          <a:p>
            <a:endParaRPr lang="en-GB" dirty="0"/>
          </a:p>
          <a:p>
            <a:pPr algn="l"/>
            <a:r>
              <a:rPr lang="en-US" dirty="0"/>
              <a:t> Information Architecture definition: </a:t>
            </a:r>
            <a:r>
              <a:rPr lang="en-US" dirty="0">
                <a:hlinkClick r:id="rId2"/>
              </a:rPr>
              <a:t>http://www.iainstitute.org/what-is-ia</a:t>
            </a:r>
            <a:endParaRPr lang="en-US" dirty="0"/>
          </a:p>
          <a:p>
            <a:pPr algn="l"/>
            <a:r>
              <a:rPr lang="en-US" dirty="0"/>
              <a:t>IA picture: </a:t>
            </a:r>
            <a:r>
              <a:rPr lang="en-US" dirty="0">
                <a:hlinkClick r:id="rId3"/>
              </a:rPr>
              <a:t>http://sixrevisions.com/usabilityaccessibility/information-architecture-101-techniques-and-best-practices/</a:t>
            </a:r>
            <a:r>
              <a:rPr lang="en-US" dirty="0"/>
              <a:t> </a:t>
            </a:r>
          </a:p>
          <a:p>
            <a:pPr algn="l"/>
            <a:r>
              <a:rPr lang="en-US" dirty="0"/>
              <a:t>Cognitive Psychology: </a:t>
            </a:r>
            <a:r>
              <a:rPr lang="en-US" dirty="0">
                <a:hlinkClick r:id="rId4"/>
              </a:rPr>
              <a:t>http://study.com/academy/lesson/what-is-cognitive-psychology-definition-theories-quiz.html</a:t>
            </a:r>
            <a:endParaRPr lang="en-US" dirty="0"/>
          </a:p>
          <a:p>
            <a:pPr algn="l"/>
            <a:r>
              <a:rPr lang="en-US" dirty="0"/>
              <a:t>Taxonomy: </a:t>
            </a:r>
            <a:r>
              <a:rPr lang="en-US" dirty="0">
                <a:hlinkClick r:id="rId5"/>
              </a:rPr>
              <a:t>http://www.dictionary.com/browse/taxonomy</a:t>
            </a:r>
            <a:r>
              <a:rPr lang="en-US" dirty="0"/>
              <a:t> </a:t>
            </a:r>
          </a:p>
          <a:p>
            <a:pPr algn="l"/>
            <a:r>
              <a:rPr lang="en-GB" dirty="0"/>
              <a:t>Ontology definition: </a:t>
            </a:r>
            <a:r>
              <a:rPr lang="en-GB" dirty="0">
                <a:hlinkClick r:id="rId6"/>
              </a:rPr>
              <a:t>http://whatis.techtarget.com/definition/ontology</a:t>
            </a:r>
            <a:r>
              <a:rPr lang="en-GB" dirty="0"/>
              <a:t> </a:t>
            </a:r>
            <a:endParaRPr lang="en-US" dirty="0"/>
          </a:p>
          <a:p>
            <a:pPr algn="l"/>
            <a:r>
              <a:rPr lang="en-GB" dirty="0"/>
              <a:t>Ontology image: </a:t>
            </a:r>
            <a:r>
              <a:rPr lang="en-GB" dirty="0">
                <a:hlinkClick r:id="rId7"/>
              </a:rPr>
              <a:t>http://www.semanco-tools.eu/urban-enery-ontology</a:t>
            </a:r>
            <a:r>
              <a:rPr lang="en-GB" dirty="0"/>
              <a:t> </a:t>
            </a:r>
            <a:endParaRPr lang="en-US" dirty="0"/>
          </a:p>
          <a:p>
            <a:pPr marL="514350" indent="-514350" algn="l">
              <a:buAutoNum type="arabicPeriod"/>
            </a:pPr>
            <a:endParaRPr lang="en-US" dirty="0" smtClean="0">
              <a:solidFill>
                <a:schemeClr val="tx1"/>
              </a:solidFill>
            </a:endParaRPr>
          </a:p>
          <a:p>
            <a:pPr marL="514350" indent="-514350" algn="l">
              <a:buAutoNum type="arabicPeriod"/>
            </a:pPr>
            <a:endParaRPr lang="ru-RU" dirty="0">
              <a:solidFill>
                <a:schemeClr val="tx1"/>
              </a:solidFill>
            </a:endParaRPr>
          </a:p>
        </p:txBody>
      </p:sp>
      <p:sp>
        <p:nvSpPr>
          <p:cNvPr id="26" name="Стрелка вправо 25">
            <a:hlinkClick r:id="" action="ppaction://hlinkshowjump?jump=nextslide"/>
          </p:cNvPr>
          <p:cNvSpPr/>
          <p:nvPr/>
        </p:nvSpPr>
        <p:spPr>
          <a:xfrm>
            <a:off x="8715406" y="5643578"/>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27" name="Стрелка вправо 4">
            <a:hlinkClick r:id="" action="ppaction://hlinkshowjump?jump=nextslide"/>
          </p:cNvPr>
          <p:cNvSpPr/>
          <p:nvPr/>
        </p:nvSpPr>
        <p:spPr>
          <a:xfrm rot="16200000">
            <a:off x="8713043" y="5702625"/>
            <a:ext cx="170055" cy="16533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ru-RU" sz="1100" kern="1200"/>
          </a:p>
        </p:txBody>
      </p:sp>
      <p:sp>
        <p:nvSpPr>
          <p:cNvPr id="32" name="TextBox 31"/>
          <p:cNvSpPr txBox="1"/>
          <p:nvPr/>
        </p:nvSpPr>
        <p:spPr>
          <a:xfrm>
            <a:off x="4500563" y="285728"/>
            <a:ext cx="2519792" cy="707886"/>
          </a:xfrm>
          <a:prstGeom prst="rect">
            <a:avLst/>
          </a:prstGeom>
          <a:noFill/>
        </p:spPr>
        <p:txBody>
          <a:bodyPr wrap="none" rtlCol="0">
            <a:spAutoFit/>
          </a:bodyPr>
          <a:lstStyle/>
          <a:p>
            <a:r>
              <a:rPr lang="en-US" sz="4000" b="1" dirty="0" smtClean="0"/>
              <a:t>References</a:t>
            </a:r>
            <a:endParaRPr lang="ru-RU" sz="4000" b="1" dirty="0"/>
          </a:p>
        </p:txBody>
      </p:sp>
      <p:sp>
        <p:nvSpPr>
          <p:cNvPr id="70" name="Стрелка вправо 69">
            <a:hlinkClick r:id="" action="ppaction://hlinkshowjump?jump=previousslide"/>
          </p:cNvPr>
          <p:cNvSpPr/>
          <p:nvPr/>
        </p:nvSpPr>
        <p:spPr>
          <a:xfrm rot="10800000">
            <a:off x="8215339" y="5643580"/>
            <a:ext cx="236188" cy="283425"/>
          </a:xfrm>
          <a:prstGeom prst="rightArrow">
            <a:avLst>
              <a:gd name="adj1" fmla="val 60000"/>
              <a:gd name="adj2" fmla="val 50000"/>
            </a:avLst>
          </a:pr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sp>
      <p:sp>
        <p:nvSpPr>
          <p:cNvPr id="19" name="Полилиния 11">
            <a:hlinkClick r:id="rId8" action="ppaction://hlinksldjump"/>
          </p:cNvPr>
          <p:cNvSpPr/>
          <p:nvPr/>
        </p:nvSpPr>
        <p:spPr>
          <a:xfrm>
            <a:off x="294511" y="42925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lumMod val="75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rgbClr val="002060"/>
                </a:solidFill>
              </a:rPr>
              <a:t>Plan</a:t>
            </a:r>
            <a:endParaRPr lang="ru-RU" sz="1700" dirty="0">
              <a:solidFill>
                <a:srgbClr val="002060"/>
              </a:solidFill>
            </a:endParaRPr>
          </a:p>
        </p:txBody>
      </p:sp>
      <p:sp>
        <p:nvSpPr>
          <p:cNvPr id="20" name="Полилиния 12"/>
          <p:cNvSpPr/>
          <p:nvPr/>
        </p:nvSpPr>
        <p:spPr>
          <a:xfrm>
            <a:off x="863644" y="12423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1" name="Полилиния 16">
            <a:hlinkClick r:id="rId9" action="ppaction://hlinksldjump"/>
          </p:cNvPr>
          <p:cNvSpPr/>
          <p:nvPr/>
        </p:nvSpPr>
        <p:spPr>
          <a:xfrm>
            <a:off x="294511" y="157708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lumMod val="75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US" sz="1700" kern="1200" dirty="0" smtClean="0">
                <a:solidFill>
                  <a:srgbClr val="002060"/>
                </a:solidFill>
              </a:rPr>
              <a:t>Concepts of IA</a:t>
            </a:r>
            <a:endParaRPr lang="ru-RU" sz="1700" kern="1200" dirty="0">
              <a:solidFill>
                <a:srgbClr val="002060"/>
              </a:solidFill>
            </a:endParaRPr>
          </a:p>
        </p:txBody>
      </p:sp>
      <p:sp>
        <p:nvSpPr>
          <p:cNvPr id="22" name="Полилиния 17"/>
          <p:cNvSpPr/>
          <p:nvPr/>
        </p:nvSpPr>
        <p:spPr>
          <a:xfrm>
            <a:off x="863644" y="239013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3" name="Полилиния 18">
            <a:hlinkClick r:id="rId10" action="ppaction://hlinksldjump"/>
          </p:cNvPr>
          <p:cNvSpPr/>
          <p:nvPr/>
        </p:nvSpPr>
        <p:spPr>
          <a:xfrm>
            <a:off x="294511" y="2724918"/>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lumMod val="75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Application of IA</a:t>
            </a:r>
            <a:endParaRPr lang="ru-RU" sz="1700" kern="1200" dirty="0">
              <a:solidFill>
                <a:srgbClr val="002060"/>
              </a:solidFill>
            </a:endParaRPr>
          </a:p>
        </p:txBody>
      </p:sp>
      <p:sp>
        <p:nvSpPr>
          <p:cNvPr id="24" name="Полилиния 20"/>
          <p:cNvSpPr/>
          <p:nvPr/>
        </p:nvSpPr>
        <p:spPr>
          <a:xfrm>
            <a:off x="863644" y="3537966"/>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25" name="Полилиния 21">
            <a:hlinkClick r:id="rId11" action="ppaction://hlinksldjump"/>
          </p:cNvPr>
          <p:cNvSpPr/>
          <p:nvPr/>
        </p:nvSpPr>
        <p:spPr>
          <a:xfrm>
            <a:off x="294511" y="3872749"/>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6">
              <a:lumMod val="75000"/>
            </a:schemeClr>
          </a:solidFill>
        </p:spPr>
        <p:style>
          <a:lnRef idx="0">
            <a:schemeClr val="lt1">
              <a:hueOff val="0"/>
              <a:satOff val="0"/>
              <a:lumOff val="0"/>
              <a:alphaOff val="0"/>
            </a:schemeClr>
          </a:lnRef>
          <a:fillRef idx="3">
            <a:schemeClr val="accent1">
              <a:hueOff val="0"/>
              <a:satOff val="0"/>
              <a:lumOff val="0"/>
              <a:alphaOff val="0"/>
            </a:schemeClr>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lvl="0" algn="ctr" defTabSz="755650">
              <a:lnSpc>
                <a:spcPct val="90000"/>
              </a:lnSpc>
              <a:spcBef>
                <a:spcPct val="0"/>
              </a:spcBef>
              <a:spcAft>
                <a:spcPct val="35000"/>
              </a:spcAft>
            </a:pPr>
            <a:r>
              <a:rPr lang="en-GB" sz="1700" dirty="0" smtClean="0">
                <a:solidFill>
                  <a:srgbClr val="002060"/>
                </a:solidFill>
              </a:rPr>
              <a:t>Tools in IA</a:t>
            </a:r>
            <a:endParaRPr lang="ru-RU" sz="1700" kern="1200" dirty="0">
              <a:solidFill>
                <a:srgbClr val="002060"/>
              </a:solidFill>
            </a:endParaRPr>
          </a:p>
        </p:txBody>
      </p:sp>
      <p:cxnSp>
        <p:nvCxnSpPr>
          <p:cNvPr id="28" name="Прямая соединительная линия 19"/>
          <p:cNvCxnSpPr/>
          <p:nvPr/>
        </p:nvCxnSpPr>
        <p:spPr>
          <a:xfrm rot="16200000" flipH="1">
            <a:off x="-535819" y="3107528"/>
            <a:ext cx="5357851" cy="3"/>
          </a:xfrm>
          <a:prstGeom prst="line">
            <a:avLst/>
          </a:prstGeom>
          <a:ln w="381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29" name="Полилиния 70"/>
          <p:cNvSpPr/>
          <p:nvPr/>
        </p:nvSpPr>
        <p:spPr>
          <a:xfrm rot="16200000">
            <a:off x="1800158" y="5329904"/>
            <a:ext cx="344349" cy="286958"/>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1"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0" name="Полилиния 20"/>
          <p:cNvSpPr/>
          <p:nvPr/>
        </p:nvSpPr>
        <p:spPr>
          <a:xfrm>
            <a:off x="867308" y="4705261"/>
            <a:ext cx="344349" cy="286957"/>
          </a:xfrm>
          <a:custGeom>
            <a:avLst/>
            <a:gdLst>
              <a:gd name="connsiteX0" fmla="*/ 0 w 286957"/>
              <a:gd name="connsiteY0" fmla="*/ 68870 h 344349"/>
              <a:gd name="connsiteX1" fmla="*/ 143479 w 286957"/>
              <a:gd name="connsiteY1" fmla="*/ 68870 h 344349"/>
              <a:gd name="connsiteX2" fmla="*/ 143479 w 286957"/>
              <a:gd name="connsiteY2" fmla="*/ 0 h 344349"/>
              <a:gd name="connsiteX3" fmla="*/ 286957 w 286957"/>
              <a:gd name="connsiteY3" fmla="*/ 172175 h 344349"/>
              <a:gd name="connsiteX4" fmla="*/ 143479 w 286957"/>
              <a:gd name="connsiteY4" fmla="*/ 344349 h 344349"/>
              <a:gd name="connsiteX5" fmla="*/ 143479 w 286957"/>
              <a:gd name="connsiteY5" fmla="*/ 275479 h 344349"/>
              <a:gd name="connsiteX6" fmla="*/ 0 w 286957"/>
              <a:gd name="connsiteY6" fmla="*/ 275479 h 344349"/>
              <a:gd name="connsiteX7" fmla="*/ 0 w 286957"/>
              <a:gd name="connsiteY7" fmla="*/ 68870 h 344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6957" h="344349">
                <a:moveTo>
                  <a:pt x="229565" y="0"/>
                </a:moveTo>
                <a:lnTo>
                  <a:pt x="229565" y="172175"/>
                </a:lnTo>
                <a:lnTo>
                  <a:pt x="286957" y="172175"/>
                </a:lnTo>
                <a:lnTo>
                  <a:pt x="143478" y="344349"/>
                </a:lnTo>
                <a:lnTo>
                  <a:pt x="0" y="172175"/>
                </a:lnTo>
                <a:lnTo>
                  <a:pt x="57392" y="172175"/>
                </a:lnTo>
                <a:lnTo>
                  <a:pt x="57392" y="0"/>
                </a:lnTo>
                <a:lnTo>
                  <a:pt x="229565" y="0"/>
                </a:lnTo>
                <a:close/>
              </a:path>
            </a:pathLst>
          </a:custGeom>
        </p:spPr>
        <p:style>
          <a:lnRef idx="0">
            <a:schemeClr val="accent1">
              <a:tint val="60000"/>
              <a:hueOff val="0"/>
              <a:satOff val="0"/>
              <a:lumOff val="0"/>
              <a:alphaOff val="0"/>
            </a:schemeClr>
          </a:lnRef>
          <a:fillRef idx="3">
            <a:schemeClr val="accent1">
              <a:tint val="60000"/>
              <a:hueOff val="0"/>
              <a:satOff val="0"/>
              <a:lumOff val="0"/>
              <a:alphaOff val="0"/>
            </a:schemeClr>
          </a:fillRef>
          <a:effectRef idx="3">
            <a:schemeClr val="accent1">
              <a:tint val="60000"/>
              <a:hueOff val="0"/>
              <a:satOff val="0"/>
              <a:lumOff val="0"/>
              <a:alphaOff val="0"/>
            </a:schemeClr>
          </a:effectRef>
          <a:fontRef idx="minor">
            <a:schemeClr val="lt1"/>
          </a:fontRef>
        </p:style>
        <p:txBody>
          <a:bodyPr spcFirstLastPara="0" vert="horz" wrap="square" lIns="68871" tIns="0" rIns="68869" bIns="86087" numCol="1" spcCol="1270" anchor="ctr" anchorCtr="0">
            <a:noAutofit/>
          </a:bodyPr>
          <a:lstStyle/>
          <a:p>
            <a:pPr lvl="0" algn="ctr" defTabSz="622300">
              <a:lnSpc>
                <a:spcPct val="90000"/>
              </a:lnSpc>
              <a:spcBef>
                <a:spcPct val="0"/>
              </a:spcBef>
              <a:spcAft>
                <a:spcPct val="35000"/>
              </a:spcAft>
            </a:pPr>
            <a:endParaRPr lang="ru-RU" sz="1400" kern="1200"/>
          </a:p>
        </p:txBody>
      </p:sp>
      <p:sp>
        <p:nvSpPr>
          <p:cNvPr id="31" name="Полилиния 21">
            <a:hlinkClick r:id="rId12" action="ppaction://hlinksldjump"/>
          </p:cNvPr>
          <p:cNvSpPr/>
          <p:nvPr/>
        </p:nvSpPr>
        <p:spPr>
          <a:xfrm>
            <a:off x="298175" y="5040044"/>
            <a:ext cx="1482615" cy="765220"/>
          </a:xfrm>
          <a:custGeom>
            <a:avLst/>
            <a:gdLst>
              <a:gd name="connsiteX0" fmla="*/ 0 w 1482614"/>
              <a:gd name="connsiteY0" fmla="*/ 76522 h 765220"/>
              <a:gd name="connsiteX1" fmla="*/ 22413 w 1482614"/>
              <a:gd name="connsiteY1" fmla="*/ 22413 h 765220"/>
              <a:gd name="connsiteX2" fmla="*/ 76522 w 1482614"/>
              <a:gd name="connsiteY2" fmla="*/ 0 h 765220"/>
              <a:gd name="connsiteX3" fmla="*/ 1406092 w 1482614"/>
              <a:gd name="connsiteY3" fmla="*/ 0 h 765220"/>
              <a:gd name="connsiteX4" fmla="*/ 1460201 w 1482614"/>
              <a:gd name="connsiteY4" fmla="*/ 22413 h 765220"/>
              <a:gd name="connsiteX5" fmla="*/ 1482614 w 1482614"/>
              <a:gd name="connsiteY5" fmla="*/ 76522 h 765220"/>
              <a:gd name="connsiteX6" fmla="*/ 1482614 w 1482614"/>
              <a:gd name="connsiteY6" fmla="*/ 688698 h 765220"/>
              <a:gd name="connsiteX7" fmla="*/ 1460201 w 1482614"/>
              <a:gd name="connsiteY7" fmla="*/ 742807 h 765220"/>
              <a:gd name="connsiteX8" fmla="*/ 1406092 w 1482614"/>
              <a:gd name="connsiteY8" fmla="*/ 765220 h 765220"/>
              <a:gd name="connsiteX9" fmla="*/ 76522 w 1482614"/>
              <a:gd name="connsiteY9" fmla="*/ 765220 h 765220"/>
              <a:gd name="connsiteX10" fmla="*/ 22413 w 1482614"/>
              <a:gd name="connsiteY10" fmla="*/ 742807 h 765220"/>
              <a:gd name="connsiteX11" fmla="*/ 0 w 1482614"/>
              <a:gd name="connsiteY11" fmla="*/ 688698 h 765220"/>
              <a:gd name="connsiteX12" fmla="*/ 0 w 1482614"/>
              <a:gd name="connsiteY12" fmla="*/ 76522 h 76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82614" h="765220">
                <a:moveTo>
                  <a:pt x="0" y="76522"/>
                </a:moveTo>
                <a:cubicBezTo>
                  <a:pt x="0" y="56227"/>
                  <a:pt x="8062" y="36763"/>
                  <a:pt x="22413" y="22413"/>
                </a:cubicBezTo>
                <a:cubicBezTo>
                  <a:pt x="36764" y="8062"/>
                  <a:pt x="56227" y="0"/>
                  <a:pt x="76522" y="0"/>
                </a:cubicBezTo>
                <a:lnTo>
                  <a:pt x="1406092" y="0"/>
                </a:lnTo>
                <a:cubicBezTo>
                  <a:pt x="1426387" y="0"/>
                  <a:pt x="1445851" y="8062"/>
                  <a:pt x="1460201" y="22413"/>
                </a:cubicBezTo>
                <a:cubicBezTo>
                  <a:pt x="1474552" y="36764"/>
                  <a:pt x="1482614" y="56227"/>
                  <a:pt x="1482614" y="76522"/>
                </a:cubicBezTo>
                <a:lnTo>
                  <a:pt x="1482614" y="688698"/>
                </a:lnTo>
                <a:cubicBezTo>
                  <a:pt x="1482614" y="708993"/>
                  <a:pt x="1474552" y="728457"/>
                  <a:pt x="1460201" y="742807"/>
                </a:cubicBezTo>
                <a:cubicBezTo>
                  <a:pt x="1445850" y="757158"/>
                  <a:pt x="1426387" y="765220"/>
                  <a:pt x="1406092" y="765220"/>
                </a:cubicBezTo>
                <a:lnTo>
                  <a:pt x="76522" y="765220"/>
                </a:lnTo>
                <a:cubicBezTo>
                  <a:pt x="56227" y="765220"/>
                  <a:pt x="36763" y="757158"/>
                  <a:pt x="22413" y="742807"/>
                </a:cubicBezTo>
                <a:cubicBezTo>
                  <a:pt x="8062" y="728456"/>
                  <a:pt x="0" y="708993"/>
                  <a:pt x="0" y="688698"/>
                </a:cubicBezTo>
                <a:lnTo>
                  <a:pt x="0" y="76522"/>
                </a:lnTo>
                <a:close/>
              </a:path>
            </a:pathLst>
          </a:custGeom>
          <a:solidFill>
            <a:schemeClr val="accent5">
              <a:lumMod val="75000"/>
            </a:schemeClr>
          </a:solidFill>
        </p:spPr>
        <p:style>
          <a:lnRef idx="0">
            <a:schemeClr val="lt1">
              <a:hueOff val="0"/>
              <a:satOff val="0"/>
              <a:lumOff val="0"/>
              <a:alphaOff val="0"/>
            </a:schemeClr>
          </a:lnRef>
          <a:fillRef idx="3">
            <a:scrgbClr r="0" g="0" b="0"/>
          </a:fillRef>
          <a:effectRef idx="3">
            <a:schemeClr val="accent1">
              <a:hueOff val="0"/>
              <a:satOff val="0"/>
              <a:lumOff val="0"/>
              <a:alphaOff val="0"/>
            </a:schemeClr>
          </a:effectRef>
          <a:fontRef idx="minor">
            <a:schemeClr val="lt1"/>
          </a:fontRef>
        </p:style>
        <p:txBody>
          <a:bodyPr spcFirstLastPara="0" vert="horz" wrap="square" lIns="87183" tIns="87183" rIns="87183" bIns="87183" numCol="1" spcCol="1270" anchor="ctr" anchorCtr="0">
            <a:noAutofit/>
          </a:bodyPr>
          <a:lstStyle/>
          <a:p>
            <a:pPr algn="ctr" defTabSz="755650">
              <a:lnSpc>
                <a:spcPct val="90000"/>
              </a:lnSpc>
              <a:spcBef>
                <a:spcPct val="0"/>
              </a:spcBef>
              <a:spcAft>
                <a:spcPct val="35000"/>
              </a:spcAft>
            </a:pPr>
            <a:r>
              <a:rPr lang="en-GB" sz="1700" dirty="0">
                <a:solidFill>
                  <a:schemeClr val="accent6"/>
                </a:solidFill>
              </a:rPr>
              <a:t>Reading and References</a:t>
            </a:r>
            <a:endParaRPr lang="ru-RU" sz="1700" dirty="0">
              <a:solidFill>
                <a:schemeClr val="accent6"/>
              </a:solidFill>
            </a:endParaRPr>
          </a:p>
        </p:txBody>
      </p:sp>
      <p:sp>
        <p:nvSpPr>
          <p:cNvPr id="33" name="Нижний колонтитул 5"/>
          <p:cNvSpPr>
            <a:spLocks noGrp="1"/>
          </p:cNvSpPr>
          <p:nvPr>
            <p:ph type="ftr" sz="quarter" idx="11"/>
          </p:nvPr>
        </p:nvSpPr>
        <p:spPr>
          <a:xfrm>
            <a:off x="3124200" y="6356351"/>
            <a:ext cx="2895600" cy="365125"/>
          </a:xfrm>
        </p:spPr>
        <p:txBody>
          <a:bodyPr/>
          <a:lstStyle/>
          <a:p>
            <a:r>
              <a:rPr lang="en-US" dirty="0" smtClean="0"/>
              <a:t>Lecture </a:t>
            </a:r>
            <a:r>
              <a:rPr lang="en-US" dirty="0" smtClean="0"/>
              <a:t>10. Information Architecture. </a:t>
            </a:r>
            <a:r>
              <a:rPr lang="en-US" dirty="0" smtClean="0"/>
              <a:t>Author: Aleksey </a:t>
            </a:r>
            <a:r>
              <a:rPr lang="en-US" dirty="0" err="1" smtClean="0"/>
              <a:t>Semyonov</a:t>
            </a:r>
            <a:endParaRPr lang="ru-RU" dirty="0"/>
          </a:p>
        </p:txBody>
      </p:sp>
    </p:spTree>
    <p:extLst>
      <p:ext uri="{BB962C8B-B14F-4D97-AF65-F5344CB8AC3E}">
        <p14:creationId xmlns:p14="http://schemas.microsoft.com/office/powerpoint/2010/main" val="3316197121"/>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1868</TotalTime>
  <Words>530</Words>
  <Application>Microsoft Office PowerPoint</Application>
  <PresentationFormat>On-screen Show (4:3)</PresentationFormat>
  <Paragraphs>129</Paragraphs>
  <Slides>12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Calibri</vt:lpstr>
      <vt:lpstr>Тема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Admin</dc:creator>
  <cp:lastModifiedBy>Aleksey Semyonov</cp:lastModifiedBy>
  <cp:revision>118</cp:revision>
  <dcterms:created xsi:type="dcterms:W3CDTF">2014-01-11T14:51:00Z</dcterms:created>
  <dcterms:modified xsi:type="dcterms:W3CDTF">2017-05-13T06:39:48Z</dcterms:modified>
</cp:coreProperties>
</file>