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1"/>
  </p:notesMasterIdLst>
  <p:sldIdLst>
    <p:sldId id="256" r:id="rId2"/>
    <p:sldId id="257" r:id="rId3"/>
    <p:sldId id="258" r:id="rId4"/>
    <p:sldId id="270" r:id="rId5"/>
    <p:sldId id="259" r:id="rId6"/>
    <p:sldId id="260" r:id="rId7"/>
    <p:sldId id="261" r:id="rId8"/>
    <p:sldId id="262" r:id="rId9"/>
    <p:sldId id="269" r:id="rId10"/>
    <p:sldId id="263" r:id="rId11"/>
    <p:sldId id="268" r:id="rId12"/>
    <p:sldId id="266" r:id="rId13"/>
    <p:sldId id="267" r:id="rId14"/>
    <p:sldId id="272" r:id="rId15"/>
    <p:sldId id="274" r:id="rId16"/>
    <p:sldId id="275" r:id="rId17"/>
    <p:sldId id="276" r:id="rId18"/>
    <p:sldId id="277" r:id="rId19"/>
    <p:sldId id="265"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leksey Semyonov" initials="AS" lastIdx="3" clrIdx="0">
    <p:extLst>
      <p:ext uri="{19B8F6BF-5375-455C-9EA6-DF929625EA0E}">
        <p15:presenceInfo xmlns:p15="http://schemas.microsoft.com/office/powerpoint/2012/main" userId="S-1-5-21-2818245935-2175833411-3614128155-200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71" autoAdjust="0"/>
    <p:restoredTop sz="94660"/>
  </p:normalViewPr>
  <p:slideViewPr>
    <p:cSldViewPr snapToGrid="0">
      <p:cViewPr varScale="1">
        <p:scale>
          <a:sx n="74" d="100"/>
          <a:sy n="74" d="100"/>
        </p:scale>
        <p:origin x="90" y="63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8FDCBB-E9BE-46A9-8611-C147733D555D}" type="datetimeFigureOut">
              <a:rPr lang="en-US" smtClean="0"/>
              <a:t>5/31/2018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B126D7-9094-43E5-B894-84F5F4C6F5F8}" type="slidenum">
              <a:rPr lang="en-US" smtClean="0"/>
              <a:t>‹#›</a:t>
            </a:fld>
            <a:endParaRPr lang="en-US"/>
          </a:p>
        </p:txBody>
      </p:sp>
    </p:spTree>
    <p:extLst>
      <p:ext uri="{BB962C8B-B14F-4D97-AF65-F5344CB8AC3E}">
        <p14:creationId xmlns:p14="http://schemas.microsoft.com/office/powerpoint/2010/main" val="13003005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Manifesto reference: https://hygger.io/blog/overview-agile/ </a:t>
            </a:r>
            <a:endParaRPr lang="en-US" dirty="0"/>
          </a:p>
        </p:txBody>
      </p:sp>
      <p:sp>
        <p:nvSpPr>
          <p:cNvPr id="4" name="Slide Number Placeholder 3"/>
          <p:cNvSpPr>
            <a:spLocks noGrp="1"/>
          </p:cNvSpPr>
          <p:nvPr>
            <p:ph type="sldNum" sz="quarter" idx="10"/>
          </p:nvPr>
        </p:nvSpPr>
        <p:spPr/>
        <p:txBody>
          <a:bodyPr/>
          <a:lstStyle/>
          <a:p>
            <a:fld id="{41B126D7-9094-43E5-B894-84F5F4C6F5F8}" type="slidenum">
              <a:rPr lang="en-US" smtClean="0"/>
              <a:t>4</a:t>
            </a:fld>
            <a:endParaRPr lang="en-US"/>
          </a:p>
        </p:txBody>
      </p:sp>
    </p:spTree>
    <p:extLst>
      <p:ext uri="{BB962C8B-B14F-4D97-AF65-F5344CB8AC3E}">
        <p14:creationId xmlns:p14="http://schemas.microsoft.com/office/powerpoint/2010/main" val="35928532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Picture reference: https://www.infoq.com/articles/implementing-xp-methodology </a:t>
            </a:r>
            <a:endParaRPr lang="en-US" dirty="0"/>
          </a:p>
        </p:txBody>
      </p:sp>
      <p:sp>
        <p:nvSpPr>
          <p:cNvPr id="4" name="Slide Number Placeholder 3"/>
          <p:cNvSpPr>
            <a:spLocks noGrp="1"/>
          </p:cNvSpPr>
          <p:nvPr>
            <p:ph type="sldNum" sz="quarter" idx="10"/>
          </p:nvPr>
        </p:nvSpPr>
        <p:spPr/>
        <p:txBody>
          <a:bodyPr/>
          <a:lstStyle/>
          <a:p>
            <a:fld id="{41B126D7-9094-43E5-B894-84F5F4C6F5F8}" type="slidenum">
              <a:rPr lang="en-US" smtClean="0"/>
              <a:t>9</a:t>
            </a:fld>
            <a:endParaRPr lang="en-US"/>
          </a:p>
        </p:txBody>
      </p:sp>
    </p:spTree>
    <p:extLst>
      <p:ext uri="{BB962C8B-B14F-4D97-AF65-F5344CB8AC3E}">
        <p14:creationId xmlns:p14="http://schemas.microsoft.com/office/powerpoint/2010/main" val="34216997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Source: https://arxiv.org/ftp/arxiv/papers/1409/1409.6599.pdf </a:t>
            </a:r>
            <a:endParaRPr lang="en-US" dirty="0"/>
          </a:p>
        </p:txBody>
      </p:sp>
      <p:sp>
        <p:nvSpPr>
          <p:cNvPr id="4" name="Slide Number Placeholder 3"/>
          <p:cNvSpPr>
            <a:spLocks noGrp="1"/>
          </p:cNvSpPr>
          <p:nvPr>
            <p:ph type="sldNum" sz="quarter" idx="10"/>
          </p:nvPr>
        </p:nvSpPr>
        <p:spPr/>
        <p:txBody>
          <a:bodyPr/>
          <a:lstStyle/>
          <a:p>
            <a:fld id="{41B126D7-9094-43E5-B894-84F5F4C6F5F8}" type="slidenum">
              <a:rPr lang="en-US" smtClean="0"/>
              <a:t>18</a:t>
            </a:fld>
            <a:endParaRPr lang="en-US"/>
          </a:p>
        </p:txBody>
      </p:sp>
    </p:spTree>
    <p:extLst>
      <p:ext uri="{BB962C8B-B14F-4D97-AF65-F5344CB8AC3E}">
        <p14:creationId xmlns:p14="http://schemas.microsoft.com/office/powerpoint/2010/main" val="194218046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F9C09889-3C51-4E3C-8177-2A740527B5EB}" type="datetimeFigureOut">
              <a:rPr lang="en-US" smtClean="0"/>
              <a:t>5/31/2018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7A8E69-F4A8-4280-A801-7C41166A713F}" type="slidenum">
              <a:rPr lang="en-US" smtClean="0"/>
              <a:t>‹#›</a:t>
            </a:fld>
            <a:endParaRPr lang="en-US"/>
          </a:p>
        </p:txBody>
      </p:sp>
      <p:cxnSp>
        <p:nvCxnSpPr>
          <p:cNvPr id="13" name="Straight Connector 12"/>
          <p:cNvCxnSpPr/>
          <p:nvPr/>
        </p:nvCxnSpPr>
        <p:spPr>
          <a:xfrm flipV="1">
            <a:off x="838684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0" y="0"/>
            <a:ext cx="12192000" cy="4572001"/>
          </a:xfrm>
          <a:prstGeom prst="rect">
            <a:avLst/>
          </a:prstGeom>
          <a:blipFill dpi="0" rotWithShape="1">
            <a:blip r:embed="rId2">
              <a:duotone>
                <a:schemeClr val="accent1">
                  <a:shade val="45000"/>
                  <a:satMod val="135000"/>
                </a:schemeClr>
                <a:prstClr val="white"/>
              </a:duotone>
            </a:blip>
            <a:srcRect/>
            <a:tile tx="-133350" ty="-635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6415324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9C09889-3C51-4E3C-8177-2A740527B5EB}" type="datetimeFigureOut">
              <a:rPr lang="en-US" smtClean="0"/>
              <a:t>5/31/2018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7A8E69-F4A8-4280-A801-7C41166A713F}" type="slidenum">
              <a:rPr lang="en-US" smtClean="0"/>
              <a:t>‹#›</a:t>
            </a:fld>
            <a:endParaRPr lang="en-US"/>
          </a:p>
        </p:txBody>
      </p:sp>
    </p:spTree>
    <p:extLst>
      <p:ext uri="{BB962C8B-B14F-4D97-AF65-F5344CB8AC3E}">
        <p14:creationId xmlns:p14="http://schemas.microsoft.com/office/powerpoint/2010/main" val="15572492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smtClean="0"/>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9C09889-3C51-4E3C-8177-2A740527B5EB}" type="datetimeFigureOut">
              <a:rPr lang="en-US" smtClean="0"/>
              <a:t>5/31/2018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7A8E69-F4A8-4280-A801-7C41166A713F}" type="slidenum">
              <a:rPr lang="en-US" smtClean="0"/>
              <a:t>‹#›</a:t>
            </a:fld>
            <a:endParaRPr lang="en-US"/>
          </a:p>
        </p:txBody>
      </p:sp>
      <p:cxnSp>
        <p:nvCxnSpPr>
          <p:cNvPr id="12" name="Straight Connector 11"/>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0" y="-1"/>
            <a:ext cx="12192000" cy="4572000"/>
          </a:xfrm>
          <a:prstGeom prst="rect">
            <a:avLst/>
          </a:prstGeom>
          <a:blipFill dpi="0" rotWithShape="1">
            <a:blip r:embed="rId2">
              <a:duotone>
                <a:schemeClr val="accent3">
                  <a:shade val="45000"/>
                  <a:satMod val="135000"/>
                </a:schemeClr>
                <a:prstClr val="white"/>
              </a:duotone>
            </a:blip>
            <a:srcRect/>
            <a:tile tx="-133350" ty="-635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296019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9C09889-3C51-4E3C-8177-2A740527B5EB}" type="datetimeFigureOut">
              <a:rPr lang="en-US" smtClean="0"/>
              <a:t>5/31/2018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17A8E69-F4A8-4280-A801-7C41166A713F}" type="slidenum">
              <a:rPr lang="en-US" smtClean="0"/>
              <a:t>‹#›</a:t>
            </a:fld>
            <a:endParaRPr lang="en-US"/>
          </a:p>
        </p:txBody>
      </p:sp>
    </p:spTree>
    <p:extLst>
      <p:ext uri="{BB962C8B-B14F-4D97-AF65-F5344CB8AC3E}">
        <p14:creationId xmlns:p14="http://schemas.microsoft.com/office/powerpoint/2010/main" val="2372724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smtClean="0"/>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9C09889-3C51-4E3C-8177-2A740527B5EB}" type="datetimeFigureOut">
              <a:rPr lang="en-US" smtClean="0"/>
              <a:t>5/31/2018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17A8E69-F4A8-4280-A801-7C41166A713F}" type="slidenum">
              <a:rPr lang="en-US" smtClean="0"/>
              <a:t>‹#›</a:t>
            </a:fld>
            <a:endParaRPr lang="en-US"/>
          </a:p>
        </p:txBody>
      </p:sp>
    </p:spTree>
    <p:extLst>
      <p:ext uri="{BB962C8B-B14F-4D97-AF65-F5344CB8AC3E}">
        <p14:creationId xmlns:p14="http://schemas.microsoft.com/office/powerpoint/2010/main" val="21950045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9C09889-3C51-4E3C-8177-2A740527B5EB}" type="datetimeFigureOut">
              <a:rPr lang="en-US" smtClean="0"/>
              <a:t>5/31/2018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17A8E69-F4A8-4280-A801-7C41166A713F}" type="slidenum">
              <a:rPr lang="en-US" smtClean="0"/>
              <a:t>‹#›</a:t>
            </a:fld>
            <a:endParaRPr lang="en-US"/>
          </a:p>
        </p:txBody>
      </p:sp>
    </p:spTree>
    <p:extLst>
      <p:ext uri="{BB962C8B-B14F-4D97-AF65-F5344CB8AC3E}">
        <p14:creationId xmlns:p14="http://schemas.microsoft.com/office/powerpoint/2010/main" val="13793995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C09889-3C51-4E3C-8177-2A740527B5EB}" type="datetimeFigureOut">
              <a:rPr lang="en-US" smtClean="0"/>
              <a:t>5/31/2018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17A8E69-F4A8-4280-A801-7C41166A713F}" type="slidenum">
              <a:rPr lang="en-US" smtClean="0"/>
              <a:t>‹#›</a:t>
            </a:fld>
            <a:endParaRPr lang="en-US"/>
          </a:p>
        </p:txBody>
      </p:sp>
    </p:spTree>
    <p:extLst>
      <p:ext uri="{BB962C8B-B14F-4D97-AF65-F5344CB8AC3E}">
        <p14:creationId xmlns:p14="http://schemas.microsoft.com/office/powerpoint/2010/main" val="2978684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smtClean="0"/>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C09889-3C51-4E3C-8177-2A740527B5EB}" type="datetimeFigureOut">
              <a:rPr lang="en-US" smtClean="0"/>
              <a:t>5/31/2018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17A8E69-F4A8-4280-A801-7C41166A713F}" type="slidenum">
              <a:rPr lang="en-US" smtClean="0"/>
              <a:t>‹#›</a:t>
            </a:fld>
            <a:endParaRPr lang="en-US"/>
          </a:p>
        </p:txBody>
      </p:sp>
    </p:spTree>
    <p:extLst>
      <p:ext uri="{BB962C8B-B14F-4D97-AF65-F5344CB8AC3E}">
        <p14:creationId xmlns:p14="http://schemas.microsoft.com/office/powerpoint/2010/main" val="13212060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C09889-3C51-4E3C-8177-2A740527B5EB}" type="datetimeFigureOut">
              <a:rPr lang="en-US" smtClean="0"/>
              <a:t>5/31/2018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17A8E69-F4A8-4280-A801-7C41166A713F}"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421393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9C09889-3C51-4E3C-8177-2A740527B5EB}" type="datetimeFigureOut">
              <a:rPr lang="en-US" smtClean="0"/>
              <a:t>5/31/2018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7A8E69-F4A8-4280-A801-7C41166A713F}" type="slidenum">
              <a:rPr lang="en-US" smtClean="0"/>
              <a:t>‹#›</a:t>
            </a:fld>
            <a:endParaRPr lang="en-US"/>
          </a:p>
        </p:txBody>
      </p:sp>
    </p:spTree>
    <p:extLst>
      <p:ext uri="{BB962C8B-B14F-4D97-AF65-F5344CB8AC3E}">
        <p14:creationId xmlns:p14="http://schemas.microsoft.com/office/powerpoint/2010/main" val="16790033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9C09889-3C51-4E3C-8177-2A740527B5EB}" type="datetimeFigureOut">
              <a:rPr lang="en-US" smtClean="0"/>
              <a:t>5/31/2018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7A8E69-F4A8-4280-A801-7C41166A713F}" type="slidenum">
              <a:rPr lang="en-US" smtClean="0"/>
              <a:t>‹#›</a:t>
            </a:fld>
            <a:endParaRPr lang="en-US"/>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52738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F9C09889-3C51-4E3C-8177-2A740527B5EB}" type="datetimeFigureOut">
              <a:rPr lang="en-US" smtClean="0"/>
              <a:t>5/31/2018</a:t>
            </a:fld>
            <a:endParaRPr lang="en-US"/>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B17A8E69-F4A8-4280-A801-7C41166A713F}" type="slidenum">
              <a:rPr lang="en-US" smtClean="0"/>
              <a:t>‹#›</a:t>
            </a:fld>
            <a:endParaRPr lang="en-US"/>
          </a:p>
        </p:txBody>
      </p:sp>
      <p:cxnSp>
        <p:nvCxnSpPr>
          <p:cNvPr id="8" name="Straight Connector 7"/>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219606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SYSTEMS ANALYSIS AND DESIGN</a:t>
            </a:r>
            <a:endParaRPr lang="en-US" dirty="0"/>
          </a:p>
        </p:txBody>
      </p:sp>
      <p:sp>
        <p:nvSpPr>
          <p:cNvPr id="3" name="Subtitle 2"/>
          <p:cNvSpPr>
            <a:spLocks noGrp="1"/>
          </p:cNvSpPr>
          <p:nvPr>
            <p:ph type="subTitle" idx="1"/>
          </p:nvPr>
        </p:nvSpPr>
        <p:spPr/>
        <p:txBody>
          <a:bodyPr/>
          <a:lstStyle/>
          <a:p>
            <a:r>
              <a:rPr lang="en-GB" dirty="0" smtClean="0"/>
              <a:t>Lecture </a:t>
            </a:r>
            <a:r>
              <a:rPr lang="en-GB" dirty="0"/>
              <a:t>11. Extreme programming</a:t>
            </a:r>
            <a:endParaRPr lang="en-US" dirty="0"/>
          </a:p>
        </p:txBody>
      </p:sp>
    </p:spTree>
    <p:extLst>
      <p:ext uri="{BB962C8B-B14F-4D97-AF65-F5344CB8AC3E}">
        <p14:creationId xmlns:p14="http://schemas.microsoft.com/office/powerpoint/2010/main" val="1614061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Agenda</a:t>
            </a:r>
            <a:endParaRPr lang="en-US" dirty="0"/>
          </a:p>
        </p:txBody>
      </p:sp>
      <p:sp>
        <p:nvSpPr>
          <p:cNvPr id="3" name="Content Placeholder 2"/>
          <p:cNvSpPr>
            <a:spLocks noGrp="1"/>
          </p:cNvSpPr>
          <p:nvPr>
            <p:ph idx="1"/>
          </p:nvPr>
        </p:nvSpPr>
        <p:spPr/>
        <p:txBody>
          <a:bodyPr/>
          <a:lstStyle/>
          <a:p>
            <a:pPr marL="457200" indent="-457200">
              <a:buFont typeface="+mj-lt"/>
              <a:buAutoNum type="arabicPeriod"/>
            </a:pPr>
            <a:r>
              <a:rPr lang="en-US" dirty="0"/>
              <a:t>Extreme Programming (XP) introduction</a:t>
            </a:r>
          </a:p>
          <a:p>
            <a:pPr marL="457200" indent="-457200">
              <a:buFont typeface="+mj-lt"/>
              <a:buAutoNum type="arabicPeriod"/>
            </a:pPr>
            <a:r>
              <a:rPr lang="en-US" dirty="0"/>
              <a:t>XP values</a:t>
            </a:r>
          </a:p>
          <a:p>
            <a:pPr marL="457200" indent="-457200">
              <a:buFont typeface="+mj-lt"/>
              <a:buAutoNum type="arabicPeriod"/>
            </a:pPr>
            <a:r>
              <a:rPr lang="en-US" dirty="0"/>
              <a:t>XP principles</a:t>
            </a:r>
          </a:p>
          <a:p>
            <a:pPr marL="457200" indent="-457200">
              <a:buFont typeface="+mj-lt"/>
              <a:buAutoNum type="arabicPeriod"/>
            </a:pPr>
            <a:r>
              <a:rPr lang="en-US" dirty="0"/>
              <a:t>XP rules</a:t>
            </a:r>
          </a:p>
          <a:p>
            <a:endParaRPr lang="en-US" dirty="0"/>
          </a:p>
        </p:txBody>
      </p:sp>
    </p:spTree>
    <p:extLst>
      <p:ext uri="{BB962C8B-B14F-4D97-AF65-F5344CB8AC3E}">
        <p14:creationId xmlns:p14="http://schemas.microsoft.com/office/powerpoint/2010/main" val="5576454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Xp</a:t>
            </a:r>
            <a:r>
              <a:rPr lang="en-GB" dirty="0" smtClean="0"/>
              <a:t>: iterative and incremental</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dirty="0"/>
              <a:t>There a many Software Development Models with their strengths and weaknesses. But, they can be categorized into 3 major categories:</a:t>
            </a:r>
          </a:p>
          <a:p>
            <a:pPr marL="0" indent="0">
              <a:buNone/>
            </a:pPr>
            <a:endParaRPr lang="en-US" dirty="0"/>
          </a:p>
          <a:p>
            <a:pPr marL="914400" lvl="1" indent="-457200">
              <a:buFont typeface="+mj-lt"/>
              <a:buAutoNum type="arabicPeriod"/>
            </a:pPr>
            <a:r>
              <a:rPr lang="en-US" b="1" dirty="0"/>
              <a:t>Waterfall</a:t>
            </a:r>
            <a:r>
              <a:rPr lang="en-US" dirty="0"/>
              <a:t> – Structured, top/down approach.</a:t>
            </a:r>
            <a:br>
              <a:rPr lang="en-US" dirty="0"/>
            </a:br>
            <a:r>
              <a:rPr lang="en-US" sz="2000" dirty="0"/>
              <a:t>Examples: Waterfall, Structured System Analysis and Development Methodology (SSADM).</a:t>
            </a:r>
            <a:br>
              <a:rPr lang="en-US" sz="2000" dirty="0"/>
            </a:br>
            <a:endParaRPr lang="en-US" dirty="0"/>
          </a:p>
          <a:p>
            <a:pPr marL="914400" lvl="1" indent="-457200">
              <a:buFont typeface="+mj-lt"/>
              <a:buAutoNum type="arabicPeriod"/>
            </a:pPr>
            <a:r>
              <a:rPr lang="en-US" b="1" dirty="0">
                <a:solidFill>
                  <a:srgbClr val="FF0000"/>
                </a:solidFill>
              </a:rPr>
              <a:t>Iterative &amp; Incremental </a:t>
            </a:r>
            <a:r>
              <a:rPr lang="en-US" dirty="0">
                <a:solidFill>
                  <a:srgbClr val="FF0000"/>
                </a:solidFill>
              </a:rPr>
              <a:t>– Iteratively go through important software development “steps”  (analysis, design, build, etc.) and incrementally build the system.</a:t>
            </a:r>
            <a:br>
              <a:rPr lang="en-US" dirty="0">
                <a:solidFill>
                  <a:srgbClr val="FF0000"/>
                </a:solidFill>
              </a:rPr>
            </a:br>
            <a:r>
              <a:rPr lang="en-US" sz="2000" dirty="0">
                <a:solidFill>
                  <a:srgbClr val="FF0000"/>
                </a:solidFill>
              </a:rPr>
              <a:t>Examples: Spiral, RAD, Agile, etc.</a:t>
            </a:r>
            <a:r>
              <a:rPr lang="en-US" sz="2000" dirty="0"/>
              <a:t/>
            </a:r>
            <a:br>
              <a:rPr lang="en-US" sz="2000" dirty="0"/>
            </a:br>
            <a:endParaRPr lang="en-US" sz="2000" dirty="0"/>
          </a:p>
          <a:p>
            <a:pPr marL="914400" lvl="1" indent="-457200">
              <a:buFont typeface="+mj-lt"/>
              <a:buAutoNum type="arabicPeriod"/>
            </a:pPr>
            <a:r>
              <a:rPr lang="en-US" b="1" dirty="0"/>
              <a:t>Prototyping</a:t>
            </a:r>
            <a:r>
              <a:rPr lang="en-US" dirty="0"/>
              <a:t> – Build prototypes, get feedback, refine. Once get the final version – build the software and deploy.</a:t>
            </a:r>
            <a:r>
              <a:rPr lang="en-US" dirty="0">
                <a:solidFill>
                  <a:prstClr val="black"/>
                </a:solidFill>
              </a:rPr>
              <a:t/>
            </a:r>
            <a:br>
              <a:rPr lang="en-US" dirty="0">
                <a:solidFill>
                  <a:prstClr val="black"/>
                </a:solidFill>
              </a:rPr>
            </a:br>
            <a:r>
              <a:rPr lang="en-US" sz="2000" dirty="0">
                <a:solidFill>
                  <a:prstClr val="black"/>
                </a:solidFill>
              </a:rPr>
              <a:t>Examples: </a:t>
            </a:r>
            <a:r>
              <a:rPr lang="en-US" sz="2000" dirty="0"/>
              <a:t>RAD, Prototyping.</a:t>
            </a:r>
          </a:p>
          <a:p>
            <a:endParaRPr lang="en-US" dirty="0"/>
          </a:p>
        </p:txBody>
      </p:sp>
    </p:spTree>
    <p:extLst>
      <p:ext uri="{BB962C8B-B14F-4D97-AF65-F5344CB8AC3E}">
        <p14:creationId xmlns:p14="http://schemas.microsoft.com/office/powerpoint/2010/main" val="38428547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XP:Agile</a:t>
            </a:r>
            <a:endParaRPr lang="en-US" dirty="0"/>
          </a:p>
        </p:txBody>
      </p:sp>
      <p:sp>
        <p:nvSpPr>
          <p:cNvPr id="3" name="Content Placeholder 2"/>
          <p:cNvSpPr>
            <a:spLocks noGrp="1"/>
          </p:cNvSpPr>
          <p:nvPr>
            <p:ph idx="1"/>
          </p:nvPr>
        </p:nvSpPr>
        <p:spPr/>
        <p:txBody>
          <a:bodyPr/>
          <a:lstStyle/>
          <a:p>
            <a:r>
              <a:rPr lang="en-GB" dirty="0" smtClean="0"/>
              <a:t>Agile Manifesto</a:t>
            </a:r>
          </a:p>
          <a:p>
            <a:r>
              <a:rPr lang="en-GB" dirty="0" smtClean="0"/>
              <a:t>“</a:t>
            </a:r>
            <a:r>
              <a:rPr lang="en-US" i="1" dirty="0"/>
              <a:t>Individuals and interactions over processes and tools</a:t>
            </a:r>
            <a:br>
              <a:rPr lang="en-US" i="1" dirty="0"/>
            </a:br>
            <a:r>
              <a:rPr lang="en-US" i="1" dirty="0"/>
              <a:t>Working software over comprehensive documentation</a:t>
            </a:r>
            <a:br>
              <a:rPr lang="en-US" i="1" dirty="0"/>
            </a:br>
            <a:r>
              <a:rPr lang="en-US" i="1" dirty="0"/>
              <a:t>Customer collaboration over contract negotiation</a:t>
            </a:r>
            <a:br>
              <a:rPr lang="en-US" i="1" dirty="0"/>
            </a:br>
            <a:r>
              <a:rPr lang="en-US" i="1" dirty="0"/>
              <a:t>Responding to change over following a plan</a:t>
            </a:r>
          </a:p>
          <a:p>
            <a:r>
              <a:rPr lang="en-US" i="1" dirty="0"/>
              <a:t>That is, while there is value in the items on</a:t>
            </a:r>
            <a:br>
              <a:rPr lang="en-US" i="1" dirty="0"/>
            </a:br>
            <a:r>
              <a:rPr lang="en-US" i="1" dirty="0"/>
              <a:t>the right, we value the items on the left more</a:t>
            </a:r>
          </a:p>
          <a:p>
            <a:r>
              <a:rPr lang="en-GB" dirty="0" smtClean="0"/>
              <a:t>”</a:t>
            </a:r>
            <a:endParaRPr lang="en-US" dirty="0"/>
          </a:p>
        </p:txBody>
      </p:sp>
    </p:spTree>
    <p:extLst>
      <p:ext uri="{BB962C8B-B14F-4D97-AF65-F5344CB8AC3E}">
        <p14:creationId xmlns:p14="http://schemas.microsoft.com/office/powerpoint/2010/main" val="17279204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XP: history</a:t>
            </a:r>
            <a:endParaRPr lang="en-US" dirty="0"/>
          </a:p>
        </p:txBody>
      </p:sp>
      <p:sp>
        <p:nvSpPr>
          <p:cNvPr id="3" name="Content Placeholder 2"/>
          <p:cNvSpPr>
            <a:spLocks noGrp="1"/>
          </p:cNvSpPr>
          <p:nvPr>
            <p:ph idx="1"/>
          </p:nvPr>
        </p:nvSpPr>
        <p:spPr/>
        <p:txBody>
          <a:bodyPr/>
          <a:lstStyle/>
          <a:p>
            <a:r>
              <a:rPr lang="en-US" sz="2400" dirty="0">
                <a:cs typeface="Arial" pitchFamily="34" charset="0"/>
              </a:rPr>
              <a:t>First introduced in 1996 by Kent Beck at Chrysler’s accounting system.</a:t>
            </a:r>
          </a:p>
          <a:p>
            <a:endParaRPr lang="en-US" sz="2400" dirty="0">
              <a:cs typeface="Arial" pitchFamily="34" charset="0"/>
            </a:endParaRPr>
          </a:p>
          <a:p>
            <a:r>
              <a:rPr lang="en-US" sz="2400" dirty="0">
                <a:cs typeface="Arial" pitchFamily="34" charset="0"/>
              </a:rPr>
              <a:t>Formulated and published as a software development methodology in 1999. Later, in 2004, Kent Beck reviewed the methodology and published the second edition of “</a:t>
            </a:r>
            <a:r>
              <a:rPr lang="en-US" sz="2400" dirty="0" err="1">
                <a:cs typeface="Arial" pitchFamily="34" charset="0"/>
              </a:rPr>
              <a:t>eXtreme</a:t>
            </a:r>
            <a:r>
              <a:rPr lang="en-US" sz="2400" dirty="0">
                <a:cs typeface="Arial" pitchFamily="34" charset="0"/>
              </a:rPr>
              <a:t> Programming explained” book. (We have several copies in our LRC.)</a:t>
            </a:r>
          </a:p>
          <a:p>
            <a:endParaRPr lang="en-US" dirty="0"/>
          </a:p>
        </p:txBody>
      </p:sp>
    </p:spTree>
    <p:extLst>
      <p:ext uri="{BB962C8B-B14F-4D97-AF65-F5344CB8AC3E}">
        <p14:creationId xmlns:p14="http://schemas.microsoft.com/office/powerpoint/2010/main" val="387227415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Xp</a:t>
            </a:r>
            <a:r>
              <a:rPr lang="en-GB" dirty="0" smtClean="0"/>
              <a:t>: idea</a:t>
            </a:r>
            <a:endParaRPr lang="en-US" dirty="0"/>
          </a:p>
        </p:txBody>
      </p:sp>
      <p:sp>
        <p:nvSpPr>
          <p:cNvPr id="3" name="Content Placeholder 2"/>
          <p:cNvSpPr>
            <a:spLocks noGrp="1"/>
          </p:cNvSpPr>
          <p:nvPr>
            <p:ph idx="1"/>
          </p:nvPr>
        </p:nvSpPr>
        <p:spPr/>
        <p:txBody>
          <a:bodyPr>
            <a:normAutofit fontScale="77500" lnSpcReduction="20000"/>
          </a:bodyPr>
          <a:lstStyle/>
          <a:p>
            <a:pPr marL="0" indent="0">
              <a:buNone/>
            </a:pPr>
            <a:r>
              <a:rPr lang="en-US" sz="3600" dirty="0"/>
              <a:t>What is meant by “taking things to their extremes”?</a:t>
            </a:r>
          </a:p>
          <a:p>
            <a:pPr marL="0" indent="0">
              <a:buNone/>
            </a:pPr>
            <a:endParaRPr lang="en-US" sz="3600" dirty="0"/>
          </a:p>
          <a:p>
            <a:pPr marL="0" indent="0">
              <a:buNone/>
            </a:pPr>
            <a:r>
              <a:rPr lang="en-US" sz="3600" dirty="0"/>
              <a:t>Taking “</a:t>
            </a:r>
            <a:r>
              <a:rPr lang="en-US" sz="3600" b="1" dirty="0"/>
              <a:t>good practices</a:t>
            </a:r>
            <a:r>
              <a:rPr lang="en-US" sz="3600" dirty="0"/>
              <a:t>” to extreme.</a:t>
            </a:r>
          </a:p>
          <a:p>
            <a:pPr marL="0" indent="0">
              <a:buNone/>
            </a:pPr>
            <a:endParaRPr lang="en-US" sz="3200" dirty="0"/>
          </a:p>
          <a:p>
            <a:pPr marL="0" indent="0">
              <a:buNone/>
            </a:pPr>
            <a:r>
              <a:rPr lang="en-US" sz="3200" dirty="0"/>
              <a:t>For example:</a:t>
            </a:r>
          </a:p>
          <a:p>
            <a:pPr lvl="1"/>
            <a:r>
              <a:rPr lang="en-US" sz="3200" dirty="0"/>
              <a:t>Code review improves code quality → make code review continues → Pair programming!</a:t>
            </a:r>
          </a:p>
          <a:p>
            <a:pPr lvl="1"/>
            <a:r>
              <a:rPr lang="en-US" sz="3200" dirty="0"/>
              <a:t>Tests reduce errors, improve code → test everything → Cover all your code with unit tests, integration tests, etc.</a:t>
            </a:r>
          </a:p>
          <a:p>
            <a:pPr lvl="1"/>
            <a:r>
              <a:rPr lang="en-US" sz="3200" dirty="0"/>
              <a:t>Etc.</a:t>
            </a:r>
          </a:p>
          <a:p>
            <a:endParaRPr lang="en-US" dirty="0"/>
          </a:p>
        </p:txBody>
      </p:sp>
    </p:spTree>
    <p:extLst>
      <p:ext uri="{BB962C8B-B14F-4D97-AF65-F5344CB8AC3E}">
        <p14:creationId xmlns:p14="http://schemas.microsoft.com/office/powerpoint/2010/main" val="35569543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Xp</a:t>
            </a:r>
            <a:r>
              <a:rPr lang="en-GB" dirty="0" smtClean="0"/>
              <a:t>: values</a:t>
            </a:r>
            <a:endParaRPr lang="en-US" dirty="0"/>
          </a:p>
        </p:txBody>
      </p:sp>
      <p:sp>
        <p:nvSpPr>
          <p:cNvPr id="3" name="Content Placeholder 2"/>
          <p:cNvSpPr>
            <a:spLocks noGrp="1"/>
          </p:cNvSpPr>
          <p:nvPr>
            <p:ph idx="1"/>
          </p:nvPr>
        </p:nvSpPr>
        <p:spPr/>
        <p:txBody>
          <a:bodyPr/>
          <a:lstStyle/>
          <a:p>
            <a:pPr marL="514350" indent="-514350">
              <a:buFont typeface="+mj-lt"/>
              <a:buAutoNum type="arabicPeriod"/>
            </a:pPr>
            <a:r>
              <a:rPr lang="en-US" sz="2400" dirty="0">
                <a:latin typeface="Arial" pitchFamily="34" charset="0"/>
                <a:cs typeface="Arial" pitchFamily="34" charset="0"/>
              </a:rPr>
              <a:t>Communication – promote among the team members, also involve end users actively.</a:t>
            </a:r>
          </a:p>
          <a:p>
            <a:pPr marL="514350" indent="-514350">
              <a:buFont typeface="+mj-lt"/>
              <a:buAutoNum type="arabicPeriod"/>
            </a:pPr>
            <a:r>
              <a:rPr lang="en-US" sz="2400" dirty="0">
                <a:latin typeface="Arial" pitchFamily="34" charset="0"/>
                <a:cs typeface="Arial" pitchFamily="34" charset="0"/>
              </a:rPr>
              <a:t>Simplicity – design the simplest solution. Code for today, not tomorrow. "You </a:t>
            </a:r>
            <a:r>
              <a:rPr lang="en-US" sz="2400" dirty="0" err="1">
                <a:latin typeface="Arial" pitchFamily="34" charset="0"/>
                <a:cs typeface="Arial" pitchFamily="34" charset="0"/>
              </a:rPr>
              <a:t>ain’t</a:t>
            </a:r>
            <a:r>
              <a:rPr lang="en-US" sz="2400" dirty="0">
                <a:latin typeface="Arial" pitchFamily="34" charset="0"/>
                <a:cs typeface="Arial" pitchFamily="34" charset="0"/>
              </a:rPr>
              <a:t> </a:t>
            </a:r>
            <a:r>
              <a:rPr lang="en-US" sz="2400" dirty="0" err="1">
                <a:latin typeface="Arial" pitchFamily="34" charset="0"/>
                <a:cs typeface="Arial" pitchFamily="34" charset="0"/>
              </a:rPr>
              <a:t>gonna</a:t>
            </a:r>
            <a:r>
              <a:rPr lang="en-US" sz="2400" dirty="0">
                <a:latin typeface="Arial" pitchFamily="34" charset="0"/>
                <a:cs typeface="Arial" pitchFamily="34" charset="0"/>
              </a:rPr>
              <a:t> need it" (YAGNI) approach.</a:t>
            </a:r>
          </a:p>
          <a:p>
            <a:pPr marL="514350" indent="-514350">
              <a:buFont typeface="+mj-lt"/>
              <a:buAutoNum type="arabicPeriod"/>
            </a:pPr>
            <a:r>
              <a:rPr lang="en-US" sz="2400" dirty="0">
                <a:latin typeface="Arial" pitchFamily="34" charset="0"/>
                <a:cs typeface="Arial" pitchFamily="34" charset="0"/>
              </a:rPr>
              <a:t>Feedback – from unit tests, acceptance tests, customer.</a:t>
            </a:r>
          </a:p>
          <a:p>
            <a:pPr marL="514350" indent="-514350">
              <a:buFont typeface="+mj-lt"/>
              <a:buAutoNum type="arabicPeriod"/>
            </a:pPr>
            <a:r>
              <a:rPr lang="en-US" sz="2400" dirty="0">
                <a:latin typeface="Arial" pitchFamily="34" charset="0"/>
                <a:cs typeface="Arial" pitchFamily="34" charset="0"/>
              </a:rPr>
              <a:t>Courage – to change your code or throw it away.</a:t>
            </a:r>
          </a:p>
          <a:p>
            <a:pPr marL="514350" indent="-514350">
              <a:buFont typeface="+mj-lt"/>
              <a:buAutoNum type="arabicPeriod"/>
            </a:pPr>
            <a:r>
              <a:rPr lang="en-US" sz="2400" dirty="0">
                <a:latin typeface="Arial" pitchFamily="34" charset="0"/>
                <a:cs typeface="Arial" pitchFamily="34" charset="0"/>
              </a:rPr>
              <a:t>Respect – your peers. Don’t commit a change that breaks tests or compilation. Make sure everyone feels appreciated and heard.</a:t>
            </a:r>
            <a:endParaRPr lang="en-GB" sz="2400" dirty="0">
              <a:latin typeface="Arial" pitchFamily="34" charset="0"/>
              <a:cs typeface="Arial" pitchFamily="34" charset="0"/>
            </a:endParaRPr>
          </a:p>
          <a:p>
            <a:endParaRPr lang="en-US" dirty="0"/>
          </a:p>
        </p:txBody>
      </p:sp>
    </p:spTree>
    <p:extLst>
      <p:ext uri="{BB962C8B-B14F-4D97-AF65-F5344CB8AC3E}">
        <p14:creationId xmlns:p14="http://schemas.microsoft.com/office/powerpoint/2010/main" val="40288970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Xp</a:t>
            </a:r>
            <a:r>
              <a:rPr lang="en-GB" dirty="0" smtClean="0"/>
              <a:t>: practices</a:t>
            </a:r>
            <a:endParaRPr lang="en-US" dirty="0"/>
          </a:p>
        </p:txBody>
      </p:sp>
      <p:sp>
        <p:nvSpPr>
          <p:cNvPr id="3" name="Content Placeholder 2"/>
          <p:cNvSpPr>
            <a:spLocks noGrp="1"/>
          </p:cNvSpPr>
          <p:nvPr>
            <p:ph idx="1"/>
          </p:nvPr>
        </p:nvSpPr>
        <p:spPr>
          <a:xfrm>
            <a:off x="1024128" y="2286000"/>
            <a:ext cx="4363417" cy="4023360"/>
          </a:xfrm>
        </p:spPr>
        <p:txBody>
          <a:bodyPr>
            <a:normAutofit fontScale="70000" lnSpcReduction="20000"/>
          </a:bodyPr>
          <a:lstStyle/>
          <a:p>
            <a:pPr marL="0" indent="0">
              <a:buNone/>
            </a:pPr>
            <a:r>
              <a:rPr lang="en-US" sz="3200" b="1" dirty="0">
                <a:latin typeface="Arial" pitchFamily="34" charset="0"/>
                <a:cs typeface="Arial" pitchFamily="34" charset="0"/>
              </a:rPr>
              <a:t>Fine-scale feedback</a:t>
            </a:r>
          </a:p>
          <a:p>
            <a:pPr lvl="1"/>
            <a:r>
              <a:rPr lang="en-US" sz="3200" dirty="0">
                <a:latin typeface="Arial" pitchFamily="34" charset="0"/>
                <a:cs typeface="Arial" pitchFamily="34" charset="0"/>
              </a:rPr>
              <a:t>Pair programming</a:t>
            </a:r>
          </a:p>
          <a:p>
            <a:pPr lvl="1"/>
            <a:r>
              <a:rPr lang="en-US" sz="3200" dirty="0">
                <a:latin typeface="Arial" pitchFamily="34" charset="0"/>
                <a:cs typeface="Arial" pitchFamily="34" charset="0"/>
              </a:rPr>
              <a:t>Planning game</a:t>
            </a:r>
          </a:p>
          <a:p>
            <a:pPr lvl="1"/>
            <a:r>
              <a:rPr lang="en-US" sz="3200" dirty="0">
                <a:latin typeface="Arial" pitchFamily="34" charset="0"/>
                <a:cs typeface="Arial" pitchFamily="34" charset="0"/>
              </a:rPr>
              <a:t>Test-driven development</a:t>
            </a:r>
          </a:p>
          <a:p>
            <a:pPr lvl="1"/>
            <a:r>
              <a:rPr lang="en-US" sz="3200" dirty="0">
                <a:latin typeface="Arial" pitchFamily="34" charset="0"/>
                <a:cs typeface="Arial" pitchFamily="34" charset="0"/>
              </a:rPr>
              <a:t>Whole team</a:t>
            </a:r>
          </a:p>
          <a:p>
            <a:pPr lvl="1"/>
            <a:endParaRPr lang="en-US" sz="3200" dirty="0">
              <a:latin typeface="Arial" pitchFamily="34" charset="0"/>
              <a:cs typeface="Arial" pitchFamily="34" charset="0"/>
            </a:endParaRPr>
          </a:p>
          <a:p>
            <a:pPr marL="0" indent="0">
              <a:buNone/>
            </a:pPr>
            <a:r>
              <a:rPr lang="en-US" sz="3200" b="1" dirty="0">
                <a:latin typeface="Arial" pitchFamily="34" charset="0"/>
                <a:cs typeface="Arial" pitchFamily="34" charset="0"/>
              </a:rPr>
              <a:t>Continuous process</a:t>
            </a:r>
          </a:p>
          <a:p>
            <a:pPr lvl="1"/>
            <a:r>
              <a:rPr lang="en-US" sz="3200" dirty="0">
                <a:latin typeface="Arial" pitchFamily="34" charset="0"/>
                <a:cs typeface="Arial" pitchFamily="34" charset="0"/>
              </a:rPr>
              <a:t>Continuous integration</a:t>
            </a:r>
          </a:p>
          <a:p>
            <a:pPr lvl="1"/>
            <a:r>
              <a:rPr lang="en-US" sz="3200" dirty="0">
                <a:latin typeface="Arial" pitchFamily="34" charset="0"/>
                <a:cs typeface="Arial" pitchFamily="34" charset="0"/>
              </a:rPr>
              <a:t>Refactoring or design improvement</a:t>
            </a:r>
          </a:p>
          <a:p>
            <a:pPr lvl="1"/>
            <a:r>
              <a:rPr lang="en-US" sz="3200" dirty="0">
                <a:latin typeface="Arial" pitchFamily="34" charset="0"/>
                <a:cs typeface="Arial" pitchFamily="34" charset="0"/>
              </a:rPr>
              <a:t>Small releases</a:t>
            </a:r>
          </a:p>
          <a:p>
            <a:pPr lvl="1"/>
            <a:r>
              <a:rPr lang="en-US" sz="3200" dirty="0" smtClean="0">
                <a:latin typeface="Arial" pitchFamily="34" charset="0"/>
                <a:cs typeface="Arial" pitchFamily="34" charset="0"/>
              </a:rPr>
              <a:t>Sustainable </a:t>
            </a:r>
            <a:r>
              <a:rPr lang="en-US" sz="3200" dirty="0">
                <a:latin typeface="Arial" pitchFamily="34" charset="0"/>
                <a:cs typeface="Arial" pitchFamily="34" charset="0"/>
              </a:rPr>
              <a:t>pace</a:t>
            </a:r>
          </a:p>
          <a:p>
            <a:endParaRPr lang="en-US" dirty="0"/>
          </a:p>
        </p:txBody>
      </p:sp>
      <p:sp>
        <p:nvSpPr>
          <p:cNvPr id="4" name="Content Placeholder 2"/>
          <p:cNvSpPr txBox="1">
            <a:spLocks/>
          </p:cNvSpPr>
          <p:nvPr/>
        </p:nvSpPr>
        <p:spPr>
          <a:xfrm>
            <a:off x="5955957" y="2286000"/>
            <a:ext cx="4007709" cy="4023360"/>
          </a:xfrm>
          <a:prstGeom prst="rect">
            <a:avLst/>
          </a:prstGeom>
        </p:spPr>
        <p:txBody>
          <a:bodyPr vert="horz" lIns="45720" tIns="45720" rIns="45720" bIns="45720" rtlCol="0">
            <a:normAutofit fontScale="85000" lnSpcReduction="1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a:lstStyle>
          <a:p>
            <a:pPr marL="0" indent="0">
              <a:buFont typeface="Tw Cen MT" panose="020B0602020104020603" pitchFamily="34" charset="0"/>
              <a:buNone/>
            </a:pPr>
            <a:r>
              <a:rPr lang="en-US" sz="3200" b="1" dirty="0" smtClean="0">
                <a:latin typeface="Arial" pitchFamily="34" charset="0"/>
                <a:cs typeface="Arial" pitchFamily="34" charset="0"/>
              </a:rPr>
              <a:t>Shared understanding</a:t>
            </a:r>
          </a:p>
          <a:p>
            <a:pPr lvl="1"/>
            <a:r>
              <a:rPr lang="en-US" sz="3200" dirty="0" smtClean="0">
                <a:latin typeface="Arial" pitchFamily="34" charset="0"/>
                <a:cs typeface="Arial" pitchFamily="34" charset="0"/>
              </a:rPr>
              <a:t>Coding standards</a:t>
            </a:r>
          </a:p>
          <a:p>
            <a:pPr lvl="1"/>
            <a:r>
              <a:rPr lang="en-US" sz="3200" dirty="0" smtClean="0">
                <a:latin typeface="Arial" pitchFamily="34" charset="0"/>
                <a:cs typeface="Arial" pitchFamily="34" charset="0"/>
              </a:rPr>
              <a:t>Collective code ownership</a:t>
            </a:r>
          </a:p>
          <a:p>
            <a:pPr lvl="1"/>
            <a:r>
              <a:rPr lang="en-US" sz="3200" dirty="0" smtClean="0">
                <a:latin typeface="Arial" pitchFamily="34" charset="0"/>
                <a:cs typeface="Arial" pitchFamily="34" charset="0"/>
              </a:rPr>
              <a:t>Simple design</a:t>
            </a:r>
          </a:p>
          <a:p>
            <a:pPr lvl="1"/>
            <a:r>
              <a:rPr lang="en-US" sz="3200" dirty="0" smtClean="0">
                <a:latin typeface="Arial" pitchFamily="34" charset="0"/>
                <a:cs typeface="Arial" pitchFamily="34" charset="0"/>
              </a:rPr>
              <a:t>System metaphor</a:t>
            </a:r>
          </a:p>
          <a:p>
            <a:endParaRPr lang="en-US" sz="3200" dirty="0" smtClean="0">
              <a:latin typeface="Arial" pitchFamily="34" charset="0"/>
              <a:cs typeface="Arial" pitchFamily="34" charset="0"/>
            </a:endParaRPr>
          </a:p>
          <a:p>
            <a:pPr marL="0" indent="0">
              <a:buFont typeface="Tw Cen MT" panose="020B0602020104020603" pitchFamily="34" charset="0"/>
              <a:buNone/>
            </a:pPr>
            <a:r>
              <a:rPr lang="en-US" sz="3200" b="1" dirty="0" smtClean="0">
                <a:latin typeface="Arial" pitchFamily="34" charset="0"/>
                <a:cs typeface="Arial" pitchFamily="34" charset="0"/>
              </a:rPr>
              <a:t>Programmer welfare</a:t>
            </a:r>
          </a:p>
          <a:p>
            <a:pPr lvl="1"/>
            <a:r>
              <a:rPr lang="en-US" sz="3200" dirty="0" smtClean="0">
                <a:latin typeface="Arial" pitchFamily="34" charset="0"/>
                <a:cs typeface="Arial" pitchFamily="34" charset="0"/>
              </a:rPr>
              <a:t>Sustainable pace</a:t>
            </a:r>
          </a:p>
          <a:p>
            <a:endParaRPr lang="en-US" dirty="0"/>
          </a:p>
        </p:txBody>
      </p:sp>
    </p:spTree>
    <p:extLst>
      <p:ext uri="{BB962C8B-B14F-4D97-AF65-F5344CB8AC3E}">
        <p14:creationId xmlns:p14="http://schemas.microsoft.com/office/powerpoint/2010/main" val="41476289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XP:Practices</a:t>
            </a:r>
            <a:endParaRPr lang="en-US" dirty="0"/>
          </a:p>
        </p:txBody>
      </p:sp>
      <p:pic>
        <p:nvPicPr>
          <p:cNvPr id="1026" name="Picture 2" descr="https://res.infoq.com/articles/implementing-xp-methodology/en/resources/fig2.pn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202252" y="2286000"/>
            <a:ext cx="5363633" cy="4022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51074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Xp:rules</a:t>
            </a:r>
            <a:endParaRPr lang="en-US" dirty="0"/>
          </a:p>
        </p:txBody>
      </p:sp>
      <p:sp>
        <p:nvSpPr>
          <p:cNvPr id="4" name="Content Placeholder 2"/>
          <p:cNvSpPr txBox="1">
            <a:spLocks/>
          </p:cNvSpPr>
          <p:nvPr/>
        </p:nvSpPr>
        <p:spPr>
          <a:xfrm>
            <a:off x="160414" y="2084832"/>
            <a:ext cx="10932345" cy="4023360"/>
          </a:xfrm>
          <a:prstGeom prst="rect">
            <a:avLst/>
          </a:prstGeom>
        </p:spPr>
        <p:txBody>
          <a:bodyPr vert="horz" lIns="91440" tIns="45720" rIns="91440" bIns="45720" numCol="2" rtlCol="0" anchor="ctr"/>
          <a:lstStyle>
            <a:defPPr>
              <a:defRPr lang="en-US"/>
            </a:defPPr>
            <a:lvl1pPr marL="0" algn="r" defTabSz="914400" rtl="0" eaLnBrk="1" latinLnBrk="0" hangingPunct="1">
              <a:defRPr sz="1000" kern="1200" cap="all" baseline="0">
                <a:solidFill>
                  <a:schemeClr val="tx1">
                    <a:lumMod val="95000"/>
                    <a:lumOff val="5000"/>
                  </a:schemeClr>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800" b="1" dirty="0" smtClean="0">
                <a:latin typeface="Arial" pitchFamily="34" charset="0"/>
                <a:cs typeface="Arial" pitchFamily="34" charset="0"/>
              </a:rPr>
              <a:t>Planning</a:t>
            </a:r>
          </a:p>
          <a:p>
            <a:pPr lvl="1"/>
            <a:r>
              <a:rPr lang="en-US" dirty="0" smtClean="0">
                <a:latin typeface="Arial" pitchFamily="34" charset="0"/>
                <a:cs typeface="Arial" pitchFamily="34" charset="0"/>
              </a:rPr>
              <a:t>User stories are written.</a:t>
            </a:r>
          </a:p>
          <a:p>
            <a:pPr lvl="1"/>
            <a:r>
              <a:rPr lang="en-US" dirty="0" smtClean="0">
                <a:latin typeface="Arial" pitchFamily="34" charset="0"/>
                <a:cs typeface="Arial" pitchFamily="34" charset="0"/>
              </a:rPr>
              <a:t>Release planning creates the release schedule.</a:t>
            </a:r>
          </a:p>
          <a:p>
            <a:pPr lvl="1"/>
            <a:r>
              <a:rPr lang="en-US" dirty="0" smtClean="0">
                <a:latin typeface="Arial" pitchFamily="34" charset="0"/>
                <a:cs typeface="Arial" pitchFamily="34" charset="0"/>
              </a:rPr>
              <a:t>Make frequent small releases.</a:t>
            </a:r>
          </a:p>
          <a:p>
            <a:pPr lvl="1"/>
            <a:r>
              <a:rPr lang="en-US" dirty="0" smtClean="0">
                <a:latin typeface="Arial" pitchFamily="34" charset="0"/>
                <a:cs typeface="Arial" pitchFamily="34" charset="0"/>
              </a:rPr>
              <a:t>The project is divided into iterations.</a:t>
            </a:r>
          </a:p>
          <a:p>
            <a:pPr lvl="1"/>
            <a:r>
              <a:rPr lang="en-US" dirty="0" smtClean="0">
                <a:latin typeface="Arial" pitchFamily="34" charset="0"/>
                <a:cs typeface="Arial" pitchFamily="34" charset="0"/>
              </a:rPr>
              <a:t>Iteration planning starts each iteration.</a:t>
            </a:r>
          </a:p>
          <a:p>
            <a:r>
              <a:rPr lang="en-US" sz="1800" b="1" dirty="0" smtClean="0">
                <a:latin typeface="Arial" pitchFamily="34" charset="0"/>
                <a:cs typeface="Arial" pitchFamily="34" charset="0"/>
              </a:rPr>
              <a:t>Managing</a:t>
            </a:r>
          </a:p>
          <a:p>
            <a:pPr lvl="1"/>
            <a:r>
              <a:rPr lang="en-US" dirty="0" smtClean="0">
                <a:latin typeface="Arial" pitchFamily="34" charset="0"/>
                <a:cs typeface="Arial" pitchFamily="34" charset="0"/>
              </a:rPr>
              <a:t>Give the team a dedicated open work space.</a:t>
            </a:r>
          </a:p>
          <a:p>
            <a:pPr lvl="1"/>
            <a:r>
              <a:rPr lang="en-US" dirty="0" smtClean="0">
                <a:latin typeface="Arial" pitchFamily="34" charset="0"/>
                <a:cs typeface="Arial" pitchFamily="34" charset="0"/>
              </a:rPr>
              <a:t>Set a sustainable pace.</a:t>
            </a:r>
          </a:p>
          <a:p>
            <a:pPr lvl="1"/>
            <a:r>
              <a:rPr lang="en-US" dirty="0" smtClean="0">
                <a:latin typeface="Arial" pitchFamily="34" charset="0"/>
                <a:cs typeface="Arial" pitchFamily="34" charset="0"/>
              </a:rPr>
              <a:t>A stand up meeting starts each day.</a:t>
            </a:r>
          </a:p>
          <a:p>
            <a:pPr lvl="1"/>
            <a:r>
              <a:rPr lang="en-US" dirty="0" smtClean="0">
                <a:latin typeface="Arial" pitchFamily="34" charset="0"/>
                <a:cs typeface="Arial" pitchFamily="34" charset="0"/>
              </a:rPr>
              <a:t>The Project Velocity is measured.</a:t>
            </a:r>
          </a:p>
          <a:p>
            <a:pPr lvl="1"/>
            <a:r>
              <a:rPr lang="en-US" dirty="0" smtClean="0">
                <a:latin typeface="Arial" pitchFamily="34" charset="0"/>
                <a:cs typeface="Arial" pitchFamily="34" charset="0"/>
              </a:rPr>
              <a:t>Move people around.</a:t>
            </a:r>
          </a:p>
          <a:p>
            <a:pPr lvl="1"/>
            <a:r>
              <a:rPr lang="en-US" dirty="0" smtClean="0">
                <a:latin typeface="Arial" pitchFamily="34" charset="0"/>
                <a:cs typeface="Arial" pitchFamily="34" charset="0"/>
              </a:rPr>
              <a:t>Fix XP when it breaks.</a:t>
            </a:r>
          </a:p>
          <a:p>
            <a:pPr lvl="1"/>
            <a:endParaRPr lang="en-GB" dirty="0">
              <a:latin typeface="Arial" pitchFamily="34" charset="0"/>
              <a:cs typeface="Arial" pitchFamily="34" charset="0"/>
            </a:endParaRPr>
          </a:p>
          <a:p>
            <a:r>
              <a:rPr lang="en-US" sz="1800" b="1" dirty="0" smtClean="0">
                <a:latin typeface="Arial" pitchFamily="34" charset="0"/>
                <a:cs typeface="Arial" pitchFamily="34" charset="0"/>
              </a:rPr>
              <a:t>Design</a:t>
            </a:r>
          </a:p>
          <a:p>
            <a:pPr lvl="1"/>
            <a:r>
              <a:rPr lang="en-US" dirty="0" smtClean="0">
                <a:latin typeface="Arial" pitchFamily="34" charset="0"/>
                <a:cs typeface="Arial" pitchFamily="34" charset="0"/>
              </a:rPr>
              <a:t>Simplicity.</a:t>
            </a:r>
          </a:p>
          <a:p>
            <a:pPr lvl="1"/>
            <a:r>
              <a:rPr lang="en-US" dirty="0" smtClean="0">
                <a:latin typeface="Arial" pitchFamily="34" charset="0"/>
                <a:cs typeface="Arial" pitchFamily="34" charset="0"/>
              </a:rPr>
              <a:t>Choose a system metaphor.</a:t>
            </a:r>
          </a:p>
          <a:p>
            <a:pPr lvl="1"/>
            <a:r>
              <a:rPr lang="en-US" dirty="0" smtClean="0">
                <a:latin typeface="Arial" pitchFamily="34" charset="0"/>
                <a:cs typeface="Arial" pitchFamily="34" charset="0"/>
              </a:rPr>
              <a:t>Use CRC cards for design sessions.</a:t>
            </a:r>
          </a:p>
          <a:p>
            <a:pPr lvl="1"/>
            <a:r>
              <a:rPr lang="en-US" dirty="0" smtClean="0">
                <a:latin typeface="Arial" pitchFamily="34" charset="0"/>
                <a:cs typeface="Arial" pitchFamily="34" charset="0"/>
              </a:rPr>
              <a:t>Create spike solutions to reduce risk.</a:t>
            </a:r>
          </a:p>
          <a:p>
            <a:pPr lvl="1"/>
            <a:r>
              <a:rPr lang="en-US" dirty="0" smtClean="0">
                <a:latin typeface="Arial" pitchFamily="34" charset="0"/>
                <a:cs typeface="Arial" pitchFamily="34" charset="0"/>
              </a:rPr>
              <a:t>No functionality is added early.</a:t>
            </a:r>
          </a:p>
          <a:p>
            <a:pPr lvl="1"/>
            <a:r>
              <a:rPr lang="en-US" dirty="0" smtClean="0">
                <a:latin typeface="Arial" pitchFamily="34" charset="0"/>
                <a:cs typeface="Arial" pitchFamily="34" charset="0"/>
              </a:rPr>
              <a:t>Refactor whenever and wherever possible.</a:t>
            </a:r>
          </a:p>
        </p:txBody>
      </p:sp>
    </p:spTree>
    <p:extLst>
      <p:ext uri="{BB962C8B-B14F-4D97-AF65-F5344CB8AC3E}">
        <p14:creationId xmlns:p14="http://schemas.microsoft.com/office/powerpoint/2010/main" val="269074635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Xp:rules</a:t>
            </a:r>
            <a:endParaRPr lang="en-US" dirty="0"/>
          </a:p>
        </p:txBody>
      </p:sp>
      <p:sp>
        <p:nvSpPr>
          <p:cNvPr id="3" name="Content Placeholder 2"/>
          <p:cNvSpPr>
            <a:spLocks noGrp="1"/>
          </p:cNvSpPr>
          <p:nvPr>
            <p:ph idx="1"/>
          </p:nvPr>
        </p:nvSpPr>
        <p:spPr/>
        <p:txBody>
          <a:bodyPr>
            <a:normAutofit fontScale="92500" lnSpcReduction="20000"/>
          </a:bodyPr>
          <a:lstStyle/>
          <a:p>
            <a:r>
              <a:rPr lang="en-US" sz="1800" b="1" dirty="0">
                <a:latin typeface="Arial" pitchFamily="34" charset="0"/>
                <a:cs typeface="Arial" pitchFamily="34" charset="0"/>
              </a:rPr>
              <a:t>Coding</a:t>
            </a:r>
          </a:p>
          <a:p>
            <a:pPr lvl="1"/>
            <a:r>
              <a:rPr lang="en-US" dirty="0">
                <a:latin typeface="Arial" pitchFamily="34" charset="0"/>
                <a:cs typeface="Arial" pitchFamily="34" charset="0"/>
              </a:rPr>
              <a:t>The customer is always available.</a:t>
            </a:r>
          </a:p>
          <a:p>
            <a:pPr lvl="1"/>
            <a:r>
              <a:rPr lang="en-US" dirty="0">
                <a:latin typeface="Arial" pitchFamily="34" charset="0"/>
                <a:cs typeface="Arial" pitchFamily="34" charset="0"/>
              </a:rPr>
              <a:t>Code must be written to agreed standards.</a:t>
            </a:r>
          </a:p>
          <a:p>
            <a:pPr lvl="1"/>
            <a:r>
              <a:rPr lang="en-US" dirty="0">
                <a:latin typeface="Arial" pitchFamily="34" charset="0"/>
                <a:cs typeface="Arial" pitchFamily="34" charset="0"/>
              </a:rPr>
              <a:t>Code the unit test first.</a:t>
            </a:r>
          </a:p>
          <a:p>
            <a:pPr lvl="1"/>
            <a:r>
              <a:rPr lang="en-US" dirty="0">
                <a:latin typeface="Arial" pitchFamily="34" charset="0"/>
                <a:cs typeface="Arial" pitchFamily="34" charset="0"/>
              </a:rPr>
              <a:t>All production code is pair programmed.</a:t>
            </a:r>
          </a:p>
          <a:p>
            <a:pPr lvl="1"/>
            <a:r>
              <a:rPr lang="en-US" dirty="0">
                <a:latin typeface="Arial" pitchFamily="34" charset="0"/>
                <a:cs typeface="Arial" pitchFamily="34" charset="0"/>
              </a:rPr>
              <a:t>Only one pair integrates code at a time.</a:t>
            </a:r>
          </a:p>
          <a:p>
            <a:pPr lvl="1"/>
            <a:r>
              <a:rPr lang="en-US" dirty="0">
                <a:latin typeface="Arial" pitchFamily="34" charset="0"/>
                <a:cs typeface="Arial" pitchFamily="34" charset="0"/>
              </a:rPr>
              <a:t>Integrate often.</a:t>
            </a:r>
          </a:p>
          <a:p>
            <a:pPr lvl="1"/>
            <a:r>
              <a:rPr lang="en-US" dirty="0">
                <a:latin typeface="Arial" pitchFamily="34" charset="0"/>
                <a:cs typeface="Arial" pitchFamily="34" charset="0"/>
              </a:rPr>
              <a:t>Set up a dedicated integration computer.</a:t>
            </a:r>
          </a:p>
          <a:p>
            <a:pPr lvl="1"/>
            <a:r>
              <a:rPr lang="en-US" dirty="0">
                <a:latin typeface="Arial" pitchFamily="34" charset="0"/>
                <a:cs typeface="Arial" pitchFamily="34" charset="0"/>
              </a:rPr>
              <a:t>Use collective ownership.</a:t>
            </a:r>
          </a:p>
          <a:p>
            <a:r>
              <a:rPr lang="en-US" sz="1800" b="1" dirty="0">
                <a:latin typeface="Arial" pitchFamily="34" charset="0"/>
                <a:cs typeface="Arial" pitchFamily="34" charset="0"/>
              </a:rPr>
              <a:t>Testing</a:t>
            </a:r>
          </a:p>
          <a:p>
            <a:pPr lvl="1"/>
            <a:r>
              <a:rPr lang="en-US" dirty="0">
                <a:latin typeface="Arial" pitchFamily="34" charset="0"/>
                <a:cs typeface="Arial" pitchFamily="34" charset="0"/>
              </a:rPr>
              <a:t>All code must have unit tests.</a:t>
            </a:r>
          </a:p>
          <a:p>
            <a:pPr lvl="1"/>
            <a:r>
              <a:rPr lang="en-US" dirty="0">
                <a:latin typeface="Arial" pitchFamily="34" charset="0"/>
                <a:cs typeface="Arial" pitchFamily="34" charset="0"/>
              </a:rPr>
              <a:t>All code must pass all unit tests before it can be released.</a:t>
            </a:r>
          </a:p>
          <a:p>
            <a:pPr lvl="1"/>
            <a:r>
              <a:rPr lang="en-US" dirty="0">
                <a:latin typeface="Arial" pitchFamily="34" charset="0"/>
                <a:cs typeface="Arial" pitchFamily="34" charset="0"/>
              </a:rPr>
              <a:t>When a bug is found tests are created.</a:t>
            </a:r>
          </a:p>
          <a:p>
            <a:pPr lvl="1"/>
            <a:r>
              <a:rPr lang="en-US" dirty="0">
                <a:latin typeface="Arial" pitchFamily="34" charset="0"/>
                <a:cs typeface="Arial" pitchFamily="34" charset="0"/>
              </a:rPr>
              <a:t>Acceptance tests are run often and the score is published.</a:t>
            </a:r>
          </a:p>
          <a:p>
            <a:endParaRPr lang="en-US" dirty="0"/>
          </a:p>
        </p:txBody>
      </p:sp>
    </p:spTree>
    <p:extLst>
      <p:ext uri="{BB962C8B-B14F-4D97-AF65-F5344CB8AC3E}">
        <p14:creationId xmlns:p14="http://schemas.microsoft.com/office/powerpoint/2010/main" val="341460901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Xp:roles</a:t>
            </a:r>
            <a:endParaRPr lang="en-US" dirty="0"/>
          </a:p>
        </p:txBody>
      </p:sp>
      <p:sp>
        <p:nvSpPr>
          <p:cNvPr id="3" name="Content Placeholder 2"/>
          <p:cNvSpPr>
            <a:spLocks noGrp="1"/>
          </p:cNvSpPr>
          <p:nvPr>
            <p:ph idx="1"/>
          </p:nvPr>
        </p:nvSpPr>
        <p:spPr/>
        <p:txBody>
          <a:bodyPr/>
          <a:lstStyle/>
          <a:p>
            <a:r>
              <a:rPr lang="en-GB" dirty="0" smtClean="0"/>
              <a:t>Tracker</a:t>
            </a:r>
          </a:p>
          <a:p>
            <a:r>
              <a:rPr lang="en-GB" dirty="0" smtClean="0"/>
              <a:t>Customer</a:t>
            </a:r>
          </a:p>
          <a:p>
            <a:r>
              <a:rPr lang="en-GB" dirty="0" smtClean="0"/>
              <a:t>Programmer</a:t>
            </a:r>
          </a:p>
          <a:p>
            <a:r>
              <a:rPr lang="en-GB" dirty="0" smtClean="0"/>
              <a:t>Tester</a:t>
            </a:r>
          </a:p>
          <a:p>
            <a:r>
              <a:rPr lang="en-GB" dirty="0" smtClean="0"/>
              <a:t>Coach </a:t>
            </a:r>
            <a:endParaRPr lang="en-US" dirty="0"/>
          </a:p>
        </p:txBody>
      </p:sp>
    </p:spTree>
    <p:extLst>
      <p:ext uri="{BB962C8B-B14F-4D97-AF65-F5344CB8AC3E}">
        <p14:creationId xmlns:p14="http://schemas.microsoft.com/office/powerpoint/2010/main" val="312650091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Xp:roles</a:t>
            </a:r>
            <a:endParaRPr lang="en-US" dirty="0"/>
          </a:p>
        </p:txBody>
      </p:sp>
      <p:sp>
        <p:nvSpPr>
          <p:cNvPr id="3" name="Content Placeholder 2"/>
          <p:cNvSpPr>
            <a:spLocks noGrp="1"/>
          </p:cNvSpPr>
          <p:nvPr>
            <p:ph idx="1"/>
          </p:nvPr>
        </p:nvSpPr>
        <p:spPr/>
        <p:txBody>
          <a:bodyPr/>
          <a:lstStyle/>
          <a:p>
            <a:r>
              <a:rPr lang="en-GB" dirty="0" smtClean="0"/>
              <a:t>Tracker – detects problems with product development and trances progress.</a:t>
            </a:r>
          </a:p>
          <a:p>
            <a:endParaRPr lang="en-GB" dirty="0"/>
          </a:p>
          <a:p>
            <a:pPr marL="0" indent="0">
              <a:buNone/>
            </a:pPr>
            <a:r>
              <a:rPr lang="en-GB" dirty="0" smtClean="0"/>
              <a:t>Optional member of the team. Normally one of the developers takes on the role of the tracker. Trackers use different metrics to make sure the project is viable, sustainable, meets KPIs etc. </a:t>
            </a:r>
          </a:p>
          <a:p>
            <a:endParaRPr lang="en-GB" dirty="0"/>
          </a:p>
          <a:p>
            <a:endParaRPr lang="en-US" dirty="0"/>
          </a:p>
        </p:txBody>
      </p:sp>
    </p:spTree>
    <p:extLst>
      <p:ext uri="{BB962C8B-B14F-4D97-AF65-F5344CB8AC3E}">
        <p14:creationId xmlns:p14="http://schemas.microsoft.com/office/powerpoint/2010/main" val="305034619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Xp:roles</a:t>
            </a:r>
            <a:endParaRPr lang="en-US" dirty="0"/>
          </a:p>
        </p:txBody>
      </p:sp>
      <p:sp>
        <p:nvSpPr>
          <p:cNvPr id="3" name="Content Placeholder 2"/>
          <p:cNvSpPr>
            <a:spLocks noGrp="1"/>
          </p:cNvSpPr>
          <p:nvPr>
            <p:ph idx="1"/>
          </p:nvPr>
        </p:nvSpPr>
        <p:spPr/>
        <p:txBody>
          <a:bodyPr/>
          <a:lstStyle/>
          <a:p>
            <a:r>
              <a:rPr lang="en-GB" dirty="0" smtClean="0"/>
              <a:t>Customer – sets priorities, describes business processes, provides scenarios (stories)</a:t>
            </a:r>
          </a:p>
          <a:p>
            <a:endParaRPr lang="en-GB" dirty="0"/>
          </a:p>
          <a:p>
            <a:r>
              <a:rPr lang="en-GB" dirty="0" smtClean="0"/>
              <a:t>Customer must be actively engaged in decision making and development of the product. Customer role can be shared by more than one person. </a:t>
            </a:r>
            <a:endParaRPr lang="en-GB" dirty="0"/>
          </a:p>
          <a:p>
            <a:endParaRPr lang="en-GB" dirty="0"/>
          </a:p>
          <a:p>
            <a:endParaRPr lang="en-US" dirty="0"/>
          </a:p>
        </p:txBody>
      </p:sp>
    </p:spTree>
    <p:extLst>
      <p:ext uri="{BB962C8B-B14F-4D97-AF65-F5344CB8AC3E}">
        <p14:creationId xmlns:p14="http://schemas.microsoft.com/office/powerpoint/2010/main" val="406061310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Xp:roles</a:t>
            </a:r>
            <a:endParaRPr lang="en-US" dirty="0"/>
          </a:p>
        </p:txBody>
      </p:sp>
      <p:sp>
        <p:nvSpPr>
          <p:cNvPr id="3" name="Content Placeholder 2"/>
          <p:cNvSpPr>
            <a:spLocks noGrp="1"/>
          </p:cNvSpPr>
          <p:nvPr>
            <p:ph idx="1"/>
          </p:nvPr>
        </p:nvSpPr>
        <p:spPr/>
        <p:txBody>
          <a:bodyPr/>
          <a:lstStyle/>
          <a:p>
            <a:r>
              <a:rPr lang="en-GB" dirty="0" smtClean="0"/>
              <a:t>Programmer – codes the product</a:t>
            </a:r>
          </a:p>
          <a:p>
            <a:r>
              <a:rPr lang="en-GB" dirty="0" smtClean="0"/>
              <a:t>Programmers or developers are responsible for realising stories into the computer programme. Programmers are very important part of the team and in fact many other roles share some of the programmers tasks.</a:t>
            </a:r>
            <a:endParaRPr lang="en-GB" dirty="0"/>
          </a:p>
          <a:p>
            <a:endParaRPr lang="en-GB" dirty="0"/>
          </a:p>
          <a:p>
            <a:endParaRPr lang="en-US" dirty="0"/>
          </a:p>
        </p:txBody>
      </p:sp>
    </p:spTree>
    <p:extLst>
      <p:ext uri="{BB962C8B-B14F-4D97-AF65-F5344CB8AC3E}">
        <p14:creationId xmlns:p14="http://schemas.microsoft.com/office/powerpoint/2010/main" val="139398644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Xp:roles</a:t>
            </a:r>
            <a:endParaRPr lang="en-US" dirty="0"/>
          </a:p>
        </p:txBody>
      </p:sp>
      <p:sp>
        <p:nvSpPr>
          <p:cNvPr id="3" name="Content Placeholder 2"/>
          <p:cNvSpPr>
            <a:spLocks noGrp="1"/>
          </p:cNvSpPr>
          <p:nvPr>
            <p:ph idx="1"/>
          </p:nvPr>
        </p:nvSpPr>
        <p:spPr/>
        <p:txBody>
          <a:bodyPr/>
          <a:lstStyle/>
          <a:p>
            <a:r>
              <a:rPr lang="en-GB" dirty="0" smtClean="0"/>
              <a:t>Tester – person responsible for the quality of the final product through testing its components</a:t>
            </a:r>
            <a:endParaRPr lang="en-GB" dirty="0"/>
          </a:p>
          <a:p>
            <a:endParaRPr lang="en-GB" dirty="0"/>
          </a:p>
          <a:p>
            <a:endParaRPr lang="en-US" dirty="0"/>
          </a:p>
        </p:txBody>
      </p:sp>
    </p:spTree>
    <p:extLst>
      <p:ext uri="{BB962C8B-B14F-4D97-AF65-F5344CB8AC3E}">
        <p14:creationId xmlns:p14="http://schemas.microsoft.com/office/powerpoint/2010/main" val="55319985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Xp:roles</a:t>
            </a:r>
            <a:endParaRPr lang="en-US" dirty="0"/>
          </a:p>
        </p:txBody>
      </p:sp>
      <p:sp>
        <p:nvSpPr>
          <p:cNvPr id="3" name="Content Placeholder 2"/>
          <p:cNvSpPr>
            <a:spLocks noGrp="1"/>
          </p:cNvSpPr>
          <p:nvPr>
            <p:ph idx="1"/>
          </p:nvPr>
        </p:nvSpPr>
        <p:spPr/>
        <p:txBody>
          <a:bodyPr/>
          <a:lstStyle/>
          <a:p>
            <a:r>
              <a:rPr lang="en-GB" dirty="0"/>
              <a:t>Coach </a:t>
            </a:r>
            <a:r>
              <a:rPr lang="en-GB" dirty="0" smtClean="0"/>
              <a:t>– monitors team work, motivates to follow effective practices, controls the process</a:t>
            </a:r>
            <a:endParaRPr lang="en-US" dirty="0"/>
          </a:p>
          <a:p>
            <a:r>
              <a:rPr lang="en-GB" dirty="0" smtClean="0"/>
              <a:t>A person with previous XP experience. The main role of the coach is to make sure the principles of XP are followed by the team members in a most efficient way so that the project genuinely follows the XP methodology.</a:t>
            </a:r>
            <a:endParaRPr lang="en-GB" dirty="0"/>
          </a:p>
          <a:p>
            <a:endParaRPr lang="en-US" dirty="0"/>
          </a:p>
        </p:txBody>
      </p:sp>
    </p:spTree>
    <p:extLst>
      <p:ext uri="{BB962C8B-B14F-4D97-AF65-F5344CB8AC3E}">
        <p14:creationId xmlns:p14="http://schemas.microsoft.com/office/powerpoint/2010/main" val="311935158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XP: Use of XP survey</a:t>
            </a:r>
            <a:endParaRPr lang="en-US" dirty="0"/>
          </a:p>
        </p:txBody>
      </p:sp>
      <p:sp>
        <p:nvSpPr>
          <p:cNvPr id="3" name="Content Placeholder 2"/>
          <p:cNvSpPr>
            <a:spLocks noGrp="1"/>
          </p:cNvSpPr>
          <p:nvPr>
            <p:ph idx="1"/>
          </p:nvPr>
        </p:nvSpPr>
        <p:spPr/>
        <p:txBody>
          <a:bodyPr>
            <a:normAutofit fontScale="92500"/>
          </a:bodyPr>
          <a:lstStyle/>
          <a:p>
            <a:r>
              <a:rPr lang="en-US" dirty="0"/>
              <a:t>• Almost all of the projects were rated successful. </a:t>
            </a:r>
            <a:endParaRPr lang="en-US" dirty="0" smtClean="0"/>
          </a:p>
          <a:p>
            <a:r>
              <a:rPr lang="en-US" dirty="0" smtClean="0"/>
              <a:t>• </a:t>
            </a:r>
            <a:r>
              <a:rPr lang="en-US" dirty="0"/>
              <a:t>100% of the asked developers would reuse XP in the next project, when appropriate. </a:t>
            </a:r>
            <a:endParaRPr lang="en-US" dirty="0" smtClean="0"/>
          </a:p>
          <a:p>
            <a:r>
              <a:rPr lang="en-US" dirty="0" smtClean="0"/>
              <a:t>• </a:t>
            </a:r>
            <a:r>
              <a:rPr lang="en-US" dirty="0"/>
              <a:t>The frequent absence of the customer was identified as high project risk. </a:t>
            </a:r>
            <a:endParaRPr lang="en-US" dirty="0" smtClean="0"/>
          </a:p>
          <a:p>
            <a:r>
              <a:rPr lang="en-US" dirty="0" smtClean="0"/>
              <a:t>• </a:t>
            </a:r>
            <a:r>
              <a:rPr lang="en-US" dirty="0"/>
              <a:t>Problems with XP often come from “barriers in the mind”: management was skeptic, company philosophy didn’t allow on-site customer, developers refused pair programming. </a:t>
            </a:r>
            <a:endParaRPr lang="en-US" dirty="0" smtClean="0"/>
          </a:p>
          <a:p>
            <a:r>
              <a:rPr lang="en-US" dirty="0" smtClean="0"/>
              <a:t>• </a:t>
            </a:r>
            <a:r>
              <a:rPr lang="en-US" dirty="0"/>
              <a:t>Most useful XP elements were common code ownership, testing and continuous integration. Most critical metaphor and on-site customer. </a:t>
            </a:r>
            <a:endParaRPr lang="en-US" dirty="0" smtClean="0"/>
          </a:p>
          <a:p>
            <a:r>
              <a:rPr lang="en-US" dirty="0" smtClean="0"/>
              <a:t>• </a:t>
            </a:r>
            <a:r>
              <a:rPr lang="en-US" dirty="0"/>
              <a:t>As most important success factors have been mentioned: testing, pair programming and the focus of XP on the right goals. </a:t>
            </a:r>
            <a:endParaRPr lang="en-US" dirty="0" smtClean="0"/>
          </a:p>
          <a:p>
            <a:r>
              <a:rPr lang="en-GB" dirty="0" smtClean="0"/>
              <a:t>(</a:t>
            </a:r>
            <a:r>
              <a:rPr lang="en-GB" dirty="0"/>
              <a:t>https://arxiv.org/ftp/arxiv/papers/1409/1409.6599.pdf </a:t>
            </a:r>
            <a:r>
              <a:rPr lang="en-GB" dirty="0" smtClean="0"/>
              <a:t>)</a:t>
            </a:r>
            <a:endParaRPr lang="en-US" dirty="0"/>
          </a:p>
        </p:txBody>
      </p:sp>
    </p:spTree>
    <p:extLst>
      <p:ext uri="{BB962C8B-B14F-4D97-AF65-F5344CB8AC3E}">
        <p14:creationId xmlns:p14="http://schemas.microsoft.com/office/powerpoint/2010/main" val="186733021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US" dirty="0"/>
          </a:p>
        </p:txBody>
      </p:sp>
      <p:sp>
        <p:nvSpPr>
          <p:cNvPr id="3" name="Content Placeholder 2"/>
          <p:cNvSpPr>
            <a:spLocks noGrp="1"/>
          </p:cNvSpPr>
          <p:nvPr>
            <p:ph idx="1"/>
          </p:nvPr>
        </p:nvSpPr>
        <p:spPr/>
        <p:txBody>
          <a:bodyPr>
            <a:normAutofit fontScale="92500"/>
          </a:bodyPr>
          <a:lstStyle/>
          <a:p>
            <a:r>
              <a:rPr lang="en-US" dirty="0"/>
              <a:t>Beck, K. (2004). </a:t>
            </a:r>
            <a:r>
              <a:rPr lang="en-US" i="1" dirty="0"/>
              <a:t>Extreme programming </a:t>
            </a:r>
            <a:r>
              <a:rPr lang="en-US" i="1" dirty="0" err="1"/>
              <a:t>eXplained</a:t>
            </a:r>
            <a:r>
              <a:rPr lang="en-US" dirty="0"/>
              <a:t>. 2nd ed. Reading, MA: Addison-Wesley.</a:t>
            </a:r>
          </a:p>
          <a:p>
            <a:r>
              <a:rPr lang="en-US" dirty="0"/>
              <a:t>Extreme Programming: A gentle introduction, (2015). </a:t>
            </a:r>
            <a:r>
              <a:rPr lang="en-US" i="1" dirty="0"/>
              <a:t>The Rules of Extreme Programming</a:t>
            </a:r>
            <a:r>
              <a:rPr lang="en-US" dirty="0"/>
              <a:t>. [online] Available at: http://www.extremeprogramming.org/rules.html [Accessed 10 Nov. 2015].</a:t>
            </a:r>
          </a:p>
          <a:p>
            <a:r>
              <a:rPr lang="en-US" dirty="0"/>
              <a:t>Georgia Tech (2015). </a:t>
            </a:r>
            <a:r>
              <a:rPr lang="en-US" i="1" dirty="0"/>
              <a:t>Software Development Processes</a:t>
            </a:r>
            <a:r>
              <a:rPr lang="en-US" dirty="0"/>
              <a:t>. [online] Udacity.com. Available at: https://www.udacity.com/course/software-development-process--ud805 [Accessed 10 Nov. 2015].</a:t>
            </a:r>
            <a:endParaRPr lang="en-GB" i="1" dirty="0"/>
          </a:p>
          <a:p>
            <a:r>
              <a:rPr lang="en-US" dirty="0"/>
              <a:t>Wikipedia, (2015). </a:t>
            </a:r>
            <a:r>
              <a:rPr lang="en-US" i="1" dirty="0"/>
              <a:t>Extreme programming</a:t>
            </a:r>
            <a:r>
              <a:rPr lang="en-US" dirty="0"/>
              <a:t>. [online] Available at: https://en.wikipedia.org/wiki/Extreme_programming [Accessed 10 Nov. 2015].</a:t>
            </a:r>
          </a:p>
          <a:p>
            <a:endParaRPr lang="en-GB" i="1" dirty="0"/>
          </a:p>
          <a:p>
            <a:r>
              <a:rPr lang="en-GB" i="1" dirty="0"/>
              <a:t>Google…</a:t>
            </a:r>
          </a:p>
          <a:p>
            <a:endParaRPr lang="en-US" dirty="0"/>
          </a:p>
        </p:txBody>
      </p:sp>
    </p:spTree>
    <p:extLst>
      <p:ext uri="{BB962C8B-B14F-4D97-AF65-F5344CB8AC3E}">
        <p14:creationId xmlns:p14="http://schemas.microsoft.com/office/powerpoint/2010/main" val="249150453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455F51"/>
      </a:dk2>
      <a:lt2>
        <a:srgbClr val="E3DED1"/>
      </a:lt2>
      <a:accent1>
        <a:srgbClr val="99CB38"/>
      </a:accent1>
      <a:accent2>
        <a:srgbClr val="63A537"/>
      </a:accent2>
      <a:accent3>
        <a:srgbClr val="E6D024"/>
      </a:accent3>
      <a:accent4>
        <a:srgbClr val="CC9700"/>
      </a:accent4>
      <a:accent5>
        <a:srgbClr val="4EB3CF"/>
      </a:accent5>
      <a:accent6>
        <a:srgbClr val="378DA6"/>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29F68FFC-748B-4FC3-BF39-7F84A6D5840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1077</TotalTime>
  <Words>979</Words>
  <Application>Microsoft Office PowerPoint</Application>
  <PresentationFormat>Widescreen</PresentationFormat>
  <Paragraphs>138</Paragraphs>
  <Slides>19</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Tw Cen MT</vt:lpstr>
      <vt:lpstr>Tw Cen MT Condensed</vt:lpstr>
      <vt:lpstr>Wingdings 3</vt:lpstr>
      <vt:lpstr>Integral</vt:lpstr>
      <vt:lpstr>SYSTEMS ANALYSIS AND DESIGN</vt:lpstr>
      <vt:lpstr>Agenda</vt:lpstr>
      <vt:lpstr>Xp: iterative and incremental</vt:lpstr>
      <vt:lpstr>XP:Agile</vt:lpstr>
      <vt:lpstr>XP: history</vt:lpstr>
      <vt:lpstr>Xp: idea</vt:lpstr>
      <vt:lpstr>Xp: values</vt:lpstr>
      <vt:lpstr>Xp: practices</vt:lpstr>
      <vt:lpstr>XP:Practices</vt:lpstr>
      <vt:lpstr>Xp:rules</vt:lpstr>
      <vt:lpstr>Xp:rules</vt:lpstr>
      <vt:lpstr>Xp:roles</vt:lpstr>
      <vt:lpstr>Xp:roles</vt:lpstr>
      <vt:lpstr>Xp:roles</vt:lpstr>
      <vt:lpstr>Xp:roles</vt:lpstr>
      <vt:lpstr>Xp:roles</vt:lpstr>
      <vt:lpstr>Xp:roles</vt:lpstr>
      <vt:lpstr>XP: Use of XP survey</vt:lpstr>
      <vt:lpstr>Reading</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Extreme programming</dc:title>
  <dc:creator>Aleksey Semyonov</dc:creator>
  <cp:lastModifiedBy>Aleksey Semyonov</cp:lastModifiedBy>
  <cp:revision>7</cp:revision>
  <dcterms:created xsi:type="dcterms:W3CDTF">2018-05-28T10:53:03Z</dcterms:created>
  <dcterms:modified xsi:type="dcterms:W3CDTF">2018-05-31T06:59:41Z</dcterms:modified>
</cp:coreProperties>
</file>