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2" r:id="rId4"/>
  </p:sldMasterIdLst>
  <p:notesMasterIdLst>
    <p:notesMasterId r:id="rId48"/>
  </p:notesMasterIdLst>
  <p:sldIdLst>
    <p:sldId id="256" r:id="rId5"/>
    <p:sldId id="259" r:id="rId6"/>
    <p:sldId id="264" r:id="rId7"/>
    <p:sldId id="260" r:id="rId8"/>
    <p:sldId id="261" r:id="rId9"/>
    <p:sldId id="262" r:id="rId10"/>
    <p:sldId id="263" r:id="rId11"/>
    <p:sldId id="283" r:id="rId12"/>
    <p:sldId id="280" r:id="rId13"/>
    <p:sldId id="281" r:id="rId14"/>
    <p:sldId id="282"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84" r:id="rId29"/>
    <p:sldId id="286" r:id="rId30"/>
    <p:sldId id="287" r:id="rId31"/>
    <p:sldId id="288" r:id="rId32"/>
    <p:sldId id="289" r:id="rId33"/>
    <p:sldId id="290" r:id="rId34"/>
    <p:sldId id="291" r:id="rId35"/>
    <p:sldId id="302" r:id="rId36"/>
    <p:sldId id="293" r:id="rId37"/>
    <p:sldId id="294" r:id="rId38"/>
    <p:sldId id="295" r:id="rId39"/>
    <p:sldId id="296" r:id="rId40"/>
    <p:sldId id="303" r:id="rId41"/>
    <p:sldId id="297" r:id="rId42"/>
    <p:sldId id="298" r:id="rId43"/>
    <p:sldId id="299" r:id="rId44"/>
    <p:sldId id="300" r:id="rId45"/>
    <p:sldId id="301" r:id="rId46"/>
    <p:sldId id="279" r:id="rId4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3" d="100"/>
          <a:sy n="103" d="100"/>
        </p:scale>
        <p:origin x="23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9CB32D0-A5B1-4CA7-B2DF-091D7F14B480}" type="datetimeFigureOut">
              <a:rPr lang="ru-RU" smtClean="0"/>
              <a:t>26.03.2018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638CCF8-D1E9-4FBA-BD69-A16B8258017C}" type="slidenum">
              <a:rPr lang="ru-RU" smtClean="0"/>
              <a:t>‹#›</a:t>
            </a:fld>
            <a:endParaRPr lang="ru-RU"/>
          </a:p>
        </p:txBody>
      </p:sp>
    </p:spTree>
    <p:extLst>
      <p:ext uri="{BB962C8B-B14F-4D97-AF65-F5344CB8AC3E}">
        <p14:creationId xmlns:p14="http://schemas.microsoft.com/office/powerpoint/2010/main" val="15222273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98E1C22-0D61-4AD7-85D0-0FC1FAEB30EB}" type="slidenum">
              <a:rPr lang="ru-RU"/>
              <a:pPr/>
              <a:t>3</a:t>
            </a:fld>
            <a:endParaRPr lang="ru-RU"/>
          </a:p>
        </p:txBody>
      </p:sp>
      <p:sp>
        <p:nvSpPr>
          <p:cNvPr id="67586" name="Rectangle 2"/>
          <p:cNvSpPr>
            <a:spLocks noGrp="1" noRot="1" noChangeAspect="1" noChangeArrowheads="1" noTextEdit="1"/>
          </p:cNvSpPr>
          <p:nvPr>
            <p:ph type="sldImg"/>
          </p:nvPr>
        </p:nvSpPr>
        <p:spPr>
          <a:ln/>
        </p:spPr>
      </p:sp>
      <p:sp>
        <p:nvSpPr>
          <p:cNvPr id="67587" name="Rectangle 3"/>
          <p:cNvSpPr>
            <a:spLocks noGrp="1" noChangeArrowheads="1"/>
          </p:cNvSpPr>
          <p:nvPr>
            <p:ph type="body" idx="1"/>
          </p:nvPr>
        </p:nvSpPr>
        <p:spPr>
          <a:xfrm>
            <a:off x="914400" y="4343400"/>
            <a:ext cx="5029200" cy="4114800"/>
          </a:xfrm>
        </p:spPr>
        <p:txBody>
          <a:bodyPr/>
          <a:lstStyle/>
          <a:p>
            <a:endParaRPr lang="ru-RU"/>
          </a:p>
        </p:txBody>
      </p:sp>
    </p:spTree>
    <p:extLst>
      <p:ext uri="{BB962C8B-B14F-4D97-AF65-F5344CB8AC3E}">
        <p14:creationId xmlns:p14="http://schemas.microsoft.com/office/powerpoint/2010/main" val="34806495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6303E7C-8137-4806-9E69-D09D7DA1F8EB}" type="slidenum">
              <a:rPr lang="ru-RU"/>
              <a:pPr/>
              <a:t>41</a:t>
            </a:fld>
            <a:endParaRPr lang="ru-RU"/>
          </a:p>
        </p:txBody>
      </p:sp>
      <p:sp>
        <p:nvSpPr>
          <p:cNvPr id="41986" name="Rectangle 2"/>
          <p:cNvSpPr>
            <a:spLocks noGrp="1" noRot="1" noChangeAspect="1" noChangeArrowheads="1" noTextEdit="1"/>
          </p:cNvSpPr>
          <p:nvPr>
            <p:ph type="sldImg"/>
          </p:nvPr>
        </p:nvSpPr>
        <p:spPr>
          <a:ln/>
        </p:spPr>
      </p:sp>
      <p:sp>
        <p:nvSpPr>
          <p:cNvPr id="41987" name="Rectangle 3"/>
          <p:cNvSpPr>
            <a:spLocks noGrp="1" noChangeArrowheads="1"/>
          </p:cNvSpPr>
          <p:nvPr>
            <p:ph type="body" idx="1"/>
          </p:nvPr>
        </p:nvSpPr>
        <p:spPr/>
        <p:txBody>
          <a:bodyPr/>
          <a:lstStyle/>
          <a:p>
            <a:r>
              <a:rPr lang="en-US"/>
              <a:t>Activity diagram are one of the five diagrams in the UML for modeling the dynamic aspects of systems.</a:t>
            </a:r>
            <a:endParaRPr lang="ru-RU"/>
          </a:p>
        </p:txBody>
      </p:sp>
    </p:spTree>
    <p:extLst>
      <p:ext uri="{BB962C8B-B14F-4D97-AF65-F5344CB8AC3E}">
        <p14:creationId xmlns:p14="http://schemas.microsoft.com/office/powerpoint/2010/main" val="615224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9"/>
          <p:cNvSpPr/>
          <p:nvPr/>
        </p:nvSpPr>
        <p:spPr>
          <a:xfrm>
            <a:off x="14" y="6"/>
            <a:ext cx="9143987" cy="4571997"/>
          </a:xfrm>
          <a:custGeom>
            <a:avLst/>
            <a:gdLst/>
            <a:ahLst/>
            <a:cxnLst/>
            <a:rect l="l" t="t" r="r" b="b"/>
            <a:pathLst>
              <a:path w="9143987" h="4571997">
                <a:moveTo>
                  <a:pt x="1" y="4316132"/>
                </a:moveTo>
                <a:lnTo>
                  <a:pt x="255863" y="4571994"/>
                </a:lnTo>
                <a:lnTo>
                  <a:pt x="203619" y="4571994"/>
                </a:lnTo>
                <a:lnTo>
                  <a:pt x="1" y="4368376"/>
                </a:lnTo>
                <a:close/>
                <a:moveTo>
                  <a:pt x="9143985" y="4208793"/>
                </a:moveTo>
                <a:lnTo>
                  <a:pt x="9143985" y="4261037"/>
                </a:lnTo>
                <a:lnTo>
                  <a:pt x="8833027" y="4571996"/>
                </a:lnTo>
                <a:lnTo>
                  <a:pt x="8780783" y="4571996"/>
                </a:lnTo>
                <a:close/>
                <a:moveTo>
                  <a:pt x="8664832" y="4076819"/>
                </a:moveTo>
                <a:lnTo>
                  <a:pt x="8775657" y="4076819"/>
                </a:lnTo>
                <a:lnTo>
                  <a:pt x="8775657" y="4187644"/>
                </a:lnTo>
                <a:lnTo>
                  <a:pt x="8664832" y="4187644"/>
                </a:lnTo>
                <a:close/>
                <a:moveTo>
                  <a:pt x="7614024" y="4076819"/>
                </a:moveTo>
                <a:lnTo>
                  <a:pt x="7724849" y="4076819"/>
                </a:lnTo>
                <a:lnTo>
                  <a:pt x="7724849" y="4187644"/>
                </a:lnTo>
                <a:lnTo>
                  <a:pt x="7614024" y="4187644"/>
                </a:lnTo>
                <a:close/>
                <a:moveTo>
                  <a:pt x="6563216" y="4076819"/>
                </a:moveTo>
                <a:lnTo>
                  <a:pt x="6674041" y="4076819"/>
                </a:lnTo>
                <a:lnTo>
                  <a:pt x="6674041" y="4187644"/>
                </a:lnTo>
                <a:lnTo>
                  <a:pt x="6563216" y="4187644"/>
                </a:lnTo>
                <a:close/>
                <a:moveTo>
                  <a:pt x="5512408" y="4076819"/>
                </a:moveTo>
                <a:lnTo>
                  <a:pt x="5623233" y="4076819"/>
                </a:lnTo>
                <a:lnTo>
                  <a:pt x="5623233" y="4187644"/>
                </a:lnTo>
                <a:lnTo>
                  <a:pt x="5512408" y="4187644"/>
                </a:lnTo>
                <a:close/>
                <a:moveTo>
                  <a:pt x="4461600" y="4076819"/>
                </a:moveTo>
                <a:lnTo>
                  <a:pt x="4572425" y="4076819"/>
                </a:lnTo>
                <a:lnTo>
                  <a:pt x="4572425" y="4187644"/>
                </a:lnTo>
                <a:lnTo>
                  <a:pt x="4461600" y="4187644"/>
                </a:lnTo>
                <a:close/>
                <a:moveTo>
                  <a:pt x="3410793" y="4076819"/>
                </a:moveTo>
                <a:lnTo>
                  <a:pt x="3521618" y="4076819"/>
                </a:lnTo>
                <a:lnTo>
                  <a:pt x="3521618" y="4187644"/>
                </a:lnTo>
                <a:lnTo>
                  <a:pt x="3410793" y="4187644"/>
                </a:lnTo>
                <a:close/>
                <a:moveTo>
                  <a:pt x="2359985" y="4076819"/>
                </a:moveTo>
                <a:lnTo>
                  <a:pt x="2470810" y="4076819"/>
                </a:lnTo>
                <a:lnTo>
                  <a:pt x="2470810" y="4187644"/>
                </a:lnTo>
                <a:lnTo>
                  <a:pt x="2359985" y="4187644"/>
                </a:lnTo>
                <a:close/>
                <a:moveTo>
                  <a:pt x="1309177" y="4076819"/>
                </a:moveTo>
                <a:lnTo>
                  <a:pt x="1420002" y="4076819"/>
                </a:lnTo>
                <a:lnTo>
                  <a:pt x="1420002" y="4187644"/>
                </a:lnTo>
                <a:lnTo>
                  <a:pt x="1309177" y="4187644"/>
                </a:lnTo>
                <a:close/>
                <a:moveTo>
                  <a:pt x="258369" y="4076819"/>
                </a:moveTo>
                <a:lnTo>
                  <a:pt x="369194" y="4076819"/>
                </a:lnTo>
                <a:lnTo>
                  <a:pt x="369194" y="4187644"/>
                </a:lnTo>
                <a:lnTo>
                  <a:pt x="258369" y="4187644"/>
                </a:lnTo>
                <a:close/>
                <a:moveTo>
                  <a:pt x="8139428" y="3551212"/>
                </a:moveTo>
                <a:lnTo>
                  <a:pt x="8250253" y="3551212"/>
                </a:lnTo>
                <a:lnTo>
                  <a:pt x="8250253" y="3662037"/>
                </a:lnTo>
                <a:lnTo>
                  <a:pt x="8139428" y="3662037"/>
                </a:lnTo>
                <a:close/>
                <a:moveTo>
                  <a:pt x="7088620" y="3551212"/>
                </a:moveTo>
                <a:lnTo>
                  <a:pt x="7199445" y="3551212"/>
                </a:lnTo>
                <a:lnTo>
                  <a:pt x="7199445" y="3662037"/>
                </a:lnTo>
                <a:lnTo>
                  <a:pt x="7088620" y="3662037"/>
                </a:lnTo>
                <a:close/>
                <a:moveTo>
                  <a:pt x="6037812" y="3551212"/>
                </a:moveTo>
                <a:lnTo>
                  <a:pt x="6148637" y="3551212"/>
                </a:lnTo>
                <a:lnTo>
                  <a:pt x="6148637" y="3662037"/>
                </a:lnTo>
                <a:lnTo>
                  <a:pt x="6037812" y="3662037"/>
                </a:lnTo>
                <a:close/>
                <a:moveTo>
                  <a:pt x="4987004" y="3551212"/>
                </a:moveTo>
                <a:lnTo>
                  <a:pt x="5097829" y="3551212"/>
                </a:lnTo>
                <a:lnTo>
                  <a:pt x="5097829" y="3662037"/>
                </a:lnTo>
                <a:lnTo>
                  <a:pt x="4987004" y="3662037"/>
                </a:lnTo>
                <a:close/>
                <a:moveTo>
                  <a:pt x="3936204" y="3551212"/>
                </a:moveTo>
                <a:lnTo>
                  <a:pt x="4047028" y="3551212"/>
                </a:lnTo>
                <a:lnTo>
                  <a:pt x="4047028" y="3662037"/>
                </a:lnTo>
                <a:lnTo>
                  <a:pt x="3936204" y="3662037"/>
                </a:lnTo>
                <a:close/>
                <a:moveTo>
                  <a:pt x="2885395" y="3551212"/>
                </a:moveTo>
                <a:lnTo>
                  <a:pt x="2996220" y="3551212"/>
                </a:lnTo>
                <a:lnTo>
                  <a:pt x="2996220" y="3662037"/>
                </a:lnTo>
                <a:lnTo>
                  <a:pt x="2885395" y="3662037"/>
                </a:lnTo>
                <a:close/>
                <a:moveTo>
                  <a:pt x="1834587" y="3551212"/>
                </a:moveTo>
                <a:lnTo>
                  <a:pt x="1945412" y="3551212"/>
                </a:lnTo>
                <a:lnTo>
                  <a:pt x="1945412" y="3662037"/>
                </a:lnTo>
                <a:lnTo>
                  <a:pt x="1834587" y="3662037"/>
                </a:lnTo>
                <a:close/>
                <a:moveTo>
                  <a:pt x="783778" y="3551212"/>
                </a:moveTo>
                <a:lnTo>
                  <a:pt x="894603" y="3551212"/>
                </a:lnTo>
                <a:lnTo>
                  <a:pt x="894603" y="3662037"/>
                </a:lnTo>
                <a:lnTo>
                  <a:pt x="783778" y="3662037"/>
                </a:lnTo>
                <a:close/>
                <a:moveTo>
                  <a:pt x="2942310" y="3107962"/>
                </a:moveTo>
                <a:lnTo>
                  <a:pt x="2470818" y="3579456"/>
                </a:lnTo>
                <a:lnTo>
                  <a:pt x="2470818" y="3634904"/>
                </a:lnTo>
                <a:lnTo>
                  <a:pt x="2942310" y="4106399"/>
                </a:lnTo>
                <a:lnTo>
                  <a:pt x="3410800" y="3637911"/>
                </a:lnTo>
                <a:lnTo>
                  <a:pt x="3410800" y="3576450"/>
                </a:lnTo>
                <a:close/>
                <a:moveTo>
                  <a:pt x="8195700" y="3107962"/>
                </a:moveTo>
                <a:lnTo>
                  <a:pt x="7724849" y="3578813"/>
                </a:lnTo>
                <a:lnTo>
                  <a:pt x="7724849" y="3635545"/>
                </a:lnTo>
                <a:lnTo>
                  <a:pt x="8195702" y="4106398"/>
                </a:lnTo>
                <a:lnTo>
                  <a:pt x="8664832" y="3637268"/>
                </a:lnTo>
                <a:lnTo>
                  <a:pt x="8664832" y="3577094"/>
                </a:lnTo>
                <a:close/>
                <a:moveTo>
                  <a:pt x="5043655" y="3107962"/>
                </a:moveTo>
                <a:lnTo>
                  <a:pt x="4572425" y="3579192"/>
                </a:lnTo>
                <a:lnTo>
                  <a:pt x="4572425" y="3635169"/>
                </a:lnTo>
                <a:lnTo>
                  <a:pt x="5043654" y="4106399"/>
                </a:lnTo>
                <a:lnTo>
                  <a:pt x="5512408" y="3637645"/>
                </a:lnTo>
                <a:lnTo>
                  <a:pt x="5512408" y="3576714"/>
                </a:lnTo>
                <a:close/>
                <a:moveTo>
                  <a:pt x="840943" y="3107962"/>
                </a:moveTo>
                <a:lnTo>
                  <a:pt x="369199" y="3579705"/>
                </a:lnTo>
                <a:lnTo>
                  <a:pt x="369199" y="3634656"/>
                </a:lnTo>
                <a:lnTo>
                  <a:pt x="840943" y="4106401"/>
                </a:lnTo>
                <a:lnTo>
                  <a:pt x="1309186" y="3638165"/>
                </a:lnTo>
                <a:lnTo>
                  <a:pt x="1309186" y="3576196"/>
                </a:lnTo>
                <a:close/>
                <a:moveTo>
                  <a:pt x="3992991" y="3107961"/>
                </a:moveTo>
                <a:lnTo>
                  <a:pt x="3521625" y="3579327"/>
                </a:lnTo>
                <a:lnTo>
                  <a:pt x="3521625" y="3635034"/>
                </a:lnTo>
                <a:lnTo>
                  <a:pt x="3992992" y="4106400"/>
                </a:lnTo>
                <a:lnTo>
                  <a:pt x="4461600" y="3637773"/>
                </a:lnTo>
                <a:lnTo>
                  <a:pt x="4461600" y="3576588"/>
                </a:lnTo>
                <a:close/>
                <a:moveTo>
                  <a:pt x="1891629" y="3107961"/>
                </a:moveTo>
                <a:lnTo>
                  <a:pt x="1420011" y="3579585"/>
                </a:lnTo>
                <a:lnTo>
                  <a:pt x="1420011" y="3634777"/>
                </a:lnTo>
                <a:lnTo>
                  <a:pt x="1891629" y="4106400"/>
                </a:lnTo>
                <a:lnTo>
                  <a:pt x="2359993" y="3638038"/>
                </a:lnTo>
                <a:lnTo>
                  <a:pt x="2359993" y="3576322"/>
                </a:lnTo>
                <a:close/>
                <a:moveTo>
                  <a:pt x="6094336" y="3107961"/>
                </a:moveTo>
                <a:lnTo>
                  <a:pt x="5623233" y="3579064"/>
                </a:lnTo>
                <a:lnTo>
                  <a:pt x="5623233" y="3635295"/>
                </a:lnTo>
                <a:lnTo>
                  <a:pt x="6094336" y="4106399"/>
                </a:lnTo>
                <a:lnTo>
                  <a:pt x="6563216" y="3637520"/>
                </a:lnTo>
                <a:lnTo>
                  <a:pt x="6563216" y="3576841"/>
                </a:lnTo>
                <a:close/>
                <a:moveTo>
                  <a:pt x="7145019" y="3107960"/>
                </a:moveTo>
                <a:lnTo>
                  <a:pt x="6674041" y="3578938"/>
                </a:lnTo>
                <a:lnTo>
                  <a:pt x="6674041" y="3635421"/>
                </a:lnTo>
                <a:lnTo>
                  <a:pt x="7145018" y="4106399"/>
                </a:lnTo>
                <a:lnTo>
                  <a:pt x="7614024" y="3637394"/>
                </a:lnTo>
                <a:lnTo>
                  <a:pt x="7614024" y="3576965"/>
                </a:lnTo>
                <a:close/>
                <a:moveTo>
                  <a:pt x="8664832" y="3027337"/>
                </a:moveTo>
                <a:lnTo>
                  <a:pt x="8775657" y="3027337"/>
                </a:lnTo>
                <a:lnTo>
                  <a:pt x="8775657" y="3138162"/>
                </a:lnTo>
                <a:lnTo>
                  <a:pt x="8664832" y="3138162"/>
                </a:lnTo>
                <a:close/>
                <a:moveTo>
                  <a:pt x="7614024" y="3027337"/>
                </a:moveTo>
                <a:lnTo>
                  <a:pt x="7724849" y="3027337"/>
                </a:lnTo>
                <a:lnTo>
                  <a:pt x="7724849" y="3138162"/>
                </a:lnTo>
                <a:lnTo>
                  <a:pt x="7614024" y="3138162"/>
                </a:lnTo>
                <a:close/>
                <a:moveTo>
                  <a:pt x="6563216" y="3027337"/>
                </a:moveTo>
                <a:lnTo>
                  <a:pt x="6674041" y="3027337"/>
                </a:lnTo>
                <a:lnTo>
                  <a:pt x="6674041" y="3138162"/>
                </a:lnTo>
                <a:lnTo>
                  <a:pt x="6563216" y="3138162"/>
                </a:lnTo>
                <a:close/>
                <a:moveTo>
                  <a:pt x="5512408" y="3027337"/>
                </a:moveTo>
                <a:lnTo>
                  <a:pt x="5623233" y="3027337"/>
                </a:lnTo>
                <a:lnTo>
                  <a:pt x="5623233" y="3138162"/>
                </a:lnTo>
                <a:lnTo>
                  <a:pt x="5512408" y="3138162"/>
                </a:lnTo>
                <a:close/>
                <a:moveTo>
                  <a:pt x="4461600" y="3027337"/>
                </a:moveTo>
                <a:lnTo>
                  <a:pt x="4572425" y="3027337"/>
                </a:lnTo>
                <a:lnTo>
                  <a:pt x="4572425" y="3138162"/>
                </a:lnTo>
                <a:lnTo>
                  <a:pt x="4461600" y="3138162"/>
                </a:lnTo>
                <a:close/>
                <a:moveTo>
                  <a:pt x="3410798" y="3027337"/>
                </a:moveTo>
                <a:lnTo>
                  <a:pt x="3521622" y="3027337"/>
                </a:lnTo>
                <a:lnTo>
                  <a:pt x="3521622" y="3138162"/>
                </a:lnTo>
                <a:lnTo>
                  <a:pt x="3410798" y="3138162"/>
                </a:lnTo>
                <a:close/>
                <a:moveTo>
                  <a:pt x="2359990" y="3027337"/>
                </a:moveTo>
                <a:lnTo>
                  <a:pt x="2470815" y="3027337"/>
                </a:lnTo>
                <a:lnTo>
                  <a:pt x="2470815" y="3138162"/>
                </a:lnTo>
                <a:lnTo>
                  <a:pt x="2359990" y="3138162"/>
                </a:lnTo>
                <a:close/>
                <a:moveTo>
                  <a:pt x="1309183" y="3027337"/>
                </a:moveTo>
                <a:lnTo>
                  <a:pt x="1420008" y="3027337"/>
                </a:lnTo>
                <a:lnTo>
                  <a:pt x="1420008" y="3138162"/>
                </a:lnTo>
                <a:lnTo>
                  <a:pt x="1309183" y="3138162"/>
                </a:lnTo>
                <a:close/>
                <a:moveTo>
                  <a:pt x="258373" y="3027337"/>
                </a:moveTo>
                <a:lnTo>
                  <a:pt x="369197" y="3027337"/>
                </a:lnTo>
                <a:lnTo>
                  <a:pt x="369197" y="3138162"/>
                </a:lnTo>
                <a:lnTo>
                  <a:pt x="258373" y="3138162"/>
                </a:lnTo>
                <a:close/>
                <a:moveTo>
                  <a:pt x="7642081" y="2610898"/>
                </a:moveTo>
                <a:lnTo>
                  <a:pt x="7171142" y="3081837"/>
                </a:lnTo>
                <a:lnTo>
                  <a:pt x="7640516" y="3551212"/>
                </a:lnTo>
                <a:lnTo>
                  <a:pt x="7700206" y="3551212"/>
                </a:lnTo>
                <a:lnTo>
                  <a:pt x="8169578" y="3081840"/>
                </a:lnTo>
                <a:lnTo>
                  <a:pt x="7698636" y="2610898"/>
                </a:lnTo>
                <a:close/>
                <a:moveTo>
                  <a:pt x="6591400" y="2610898"/>
                </a:moveTo>
                <a:lnTo>
                  <a:pt x="6120458" y="3081839"/>
                </a:lnTo>
                <a:lnTo>
                  <a:pt x="6589831" y="3551212"/>
                </a:lnTo>
                <a:lnTo>
                  <a:pt x="6649523" y="3551212"/>
                </a:lnTo>
                <a:lnTo>
                  <a:pt x="7118897" y="3081838"/>
                </a:lnTo>
                <a:lnTo>
                  <a:pt x="6647958" y="2610898"/>
                </a:lnTo>
                <a:close/>
                <a:moveTo>
                  <a:pt x="5540719" y="2610898"/>
                </a:moveTo>
                <a:lnTo>
                  <a:pt x="5069777" y="3081840"/>
                </a:lnTo>
                <a:lnTo>
                  <a:pt x="5539149" y="3551212"/>
                </a:lnTo>
                <a:lnTo>
                  <a:pt x="5598841" y="3551212"/>
                </a:lnTo>
                <a:lnTo>
                  <a:pt x="6068214" y="3081839"/>
                </a:lnTo>
                <a:lnTo>
                  <a:pt x="5597273" y="2610898"/>
                </a:lnTo>
                <a:close/>
                <a:moveTo>
                  <a:pt x="4490037" y="2610898"/>
                </a:moveTo>
                <a:lnTo>
                  <a:pt x="4019113" y="3081839"/>
                </a:lnTo>
                <a:lnTo>
                  <a:pt x="4488468" y="3551212"/>
                </a:lnTo>
                <a:lnTo>
                  <a:pt x="4548161" y="3551212"/>
                </a:lnTo>
                <a:lnTo>
                  <a:pt x="5017533" y="3081840"/>
                </a:lnTo>
                <a:lnTo>
                  <a:pt x="4546591" y="2610898"/>
                </a:lnTo>
                <a:close/>
                <a:moveTo>
                  <a:pt x="3439375" y="2610898"/>
                </a:moveTo>
                <a:lnTo>
                  <a:pt x="2968432" y="3081840"/>
                </a:lnTo>
                <a:lnTo>
                  <a:pt x="3437804" y="3551212"/>
                </a:lnTo>
                <a:lnTo>
                  <a:pt x="3497496" y="3551212"/>
                </a:lnTo>
                <a:lnTo>
                  <a:pt x="3966869" y="3081840"/>
                </a:lnTo>
                <a:lnTo>
                  <a:pt x="3495925" y="2610898"/>
                </a:lnTo>
                <a:close/>
                <a:moveTo>
                  <a:pt x="2388694" y="2610898"/>
                </a:moveTo>
                <a:lnTo>
                  <a:pt x="1917751" y="3081839"/>
                </a:lnTo>
                <a:lnTo>
                  <a:pt x="2387125" y="3551212"/>
                </a:lnTo>
                <a:lnTo>
                  <a:pt x="2446818" y="3551212"/>
                </a:lnTo>
                <a:lnTo>
                  <a:pt x="2916188" y="3081841"/>
                </a:lnTo>
                <a:lnTo>
                  <a:pt x="2445246" y="2610898"/>
                </a:lnTo>
                <a:close/>
                <a:moveTo>
                  <a:pt x="1338016" y="2610898"/>
                </a:moveTo>
                <a:lnTo>
                  <a:pt x="867065" y="3081840"/>
                </a:lnTo>
                <a:lnTo>
                  <a:pt x="1336446" y="3551212"/>
                </a:lnTo>
                <a:lnTo>
                  <a:pt x="1396142" y="3551212"/>
                </a:lnTo>
                <a:lnTo>
                  <a:pt x="1865507" y="3081839"/>
                </a:lnTo>
                <a:lnTo>
                  <a:pt x="1394572" y="2610898"/>
                </a:lnTo>
                <a:close/>
                <a:moveTo>
                  <a:pt x="8139428" y="2500073"/>
                </a:moveTo>
                <a:lnTo>
                  <a:pt x="8250253" y="2500073"/>
                </a:lnTo>
                <a:lnTo>
                  <a:pt x="8250253" y="2610898"/>
                </a:lnTo>
                <a:lnTo>
                  <a:pt x="8139428" y="2610898"/>
                </a:lnTo>
                <a:close/>
                <a:moveTo>
                  <a:pt x="7088620" y="2500073"/>
                </a:moveTo>
                <a:lnTo>
                  <a:pt x="7199445" y="2500073"/>
                </a:lnTo>
                <a:lnTo>
                  <a:pt x="7199445" y="2610898"/>
                </a:lnTo>
                <a:lnTo>
                  <a:pt x="7088620" y="2610898"/>
                </a:lnTo>
                <a:close/>
                <a:moveTo>
                  <a:pt x="6037812" y="2500073"/>
                </a:moveTo>
                <a:lnTo>
                  <a:pt x="6148637" y="2500073"/>
                </a:lnTo>
                <a:lnTo>
                  <a:pt x="6148637" y="2610898"/>
                </a:lnTo>
                <a:lnTo>
                  <a:pt x="6037812" y="2610898"/>
                </a:lnTo>
                <a:close/>
                <a:moveTo>
                  <a:pt x="4987004" y="2500073"/>
                </a:moveTo>
                <a:lnTo>
                  <a:pt x="5097829" y="2500073"/>
                </a:lnTo>
                <a:lnTo>
                  <a:pt x="5097829" y="2610898"/>
                </a:lnTo>
                <a:lnTo>
                  <a:pt x="4987004" y="2610898"/>
                </a:lnTo>
                <a:close/>
                <a:moveTo>
                  <a:pt x="3936207" y="2500073"/>
                </a:moveTo>
                <a:lnTo>
                  <a:pt x="4047031" y="2500073"/>
                </a:lnTo>
                <a:lnTo>
                  <a:pt x="4047031" y="2610898"/>
                </a:lnTo>
                <a:lnTo>
                  <a:pt x="3936207" y="2610898"/>
                </a:lnTo>
                <a:close/>
                <a:moveTo>
                  <a:pt x="2885399" y="2500073"/>
                </a:moveTo>
                <a:lnTo>
                  <a:pt x="2996223" y="2500073"/>
                </a:lnTo>
                <a:lnTo>
                  <a:pt x="2996223" y="2610898"/>
                </a:lnTo>
                <a:lnTo>
                  <a:pt x="2885399" y="2610898"/>
                </a:lnTo>
                <a:close/>
                <a:moveTo>
                  <a:pt x="1834589" y="2500073"/>
                </a:moveTo>
                <a:lnTo>
                  <a:pt x="1945415" y="2500073"/>
                </a:lnTo>
                <a:lnTo>
                  <a:pt x="1945415" y="2610898"/>
                </a:lnTo>
                <a:lnTo>
                  <a:pt x="1834589" y="2610898"/>
                </a:lnTo>
                <a:close/>
                <a:moveTo>
                  <a:pt x="783780" y="2500073"/>
                </a:moveTo>
                <a:lnTo>
                  <a:pt x="894605" y="2500073"/>
                </a:lnTo>
                <a:lnTo>
                  <a:pt x="894605" y="2610898"/>
                </a:lnTo>
                <a:lnTo>
                  <a:pt x="783780" y="2610898"/>
                </a:lnTo>
                <a:close/>
                <a:moveTo>
                  <a:pt x="1891628" y="2057290"/>
                </a:moveTo>
                <a:lnTo>
                  <a:pt x="1420016" y="2528900"/>
                </a:lnTo>
                <a:lnTo>
                  <a:pt x="1420016" y="2584097"/>
                </a:lnTo>
                <a:lnTo>
                  <a:pt x="1891629" y="3055718"/>
                </a:lnTo>
                <a:lnTo>
                  <a:pt x="2359995" y="2587353"/>
                </a:lnTo>
                <a:lnTo>
                  <a:pt x="2359995" y="2525647"/>
                </a:lnTo>
                <a:close/>
                <a:moveTo>
                  <a:pt x="2942310" y="2057290"/>
                </a:moveTo>
                <a:lnTo>
                  <a:pt x="2470820" y="2528772"/>
                </a:lnTo>
                <a:lnTo>
                  <a:pt x="2470820" y="2584228"/>
                </a:lnTo>
                <a:lnTo>
                  <a:pt x="2942310" y="3055719"/>
                </a:lnTo>
                <a:lnTo>
                  <a:pt x="3410803" y="2587227"/>
                </a:lnTo>
                <a:lnTo>
                  <a:pt x="3410803" y="2525772"/>
                </a:lnTo>
                <a:close/>
                <a:moveTo>
                  <a:pt x="3992992" y="2057289"/>
                </a:moveTo>
                <a:lnTo>
                  <a:pt x="3521627" y="2528644"/>
                </a:lnTo>
                <a:lnTo>
                  <a:pt x="3521627" y="2584355"/>
                </a:lnTo>
                <a:lnTo>
                  <a:pt x="3992992" y="3055718"/>
                </a:lnTo>
                <a:lnTo>
                  <a:pt x="4461600" y="2587092"/>
                </a:lnTo>
                <a:lnTo>
                  <a:pt x="4461600" y="2525906"/>
                </a:lnTo>
                <a:close/>
                <a:moveTo>
                  <a:pt x="7145018" y="2057289"/>
                </a:moveTo>
                <a:lnTo>
                  <a:pt x="6674041" y="2528257"/>
                </a:lnTo>
                <a:lnTo>
                  <a:pt x="6674041" y="2584737"/>
                </a:lnTo>
                <a:lnTo>
                  <a:pt x="7145020" y="3055716"/>
                </a:lnTo>
                <a:lnTo>
                  <a:pt x="7614024" y="2586712"/>
                </a:lnTo>
                <a:lnTo>
                  <a:pt x="7614024" y="2526286"/>
                </a:lnTo>
                <a:close/>
                <a:moveTo>
                  <a:pt x="5043655" y="2057288"/>
                </a:moveTo>
                <a:lnTo>
                  <a:pt x="4572425" y="2528510"/>
                </a:lnTo>
                <a:lnTo>
                  <a:pt x="4572425" y="2584487"/>
                </a:lnTo>
                <a:lnTo>
                  <a:pt x="5043655" y="3055718"/>
                </a:lnTo>
                <a:lnTo>
                  <a:pt x="5512408" y="2586964"/>
                </a:lnTo>
                <a:lnTo>
                  <a:pt x="5512408" y="2526033"/>
                </a:lnTo>
                <a:close/>
                <a:moveTo>
                  <a:pt x="840943" y="2057288"/>
                </a:moveTo>
                <a:lnTo>
                  <a:pt x="369202" y="2529021"/>
                </a:lnTo>
                <a:lnTo>
                  <a:pt x="369202" y="2583976"/>
                </a:lnTo>
                <a:lnTo>
                  <a:pt x="840943" y="3055718"/>
                </a:lnTo>
                <a:lnTo>
                  <a:pt x="1309190" y="2587479"/>
                </a:lnTo>
                <a:lnTo>
                  <a:pt x="1309190" y="2525518"/>
                </a:lnTo>
                <a:close/>
                <a:moveTo>
                  <a:pt x="8195701" y="2057287"/>
                </a:moveTo>
                <a:lnTo>
                  <a:pt x="7724849" y="2528130"/>
                </a:lnTo>
                <a:lnTo>
                  <a:pt x="7724849" y="2584867"/>
                </a:lnTo>
                <a:lnTo>
                  <a:pt x="8195700" y="3055717"/>
                </a:lnTo>
                <a:lnTo>
                  <a:pt x="8664832" y="2586585"/>
                </a:lnTo>
                <a:lnTo>
                  <a:pt x="8664832" y="2526410"/>
                </a:lnTo>
                <a:close/>
                <a:moveTo>
                  <a:pt x="6094339" y="2057287"/>
                </a:moveTo>
                <a:lnTo>
                  <a:pt x="5623233" y="2528385"/>
                </a:lnTo>
                <a:lnTo>
                  <a:pt x="5623233" y="2584613"/>
                </a:lnTo>
                <a:lnTo>
                  <a:pt x="6094336" y="3055717"/>
                </a:lnTo>
                <a:lnTo>
                  <a:pt x="6563216" y="2586838"/>
                </a:lnTo>
                <a:lnTo>
                  <a:pt x="6563216" y="2526156"/>
                </a:lnTo>
                <a:close/>
                <a:moveTo>
                  <a:pt x="1309181" y="1973451"/>
                </a:moveTo>
                <a:lnTo>
                  <a:pt x="1420005" y="1973451"/>
                </a:lnTo>
                <a:lnTo>
                  <a:pt x="1420005" y="2084276"/>
                </a:lnTo>
                <a:lnTo>
                  <a:pt x="1309181" y="2084276"/>
                </a:lnTo>
                <a:close/>
                <a:moveTo>
                  <a:pt x="258371" y="1973451"/>
                </a:moveTo>
                <a:lnTo>
                  <a:pt x="369196" y="1973451"/>
                </a:lnTo>
                <a:lnTo>
                  <a:pt x="369196" y="2084276"/>
                </a:lnTo>
                <a:lnTo>
                  <a:pt x="258371" y="2084276"/>
                </a:lnTo>
                <a:close/>
                <a:moveTo>
                  <a:pt x="3410796" y="1973451"/>
                </a:moveTo>
                <a:lnTo>
                  <a:pt x="3521621" y="1973451"/>
                </a:lnTo>
                <a:lnTo>
                  <a:pt x="3521621" y="2084276"/>
                </a:lnTo>
                <a:lnTo>
                  <a:pt x="3410796" y="2084276"/>
                </a:lnTo>
                <a:close/>
                <a:moveTo>
                  <a:pt x="2359988" y="1973451"/>
                </a:moveTo>
                <a:lnTo>
                  <a:pt x="2470813" y="1973451"/>
                </a:lnTo>
                <a:lnTo>
                  <a:pt x="2470813" y="2084276"/>
                </a:lnTo>
                <a:lnTo>
                  <a:pt x="2359988" y="2084276"/>
                </a:lnTo>
                <a:close/>
                <a:moveTo>
                  <a:pt x="4461600" y="1973451"/>
                </a:moveTo>
                <a:lnTo>
                  <a:pt x="4572425" y="1973451"/>
                </a:lnTo>
                <a:lnTo>
                  <a:pt x="4572425" y="2084276"/>
                </a:lnTo>
                <a:lnTo>
                  <a:pt x="4461600" y="2084276"/>
                </a:lnTo>
                <a:close/>
                <a:moveTo>
                  <a:pt x="6563216" y="1973451"/>
                </a:moveTo>
                <a:lnTo>
                  <a:pt x="6674041" y="1973451"/>
                </a:lnTo>
                <a:lnTo>
                  <a:pt x="6674041" y="2084276"/>
                </a:lnTo>
                <a:lnTo>
                  <a:pt x="6563216" y="2084276"/>
                </a:lnTo>
                <a:close/>
                <a:moveTo>
                  <a:pt x="5512408" y="1973451"/>
                </a:moveTo>
                <a:lnTo>
                  <a:pt x="5623233" y="1973451"/>
                </a:lnTo>
                <a:lnTo>
                  <a:pt x="5623233" y="2084276"/>
                </a:lnTo>
                <a:lnTo>
                  <a:pt x="5512408" y="2084276"/>
                </a:lnTo>
                <a:close/>
                <a:moveTo>
                  <a:pt x="8664832" y="1973450"/>
                </a:moveTo>
                <a:lnTo>
                  <a:pt x="8775657" y="1973450"/>
                </a:lnTo>
                <a:lnTo>
                  <a:pt x="8775657" y="2084275"/>
                </a:lnTo>
                <a:lnTo>
                  <a:pt x="8664832" y="2084275"/>
                </a:lnTo>
                <a:close/>
                <a:moveTo>
                  <a:pt x="7614024" y="1973450"/>
                </a:moveTo>
                <a:lnTo>
                  <a:pt x="7724849" y="1973450"/>
                </a:lnTo>
                <a:lnTo>
                  <a:pt x="7724849" y="2084275"/>
                </a:lnTo>
                <a:lnTo>
                  <a:pt x="7614024" y="2084275"/>
                </a:lnTo>
                <a:close/>
                <a:moveTo>
                  <a:pt x="1340281" y="1557960"/>
                </a:moveTo>
                <a:lnTo>
                  <a:pt x="867065" y="2031167"/>
                </a:lnTo>
                <a:lnTo>
                  <a:pt x="1335989" y="2500073"/>
                </a:lnTo>
                <a:lnTo>
                  <a:pt x="1396599" y="2500073"/>
                </a:lnTo>
                <a:lnTo>
                  <a:pt x="1865505" y="2031168"/>
                </a:lnTo>
                <a:lnTo>
                  <a:pt x="1392304" y="1557960"/>
                </a:lnTo>
                <a:close/>
                <a:moveTo>
                  <a:pt x="3441642" y="1557959"/>
                </a:moveTo>
                <a:lnTo>
                  <a:pt x="2968432" y="2031168"/>
                </a:lnTo>
                <a:lnTo>
                  <a:pt x="3437347" y="2500073"/>
                </a:lnTo>
                <a:lnTo>
                  <a:pt x="3497954" y="2500073"/>
                </a:lnTo>
                <a:lnTo>
                  <a:pt x="3966871" y="2031167"/>
                </a:lnTo>
                <a:lnTo>
                  <a:pt x="3493660" y="1557959"/>
                </a:lnTo>
                <a:close/>
                <a:moveTo>
                  <a:pt x="2390960" y="1557959"/>
                </a:moveTo>
                <a:lnTo>
                  <a:pt x="1917749" y="2031168"/>
                </a:lnTo>
                <a:lnTo>
                  <a:pt x="2386666" y="2500073"/>
                </a:lnTo>
                <a:lnTo>
                  <a:pt x="2447276" y="2500073"/>
                </a:lnTo>
                <a:lnTo>
                  <a:pt x="2916188" y="2031168"/>
                </a:lnTo>
                <a:lnTo>
                  <a:pt x="2442982" y="1557959"/>
                </a:lnTo>
                <a:close/>
                <a:moveTo>
                  <a:pt x="5542984" y="1557959"/>
                </a:moveTo>
                <a:lnTo>
                  <a:pt x="5069777" y="2031166"/>
                </a:lnTo>
                <a:lnTo>
                  <a:pt x="5538692" y="2500073"/>
                </a:lnTo>
                <a:lnTo>
                  <a:pt x="5599300" y="2500073"/>
                </a:lnTo>
                <a:lnTo>
                  <a:pt x="6068216" y="2031165"/>
                </a:lnTo>
                <a:lnTo>
                  <a:pt x="5595011" y="1557959"/>
                </a:lnTo>
                <a:close/>
                <a:moveTo>
                  <a:pt x="4492304" y="1557959"/>
                </a:moveTo>
                <a:lnTo>
                  <a:pt x="4019114" y="2031167"/>
                </a:lnTo>
                <a:lnTo>
                  <a:pt x="4488010" y="2500073"/>
                </a:lnTo>
                <a:lnTo>
                  <a:pt x="4548618" y="2500073"/>
                </a:lnTo>
                <a:lnTo>
                  <a:pt x="5017533" y="2031166"/>
                </a:lnTo>
                <a:lnTo>
                  <a:pt x="4544326" y="1557959"/>
                </a:lnTo>
                <a:close/>
                <a:moveTo>
                  <a:pt x="7644348" y="1557959"/>
                </a:moveTo>
                <a:lnTo>
                  <a:pt x="7171139" y="2031167"/>
                </a:lnTo>
                <a:lnTo>
                  <a:pt x="7640054" y="2500073"/>
                </a:lnTo>
                <a:lnTo>
                  <a:pt x="7700663" y="2500073"/>
                </a:lnTo>
                <a:lnTo>
                  <a:pt x="8169579" y="2031166"/>
                </a:lnTo>
                <a:lnTo>
                  <a:pt x="7696373" y="1557959"/>
                </a:lnTo>
                <a:close/>
                <a:moveTo>
                  <a:pt x="6593666" y="1557959"/>
                </a:moveTo>
                <a:lnTo>
                  <a:pt x="6120461" y="2031165"/>
                </a:lnTo>
                <a:lnTo>
                  <a:pt x="6589377" y="2500073"/>
                </a:lnTo>
                <a:lnTo>
                  <a:pt x="6649981" y="2500073"/>
                </a:lnTo>
                <a:lnTo>
                  <a:pt x="7118896" y="2031167"/>
                </a:lnTo>
                <a:lnTo>
                  <a:pt x="6645688" y="1557959"/>
                </a:lnTo>
                <a:close/>
                <a:moveTo>
                  <a:pt x="783783" y="1447135"/>
                </a:moveTo>
                <a:lnTo>
                  <a:pt x="894607" y="1447135"/>
                </a:lnTo>
                <a:lnTo>
                  <a:pt x="894607" y="1557960"/>
                </a:lnTo>
                <a:lnTo>
                  <a:pt x="783783" y="1557960"/>
                </a:lnTo>
                <a:close/>
                <a:moveTo>
                  <a:pt x="3936210" y="1447134"/>
                </a:moveTo>
                <a:lnTo>
                  <a:pt x="4047034" y="1447134"/>
                </a:lnTo>
                <a:lnTo>
                  <a:pt x="4047034" y="1557959"/>
                </a:lnTo>
                <a:lnTo>
                  <a:pt x="3936210" y="1557959"/>
                </a:lnTo>
                <a:close/>
                <a:moveTo>
                  <a:pt x="2885402" y="1447134"/>
                </a:moveTo>
                <a:lnTo>
                  <a:pt x="2996226" y="1447134"/>
                </a:lnTo>
                <a:lnTo>
                  <a:pt x="2996226" y="1557959"/>
                </a:lnTo>
                <a:lnTo>
                  <a:pt x="2885402" y="1557959"/>
                </a:lnTo>
                <a:close/>
                <a:moveTo>
                  <a:pt x="1834592" y="1447134"/>
                </a:moveTo>
                <a:lnTo>
                  <a:pt x="1945417" y="1447134"/>
                </a:lnTo>
                <a:lnTo>
                  <a:pt x="1945417" y="1557959"/>
                </a:lnTo>
                <a:lnTo>
                  <a:pt x="1834592" y="1557959"/>
                </a:lnTo>
                <a:close/>
                <a:moveTo>
                  <a:pt x="6037812" y="1447134"/>
                </a:moveTo>
                <a:lnTo>
                  <a:pt x="6148637" y="1447134"/>
                </a:lnTo>
                <a:lnTo>
                  <a:pt x="6148637" y="1557959"/>
                </a:lnTo>
                <a:lnTo>
                  <a:pt x="6037812" y="1557959"/>
                </a:lnTo>
                <a:close/>
                <a:moveTo>
                  <a:pt x="4987004" y="1447134"/>
                </a:moveTo>
                <a:lnTo>
                  <a:pt x="5097829" y="1447134"/>
                </a:lnTo>
                <a:lnTo>
                  <a:pt x="5097829" y="1557959"/>
                </a:lnTo>
                <a:lnTo>
                  <a:pt x="4987004" y="1557959"/>
                </a:lnTo>
                <a:close/>
                <a:moveTo>
                  <a:pt x="8139428" y="1447134"/>
                </a:moveTo>
                <a:lnTo>
                  <a:pt x="8250253" y="1447134"/>
                </a:lnTo>
                <a:lnTo>
                  <a:pt x="8250253" y="1557959"/>
                </a:lnTo>
                <a:lnTo>
                  <a:pt x="8139428" y="1557959"/>
                </a:lnTo>
                <a:close/>
                <a:moveTo>
                  <a:pt x="7088620" y="1447134"/>
                </a:moveTo>
                <a:lnTo>
                  <a:pt x="7199445" y="1447134"/>
                </a:lnTo>
                <a:lnTo>
                  <a:pt x="7199445" y="1557959"/>
                </a:lnTo>
                <a:lnTo>
                  <a:pt x="7088620" y="1557959"/>
                </a:lnTo>
                <a:close/>
                <a:moveTo>
                  <a:pt x="2942311" y="1006606"/>
                </a:moveTo>
                <a:lnTo>
                  <a:pt x="2470823" y="1478096"/>
                </a:lnTo>
                <a:lnTo>
                  <a:pt x="2470823" y="1533557"/>
                </a:lnTo>
                <a:lnTo>
                  <a:pt x="2942310" y="2005046"/>
                </a:lnTo>
                <a:lnTo>
                  <a:pt x="3410807" y="1536551"/>
                </a:lnTo>
                <a:lnTo>
                  <a:pt x="3410807" y="1475102"/>
                </a:lnTo>
                <a:close/>
                <a:moveTo>
                  <a:pt x="1891628" y="1006606"/>
                </a:moveTo>
                <a:lnTo>
                  <a:pt x="1420020" y="1478222"/>
                </a:lnTo>
                <a:lnTo>
                  <a:pt x="1420020" y="1533430"/>
                </a:lnTo>
                <a:lnTo>
                  <a:pt x="1891628" y="2005046"/>
                </a:lnTo>
                <a:lnTo>
                  <a:pt x="2359999" y="1536677"/>
                </a:lnTo>
                <a:lnTo>
                  <a:pt x="2359999" y="1474976"/>
                </a:lnTo>
                <a:close/>
                <a:moveTo>
                  <a:pt x="840942" y="1006606"/>
                </a:moveTo>
                <a:lnTo>
                  <a:pt x="369204" y="1478346"/>
                </a:lnTo>
                <a:lnTo>
                  <a:pt x="369204" y="1533304"/>
                </a:lnTo>
                <a:lnTo>
                  <a:pt x="840943" y="2005045"/>
                </a:lnTo>
                <a:lnTo>
                  <a:pt x="1309193" y="1536802"/>
                </a:lnTo>
                <a:lnTo>
                  <a:pt x="1309193" y="1474850"/>
                </a:lnTo>
                <a:close/>
                <a:moveTo>
                  <a:pt x="3992992" y="1006606"/>
                </a:moveTo>
                <a:lnTo>
                  <a:pt x="3521631" y="1477968"/>
                </a:lnTo>
                <a:lnTo>
                  <a:pt x="3521631" y="1533684"/>
                </a:lnTo>
                <a:lnTo>
                  <a:pt x="3992992" y="2005046"/>
                </a:lnTo>
                <a:lnTo>
                  <a:pt x="4461600" y="1536420"/>
                </a:lnTo>
                <a:lnTo>
                  <a:pt x="4461600" y="1475233"/>
                </a:lnTo>
                <a:close/>
                <a:moveTo>
                  <a:pt x="6094336" y="1006605"/>
                </a:moveTo>
                <a:lnTo>
                  <a:pt x="5623233" y="1477710"/>
                </a:lnTo>
                <a:lnTo>
                  <a:pt x="5623233" y="1533937"/>
                </a:lnTo>
                <a:lnTo>
                  <a:pt x="6094338" y="2005043"/>
                </a:lnTo>
                <a:lnTo>
                  <a:pt x="6563216" y="1536165"/>
                </a:lnTo>
                <a:lnTo>
                  <a:pt x="6563216" y="1475486"/>
                </a:lnTo>
                <a:close/>
                <a:moveTo>
                  <a:pt x="7145020" y="1006604"/>
                </a:moveTo>
                <a:lnTo>
                  <a:pt x="6674041" y="1477584"/>
                </a:lnTo>
                <a:lnTo>
                  <a:pt x="6674041" y="1534069"/>
                </a:lnTo>
                <a:lnTo>
                  <a:pt x="7145018" y="2005045"/>
                </a:lnTo>
                <a:lnTo>
                  <a:pt x="7614024" y="1536039"/>
                </a:lnTo>
                <a:lnTo>
                  <a:pt x="7614024" y="1475610"/>
                </a:lnTo>
                <a:close/>
                <a:moveTo>
                  <a:pt x="8195701" y="1006604"/>
                </a:moveTo>
                <a:lnTo>
                  <a:pt x="7724849" y="1477457"/>
                </a:lnTo>
                <a:lnTo>
                  <a:pt x="7724849" y="1534190"/>
                </a:lnTo>
                <a:lnTo>
                  <a:pt x="8195702" y="2005044"/>
                </a:lnTo>
                <a:lnTo>
                  <a:pt x="8664832" y="1535914"/>
                </a:lnTo>
                <a:lnTo>
                  <a:pt x="8664832" y="1475735"/>
                </a:lnTo>
                <a:close/>
                <a:moveTo>
                  <a:pt x="5043657" y="1006604"/>
                </a:moveTo>
                <a:lnTo>
                  <a:pt x="4572425" y="1477838"/>
                </a:lnTo>
                <a:lnTo>
                  <a:pt x="4572425" y="1533814"/>
                </a:lnTo>
                <a:lnTo>
                  <a:pt x="5043655" y="2005045"/>
                </a:lnTo>
                <a:lnTo>
                  <a:pt x="5512408" y="1536292"/>
                </a:lnTo>
                <a:lnTo>
                  <a:pt x="5512408" y="1475356"/>
                </a:lnTo>
                <a:close/>
                <a:moveTo>
                  <a:pt x="2359987" y="922636"/>
                </a:moveTo>
                <a:lnTo>
                  <a:pt x="2470812" y="922636"/>
                </a:lnTo>
                <a:lnTo>
                  <a:pt x="2470812" y="1033461"/>
                </a:lnTo>
                <a:lnTo>
                  <a:pt x="2359987" y="1033461"/>
                </a:lnTo>
                <a:close/>
                <a:moveTo>
                  <a:pt x="1309178" y="922636"/>
                </a:moveTo>
                <a:lnTo>
                  <a:pt x="1420004" y="922636"/>
                </a:lnTo>
                <a:lnTo>
                  <a:pt x="1420004" y="1033461"/>
                </a:lnTo>
                <a:lnTo>
                  <a:pt x="1309178" y="1033461"/>
                </a:lnTo>
                <a:close/>
                <a:moveTo>
                  <a:pt x="258370" y="922636"/>
                </a:moveTo>
                <a:lnTo>
                  <a:pt x="369195" y="922636"/>
                </a:lnTo>
                <a:lnTo>
                  <a:pt x="369195" y="1033461"/>
                </a:lnTo>
                <a:lnTo>
                  <a:pt x="258370" y="1033461"/>
                </a:lnTo>
                <a:close/>
                <a:moveTo>
                  <a:pt x="4461600" y="922636"/>
                </a:moveTo>
                <a:lnTo>
                  <a:pt x="4572425" y="922636"/>
                </a:lnTo>
                <a:lnTo>
                  <a:pt x="4572425" y="1033461"/>
                </a:lnTo>
                <a:lnTo>
                  <a:pt x="4461600" y="1033461"/>
                </a:lnTo>
                <a:close/>
                <a:moveTo>
                  <a:pt x="3410794" y="922636"/>
                </a:moveTo>
                <a:lnTo>
                  <a:pt x="3521620" y="922636"/>
                </a:lnTo>
                <a:lnTo>
                  <a:pt x="3521620" y="1033461"/>
                </a:lnTo>
                <a:lnTo>
                  <a:pt x="3410794" y="1033461"/>
                </a:lnTo>
                <a:close/>
                <a:moveTo>
                  <a:pt x="7614024" y="922636"/>
                </a:moveTo>
                <a:lnTo>
                  <a:pt x="7724849" y="922636"/>
                </a:lnTo>
                <a:lnTo>
                  <a:pt x="7724849" y="1033461"/>
                </a:lnTo>
                <a:lnTo>
                  <a:pt x="7614024" y="1033461"/>
                </a:lnTo>
                <a:close/>
                <a:moveTo>
                  <a:pt x="6563216" y="922636"/>
                </a:moveTo>
                <a:lnTo>
                  <a:pt x="6674041" y="922636"/>
                </a:lnTo>
                <a:lnTo>
                  <a:pt x="6674041" y="1033461"/>
                </a:lnTo>
                <a:lnTo>
                  <a:pt x="6563216" y="1033461"/>
                </a:lnTo>
                <a:close/>
                <a:moveTo>
                  <a:pt x="5512408" y="922636"/>
                </a:moveTo>
                <a:lnTo>
                  <a:pt x="5623233" y="922636"/>
                </a:lnTo>
                <a:lnTo>
                  <a:pt x="5623233" y="1033461"/>
                </a:lnTo>
                <a:lnTo>
                  <a:pt x="5512408" y="1033461"/>
                </a:lnTo>
                <a:close/>
                <a:moveTo>
                  <a:pt x="8664832" y="922635"/>
                </a:moveTo>
                <a:lnTo>
                  <a:pt x="8775657" y="922635"/>
                </a:lnTo>
                <a:lnTo>
                  <a:pt x="8775657" y="1033460"/>
                </a:lnTo>
                <a:lnTo>
                  <a:pt x="8664832" y="1033460"/>
                </a:lnTo>
                <a:close/>
                <a:moveTo>
                  <a:pt x="1337494" y="510063"/>
                </a:moveTo>
                <a:lnTo>
                  <a:pt x="867064" y="980485"/>
                </a:lnTo>
                <a:lnTo>
                  <a:pt x="1333721" y="1447135"/>
                </a:lnTo>
                <a:lnTo>
                  <a:pt x="1398862" y="1447135"/>
                </a:lnTo>
                <a:lnTo>
                  <a:pt x="1865505" y="980485"/>
                </a:lnTo>
                <a:lnTo>
                  <a:pt x="1395091" y="510063"/>
                </a:lnTo>
                <a:close/>
                <a:moveTo>
                  <a:pt x="2388172" y="510063"/>
                </a:moveTo>
                <a:lnTo>
                  <a:pt x="1917749" y="980485"/>
                </a:lnTo>
                <a:lnTo>
                  <a:pt x="2384400" y="1447135"/>
                </a:lnTo>
                <a:lnTo>
                  <a:pt x="2449540" y="1447135"/>
                </a:lnTo>
                <a:lnTo>
                  <a:pt x="2916188" y="980485"/>
                </a:lnTo>
                <a:lnTo>
                  <a:pt x="2445768" y="510063"/>
                </a:lnTo>
                <a:close/>
                <a:moveTo>
                  <a:pt x="3438854" y="510063"/>
                </a:moveTo>
                <a:lnTo>
                  <a:pt x="2968432" y="980485"/>
                </a:lnTo>
                <a:lnTo>
                  <a:pt x="3435082" y="1447134"/>
                </a:lnTo>
                <a:lnTo>
                  <a:pt x="3500221" y="1447134"/>
                </a:lnTo>
                <a:lnTo>
                  <a:pt x="3966871" y="980485"/>
                </a:lnTo>
                <a:lnTo>
                  <a:pt x="3496446" y="510063"/>
                </a:lnTo>
                <a:close/>
                <a:moveTo>
                  <a:pt x="4489516" y="510063"/>
                </a:moveTo>
                <a:lnTo>
                  <a:pt x="4019114" y="980485"/>
                </a:lnTo>
                <a:lnTo>
                  <a:pt x="4485745" y="1447134"/>
                </a:lnTo>
                <a:lnTo>
                  <a:pt x="4550885" y="1447134"/>
                </a:lnTo>
                <a:lnTo>
                  <a:pt x="5017536" y="980482"/>
                </a:lnTo>
                <a:lnTo>
                  <a:pt x="4547117" y="510063"/>
                </a:lnTo>
                <a:close/>
                <a:moveTo>
                  <a:pt x="5540197" y="510063"/>
                </a:moveTo>
                <a:lnTo>
                  <a:pt x="5069779" y="980483"/>
                </a:lnTo>
                <a:lnTo>
                  <a:pt x="5536430" y="1447134"/>
                </a:lnTo>
                <a:lnTo>
                  <a:pt x="5601565" y="1447134"/>
                </a:lnTo>
                <a:lnTo>
                  <a:pt x="6068214" y="980484"/>
                </a:lnTo>
                <a:lnTo>
                  <a:pt x="5597794" y="510063"/>
                </a:lnTo>
                <a:close/>
                <a:moveTo>
                  <a:pt x="6590878" y="510062"/>
                </a:moveTo>
                <a:lnTo>
                  <a:pt x="6120457" y="980484"/>
                </a:lnTo>
                <a:lnTo>
                  <a:pt x="6587106" y="1447134"/>
                </a:lnTo>
                <a:lnTo>
                  <a:pt x="6652247" y="1447134"/>
                </a:lnTo>
                <a:lnTo>
                  <a:pt x="7118898" y="980483"/>
                </a:lnTo>
                <a:lnTo>
                  <a:pt x="6648479" y="510062"/>
                </a:lnTo>
                <a:close/>
                <a:moveTo>
                  <a:pt x="7641560" y="510062"/>
                </a:moveTo>
                <a:lnTo>
                  <a:pt x="7171142" y="980482"/>
                </a:lnTo>
                <a:lnTo>
                  <a:pt x="7637793" y="1447134"/>
                </a:lnTo>
                <a:lnTo>
                  <a:pt x="7702929" y="1447134"/>
                </a:lnTo>
                <a:lnTo>
                  <a:pt x="8169579" y="980483"/>
                </a:lnTo>
                <a:lnTo>
                  <a:pt x="7699160" y="510062"/>
                </a:lnTo>
                <a:close/>
                <a:moveTo>
                  <a:pt x="783785" y="399238"/>
                </a:moveTo>
                <a:lnTo>
                  <a:pt x="894609" y="399238"/>
                </a:lnTo>
                <a:lnTo>
                  <a:pt x="894609" y="510063"/>
                </a:lnTo>
                <a:lnTo>
                  <a:pt x="783785" y="510063"/>
                </a:lnTo>
                <a:close/>
                <a:moveTo>
                  <a:pt x="1834594" y="399238"/>
                </a:moveTo>
                <a:lnTo>
                  <a:pt x="1945420" y="399238"/>
                </a:lnTo>
                <a:lnTo>
                  <a:pt x="1945420" y="510063"/>
                </a:lnTo>
                <a:lnTo>
                  <a:pt x="1834594" y="510063"/>
                </a:lnTo>
                <a:close/>
                <a:moveTo>
                  <a:pt x="3936212" y="399238"/>
                </a:moveTo>
                <a:lnTo>
                  <a:pt x="4047037" y="399238"/>
                </a:lnTo>
                <a:lnTo>
                  <a:pt x="4047037" y="510063"/>
                </a:lnTo>
                <a:lnTo>
                  <a:pt x="3936212" y="510063"/>
                </a:lnTo>
                <a:close/>
                <a:moveTo>
                  <a:pt x="2885405" y="399238"/>
                </a:moveTo>
                <a:lnTo>
                  <a:pt x="2996229" y="399238"/>
                </a:lnTo>
                <a:lnTo>
                  <a:pt x="2996229" y="510063"/>
                </a:lnTo>
                <a:lnTo>
                  <a:pt x="2885405" y="510063"/>
                </a:lnTo>
                <a:close/>
                <a:moveTo>
                  <a:pt x="4987004" y="399238"/>
                </a:moveTo>
                <a:lnTo>
                  <a:pt x="5097829" y="399238"/>
                </a:lnTo>
                <a:lnTo>
                  <a:pt x="5097829" y="510063"/>
                </a:lnTo>
                <a:lnTo>
                  <a:pt x="4987004" y="510063"/>
                </a:lnTo>
                <a:close/>
                <a:moveTo>
                  <a:pt x="6037812" y="399238"/>
                </a:moveTo>
                <a:lnTo>
                  <a:pt x="6148637" y="399238"/>
                </a:lnTo>
                <a:lnTo>
                  <a:pt x="6148637" y="510062"/>
                </a:lnTo>
                <a:lnTo>
                  <a:pt x="6037812" y="510062"/>
                </a:lnTo>
                <a:close/>
                <a:moveTo>
                  <a:pt x="7088620" y="399237"/>
                </a:moveTo>
                <a:lnTo>
                  <a:pt x="7199445" y="399237"/>
                </a:lnTo>
                <a:lnTo>
                  <a:pt x="7199445" y="510062"/>
                </a:lnTo>
                <a:lnTo>
                  <a:pt x="7088620" y="510062"/>
                </a:lnTo>
                <a:close/>
                <a:moveTo>
                  <a:pt x="8139428" y="399237"/>
                </a:moveTo>
                <a:lnTo>
                  <a:pt x="8250253" y="399237"/>
                </a:lnTo>
                <a:lnTo>
                  <a:pt x="8250253" y="510062"/>
                </a:lnTo>
                <a:lnTo>
                  <a:pt x="8139428" y="510062"/>
                </a:lnTo>
                <a:close/>
                <a:moveTo>
                  <a:pt x="6138416" y="0"/>
                </a:moveTo>
                <a:lnTo>
                  <a:pt x="6190660" y="0"/>
                </a:lnTo>
                <a:lnTo>
                  <a:pt x="6589898" y="399238"/>
                </a:lnTo>
                <a:lnTo>
                  <a:pt x="6649459" y="399238"/>
                </a:lnTo>
                <a:lnTo>
                  <a:pt x="7048695" y="2"/>
                </a:lnTo>
                <a:lnTo>
                  <a:pt x="7100939" y="2"/>
                </a:lnTo>
                <a:lnTo>
                  <a:pt x="6674041" y="426899"/>
                </a:lnTo>
                <a:lnTo>
                  <a:pt x="6674041" y="483380"/>
                </a:lnTo>
                <a:lnTo>
                  <a:pt x="7145020" y="954361"/>
                </a:lnTo>
                <a:lnTo>
                  <a:pt x="7614024" y="485355"/>
                </a:lnTo>
                <a:lnTo>
                  <a:pt x="7614024" y="424926"/>
                </a:lnTo>
                <a:lnTo>
                  <a:pt x="7189097" y="1"/>
                </a:lnTo>
                <a:lnTo>
                  <a:pt x="7241340" y="1"/>
                </a:lnTo>
                <a:lnTo>
                  <a:pt x="7640577" y="399237"/>
                </a:lnTo>
                <a:lnTo>
                  <a:pt x="7700142" y="399237"/>
                </a:lnTo>
                <a:lnTo>
                  <a:pt x="8099378" y="1"/>
                </a:lnTo>
                <a:lnTo>
                  <a:pt x="8151622" y="1"/>
                </a:lnTo>
                <a:lnTo>
                  <a:pt x="7724849" y="426774"/>
                </a:lnTo>
                <a:lnTo>
                  <a:pt x="7724849" y="483509"/>
                </a:lnTo>
                <a:lnTo>
                  <a:pt x="8195700" y="954363"/>
                </a:lnTo>
                <a:lnTo>
                  <a:pt x="8664832" y="485228"/>
                </a:lnTo>
                <a:lnTo>
                  <a:pt x="8664832" y="425054"/>
                </a:lnTo>
                <a:lnTo>
                  <a:pt x="8239778" y="1"/>
                </a:lnTo>
                <a:lnTo>
                  <a:pt x="8292022" y="1"/>
                </a:lnTo>
                <a:lnTo>
                  <a:pt x="8691259" y="399237"/>
                </a:lnTo>
                <a:lnTo>
                  <a:pt x="8750823" y="399237"/>
                </a:lnTo>
                <a:lnTo>
                  <a:pt x="9143986" y="6075"/>
                </a:lnTo>
                <a:lnTo>
                  <a:pt x="9143986" y="58319"/>
                </a:lnTo>
                <a:lnTo>
                  <a:pt x="8775657" y="426647"/>
                </a:lnTo>
                <a:lnTo>
                  <a:pt x="8775657" y="483635"/>
                </a:lnTo>
                <a:lnTo>
                  <a:pt x="9143986" y="851966"/>
                </a:lnTo>
                <a:lnTo>
                  <a:pt x="9143986" y="904210"/>
                </a:lnTo>
                <a:lnTo>
                  <a:pt x="8749840" y="510062"/>
                </a:lnTo>
                <a:lnTo>
                  <a:pt x="8692242" y="510062"/>
                </a:lnTo>
                <a:lnTo>
                  <a:pt x="8221822" y="980484"/>
                </a:lnTo>
                <a:lnTo>
                  <a:pt x="8688471" y="1447133"/>
                </a:lnTo>
                <a:lnTo>
                  <a:pt x="8753611" y="1447133"/>
                </a:lnTo>
                <a:lnTo>
                  <a:pt x="9143986" y="1056762"/>
                </a:lnTo>
                <a:lnTo>
                  <a:pt x="9143986" y="1109003"/>
                </a:lnTo>
                <a:lnTo>
                  <a:pt x="8775657" y="1477331"/>
                </a:lnTo>
                <a:lnTo>
                  <a:pt x="8775657" y="1534319"/>
                </a:lnTo>
                <a:lnTo>
                  <a:pt x="9143986" y="1902649"/>
                </a:lnTo>
                <a:lnTo>
                  <a:pt x="9143987" y="1954891"/>
                </a:lnTo>
                <a:lnTo>
                  <a:pt x="8747055" y="1557959"/>
                </a:lnTo>
                <a:lnTo>
                  <a:pt x="8695029" y="1557959"/>
                </a:lnTo>
                <a:lnTo>
                  <a:pt x="8221823" y="2031165"/>
                </a:lnTo>
                <a:lnTo>
                  <a:pt x="8690741" y="2500073"/>
                </a:lnTo>
                <a:lnTo>
                  <a:pt x="8751345" y="2500073"/>
                </a:lnTo>
                <a:lnTo>
                  <a:pt x="9143986" y="2107432"/>
                </a:lnTo>
                <a:lnTo>
                  <a:pt x="9143986" y="2159677"/>
                </a:lnTo>
                <a:lnTo>
                  <a:pt x="8775657" y="2528005"/>
                </a:lnTo>
                <a:lnTo>
                  <a:pt x="8775657" y="2584989"/>
                </a:lnTo>
                <a:lnTo>
                  <a:pt x="9143987" y="2953319"/>
                </a:lnTo>
                <a:lnTo>
                  <a:pt x="9143987" y="3005564"/>
                </a:lnTo>
                <a:lnTo>
                  <a:pt x="8749321" y="2610898"/>
                </a:lnTo>
                <a:lnTo>
                  <a:pt x="8692765" y="2610898"/>
                </a:lnTo>
                <a:lnTo>
                  <a:pt x="8221822" y="3081840"/>
                </a:lnTo>
                <a:lnTo>
                  <a:pt x="8691194" y="3551212"/>
                </a:lnTo>
                <a:lnTo>
                  <a:pt x="8750888" y="3551212"/>
                </a:lnTo>
                <a:lnTo>
                  <a:pt x="9143986" y="3158114"/>
                </a:lnTo>
                <a:lnTo>
                  <a:pt x="9143986" y="3210356"/>
                </a:lnTo>
                <a:lnTo>
                  <a:pt x="8775657" y="3578686"/>
                </a:lnTo>
                <a:lnTo>
                  <a:pt x="8775657" y="3635674"/>
                </a:lnTo>
                <a:lnTo>
                  <a:pt x="9143986" y="4004003"/>
                </a:lnTo>
                <a:lnTo>
                  <a:pt x="9143986" y="4056248"/>
                </a:lnTo>
                <a:lnTo>
                  <a:pt x="8749774" y="3662037"/>
                </a:lnTo>
                <a:lnTo>
                  <a:pt x="8692306" y="3662037"/>
                </a:lnTo>
                <a:lnTo>
                  <a:pt x="8221823" y="4132519"/>
                </a:lnTo>
                <a:lnTo>
                  <a:pt x="8661299" y="4571995"/>
                </a:lnTo>
                <a:lnTo>
                  <a:pt x="8609053" y="4571995"/>
                </a:lnTo>
                <a:lnTo>
                  <a:pt x="8195700" y="4158642"/>
                </a:lnTo>
                <a:lnTo>
                  <a:pt x="7782346" y="4571997"/>
                </a:lnTo>
                <a:lnTo>
                  <a:pt x="7730103" y="4571997"/>
                </a:lnTo>
                <a:lnTo>
                  <a:pt x="8169579" y="4132521"/>
                </a:lnTo>
                <a:lnTo>
                  <a:pt x="7699096" y="3662037"/>
                </a:lnTo>
                <a:lnTo>
                  <a:pt x="7641624" y="3662037"/>
                </a:lnTo>
                <a:lnTo>
                  <a:pt x="7171140" y="4132521"/>
                </a:lnTo>
                <a:lnTo>
                  <a:pt x="7610615" y="4571996"/>
                </a:lnTo>
                <a:lnTo>
                  <a:pt x="7558371" y="4571996"/>
                </a:lnTo>
                <a:lnTo>
                  <a:pt x="7145018" y="4158643"/>
                </a:lnTo>
                <a:lnTo>
                  <a:pt x="6731665" y="4571996"/>
                </a:lnTo>
                <a:lnTo>
                  <a:pt x="6679421" y="4571997"/>
                </a:lnTo>
                <a:lnTo>
                  <a:pt x="7118896" y="4132521"/>
                </a:lnTo>
                <a:lnTo>
                  <a:pt x="6648412" y="3662037"/>
                </a:lnTo>
                <a:lnTo>
                  <a:pt x="6590942" y="3662037"/>
                </a:lnTo>
                <a:lnTo>
                  <a:pt x="6120458" y="4132521"/>
                </a:lnTo>
                <a:lnTo>
                  <a:pt x="6559933" y="4571996"/>
                </a:lnTo>
                <a:lnTo>
                  <a:pt x="6507689" y="4571996"/>
                </a:lnTo>
                <a:lnTo>
                  <a:pt x="6094336" y="4158643"/>
                </a:lnTo>
                <a:lnTo>
                  <a:pt x="5680986" y="4571994"/>
                </a:lnTo>
                <a:lnTo>
                  <a:pt x="5628742" y="4571994"/>
                </a:lnTo>
                <a:lnTo>
                  <a:pt x="6068215" y="4132521"/>
                </a:lnTo>
                <a:lnTo>
                  <a:pt x="5597730" y="3662037"/>
                </a:lnTo>
                <a:lnTo>
                  <a:pt x="5540260" y="3662037"/>
                </a:lnTo>
                <a:lnTo>
                  <a:pt x="5069776" y="4132521"/>
                </a:lnTo>
                <a:lnTo>
                  <a:pt x="5509251" y="4571996"/>
                </a:lnTo>
                <a:lnTo>
                  <a:pt x="5457007" y="4571996"/>
                </a:lnTo>
                <a:lnTo>
                  <a:pt x="5043654" y="4158643"/>
                </a:lnTo>
                <a:lnTo>
                  <a:pt x="4630302" y="4571995"/>
                </a:lnTo>
                <a:lnTo>
                  <a:pt x="4578058" y="4571995"/>
                </a:lnTo>
                <a:lnTo>
                  <a:pt x="5017532" y="4132521"/>
                </a:lnTo>
                <a:lnTo>
                  <a:pt x="4547048" y="3662037"/>
                </a:lnTo>
                <a:lnTo>
                  <a:pt x="4489581" y="3662037"/>
                </a:lnTo>
                <a:lnTo>
                  <a:pt x="4019114" y="4132522"/>
                </a:lnTo>
                <a:lnTo>
                  <a:pt x="4458569" y="4571996"/>
                </a:lnTo>
                <a:lnTo>
                  <a:pt x="4406325" y="4571996"/>
                </a:lnTo>
                <a:lnTo>
                  <a:pt x="3992992" y="4158644"/>
                </a:lnTo>
                <a:lnTo>
                  <a:pt x="3579640" y="4571995"/>
                </a:lnTo>
                <a:lnTo>
                  <a:pt x="3527396" y="4571995"/>
                </a:lnTo>
                <a:lnTo>
                  <a:pt x="3966870" y="4132522"/>
                </a:lnTo>
                <a:lnTo>
                  <a:pt x="3496383" y="3662037"/>
                </a:lnTo>
                <a:lnTo>
                  <a:pt x="3438916" y="3662037"/>
                </a:lnTo>
                <a:lnTo>
                  <a:pt x="2968432" y="4132520"/>
                </a:lnTo>
                <a:lnTo>
                  <a:pt x="3407909" y="4571995"/>
                </a:lnTo>
                <a:lnTo>
                  <a:pt x="3355664" y="4571995"/>
                </a:lnTo>
                <a:lnTo>
                  <a:pt x="2942310" y="4158642"/>
                </a:lnTo>
                <a:lnTo>
                  <a:pt x="2528960" y="4571994"/>
                </a:lnTo>
                <a:lnTo>
                  <a:pt x="2476716" y="4571994"/>
                </a:lnTo>
                <a:lnTo>
                  <a:pt x="2916189" y="4132521"/>
                </a:lnTo>
                <a:lnTo>
                  <a:pt x="2445706" y="3662037"/>
                </a:lnTo>
                <a:lnTo>
                  <a:pt x="2388237" y="3662037"/>
                </a:lnTo>
                <a:lnTo>
                  <a:pt x="1917750" y="4132522"/>
                </a:lnTo>
                <a:lnTo>
                  <a:pt x="2357226" y="4571995"/>
                </a:lnTo>
                <a:lnTo>
                  <a:pt x="2304983" y="4571996"/>
                </a:lnTo>
                <a:lnTo>
                  <a:pt x="1891628" y="4158644"/>
                </a:lnTo>
                <a:lnTo>
                  <a:pt x="1478287" y="4571994"/>
                </a:lnTo>
                <a:lnTo>
                  <a:pt x="1426043" y="4571994"/>
                </a:lnTo>
                <a:lnTo>
                  <a:pt x="1865506" y="4132522"/>
                </a:lnTo>
                <a:lnTo>
                  <a:pt x="1395028" y="3662037"/>
                </a:lnTo>
                <a:lnTo>
                  <a:pt x="1337560" y="3662037"/>
                </a:lnTo>
                <a:lnTo>
                  <a:pt x="867065" y="4132523"/>
                </a:lnTo>
                <a:lnTo>
                  <a:pt x="1306545" y="4571995"/>
                </a:lnTo>
                <a:lnTo>
                  <a:pt x="1254301" y="4571995"/>
                </a:lnTo>
                <a:lnTo>
                  <a:pt x="840943" y="4158645"/>
                </a:lnTo>
                <a:lnTo>
                  <a:pt x="427592" y="4571996"/>
                </a:lnTo>
                <a:lnTo>
                  <a:pt x="375348" y="4571996"/>
                </a:lnTo>
                <a:lnTo>
                  <a:pt x="814821" y="4132522"/>
                </a:lnTo>
                <a:lnTo>
                  <a:pt x="344336" y="3662037"/>
                </a:lnTo>
                <a:lnTo>
                  <a:pt x="286868" y="3662037"/>
                </a:lnTo>
                <a:lnTo>
                  <a:pt x="2" y="3948903"/>
                </a:lnTo>
                <a:lnTo>
                  <a:pt x="2" y="3896659"/>
                </a:lnTo>
                <a:lnTo>
                  <a:pt x="258375" y="3638287"/>
                </a:lnTo>
                <a:lnTo>
                  <a:pt x="258375" y="3576075"/>
                </a:lnTo>
                <a:lnTo>
                  <a:pt x="1" y="3317701"/>
                </a:lnTo>
                <a:lnTo>
                  <a:pt x="1" y="3265457"/>
                </a:lnTo>
                <a:lnTo>
                  <a:pt x="285755" y="3551212"/>
                </a:lnTo>
                <a:lnTo>
                  <a:pt x="345449" y="3551212"/>
                </a:lnTo>
                <a:lnTo>
                  <a:pt x="814821" y="3081840"/>
                </a:lnTo>
                <a:lnTo>
                  <a:pt x="343879" y="2610898"/>
                </a:lnTo>
                <a:lnTo>
                  <a:pt x="287325" y="2610898"/>
                </a:lnTo>
                <a:lnTo>
                  <a:pt x="4" y="2898220"/>
                </a:lnTo>
                <a:lnTo>
                  <a:pt x="4" y="2845976"/>
                </a:lnTo>
                <a:lnTo>
                  <a:pt x="258377" y="2587602"/>
                </a:lnTo>
                <a:lnTo>
                  <a:pt x="258377" y="2525395"/>
                </a:lnTo>
                <a:lnTo>
                  <a:pt x="1" y="2267018"/>
                </a:lnTo>
                <a:lnTo>
                  <a:pt x="0" y="2214773"/>
                </a:lnTo>
                <a:lnTo>
                  <a:pt x="285299" y="2500073"/>
                </a:lnTo>
                <a:lnTo>
                  <a:pt x="345906" y="2500073"/>
                </a:lnTo>
                <a:lnTo>
                  <a:pt x="814821" y="2031167"/>
                </a:lnTo>
                <a:lnTo>
                  <a:pt x="341615" y="1557960"/>
                </a:lnTo>
                <a:lnTo>
                  <a:pt x="289591" y="1557960"/>
                </a:lnTo>
                <a:lnTo>
                  <a:pt x="1" y="1847551"/>
                </a:lnTo>
                <a:lnTo>
                  <a:pt x="1" y="1795307"/>
                </a:lnTo>
                <a:lnTo>
                  <a:pt x="258379" y="1536928"/>
                </a:lnTo>
                <a:lnTo>
                  <a:pt x="258379" y="1474723"/>
                </a:lnTo>
                <a:lnTo>
                  <a:pt x="1" y="1216345"/>
                </a:lnTo>
                <a:lnTo>
                  <a:pt x="1" y="1164102"/>
                </a:lnTo>
                <a:lnTo>
                  <a:pt x="283034" y="1447135"/>
                </a:lnTo>
                <a:lnTo>
                  <a:pt x="348172" y="1447135"/>
                </a:lnTo>
                <a:lnTo>
                  <a:pt x="814820" y="980485"/>
                </a:lnTo>
                <a:lnTo>
                  <a:pt x="344400" y="510063"/>
                </a:lnTo>
                <a:lnTo>
                  <a:pt x="286802" y="510063"/>
                </a:lnTo>
                <a:lnTo>
                  <a:pt x="2" y="796868"/>
                </a:lnTo>
                <a:lnTo>
                  <a:pt x="2" y="744627"/>
                </a:lnTo>
                <a:lnTo>
                  <a:pt x="258382" y="486240"/>
                </a:lnTo>
                <a:lnTo>
                  <a:pt x="258382" y="424044"/>
                </a:lnTo>
                <a:lnTo>
                  <a:pt x="2" y="165665"/>
                </a:lnTo>
                <a:lnTo>
                  <a:pt x="2" y="113421"/>
                </a:lnTo>
                <a:lnTo>
                  <a:pt x="285819" y="399238"/>
                </a:lnTo>
                <a:lnTo>
                  <a:pt x="345383" y="399238"/>
                </a:lnTo>
                <a:lnTo>
                  <a:pt x="744619" y="2"/>
                </a:lnTo>
                <a:lnTo>
                  <a:pt x="796863" y="2"/>
                </a:lnTo>
                <a:lnTo>
                  <a:pt x="369206" y="427659"/>
                </a:lnTo>
                <a:lnTo>
                  <a:pt x="369206" y="482625"/>
                </a:lnTo>
                <a:lnTo>
                  <a:pt x="840942" y="954363"/>
                </a:lnTo>
                <a:lnTo>
                  <a:pt x="1309198" y="486115"/>
                </a:lnTo>
                <a:lnTo>
                  <a:pt x="1309198" y="424170"/>
                </a:lnTo>
                <a:lnTo>
                  <a:pt x="885018" y="1"/>
                </a:lnTo>
                <a:lnTo>
                  <a:pt x="937262" y="1"/>
                </a:lnTo>
                <a:lnTo>
                  <a:pt x="1336510" y="399238"/>
                </a:lnTo>
                <a:lnTo>
                  <a:pt x="1396075" y="399238"/>
                </a:lnTo>
                <a:lnTo>
                  <a:pt x="1795305" y="3"/>
                </a:lnTo>
                <a:lnTo>
                  <a:pt x="1847547" y="3"/>
                </a:lnTo>
                <a:lnTo>
                  <a:pt x="1420024" y="427535"/>
                </a:lnTo>
                <a:lnTo>
                  <a:pt x="1420024" y="482750"/>
                </a:lnTo>
                <a:lnTo>
                  <a:pt x="1891628" y="954364"/>
                </a:lnTo>
                <a:lnTo>
                  <a:pt x="2360002" y="485990"/>
                </a:lnTo>
                <a:lnTo>
                  <a:pt x="2360002" y="424295"/>
                </a:lnTo>
                <a:lnTo>
                  <a:pt x="1935703" y="1"/>
                </a:lnTo>
                <a:lnTo>
                  <a:pt x="1987946" y="1"/>
                </a:lnTo>
                <a:lnTo>
                  <a:pt x="2387188" y="399238"/>
                </a:lnTo>
                <a:lnTo>
                  <a:pt x="2446753" y="399238"/>
                </a:lnTo>
                <a:lnTo>
                  <a:pt x="2845989" y="2"/>
                </a:lnTo>
                <a:lnTo>
                  <a:pt x="2898233" y="2"/>
                </a:lnTo>
                <a:lnTo>
                  <a:pt x="2470826" y="427409"/>
                </a:lnTo>
                <a:lnTo>
                  <a:pt x="2470826" y="482876"/>
                </a:lnTo>
                <a:lnTo>
                  <a:pt x="2942310" y="954364"/>
                </a:lnTo>
                <a:lnTo>
                  <a:pt x="3410810" y="485864"/>
                </a:lnTo>
                <a:lnTo>
                  <a:pt x="3410810" y="424421"/>
                </a:lnTo>
                <a:lnTo>
                  <a:pt x="2986387" y="1"/>
                </a:lnTo>
                <a:lnTo>
                  <a:pt x="3038634" y="1"/>
                </a:lnTo>
                <a:lnTo>
                  <a:pt x="3437870" y="399238"/>
                </a:lnTo>
                <a:lnTo>
                  <a:pt x="3497432" y="399238"/>
                </a:lnTo>
                <a:lnTo>
                  <a:pt x="3896671" y="2"/>
                </a:lnTo>
                <a:lnTo>
                  <a:pt x="3948916" y="2"/>
                </a:lnTo>
                <a:lnTo>
                  <a:pt x="3521633" y="427284"/>
                </a:lnTo>
                <a:lnTo>
                  <a:pt x="3521633" y="483002"/>
                </a:lnTo>
                <a:lnTo>
                  <a:pt x="3992992" y="954363"/>
                </a:lnTo>
                <a:lnTo>
                  <a:pt x="4461600" y="485736"/>
                </a:lnTo>
                <a:lnTo>
                  <a:pt x="4461600" y="424545"/>
                </a:lnTo>
                <a:lnTo>
                  <a:pt x="4037073" y="1"/>
                </a:lnTo>
                <a:lnTo>
                  <a:pt x="4089316" y="1"/>
                </a:lnTo>
                <a:lnTo>
                  <a:pt x="4488536" y="399238"/>
                </a:lnTo>
                <a:lnTo>
                  <a:pt x="4548098" y="399238"/>
                </a:lnTo>
                <a:lnTo>
                  <a:pt x="4947332" y="4"/>
                </a:lnTo>
                <a:lnTo>
                  <a:pt x="4999576" y="4"/>
                </a:lnTo>
                <a:lnTo>
                  <a:pt x="4572425" y="427154"/>
                </a:lnTo>
                <a:lnTo>
                  <a:pt x="4572425" y="483127"/>
                </a:lnTo>
                <a:lnTo>
                  <a:pt x="5043657" y="954361"/>
                </a:lnTo>
                <a:lnTo>
                  <a:pt x="5512408" y="485609"/>
                </a:lnTo>
                <a:lnTo>
                  <a:pt x="5512408" y="424676"/>
                </a:lnTo>
                <a:lnTo>
                  <a:pt x="5087732" y="1"/>
                </a:lnTo>
                <a:lnTo>
                  <a:pt x="5139975" y="1"/>
                </a:lnTo>
                <a:lnTo>
                  <a:pt x="5539212" y="399238"/>
                </a:lnTo>
                <a:lnTo>
                  <a:pt x="5598779" y="399238"/>
                </a:lnTo>
                <a:lnTo>
                  <a:pt x="5998015" y="2"/>
                </a:lnTo>
                <a:lnTo>
                  <a:pt x="6050259" y="2"/>
                </a:lnTo>
                <a:lnTo>
                  <a:pt x="5623233" y="427027"/>
                </a:lnTo>
                <a:lnTo>
                  <a:pt x="5623233" y="483258"/>
                </a:lnTo>
                <a:lnTo>
                  <a:pt x="6094336" y="954363"/>
                </a:lnTo>
                <a:lnTo>
                  <a:pt x="6563216" y="485481"/>
                </a:lnTo>
                <a:lnTo>
                  <a:pt x="6563216" y="42479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en-US" smtClean="0"/>
              <a:t>Click to edit Master title style</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B4C71EC6-210F-42DE-9C53-41977AD35B3D}"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cxnSp>
        <p:nvCxnSpPr>
          <p:cNvPr id="8" name="Straight Connector 7"/>
          <p:cNvCxnSpPr/>
          <p:nvPr/>
        </p:nvCxnSpPr>
        <p:spPr>
          <a:xfrm flipV="1">
            <a:off x="629013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6143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9306171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en-US" smtClean="0"/>
              <a:t>Click to edit Master title style</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4C71EC6-210F-42DE-9C53-41977AD35B3D}"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cxnSp>
        <p:nvCxnSpPr>
          <p:cNvPr id="8" name="Straight Connector 7"/>
          <p:cNvCxnSpPr/>
          <p:nvPr/>
        </p:nvCxnSpPr>
        <p:spPr>
          <a:xfrm flipV="1">
            <a:off x="629013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0" y="0"/>
            <a:ext cx="9144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9"/>
          <p:cNvSpPr/>
          <p:nvPr/>
        </p:nvSpPr>
        <p:spPr>
          <a:xfrm>
            <a:off x="14" y="6"/>
            <a:ext cx="9143987" cy="4571997"/>
          </a:xfrm>
          <a:custGeom>
            <a:avLst/>
            <a:gdLst/>
            <a:ahLst/>
            <a:cxnLst/>
            <a:rect l="l" t="t" r="r" b="b"/>
            <a:pathLst>
              <a:path w="9143987" h="4571997">
                <a:moveTo>
                  <a:pt x="1" y="4316132"/>
                </a:moveTo>
                <a:lnTo>
                  <a:pt x="255863" y="4571994"/>
                </a:lnTo>
                <a:lnTo>
                  <a:pt x="203619" y="4571994"/>
                </a:lnTo>
                <a:lnTo>
                  <a:pt x="1" y="4368376"/>
                </a:lnTo>
                <a:close/>
                <a:moveTo>
                  <a:pt x="9143985" y="4208793"/>
                </a:moveTo>
                <a:lnTo>
                  <a:pt x="9143985" y="4261037"/>
                </a:lnTo>
                <a:lnTo>
                  <a:pt x="8833027" y="4571996"/>
                </a:lnTo>
                <a:lnTo>
                  <a:pt x="8780783" y="4571996"/>
                </a:lnTo>
                <a:close/>
                <a:moveTo>
                  <a:pt x="8664832" y="4076819"/>
                </a:moveTo>
                <a:lnTo>
                  <a:pt x="8775657" y="4076819"/>
                </a:lnTo>
                <a:lnTo>
                  <a:pt x="8775657" y="4187644"/>
                </a:lnTo>
                <a:lnTo>
                  <a:pt x="8664832" y="4187644"/>
                </a:lnTo>
                <a:close/>
                <a:moveTo>
                  <a:pt x="7614024" y="4076819"/>
                </a:moveTo>
                <a:lnTo>
                  <a:pt x="7724849" y="4076819"/>
                </a:lnTo>
                <a:lnTo>
                  <a:pt x="7724849" y="4187644"/>
                </a:lnTo>
                <a:lnTo>
                  <a:pt x="7614024" y="4187644"/>
                </a:lnTo>
                <a:close/>
                <a:moveTo>
                  <a:pt x="6563216" y="4076819"/>
                </a:moveTo>
                <a:lnTo>
                  <a:pt x="6674041" y="4076819"/>
                </a:lnTo>
                <a:lnTo>
                  <a:pt x="6674041" y="4187644"/>
                </a:lnTo>
                <a:lnTo>
                  <a:pt x="6563216" y="4187644"/>
                </a:lnTo>
                <a:close/>
                <a:moveTo>
                  <a:pt x="5512408" y="4076819"/>
                </a:moveTo>
                <a:lnTo>
                  <a:pt x="5623233" y="4076819"/>
                </a:lnTo>
                <a:lnTo>
                  <a:pt x="5623233" y="4187644"/>
                </a:lnTo>
                <a:lnTo>
                  <a:pt x="5512408" y="4187644"/>
                </a:lnTo>
                <a:close/>
                <a:moveTo>
                  <a:pt x="4461600" y="4076819"/>
                </a:moveTo>
                <a:lnTo>
                  <a:pt x="4572425" y="4076819"/>
                </a:lnTo>
                <a:lnTo>
                  <a:pt x="4572425" y="4187644"/>
                </a:lnTo>
                <a:lnTo>
                  <a:pt x="4461600" y="4187644"/>
                </a:lnTo>
                <a:close/>
                <a:moveTo>
                  <a:pt x="3410793" y="4076819"/>
                </a:moveTo>
                <a:lnTo>
                  <a:pt x="3521618" y="4076819"/>
                </a:lnTo>
                <a:lnTo>
                  <a:pt x="3521618" y="4187644"/>
                </a:lnTo>
                <a:lnTo>
                  <a:pt x="3410793" y="4187644"/>
                </a:lnTo>
                <a:close/>
                <a:moveTo>
                  <a:pt x="2359985" y="4076819"/>
                </a:moveTo>
                <a:lnTo>
                  <a:pt x="2470810" y="4076819"/>
                </a:lnTo>
                <a:lnTo>
                  <a:pt x="2470810" y="4187644"/>
                </a:lnTo>
                <a:lnTo>
                  <a:pt x="2359985" y="4187644"/>
                </a:lnTo>
                <a:close/>
                <a:moveTo>
                  <a:pt x="1309177" y="4076819"/>
                </a:moveTo>
                <a:lnTo>
                  <a:pt x="1420002" y="4076819"/>
                </a:lnTo>
                <a:lnTo>
                  <a:pt x="1420002" y="4187644"/>
                </a:lnTo>
                <a:lnTo>
                  <a:pt x="1309177" y="4187644"/>
                </a:lnTo>
                <a:close/>
                <a:moveTo>
                  <a:pt x="258369" y="4076819"/>
                </a:moveTo>
                <a:lnTo>
                  <a:pt x="369194" y="4076819"/>
                </a:lnTo>
                <a:lnTo>
                  <a:pt x="369194" y="4187644"/>
                </a:lnTo>
                <a:lnTo>
                  <a:pt x="258369" y="4187644"/>
                </a:lnTo>
                <a:close/>
                <a:moveTo>
                  <a:pt x="8139428" y="3551212"/>
                </a:moveTo>
                <a:lnTo>
                  <a:pt x="8250253" y="3551212"/>
                </a:lnTo>
                <a:lnTo>
                  <a:pt x="8250253" y="3662037"/>
                </a:lnTo>
                <a:lnTo>
                  <a:pt x="8139428" y="3662037"/>
                </a:lnTo>
                <a:close/>
                <a:moveTo>
                  <a:pt x="7088620" y="3551212"/>
                </a:moveTo>
                <a:lnTo>
                  <a:pt x="7199445" y="3551212"/>
                </a:lnTo>
                <a:lnTo>
                  <a:pt x="7199445" y="3662037"/>
                </a:lnTo>
                <a:lnTo>
                  <a:pt x="7088620" y="3662037"/>
                </a:lnTo>
                <a:close/>
                <a:moveTo>
                  <a:pt x="6037812" y="3551212"/>
                </a:moveTo>
                <a:lnTo>
                  <a:pt x="6148637" y="3551212"/>
                </a:lnTo>
                <a:lnTo>
                  <a:pt x="6148637" y="3662037"/>
                </a:lnTo>
                <a:lnTo>
                  <a:pt x="6037812" y="3662037"/>
                </a:lnTo>
                <a:close/>
                <a:moveTo>
                  <a:pt x="4987004" y="3551212"/>
                </a:moveTo>
                <a:lnTo>
                  <a:pt x="5097829" y="3551212"/>
                </a:lnTo>
                <a:lnTo>
                  <a:pt x="5097829" y="3662037"/>
                </a:lnTo>
                <a:lnTo>
                  <a:pt x="4987004" y="3662037"/>
                </a:lnTo>
                <a:close/>
                <a:moveTo>
                  <a:pt x="3936204" y="3551212"/>
                </a:moveTo>
                <a:lnTo>
                  <a:pt x="4047028" y="3551212"/>
                </a:lnTo>
                <a:lnTo>
                  <a:pt x="4047028" y="3662037"/>
                </a:lnTo>
                <a:lnTo>
                  <a:pt x="3936204" y="3662037"/>
                </a:lnTo>
                <a:close/>
                <a:moveTo>
                  <a:pt x="2885395" y="3551212"/>
                </a:moveTo>
                <a:lnTo>
                  <a:pt x="2996220" y="3551212"/>
                </a:lnTo>
                <a:lnTo>
                  <a:pt x="2996220" y="3662037"/>
                </a:lnTo>
                <a:lnTo>
                  <a:pt x="2885395" y="3662037"/>
                </a:lnTo>
                <a:close/>
                <a:moveTo>
                  <a:pt x="1834587" y="3551212"/>
                </a:moveTo>
                <a:lnTo>
                  <a:pt x="1945412" y="3551212"/>
                </a:lnTo>
                <a:lnTo>
                  <a:pt x="1945412" y="3662037"/>
                </a:lnTo>
                <a:lnTo>
                  <a:pt x="1834587" y="3662037"/>
                </a:lnTo>
                <a:close/>
                <a:moveTo>
                  <a:pt x="783778" y="3551212"/>
                </a:moveTo>
                <a:lnTo>
                  <a:pt x="894603" y="3551212"/>
                </a:lnTo>
                <a:lnTo>
                  <a:pt x="894603" y="3662037"/>
                </a:lnTo>
                <a:lnTo>
                  <a:pt x="783778" y="3662037"/>
                </a:lnTo>
                <a:close/>
                <a:moveTo>
                  <a:pt x="2942310" y="3107962"/>
                </a:moveTo>
                <a:lnTo>
                  <a:pt x="2470818" y="3579456"/>
                </a:lnTo>
                <a:lnTo>
                  <a:pt x="2470818" y="3634904"/>
                </a:lnTo>
                <a:lnTo>
                  <a:pt x="2942310" y="4106399"/>
                </a:lnTo>
                <a:lnTo>
                  <a:pt x="3410800" y="3637911"/>
                </a:lnTo>
                <a:lnTo>
                  <a:pt x="3410800" y="3576450"/>
                </a:lnTo>
                <a:close/>
                <a:moveTo>
                  <a:pt x="8195700" y="3107962"/>
                </a:moveTo>
                <a:lnTo>
                  <a:pt x="7724849" y="3578813"/>
                </a:lnTo>
                <a:lnTo>
                  <a:pt x="7724849" y="3635545"/>
                </a:lnTo>
                <a:lnTo>
                  <a:pt x="8195702" y="4106398"/>
                </a:lnTo>
                <a:lnTo>
                  <a:pt x="8664832" y="3637268"/>
                </a:lnTo>
                <a:lnTo>
                  <a:pt x="8664832" y="3577094"/>
                </a:lnTo>
                <a:close/>
                <a:moveTo>
                  <a:pt x="5043655" y="3107962"/>
                </a:moveTo>
                <a:lnTo>
                  <a:pt x="4572425" y="3579192"/>
                </a:lnTo>
                <a:lnTo>
                  <a:pt x="4572425" y="3635169"/>
                </a:lnTo>
                <a:lnTo>
                  <a:pt x="5043654" y="4106399"/>
                </a:lnTo>
                <a:lnTo>
                  <a:pt x="5512408" y="3637645"/>
                </a:lnTo>
                <a:lnTo>
                  <a:pt x="5512408" y="3576714"/>
                </a:lnTo>
                <a:close/>
                <a:moveTo>
                  <a:pt x="840943" y="3107962"/>
                </a:moveTo>
                <a:lnTo>
                  <a:pt x="369199" y="3579705"/>
                </a:lnTo>
                <a:lnTo>
                  <a:pt x="369199" y="3634656"/>
                </a:lnTo>
                <a:lnTo>
                  <a:pt x="840943" y="4106401"/>
                </a:lnTo>
                <a:lnTo>
                  <a:pt x="1309186" y="3638165"/>
                </a:lnTo>
                <a:lnTo>
                  <a:pt x="1309186" y="3576196"/>
                </a:lnTo>
                <a:close/>
                <a:moveTo>
                  <a:pt x="3992991" y="3107961"/>
                </a:moveTo>
                <a:lnTo>
                  <a:pt x="3521625" y="3579327"/>
                </a:lnTo>
                <a:lnTo>
                  <a:pt x="3521625" y="3635034"/>
                </a:lnTo>
                <a:lnTo>
                  <a:pt x="3992992" y="4106400"/>
                </a:lnTo>
                <a:lnTo>
                  <a:pt x="4461600" y="3637773"/>
                </a:lnTo>
                <a:lnTo>
                  <a:pt x="4461600" y="3576588"/>
                </a:lnTo>
                <a:close/>
                <a:moveTo>
                  <a:pt x="1891629" y="3107961"/>
                </a:moveTo>
                <a:lnTo>
                  <a:pt x="1420011" y="3579585"/>
                </a:lnTo>
                <a:lnTo>
                  <a:pt x="1420011" y="3634777"/>
                </a:lnTo>
                <a:lnTo>
                  <a:pt x="1891629" y="4106400"/>
                </a:lnTo>
                <a:lnTo>
                  <a:pt x="2359993" y="3638038"/>
                </a:lnTo>
                <a:lnTo>
                  <a:pt x="2359993" y="3576322"/>
                </a:lnTo>
                <a:close/>
                <a:moveTo>
                  <a:pt x="6094336" y="3107961"/>
                </a:moveTo>
                <a:lnTo>
                  <a:pt x="5623233" y="3579064"/>
                </a:lnTo>
                <a:lnTo>
                  <a:pt x="5623233" y="3635295"/>
                </a:lnTo>
                <a:lnTo>
                  <a:pt x="6094336" y="4106399"/>
                </a:lnTo>
                <a:lnTo>
                  <a:pt x="6563216" y="3637520"/>
                </a:lnTo>
                <a:lnTo>
                  <a:pt x="6563216" y="3576841"/>
                </a:lnTo>
                <a:close/>
                <a:moveTo>
                  <a:pt x="7145019" y="3107960"/>
                </a:moveTo>
                <a:lnTo>
                  <a:pt x="6674041" y="3578938"/>
                </a:lnTo>
                <a:lnTo>
                  <a:pt x="6674041" y="3635421"/>
                </a:lnTo>
                <a:lnTo>
                  <a:pt x="7145018" y="4106399"/>
                </a:lnTo>
                <a:lnTo>
                  <a:pt x="7614024" y="3637394"/>
                </a:lnTo>
                <a:lnTo>
                  <a:pt x="7614024" y="3576965"/>
                </a:lnTo>
                <a:close/>
                <a:moveTo>
                  <a:pt x="8664832" y="3027337"/>
                </a:moveTo>
                <a:lnTo>
                  <a:pt x="8775657" y="3027337"/>
                </a:lnTo>
                <a:lnTo>
                  <a:pt x="8775657" y="3138162"/>
                </a:lnTo>
                <a:lnTo>
                  <a:pt x="8664832" y="3138162"/>
                </a:lnTo>
                <a:close/>
                <a:moveTo>
                  <a:pt x="7614024" y="3027337"/>
                </a:moveTo>
                <a:lnTo>
                  <a:pt x="7724849" y="3027337"/>
                </a:lnTo>
                <a:lnTo>
                  <a:pt x="7724849" y="3138162"/>
                </a:lnTo>
                <a:lnTo>
                  <a:pt x="7614024" y="3138162"/>
                </a:lnTo>
                <a:close/>
                <a:moveTo>
                  <a:pt x="6563216" y="3027337"/>
                </a:moveTo>
                <a:lnTo>
                  <a:pt x="6674041" y="3027337"/>
                </a:lnTo>
                <a:lnTo>
                  <a:pt x="6674041" y="3138162"/>
                </a:lnTo>
                <a:lnTo>
                  <a:pt x="6563216" y="3138162"/>
                </a:lnTo>
                <a:close/>
                <a:moveTo>
                  <a:pt x="5512408" y="3027337"/>
                </a:moveTo>
                <a:lnTo>
                  <a:pt x="5623233" y="3027337"/>
                </a:lnTo>
                <a:lnTo>
                  <a:pt x="5623233" y="3138162"/>
                </a:lnTo>
                <a:lnTo>
                  <a:pt x="5512408" y="3138162"/>
                </a:lnTo>
                <a:close/>
                <a:moveTo>
                  <a:pt x="4461600" y="3027337"/>
                </a:moveTo>
                <a:lnTo>
                  <a:pt x="4572425" y="3027337"/>
                </a:lnTo>
                <a:lnTo>
                  <a:pt x="4572425" y="3138162"/>
                </a:lnTo>
                <a:lnTo>
                  <a:pt x="4461600" y="3138162"/>
                </a:lnTo>
                <a:close/>
                <a:moveTo>
                  <a:pt x="3410798" y="3027337"/>
                </a:moveTo>
                <a:lnTo>
                  <a:pt x="3521622" y="3027337"/>
                </a:lnTo>
                <a:lnTo>
                  <a:pt x="3521622" y="3138162"/>
                </a:lnTo>
                <a:lnTo>
                  <a:pt x="3410798" y="3138162"/>
                </a:lnTo>
                <a:close/>
                <a:moveTo>
                  <a:pt x="2359990" y="3027337"/>
                </a:moveTo>
                <a:lnTo>
                  <a:pt x="2470815" y="3027337"/>
                </a:lnTo>
                <a:lnTo>
                  <a:pt x="2470815" y="3138162"/>
                </a:lnTo>
                <a:lnTo>
                  <a:pt x="2359990" y="3138162"/>
                </a:lnTo>
                <a:close/>
                <a:moveTo>
                  <a:pt x="1309183" y="3027337"/>
                </a:moveTo>
                <a:lnTo>
                  <a:pt x="1420008" y="3027337"/>
                </a:lnTo>
                <a:lnTo>
                  <a:pt x="1420008" y="3138162"/>
                </a:lnTo>
                <a:lnTo>
                  <a:pt x="1309183" y="3138162"/>
                </a:lnTo>
                <a:close/>
                <a:moveTo>
                  <a:pt x="258373" y="3027337"/>
                </a:moveTo>
                <a:lnTo>
                  <a:pt x="369197" y="3027337"/>
                </a:lnTo>
                <a:lnTo>
                  <a:pt x="369197" y="3138162"/>
                </a:lnTo>
                <a:lnTo>
                  <a:pt x="258373" y="3138162"/>
                </a:lnTo>
                <a:close/>
                <a:moveTo>
                  <a:pt x="7642081" y="2610898"/>
                </a:moveTo>
                <a:lnTo>
                  <a:pt x="7171142" y="3081837"/>
                </a:lnTo>
                <a:lnTo>
                  <a:pt x="7640516" y="3551212"/>
                </a:lnTo>
                <a:lnTo>
                  <a:pt x="7700206" y="3551212"/>
                </a:lnTo>
                <a:lnTo>
                  <a:pt x="8169578" y="3081840"/>
                </a:lnTo>
                <a:lnTo>
                  <a:pt x="7698636" y="2610898"/>
                </a:lnTo>
                <a:close/>
                <a:moveTo>
                  <a:pt x="6591400" y="2610898"/>
                </a:moveTo>
                <a:lnTo>
                  <a:pt x="6120458" y="3081839"/>
                </a:lnTo>
                <a:lnTo>
                  <a:pt x="6589831" y="3551212"/>
                </a:lnTo>
                <a:lnTo>
                  <a:pt x="6649523" y="3551212"/>
                </a:lnTo>
                <a:lnTo>
                  <a:pt x="7118897" y="3081838"/>
                </a:lnTo>
                <a:lnTo>
                  <a:pt x="6647958" y="2610898"/>
                </a:lnTo>
                <a:close/>
                <a:moveTo>
                  <a:pt x="5540719" y="2610898"/>
                </a:moveTo>
                <a:lnTo>
                  <a:pt x="5069777" y="3081840"/>
                </a:lnTo>
                <a:lnTo>
                  <a:pt x="5539149" y="3551212"/>
                </a:lnTo>
                <a:lnTo>
                  <a:pt x="5598841" y="3551212"/>
                </a:lnTo>
                <a:lnTo>
                  <a:pt x="6068214" y="3081839"/>
                </a:lnTo>
                <a:lnTo>
                  <a:pt x="5597273" y="2610898"/>
                </a:lnTo>
                <a:close/>
                <a:moveTo>
                  <a:pt x="4490037" y="2610898"/>
                </a:moveTo>
                <a:lnTo>
                  <a:pt x="4019113" y="3081839"/>
                </a:lnTo>
                <a:lnTo>
                  <a:pt x="4488468" y="3551212"/>
                </a:lnTo>
                <a:lnTo>
                  <a:pt x="4548161" y="3551212"/>
                </a:lnTo>
                <a:lnTo>
                  <a:pt x="5017533" y="3081840"/>
                </a:lnTo>
                <a:lnTo>
                  <a:pt x="4546591" y="2610898"/>
                </a:lnTo>
                <a:close/>
                <a:moveTo>
                  <a:pt x="3439375" y="2610898"/>
                </a:moveTo>
                <a:lnTo>
                  <a:pt x="2968432" y="3081840"/>
                </a:lnTo>
                <a:lnTo>
                  <a:pt x="3437804" y="3551212"/>
                </a:lnTo>
                <a:lnTo>
                  <a:pt x="3497496" y="3551212"/>
                </a:lnTo>
                <a:lnTo>
                  <a:pt x="3966869" y="3081840"/>
                </a:lnTo>
                <a:lnTo>
                  <a:pt x="3495925" y="2610898"/>
                </a:lnTo>
                <a:close/>
                <a:moveTo>
                  <a:pt x="2388694" y="2610898"/>
                </a:moveTo>
                <a:lnTo>
                  <a:pt x="1917751" y="3081839"/>
                </a:lnTo>
                <a:lnTo>
                  <a:pt x="2387125" y="3551212"/>
                </a:lnTo>
                <a:lnTo>
                  <a:pt x="2446818" y="3551212"/>
                </a:lnTo>
                <a:lnTo>
                  <a:pt x="2916188" y="3081841"/>
                </a:lnTo>
                <a:lnTo>
                  <a:pt x="2445246" y="2610898"/>
                </a:lnTo>
                <a:close/>
                <a:moveTo>
                  <a:pt x="1338016" y="2610898"/>
                </a:moveTo>
                <a:lnTo>
                  <a:pt x="867065" y="3081840"/>
                </a:lnTo>
                <a:lnTo>
                  <a:pt x="1336446" y="3551212"/>
                </a:lnTo>
                <a:lnTo>
                  <a:pt x="1396142" y="3551212"/>
                </a:lnTo>
                <a:lnTo>
                  <a:pt x="1865507" y="3081839"/>
                </a:lnTo>
                <a:lnTo>
                  <a:pt x="1394572" y="2610898"/>
                </a:lnTo>
                <a:close/>
                <a:moveTo>
                  <a:pt x="8139428" y="2500073"/>
                </a:moveTo>
                <a:lnTo>
                  <a:pt x="8250253" y="2500073"/>
                </a:lnTo>
                <a:lnTo>
                  <a:pt x="8250253" y="2610898"/>
                </a:lnTo>
                <a:lnTo>
                  <a:pt x="8139428" y="2610898"/>
                </a:lnTo>
                <a:close/>
                <a:moveTo>
                  <a:pt x="7088620" y="2500073"/>
                </a:moveTo>
                <a:lnTo>
                  <a:pt x="7199445" y="2500073"/>
                </a:lnTo>
                <a:lnTo>
                  <a:pt x="7199445" y="2610898"/>
                </a:lnTo>
                <a:lnTo>
                  <a:pt x="7088620" y="2610898"/>
                </a:lnTo>
                <a:close/>
                <a:moveTo>
                  <a:pt x="6037812" y="2500073"/>
                </a:moveTo>
                <a:lnTo>
                  <a:pt x="6148637" y="2500073"/>
                </a:lnTo>
                <a:lnTo>
                  <a:pt x="6148637" y="2610898"/>
                </a:lnTo>
                <a:lnTo>
                  <a:pt x="6037812" y="2610898"/>
                </a:lnTo>
                <a:close/>
                <a:moveTo>
                  <a:pt x="4987004" y="2500073"/>
                </a:moveTo>
                <a:lnTo>
                  <a:pt x="5097829" y="2500073"/>
                </a:lnTo>
                <a:lnTo>
                  <a:pt x="5097829" y="2610898"/>
                </a:lnTo>
                <a:lnTo>
                  <a:pt x="4987004" y="2610898"/>
                </a:lnTo>
                <a:close/>
                <a:moveTo>
                  <a:pt x="3936207" y="2500073"/>
                </a:moveTo>
                <a:lnTo>
                  <a:pt x="4047031" y="2500073"/>
                </a:lnTo>
                <a:lnTo>
                  <a:pt x="4047031" y="2610898"/>
                </a:lnTo>
                <a:lnTo>
                  <a:pt x="3936207" y="2610898"/>
                </a:lnTo>
                <a:close/>
                <a:moveTo>
                  <a:pt x="2885399" y="2500073"/>
                </a:moveTo>
                <a:lnTo>
                  <a:pt x="2996223" y="2500073"/>
                </a:lnTo>
                <a:lnTo>
                  <a:pt x="2996223" y="2610898"/>
                </a:lnTo>
                <a:lnTo>
                  <a:pt x="2885399" y="2610898"/>
                </a:lnTo>
                <a:close/>
                <a:moveTo>
                  <a:pt x="1834589" y="2500073"/>
                </a:moveTo>
                <a:lnTo>
                  <a:pt x="1945415" y="2500073"/>
                </a:lnTo>
                <a:lnTo>
                  <a:pt x="1945415" y="2610898"/>
                </a:lnTo>
                <a:lnTo>
                  <a:pt x="1834589" y="2610898"/>
                </a:lnTo>
                <a:close/>
                <a:moveTo>
                  <a:pt x="783780" y="2500073"/>
                </a:moveTo>
                <a:lnTo>
                  <a:pt x="894605" y="2500073"/>
                </a:lnTo>
                <a:lnTo>
                  <a:pt x="894605" y="2610898"/>
                </a:lnTo>
                <a:lnTo>
                  <a:pt x="783780" y="2610898"/>
                </a:lnTo>
                <a:close/>
                <a:moveTo>
                  <a:pt x="1891628" y="2057290"/>
                </a:moveTo>
                <a:lnTo>
                  <a:pt x="1420016" y="2528900"/>
                </a:lnTo>
                <a:lnTo>
                  <a:pt x="1420016" y="2584097"/>
                </a:lnTo>
                <a:lnTo>
                  <a:pt x="1891629" y="3055718"/>
                </a:lnTo>
                <a:lnTo>
                  <a:pt x="2359995" y="2587353"/>
                </a:lnTo>
                <a:lnTo>
                  <a:pt x="2359995" y="2525647"/>
                </a:lnTo>
                <a:close/>
                <a:moveTo>
                  <a:pt x="2942310" y="2057290"/>
                </a:moveTo>
                <a:lnTo>
                  <a:pt x="2470820" y="2528772"/>
                </a:lnTo>
                <a:lnTo>
                  <a:pt x="2470820" y="2584228"/>
                </a:lnTo>
                <a:lnTo>
                  <a:pt x="2942310" y="3055719"/>
                </a:lnTo>
                <a:lnTo>
                  <a:pt x="3410803" y="2587227"/>
                </a:lnTo>
                <a:lnTo>
                  <a:pt x="3410803" y="2525772"/>
                </a:lnTo>
                <a:close/>
                <a:moveTo>
                  <a:pt x="3992992" y="2057289"/>
                </a:moveTo>
                <a:lnTo>
                  <a:pt x="3521627" y="2528644"/>
                </a:lnTo>
                <a:lnTo>
                  <a:pt x="3521627" y="2584355"/>
                </a:lnTo>
                <a:lnTo>
                  <a:pt x="3992992" y="3055718"/>
                </a:lnTo>
                <a:lnTo>
                  <a:pt x="4461600" y="2587092"/>
                </a:lnTo>
                <a:lnTo>
                  <a:pt x="4461600" y="2525906"/>
                </a:lnTo>
                <a:close/>
                <a:moveTo>
                  <a:pt x="7145018" y="2057289"/>
                </a:moveTo>
                <a:lnTo>
                  <a:pt x="6674041" y="2528257"/>
                </a:lnTo>
                <a:lnTo>
                  <a:pt x="6674041" y="2584737"/>
                </a:lnTo>
                <a:lnTo>
                  <a:pt x="7145020" y="3055716"/>
                </a:lnTo>
                <a:lnTo>
                  <a:pt x="7614024" y="2586712"/>
                </a:lnTo>
                <a:lnTo>
                  <a:pt x="7614024" y="2526286"/>
                </a:lnTo>
                <a:close/>
                <a:moveTo>
                  <a:pt x="5043655" y="2057288"/>
                </a:moveTo>
                <a:lnTo>
                  <a:pt x="4572425" y="2528510"/>
                </a:lnTo>
                <a:lnTo>
                  <a:pt x="4572425" y="2584487"/>
                </a:lnTo>
                <a:lnTo>
                  <a:pt x="5043655" y="3055718"/>
                </a:lnTo>
                <a:lnTo>
                  <a:pt x="5512408" y="2586964"/>
                </a:lnTo>
                <a:lnTo>
                  <a:pt x="5512408" y="2526033"/>
                </a:lnTo>
                <a:close/>
                <a:moveTo>
                  <a:pt x="840943" y="2057288"/>
                </a:moveTo>
                <a:lnTo>
                  <a:pt x="369202" y="2529021"/>
                </a:lnTo>
                <a:lnTo>
                  <a:pt x="369202" y="2583976"/>
                </a:lnTo>
                <a:lnTo>
                  <a:pt x="840943" y="3055718"/>
                </a:lnTo>
                <a:lnTo>
                  <a:pt x="1309190" y="2587479"/>
                </a:lnTo>
                <a:lnTo>
                  <a:pt x="1309190" y="2525518"/>
                </a:lnTo>
                <a:close/>
                <a:moveTo>
                  <a:pt x="8195701" y="2057287"/>
                </a:moveTo>
                <a:lnTo>
                  <a:pt x="7724849" y="2528130"/>
                </a:lnTo>
                <a:lnTo>
                  <a:pt x="7724849" y="2584867"/>
                </a:lnTo>
                <a:lnTo>
                  <a:pt x="8195700" y="3055717"/>
                </a:lnTo>
                <a:lnTo>
                  <a:pt x="8664832" y="2586585"/>
                </a:lnTo>
                <a:lnTo>
                  <a:pt x="8664832" y="2526410"/>
                </a:lnTo>
                <a:close/>
                <a:moveTo>
                  <a:pt x="6094339" y="2057287"/>
                </a:moveTo>
                <a:lnTo>
                  <a:pt x="5623233" y="2528385"/>
                </a:lnTo>
                <a:lnTo>
                  <a:pt x="5623233" y="2584613"/>
                </a:lnTo>
                <a:lnTo>
                  <a:pt x="6094336" y="3055717"/>
                </a:lnTo>
                <a:lnTo>
                  <a:pt x="6563216" y="2586838"/>
                </a:lnTo>
                <a:lnTo>
                  <a:pt x="6563216" y="2526156"/>
                </a:lnTo>
                <a:close/>
                <a:moveTo>
                  <a:pt x="1309181" y="1973451"/>
                </a:moveTo>
                <a:lnTo>
                  <a:pt x="1420005" y="1973451"/>
                </a:lnTo>
                <a:lnTo>
                  <a:pt x="1420005" y="2084276"/>
                </a:lnTo>
                <a:lnTo>
                  <a:pt x="1309181" y="2084276"/>
                </a:lnTo>
                <a:close/>
                <a:moveTo>
                  <a:pt x="258371" y="1973451"/>
                </a:moveTo>
                <a:lnTo>
                  <a:pt x="369196" y="1973451"/>
                </a:lnTo>
                <a:lnTo>
                  <a:pt x="369196" y="2084276"/>
                </a:lnTo>
                <a:lnTo>
                  <a:pt x="258371" y="2084276"/>
                </a:lnTo>
                <a:close/>
                <a:moveTo>
                  <a:pt x="3410796" y="1973451"/>
                </a:moveTo>
                <a:lnTo>
                  <a:pt x="3521621" y="1973451"/>
                </a:lnTo>
                <a:lnTo>
                  <a:pt x="3521621" y="2084276"/>
                </a:lnTo>
                <a:lnTo>
                  <a:pt x="3410796" y="2084276"/>
                </a:lnTo>
                <a:close/>
                <a:moveTo>
                  <a:pt x="2359988" y="1973451"/>
                </a:moveTo>
                <a:lnTo>
                  <a:pt x="2470813" y="1973451"/>
                </a:lnTo>
                <a:lnTo>
                  <a:pt x="2470813" y="2084276"/>
                </a:lnTo>
                <a:lnTo>
                  <a:pt x="2359988" y="2084276"/>
                </a:lnTo>
                <a:close/>
                <a:moveTo>
                  <a:pt x="4461600" y="1973451"/>
                </a:moveTo>
                <a:lnTo>
                  <a:pt x="4572425" y="1973451"/>
                </a:lnTo>
                <a:lnTo>
                  <a:pt x="4572425" y="2084276"/>
                </a:lnTo>
                <a:lnTo>
                  <a:pt x="4461600" y="2084276"/>
                </a:lnTo>
                <a:close/>
                <a:moveTo>
                  <a:pt x="6563216" y="1973451"/>
                </a:moveTo>
                <a:lnTo>
                  <a:pt x="6674041" y="1973451"/>
                </a:lnTo>
                <a:lnTo>
                  <a:pt x="6674041" y="2084276"/>
                </a:lnTo>
                <a:lnTo>
                  <a:pt x="6563216" y="2084276"/>
                </a:lnTo>
                <a:close/>
                <a:moveTo>
                  <a:pt x="5512408" y="1973451"/>
                </a:moveTo>
                <a:lnTo>
                  <a:pt x="5623233" y="1973451"/>
                </a:lnTo>
                <a:lnTo>
                  <a:pt x="5623233" y="2084276"/>
                </a:lnTo>
                <a:lnTo>
                  <a:pt x="5512408" y="2084276"/>
                </a:lnTo>
                <a:close/>
                <a:moveTo>
                  <a:pt x="8664832" y="1973450"/>
                </a:moveTo>
                <a:lnTo>
                  <a:pt x="8775657" y="1973450"/>
                </a:lnTo>
                <a:lnTo>
                  <a:pt x="8775657" y="2084275"/>
                </a:lnTo>
                <a:lnTo>
                  <a:pt x="8664832" y="2084275"/>
                </a:lnTo>
                <a:close/>
                <a:moveTo>
                  <a:pt x="7614024" y="1973450"/>
                </a:moveTo>
                <a:lnTo>
                  <a:pt x="7724849" y="1973450"/>
                </a:lnTo>
                <a:lnTo>
                  <a:pt x="7724849" y="2084275"/>
                </a:lnTo>
                <a:lnTo>
                  <a:pt x="7614024" y="2084275"/>
                </a:lnTo>
                <a:close/>
                <a:moveTo>
                  <a:pt x="1340281" y="1557960"/>
                </a:moveTo>
                <a:lnTo>
                  <a:pt x="867065" y="2031167"/>
                </a:lnTo>
                <a:lnTo>
                  <a:pt x="1335989" y="2500073"/>
                </a:lnTo>
                <a:lnTo>
                  <a:pt x="1396599" y="2500073"/>
                </a:lnTo>
                <a:lnTo>
                  <a:pt x="1865505" y="2031168"/>
                </a:lnTo>
                <a:lnTo>
                  <a:pt x="1392304" y="1557960"/>
                </a:lnTo>
                <a:close/>
                <a:moveTo>
                  <a:pt x="3441642" y="1557959"/>
                </a:moveTo>
                <a:lnTo>
                  <a:pt x="2968432" y="2031168"/>
                </a:lnTo>
                <a:lnTo>
                  <a:pt x="3437347" y="2500073"/>
                </a:lnTo>
                <a:lnTo>
                  <a:pt x="3497954" y="2500073"/>
                </a:lnTo>
                <a:lnTo>
                  <a:pt x="3966871" y="2031167"/>
                </a:lnTo>
                <a:lnTo>
                  <a:pt x="3493660" y="1557959"/>
                </a:lnTo>
                <a:close/>
                <a:moveTo>
                  <a:pt x="2390960" y="1557959"/>
                </a:moveTo>
                <a:lnTo>
                  <a:pt x="1917749" y="2031168"/>
                </a:lnTo>
                <a:lnTo>
                  <a:pt x="2386666" y="2500073"/>
                </a:lnTo>
                <a:lnTo>
                  <a:pt x="2447276" y="2500073"/>
                </a:lnTo>
                <a:lnTo>
                  <a:pt x="2916188" y="2031168"/>
                </a:lnTo>
                <a:lnTo>
                  <a:pt x="2442982" y="1557959"/>
                </a:lnTo>
                <a:close/>
                <a:moveTo>
                  <a:pt x="5542984" y="1557959"/>
                </a:moveTo>
                <a:lnTo>
                  <a:pt x="5069777" y="2031166"/>
                </a:lnTo>
                <a:lnTo>
                  <a:pt x="5538692" y="2500073"/>
                </a:lnTo>
                <a:lnTo>
                  <a:pt x="5599300" y="2500073"/>
                </a:lnTo>
                <a:lnTo>
                  <a:pt x="6068216" y="2031165"/>
                </a:lnTo>
                <a:lnTo>
                  <a:pt x="5595011" y="1557959"/>
                </a:lnTo>
                <a:close/>
                <a:moveTo>
                  <a:pt x="4492304" y="1557959"/>
                </a:moveTo>
                <a:lnTo>
                  <a:pt x="4019114" y="2031167"/>
                </a:lnTo>
                <a:lnTo>
                  <a:pt x="4488010" y="2500073"/>
                </a:lnTo>
                <a:lnTo>
                  <a:pt x="4548618" y="2500073"/>
                </a:lnTo>
                <a:lnTo>
                  <a:pt x="5017533" y="2031166"/>
                </a:lnTo>
                <a:lnTo>
                  <a:pt x="4544326" y="1557959"/>
                </a:lnTo>
                <a:close/>
                <a:moveTo>
                  <a:pt x="7644348" y="1557959"/>
                </a:moveTo>
                <a:lnTo>
                  <a:pt x="7171139" y="2031167"/>
                </a:lnTo>
                <a:lnTo>
                  <a:pt x="7640054" y="2500073"/>
                </a:lnTo>
                <a:lnTo>
                  <a:pt x="7700663" y="2500073"/>
                </a:lnTo>
                <a:lnTo>
                  <a:pt x="8169579" y="2031166"/>
                </a:lnTo>
                <a:lnTo>
                  <a:pt x="7696373" y="1557959"/>
                </a:lnTo>
                <a:close/>
                <a:moveTo>
                  <a:pt x="6593666" y="1557959"/>
                </a:moveTo>
                <a:lnTo>
                  <a:pt x="6120461" y="2031165"/>
                </a:lnTo>
                <a:lnTo>
                  <a:pt x="6589377" y="2500073"/>
                </a:lnTo>
                <a:lnTo>
                  <a:pt x="6649981" y="2500073"/>
                </a:lnTo>
                <a:lnTo>
                  <a:pt x="7118896" y="2031167"/>
                </a:lnTo>
                <a:lnTo>
                  <a:pt x="6645688" y="1557959"/>
                </a:lnTo>
                <a:close/>
                <a:moveTo>
                  <a:pt x="783783" y="1447135"/>
                </a:moveTo>
                <a:lnTo>
                  <a:pt x="894607" y="1447135"/>
                </a:lnTo>
                <a:lnTo>
                  <a:pt x="894607" y="1557960"/>
                </a:lnTo>
                <a:lnTo>
                  <a:pt x="783783" y="1557960"/>
                </a:lnTo>
                <a:close/>
                <a:moveTo>
                  <a:pt x="3936210" y="1447134"/>
                </a:moveTo>
                <a:lnTo>
                  <a:pt x="4047034" y="1447134"/>
                </a:lnTo>
                <a:lnTo>
                  <a:pt x="4047034" y="1557959"/>
                </a:lnTo>
                <a:lnTo>
                  <a:pt x="3936210" y="1557959"/>
                </a:lnTo>
                <a:close/>
                <a:moveTo>
                  <a:pt x="2885402" y="1447134"/>
                </a:moveTo>
                <a:lnTo>
                  <a:pt x="2996226" y="1447134"/>
                </a:lnTo>
                <a:lnTo>
                  <a:pt x="2996226" y="1557959"/>
                </a:lnTo>
                <a:lnTo>
                  <a:pt x="2885402" y="1557959"/>
                </a:lnTo>
                <a:close/>
                <a:moveTo>
                  <a:pt x="1834592" y="1447134"/>
                </a:moveTo>
                <a:lnTo>
                  <a:pt x="1945417" y="1447134"/>
                </a:lnTo>
                <a:lnTo>
                  <a:pt x="1945417" y="1557959"/>
                </a:lnTo>
                <a:lnTo>
                  <a:pt x="1834592" y="1557959"/>
                </a:lnTo>
                <a:close/>
                <a:moveTo>
                  <a:pt x="6037812" y="1447134"/>
                </a:moveTo>
                <a:lnTo>
                  <a:pt x="6148637" y="1447134"/>
                </a:lnTo>
                <a:lnTo>
                  <a:pt x="6148637" y="1557959"/>
                </a:lnTo>
                <a:lnTo>
                  <a:pt x="6037812" y="1557959"/>
                </a:lnTo>
                <a:close/>
                <a:moveTo>
                  <a:pt x="4987004" y="1447134"/>
                </a:moveTo>
                <a:lnTo>
                  <a:pt x="5097829" y="1447134"/>
                </a:lnTo>
                <a:lnTo>
                  <a:pt x="5097829" y="1557959"/>
                </a:lnTo>
                <a:lnTo>
                  <a:pt x="4987004" y="1557959"/>
                </a:lnTo>
                <a:close/>
                <a:moveTo>
                  <a:pt x="8139428" y="1447134"/>
                </a:moveTo>
                <a:lnTo>
                  <a:pt x="8250253" y="1447134"/>
                </a:lnTo>
                <a:lnTo>
                  <a:pt x="8250253" y="1557959"/>
                </a:lnTo>
                <a:lnTo>
                  <a:pt x="8139428" y="1557959"/>
                </a:lnTo>
                <a:close/>
                <a:moveTo>
                  <a:pt x="7088620" y="1447134"/>
                </a:moveTo>
                <a:lnTo>
                  <a:pt x="7199445" y="1447134"/>
                </a:lnTo>
                <a:lnTo>
                  <a:pt x="7199445" y="1557959"/>
                </a:lnTo>
                <a:lnTo>
                  <a:pt x="7088620" y="1557959"/>
                </a:lnTo>
                <a:close/>
                <a:moveTo>
                  <a:pt x="2942311" y="1006606"/>
                </a:moveTo>
                <a:lnTo>
                  <a:pt x="2470823" y="1478096"/>
                </a:lnTo>
                <a:lnTo>
                  <a:pt x="2470823" y="1533557"/>
                </a:lnTo>
                <a:lnTo>
                  <a:pt x="2942310" y="2005046"/>
                </a:lnTo>
                <a:lnTo>
                  <a:pt x="3410807" y="1536551"/>
                </a:lnTo>
                <a:lnTo>
                  <a:pt x="3410807" y="1475102"/>
                </a:lnTo>
                <a:close/>
                <a:moveTo>
                  <a:pt x="1891628" y="1006606"/>
                </a:moveTo>
                <a:lnTo>
                  <a:pt x="1420020" y="1478222"/>
                </a:lnTo>
                <a:lnTo>
                  <a:pt x="1420020" y="1533430"/>
                </a:lnTo>
                <a:lnTo>
                  <a:pt x="1891628" y="2005046"/>
                </a:lnTo>
                <a:lnTo>
                  <a:pt x="2359999" y="1536677"/>
                </a:lnTo>
                <a:lnTo>
                  <a:pt x="2359999" y="1474976"/>
                </a:lnTo>
                <a:close/>
                <a:moveTo>
                  <a:pt x="840942" y="1006606"/>
                </a:moveTo>
                <a:lnTo>
                  <a:pt x="369204" y="1478346"/>
                </a:lnTo>
                <a:lnTo>
                  <a:pt x="369204" y="1533304"/>
                </a:lnTo>
                <a:lnTo>
                  <a:pt x="840943" y="2005045"/>
                </a:lnTo>
                <a:lnTo>
                  <a:pt x="1309193" y="1536802"/>
                </a:lnTo>
                <a:lnTo>
                  <a:pt x="1309193" y="1474850"/>
                </a:lnTo>
                <a:close/>
                <a:moveTo>
                  <a:pt x="3992992" y="1006606"/>
                </a:moveTo>
                <a:lnTo>
                  <a:pt x="3521631" y="1477968"/>
                </a:lnTo>
                <a:lnTo>
                  <a:pt x="3521631" y="1533684"/>
                </a:lnTo>
                <a:lnTo>
                  <a:pt x="3992992" y="2005046"/>
                </a:lnTo>
                <a:lnTo>
                  <a:pt x="4461600" y="1536420"/>
                </a:lnTo>
                <a:lnTo>
                  <a:pt x="4461600" y="1475233"/>
                </a:lnTo>
                <a:close/>
                <a:moveTo>
                  <a:pt x="6094336" y="1006605"/>
                </a:moveTo>
                <a:lnTo>
                  <a:pt x="5623233" y="1477710"/>
                </a:lnTo>
                <a:lnTo>
                  <a:pt x="5623233" y="1533937"/>
                </a:lnTo>
                <a:lnTo>
                  <a:pt x="6094338" y="2005043"/>
                </a:lnTo>
                <a:lnTo>
                  <a:pt x="6563216" y="1536165"/>
                </a:lnTo>
                <a:lnTo>
                  <a:pt x="6563216" y="1475486"/>
                </a:lnTo>
                <a:close/>
                <a:moveTo>
                  <a:pt x="7145020" y="1006604"/>
                </a:moveTo>
                <a:lnTo>
                  <a:pt x="6674041" y="1477584"/>
                </a:lnTo>
                <a:lnTo>
                  <a:pt x="6674041" y="1534069"/>
                </a:lnTo>
                <a:lnTo>
                  <a:pt x="7145018" y="2005045"/>
                </a:lnTo>
                <a:lnTo>
                  <a:pt x="7614024" y="1536039"/>
                </a:lnTo>
                <a:lnTo>
                  <a:pt x="7614024" y="1475610"/>
                </a:lnTo>
                <a:close/>
                <a:moveTo>
                  <a:pt x="8195701" y="1006604"/>
                </a:moveTo>
                <a:lnTo>
                  <a:pt x="7724849" y="1477457"/>
                </a:lnTo>
                <a:lnTo>
                  <a:pt x="7724849" y="1534190"/>
                </a:lnTo>
                <a:lnTo>
                  <a:pt x="8195702" y="2005044"/>
                </a:lnTo>
                <a:lnTo>
                  <a:pt x="8664832" y="1535914"/>
                </a:lnTo>
                <a:lnTo>
                  <a:pt x="8664832" y="1475735"/>
                </a:lnTo>
                <a:close/>
                <a:moveTo>
                  <a:pt x="5043657" y="1006604"/>
                </a:moveTo>
                <a:lnTo>
                  <a:pt x="4572425" y="1477838"/>
                </a:lnTo>
                <a:lnTo>
                  <a:pt x="4572425" y="1533814"/>
                </a:lnTo>
                <a:lnTo>
                  <a:pt x="5043655" y="2005045"/>
                </a:lnTo>
                <a:lnTo>
                  <a:pt x="5512408" y="1536292"/>
                </a:lnTo>
                <a:lnTo>
                  <a:pt x="5512408" y="1475356"/>
                </a:lnTo>
                <a:close/>
                <a:moveTo>
                  <a:pt x="2359987" y="922636"/>
                </a:moveTo>
                <a:lnTo>
                  <a:pt x="2470812" y="922636"/>
                </a:lnTo>
                <a:lnTo>
                  <a:pt x="2470812" y="1033461"/>
                </a:lnTo>
                <a:lnTo>
                  <a:pt x="2359987" y="1033461"/>
                </a:lnTo>
                <a:close/>
                <a:moveTo>
                  <a:pt x="1309178" y="922636"/>
                </a:moveTo>
                <a:lnTo>
                  <a:pt x="1420004" y="922636"/>
                </a:lnTo>
                <a:lnTo>
                  <a:pt x="1420004" y="1033461"/>
                </a:lnTo>
                <a:lnTo>
                  <a:pt x="1309178" y="1033461"/>
                </a:lnTo>
                <a:close/>
                <a:moveTo>
                  <a:pt x="258370" y="922636"/>
                </a:moveTo>
                <a:lnTo>
                  <a:pt x="369195" y="922636"/>
                </a:lnTo>
                <a:lnTo>
                  <a:pt x="369195" y="1033461"/>
                </a:lnTo>
                <a:lnTo>
                  <a:pt x="258370" y="1033461"/>
                </a:lnTo>
                <a:close/>
                <a:moveTo>
                  <a:pt x="4461600" y="922636"/>
                </a:moveTo>
                <a:lnTo>
                  <a:pt x="4572425" y="922636"/>
                </a:lnTo>
                <a:lnTo>
                  <a:pt x="4572425" y="1033461"/>
                </a:lnTo>
                <a:lnTo>
                  <a:pt x="4461600" y="1033461"/>
                </a:lnTo>
                <a:close/>
                <a:moveTo>
                  <a:pt x="3410794" y="922636"/>
                </a:moveTo>
                <a:lnTo>
                  <a:pt x="3521620" y="922636"/>
                </a:lnTo>
                <a:lnTo>
                  <a:pt x="3521620" y="1033461"/>
                </a:lnTo>
                <a:lnTo>
                  <a:pt x="3410794" y="1033461"/>
                </a:lnTo>
                <a:close/>
                <a:moveTo>
                  <a:pt x="7614024" y="922636"/>
                </a:moveTo>
                <a:lnTo>
                  <a:pt x="7724849" y="922636"/>
                </a:lnTo>
                <a:lnTo>
                  <a:pt x="7724849" y="1033461"/>
                </a:lnTo>
                <a:lnTo>
                  <a:pt x="7614024" y="1033461"/>
                </a:lnTo>
                <a:close/>
                <a:moveTo>
                  <a:pt x="6563216" y="922636"/>
                </a:moveTo>
                <a:lnTo>
                  <a:pt x="6674041" y="922636"/>
                </a:lnTo>
                <a:lnTo>
                  <a:pt x="6674041" y="1033461"/>
                </a:lnTo>
                <a:lnTo>
                  <a:pt x="6563216" y="1033461"/>
                </a:lnTo>
                <a:close/>
                <a:moveTo>
                  <a:pt x="5512408" y="922636"/>
                </a:moveTo>
                <a:lnTo>
                  <a:pt x="5623233" y="922636"/>
                </a:lnTo>
                <a:lnTo>
                  <a:pt x="5623233" y="1033461"/>
                </a:lnTo>
                <a:lnTo>
                  <a:pt x="5512408" y="1033461"/>
                </a:lnTo>
                <a:close/>
                <a:moveTo>
                  <a:pt x="8664832" y="922635"/>
                </a:moveTo>
                <a:lnTo>
                  <a:pt x="8775657" y="922635"/>
                </a:lnTo>
                <a:lnTo>
                  <a:pt x="8775657" y="1033460"/>
                </a:lnTo>
                <a:lnTo>
                  <a:pt x="8664832" y="1033460"/>
                </a:lnTo>
                <a:close/>
                <a:moveTo>
                  <a:pt x="1337494" y="510063"/>
                </a:moveTo>
                <a:lnTo>
                  <a:pt x="867064" y="980485"/>
                </a:lnTo>
                <a:lnTo>
                  <a:pt x="1333721" y="1447135"/>
                </a:lnTo>
                <a:lnTo>
                  <a:pt x="1398862" y="1447135"/>
                </a:lnTo>
                <a:lnTo>
                  <a:pt x="1865505" y="980485"/>
                </a:lnTo>
                <a:lnTo>
                  <a:pt x="1395091" y="510063"/>
                </a:lnTo>
                <a:close/>
                <a:moveTo>
                  <a:pt x="2388172" y="510063"/>
                </a:moveTo>
                <a:lnTo>
                  <a:pt x="1917749" y="980485"/>
                </a:lnTo>
                <a:lnTo>
                  <a:pt x="2384400" y="1447135"/>
                </a:lnTo>
                <a:lnTo>
                  <a:pt x="2449540" y="1447135"/>
                </a:lnTo>
                <a:lnTo>
                  <a:pt x="2916188" y="980485"/>
                </a:lnTo>
                <a:lnTo>
                  <a:pt x="2445768" y="510063"/>
                </a:lnTo>
                <a:close/>
                <a:moveTo>
                  <a:pt x="3438854" y="510063"/>
                </a:moveTo>
                <a:lnTo>
                  <a:pt x="2968432" y="980485"/>
                </a:lnTo>
                <a:lnTo>
                  <a:pt x="3435082" y="1447134"/>
                </a:lnTo>
                <a:lnTo>
                  <a:pt x="3500221" y="1447134"/>
                </a:lnTo>
                <a:lnTo>
                  <a:pt x="3966871" y="980485"/>
                </a:lnTo>
                <a:lnTo>
                  <a:pt x="3496446" y="510063"/>
                </a:lnTo>
                <a:close/>
                <a:moveTo>
                  <a:pt x="4489516" y="510063"/>
                </a:moveTo>
                <a:lnTo>
                  <a:pt x="4019114" y="980485"/>
                </a:lnTo>
                <a:lnTo>
                  <a:pt x="4485745" y="1447134"/>
                </a:lnTo>
                <a:lnTo>
                  <a:pt x="4550885" y="1447134"/>
                </a:lnTo>
                <a:lnTo>
                  <a:pt x="5017536" y="980482"/>
                </a:lnTo>
                <a:lnTo>
                  <a:pt x="4547117" y="510063"/>
                </a:lnTo>
                <a:close/>
                <a:moveTo>
                  <a:pt x="5540197" y="510063"/>
                </a:moveTo>
                <a:lnTo>
                  <a:pt x="5069779" y="980483"/>
                </a:lnTo>
                <a:lnTo>
                  <a:pt x="5536430" y="1447134"/>
                </a:lnTo>
                <a:lnTo>
                  <a:pt x="5601565" y="1447134"/>
                </a:lnTo>
                <a:lnTo>
                  <a:pt x="6068214" y="980484"/>
                </a:lnTo>
                <a:lnTo>
                  <a:pt x="5597794" y="510063"/>
                </a:lnTo>
                <a:close/>
                <a:moveTo>
                  <a:pt x="6590878" y="510062"/>
                </a:moveTo>
                <a:lnTo>
                  <a:pt x="6120457" y="980484"/>
                </a:lnTo>
                <a:lnTo>
                  <a:pt x="6587106" y="1447134"/>
                </a:lnTo>
                <a:lnTo>
                  <a:pt x="6652247" y="1447134"/>
                </a:lnTo>
                <a:lnTo>
                  <a:pt x="7118898" y="980483"/>
                </a:lnTo>
                <a:lnTo>
                  <a:pt x="6648479" y="510062"/>
                </a:lnTo>
                <a:close/>
                <a:moveTo>
                  <a:pt x="7641560" y="510062"/>
                </a:moveTo>
                <a:lnTo>
                  <a:pt x="7171142" y="980482"/>
                </a:lnTo>
                <a:lnTo>
                  <a:pt x="7637793" y="1447134"/>
                </a:lnTo>
                <a:lnTo>
                  <a:pt x="7702929" y="1447134"/>
                </a:lnTo>
                <a:lnTo>
                  <a:pt x="8169579" y="980483"/>
                </a:lnTo>
                <a:lnTo>
                  <a:pt x="7699160" y="510062"/>
                </a:lnTo>
                <a:close/>
                <a:moveTo>
                  <a:pt x="783785" y="399238"/>
                </a:moveTo>
                <a:lnTo>
                  <a:pt x="894609" y="399238"/>
                </a:lnTo>
                <a:lnTo>
                  <a:pt x="894609" y="510063"/>
                </a:lnTo>
                <a:lnTo>
                  <a:pt x="783785" y="510063"/>
                </a:lnTo>
                <a:close/>
                <a:moveTo>
                  <a:pt x="1834594" y="399238"/>
                </a:moveTo>
                <a:lnTo>
                  <a:pt x="1945420" y="399238"/>
                </a:lnTo>
                <a:lnTo>
                  <a:pt x="1945420" y="510063"/>
                </a:lnTo>
                <a:lnTo>
                  <a:pt x="1834594" y="510063"/>
                </a:lnTo>
                <a:close/>
                <a:moveTo>
                  <a:pt x="3936212" y="399238"/>
                </a:moveTo>
                <a:lnTo>
                  <a:pt x="4047037" y="399238"/>
                </a:lnTo>
                <a:lnTo>
                  <a:pt x="4047037" y="510063"/>
                </a:lnTo>
                <a:lnTo>
                  <a:pt x="3936212" y="510063"/>
                </a:lnTo>
                <a:close/>
                <a:moveTo>
                  <a:pt x="2885405" y="399238"/>
                </a:moveTo>
                <a:lnTo>
                  <a:pt x="2996229" y="399238"/>
                </a:lnTo>
                <a:lnTo>
                  <a:pt x="2996229" y="510063"/>
                </a:lnTo>
                <a:lnTo>
                  <a:pt x="2885405" y="510063"/>
                </a:lnTo>
                <a:close/>
                <a:moveTo>
                  <a:pt x="4987004" y="399238"/>
                </a:moveTo>
                <a:lnTo>
                  <a:pt x="5097829" y="399238"/>
                </a:lnTo>
                <a:lnTo>
                  <a:pt x="5097829" y="510063"/>
                </a:lnTo>
                <a:lnTo>
                  <a:pt x="4987004" y="510063"/>
                </a:lnTo>
                <a:close/>
                <a:moveTo>
                  <a:pt x="6037812" y="399238"/>
                </a:moveTo>
                <a:lnTo>
                  <a:pt x="6148637" y="399238"/>
                </a:lnTo>
                <a:lnTo>
                  <a:pt x="6148637" y="510062"/>
                </a:lnTo>
                <a:lnTo>
                  <a:pt x="6037812" y="510062"/>
                </a:lnTo>
                <a:close/>
                <a:moveTo>
                  <a:pt x="7088620" y="399237"/>
                </a:moveTo>
                <a:lnTo>
                  <a:pt x="7199445" y="399237"/>
                </a:lnTo>
                <a:lnTo>
                  <a:pt x="7199445" y="510062"/>
                </a:lnTo>
                <a:lnTo>
                  <a:pt x="7088620" y="510062"/>
                </a:lnTo>
                <a:close/>
                <a:moveTo>
                  <a:pt x="8139428" y="399237"/>
                </a:moveTo>
                <a:lnTo>
                  <a:pt x="8250253" y="399237"/>
                </a:lnTo>
                <a:lnTo>
                  <a:pt x="8250253" y="510062"/>
                </a:lnTo>
                <a:lnTo>
                  <a:pt x="8139428" y="510062"/>
                </a:lnTo>
                <a:close/>
                <a:moveTo>
                  <a:pt x="6138416" y="0"/>
                </a:moveTo>
                <a:lnTo>
                  <a:pt x="6190660" y="0"/>
                </a:lnTo>
                <a:lnTo>
                  <a:pt x="6589898" y="399238"/>
                </a:lnTo>
                <a:lnTo>
                  <a:pt x="6649459" y="399238"/>
                </a:lnTo>
                <a:lnTo>
                  <a:pt x="7048695" y="2"/>
                </a:lnTo>
                <a:lnTo>
                  <a:pt x="7100939" y="2"/>
                </a:lnTo>
                <a:lnTo>
                  <a:pt x="6674041" y="426899"/>
                </a:lnTo>
                <a:lnTo>
                  <a:pt x="6674041" y="483380"/>
                </a:lnTo>
                <a:lnTo>
                  <a:pt x="7145020" y="954361"/>
                </a:lnTo>
                <a:lnTo>
                  <a:pt x="7614024" y="485355"/>
                </a:lnTo>
                <a:lnTo>
                  <a:pt x="7614024" y="424926"/>
                </a:lnTo>
                <a:lnTo>
                  <a:pt x="7189097" y="1"/>
                </a:lnTo>
                <a:lnTo>
                  <a:pt x="7241340" y="1"/>
                </a:lnTo>
                <a:lnTo>
                  <a:pt x="7640577" y="399237"/>
                </a:lnTo>
                <a:lnTo>
                  <a:pt x="7700142" y="399237"/>
                </a:lnTo>
                <a:lnTo>
                  <a:pt x="8099378" y="1"/>
                </a:lnTo>
                <a:lnTo>
                  <a:pt x="8151622" y="1"/>
                </a:lnTo>
                <a:lnTo>
                  <a:pt x="7724849" y="426774"/>
                </a:lnTo>
                <a:lnTo>
                  <a:pt x="7724849" y="483509"/>
                </a:lnTo>
                <a:lnTo>
                  <a:pt x="8195700" y="954363"/>
                </a:lnTo>
                <a:lnTo>
                  <a:pt x="8664832" y="485228"/>
                </a:lnTo>
                <a:lnTo>
                  <a:pt x="8664832" y="425054"/>
                </a:lnTo>
                <a:lnTo>
                  <a:pt x="8239778" y="1"/>
                </a:lnTo>
                <a:lnTo>
                  <a:pt x="8292022" y="1"/>
                </a:lnTo>
                <a:lnTo>
                  <a:pt x="8691259" y="399237"/>
                </a:lnTo>
                <a:lnTo>
                  <a:pt x="8750823" y="399237"/>
                </a:lnTo>
                <a:lnTo>
                  <a:pt x="9143986" y="6075"/>
                </a:lnTo>
                <a:lnTo>
                  <a:pt x="9143986" y="58319"/>
                </a:lnTo>
                <a:lnTo>
                  <a:pt x="8775657" y="426647"/>
                </a:lnTo>
                <a:lnTo>
                  <a:pt x="8775657" y="483635"/>
                </a:lnTo>
                <a:lnTo>
                  <a:pt x="9143986" y="851966"/>
                </a:lnTo>
                <a:lnTo>
                  <a:pt x="9143986" y="904210"/>
                </a:lnTo>
                <a:lnTo>
                  <a:pt x="8749840" y="510062"/>
                </a:lnTo>
                <a:lnTo>
                  <a:pt x="8692242" y="510062"/>
                </a:lnTo>
                <a:lnTo>
                  <a:pt x="8221822" y="980484"/>
                </a:lnTo>
                <a:lnTo>
                  <a:pt x="8688471" y="1447133"/>
                </a:lnTo>
                <a:lnTo>
                  <a:pt x="8753611" y="1447133"/>
                </a:lnTo>
                <a:lnTo>
                  <a:pt x="9143986" y="1056762"/>
                </a:lnTo>
                <a:lnTo>
                  <a:pt x="9143986" y="1109003"/>
                </a:lnTo>
                <a:lnTo>
                  <a:pt x="8775657" y="1477331"/>
                </a:lnTo>
                <a:lnTo>
                  <a:pt x="8775657" y="1534319"/>
                </a:lnTo>
                <a:lnTo>
                  <a:pt x="9143986" y="1902649"/>
                </a:lnTo>
                <a:lnTo>
                  <a:pt x="9143987" y="1954891"/>
                </a:lnTo>
                <a:lnTo>
                  <a:pt x="8747055" y="1557959"/>
                </a:lnTo>
                <a:lnTo>
                  <a:pt x="8695029" y="1557959"/>
                </a:lnTo>
                <a:lnTo>
                  <a:pt x="8221823" y="2031165"/>
                </a:lnTo>
                <a:lnTo>
                  <a:pt x="8690741" y="2500073"/>
                </a:lnTo>
                <a:lnTo>
                  <a:pt x="8751345" y="2500073"/>
                </a:lnTo>
                <a:lnTo>
                  <a:pt x="9143986" y="2107432"/>
                </a:lnTo>
                <a:lnTo>
                  <a:pt x="9143986" y="2159677"/>
                </a:lnTo>
                <a:lnTo>
                  <a:pt x="8775657" y="2528005"/>
                </a:lnTo>
                <a:lnTo>
                  <a:pt x="8775657" y="2584989"/>
                </a:lnTo>
                <a:lnTo>
                  <a:pt x="9143987" y="2953319"/>
                </a:lnTo>
                <a:lnTo>
                  <a:pt x="9143987" y="3005564"/>
                </a:lnTo>
                <a:lnTo>
                  <a:pt x="8749321" y="2610898"/>
                </a:lnTo>
                <a:lnTo>
                  <a:pt x="8692765" y="2610898"/>
                </a:lnTo>
                <a:lnTo>
                  <a:pt x="8221822" y="3081840"/>
                </a:lnTo>
                <a:lnTo>
                  <a:pt x="8691194" y="3551212"/>
                </a:lnTo>
                <a:lnTo>
                  <a:pt x="8750888" y="3551212"/>
                </a:lnTo>
                <a:lnTo>
                  <a:pt x="9143986" y="3158114"/>
                </a:lnTo>
                <a:lnTo>
                  <a:pt x="9143986" y="3210356"/>
                </a:lnTo>
                <a:lnTo>
                  <a:pt x="8775657" y="3578686"/>
                </a:lnTo>
                <a:lnTo>
                  <a:pt x="8775657" y="3635674"/>
                </a:lnTo>
                <a:lnTo>
                  <a:pt x="9143986" y="4004003"/>
                </a:lnTo>
                <a:lnTo>
                  <a:pt x="9143986" y="4056248"/>
                </a:lnTo>
                <a:lnTo>
                  <a:pt x="8749774" y="3662037"/>
                </a:lnTo>
                <a:lnTo>
                  <a:pt x="8692306" y="3662037"/>
                </a:lnTo>
                <a:lnTo>
                  <a:pt x="8221823" y="4132519"/>
                </a:lnTo>
                <a:lnTo>
                  <a:pt x="8661299" y="4571995"/>
                </a:lnTo>
                <a:lnTo>
                  <a:pt x="8609053" y="4571995"/>
                </a:lnTo>
                <a:lnTo>
                  <a:pt x="8195700" y="4158642"/>
                </a:lnTo>
                <a:lnTo>
                  <a:pt x="7782346" y="4571997"/>
                </a:lnTo>
                <a:lnTo>
                  <a:pt x="7730103" y="4571997"/>
                </a:lnTo>
                <a:lnTo>
                  <a:pt x="8169579" y="4132521"/>
                </a:lnTo>
                <a:lnTo>
                  <a:pt x="7699096" y="3662037"/>
                </a:lnTo>
                <a:lnTo>
                  <a:pt x="7641624" y="3662037"/>
                </a:lnTo>
                <a:lnTo>
                  <a:pt x="7171140" y="4132521"/>
                </a:lnTo>
                <a:lnTo>
                  <a:pt x="7610615" y="4571996"/>
                </a:lnTo>
                <a:lnTo>
                  <a:pt x="7558371" y="4571996"/>
                </a:lnTo>
                <a:lnTo>
                  <a:pt x="7145018" y="4158643"/>
                </a:lnTo>
                <a:lnTo>
                  <a:pt x="6731665" y="4571996"/>
                </a:lnTo>
                <a:lnTo>
                  <a:pt x="6679421" y="4571997"/>
                </a:lnTo>
                <a:lnTo>
                  <a:pt x="7118896" y="4132521"/>
                </a:lnTo>
                <a:lnTo>
                  <a:pt x="6648412" y="3662037"/>
                </a:lnTo>
                <a:lnTo>
                  <a:pt x="6590942" y="3662037"/>
                </a:lnTo>
                <a:lnTo>
                  <a:pt x="6120458" y="4132521"/>
                </a:lnTo>
                <a:lnTo>
                  <a:pt x="6559933" y="4571996"/>
                </a:lnTo>
                <a:lnTo>
                  <a:pt x="6507689" y="4571996"/>
                </a:lnTo>
                <a:lnTo>
                  <a:pt x="6094336" y="4158643"/>
                </a:lnTo>
                <a:lnTo>
                  <a:pt x="5680986" y="4571994"/>
                </a:lnTo>
                <a:lnTo>
                  <a:pt x="5628742" y="4571994"/>
                </a:lnTo>
                <a:lnTo>
                  <a:pt x="6068215" y="4132521"/>
                </a:lnTo>
                <a:lnTo>
                  <a:pt x="5597730" y="3662037"/>
                </a:lnTo>
                <a:lnTo>
                  <a:pt x="5540260" y="3662037"/>
                </a:lnTo>
                <a:lnTo>
                  <a:pt x="5069776" y="4132521"/>
                </a:lnTo>
                <a:lnTo>
                  <a:pt x="5509251" y="4571996"/>
                </a:lnTo>
                <a:lnTo>
                  <a:pt x="5457007" y="4571996"/>
                </a:lnTo>
                <a:lnTo>
                  <a:pt x="5043654" y="4158643"/>
                </a:lnTo>
                <a:lnTo>
                  <a:pt x="4630302" y="4571995"/>
                </a:lnTo>
                <a:lnTo>
                  <a:pt x="4578058" y="4571995"/>
                </a:lnTo>
                <a:lnTo>
                  <a:pt x="5017532" y="4132521"/>
                </a:lnTo>
                <a:lnTo>
                  <a:pt x="4547048" y="3662037"/>
                </a:lnTo>
                <a:lnTo>
                  <a:pt x="4489581" y="3662037"/>
                </a:lnTo>
                <a:lnTo>
                  <a:pt x="4019114" y="4132522"/>
                </a:lnTo>
                <a:lnTo>
                  <a:pt x="4458569" y="4571996"/>
                </a:lnTo>
                <a:lnTo>
                  <a:pt x="4406325" y="4571996"/>
                </a:lnTo>
                <a:lnTo>
                  <a:pt x="3992992" y="4158644"/>
                </a:lnTo>
                <a:lnTo>
                  <a:pt x="3579640" y="4571995"/>
                </a:lnTo>
                <a:lnTo>
                  <a:pt x="3527396" y="4571995"/>
                </a:lnTo>
                <a:lnTo>
                  <a:pt x="3966870" y="4132522"/>
                </a:lnTo>
                <a:lnTo>
                  <a:pt x="3496383" y="3662037"/>
                </a:lnTo>
                <a:lnTo>
                  <a:pt x="3438916" y="3662037"/>
                </a:lnTo>
                <a:lnTo>
                  <a:pt x="2968432" y="4132520"/>
                </a:lnTo>
                <a:lnTo>
                  <a:pt x="3407909" y="4571995"/>
                </a:lnTo>
                <a:lnTo>
                  <a:pt x="3355664" y="4571995"/>
                </a:lnTo>
                <a:lnTo>
                  <a:pt x="2942310" y="4158642"/>
                </a:lnTo>
                <a:lnTo>
                  <a:pt x="2528960" y="4571994"/>
                </a:lnTo>
                <a:lnTo>
                  <a:pt x="2476716" y="4571994"/>
                </a:lnTo>
                <a:lnTo>
                  <a:pt x="2916189" y="4132521"/>
                </a:lnTo>
                <a:lnTo>
                  <a:pt x="2445706" y="3662037"/>
                </a:lnTo>
                <a:lnTo>
                  <a:pt x="2388237" y="3662037"/>
                </a:lnTo>
                <a:lnTo>
                  <a:pt x="1917750" y="4132522"/>
                </a:lnTo>
                <a:lnTo>
                  <a:pt x="2357226" y="4571995"/>
                </a:lnTo>
                <a:lnTo>
                  <a:pt x="2304983" y="4571996"/>
                </a:lnTo>
                <a:lnTo>
                  <a:pt x="1891628" y="4158644"/>
                </a:lnTo>
                <a:lnTo>
                  <a:pt x="1478287" y="4571994"/>
                </a:lnTo>
                <a:lnTo>
                  <a:pt x="1426043" y="4571994"/>
                </a:lnTo>
                <a:lnTo>
                  <a:pt x="1865506" y="4132522"/>
                </a:lnTo>
                <a:lnTo>
                  <a:pt x="1395028" y="3662037"/>
                </a:lnTo>
                <a:lnTo>
                  <a:pt x="1337560" y="3662037"/>
                </a:lnTo>
                <a:lnTo>
                  <a:pt x="867065" y="4132523"/>
                </a:lnTo>
                <a:lnTo>
                  <a:pt x="1306545" y="4571995"/>
                </a:lnTo>
                <a:lnTo>
                  <a:pt x="1254301" y="4571995"/>
                </a:lnTo>
                <a:lnTo>
                  <a:pt x="840943" y="4158645"/>
                </a:lnTo>
                <a:lnTo>
                  <a:pt x="427592" y="4571996"/>
                </a:lnTo>
                <a:lnTo>
                  <a:pt x="375348" y="4571996"/>
                </a:lnTo>
                <a:lnTo>
                  <a:pt x="814821" y="4132522"/>
                </a:lnTo>
                <a:lnTo>
                  <a:pt x="344336" y="3662037"/>
                </a:lnTo>
                <a:lnTo>
                  <a:pt x="286868" y="3662037"/>
                </a:lnTo>
                <a:lnTo>
                  <a:pt x="2" y="3948903"/>
                </a:lnTo>
                <a:lnTo>
                  <a:pt x="2" y="3896659"/>
                </a:lnTo>
                <a:lnTo>
                  <a:pt x="258375" y="3638287"/>
                </a:lnTo>
                <a:lnTo>
                  <a:pt x="258375" y="3576075"/>
                </a:lnTo>
                <a:lnTo>
                  <a:pt x="1" y="3317701"/>
                </a:lnTo>
                <a:lnTo>
                  <a:pt x="1" y="3265457"/>
                </a:lnTo>
                <a:lnTo>
                  <a:pt x="285755" y="3551212"/>
                </a:lnTo>
                <a:lnTo>
                  <a:pt x="345449" y="3551212"/>
                </a:lnTo>
                <a:lnTo>
                  <a:pt x="814821" y="3081840"/>
                </a:lnTo>
                <a:lnTo>
                  <a:pt x="343879" y="2610898"/>
                </a:lnTo>
                <a:lnTo>
                  <a:pt x="287325" y="2610898"/>
                </a:lnTo>
                <a:lnTo>
                  <a:pt x="4" y="2898220"/>
                </a:lnTo>
                <a:lnTo>
                  <a:pt x="4" y="2845976"/>
                </a:lnTo>
                <a:lnTo>
                  <a:pt x="258377" y="2587602"/>
                </a:lnTo>
                <a:lnTo>
                  <a:pt x="258377" y="2525395"/>
                </a:lnTo>
                <a:lnTo>
                  <a:pt x="1" y="2267018"/>
                </a:lnTo>
                <a:lnTo>
                  <a:pt x="0" y="2214773"/>
                </a:lnTo>
                <a:lnTo>
                  <a:pt x="285299" y="2500073"/>
                </a:lnTo>
                <a:lnTo>
                  <a:pt x="345906" y="2500073"/>
                </a:lnTo>
                <a:lnTo>
                  <a:pt x="814821" y="2031167"/>
                </a:lnTo>
                <a:lnTo>
                  <a:pt x="341615" y="1557960"/>
                </a:lnTo>
                <a:lnTo>
                  <a:pt x="289591" y="1557960"/>
                </a:lnTo>
                <a:lnTo>
                  <a:pt x="1" y="1847551"/>
                </a:lnTo>
                <a:lnTo>
                  <a:pt x="1" y="1795307"/>
                </a:lnTo>
                <a:lnTo>
                  <a:pt x="258379" y="1536928"/>
                </a:lnTo>
                <a:lnTo>
                  <a:pt x="258379" y="1474723"/>
                </a:lnTo>
                <a:lnTo>
                  <a:pt x="1" y="1216345"/>
                </a:lnTo>
                <a:lnTo>
                  <a:pt x="1" y="1164102"/>
                </a:lnTo>
                <a:lnTo>
                  <a:pt x="283034" y="1447135"/>
                </a:lnTo>
                <a:lnTo>
                  <a:pt x="348172" y="1447135"/>
                </a:lnTo>
                <a:lnTo>
                  <a:pt x="814820" y="980485"/>
                </a:lnTo>
                <a:lnTo>
                  <a:pt x="344400" y="510063"/>
                </a:lnTo>
                <a:lnTo>
                  <a:pt x="286802" y="510063"/>
                </a:lnTo>
                <a:lnTo>
                  <a:pt x="2" y="796868"/>
                </a:lnTo>
                <a:lnTo>
                  <a:pt x="2" y="744627"/>
                </a:lnTo>
                <a:lnTo>
                  <a:pt x="258382" y="486240"/>
                </a:lnTo>
                <a:lnTo>
                  <a:pt x="258382" y="424044"/>
                </a:lnTo>
                <a:lnTo>
                  <a:pt x="2" y="165665"/>
                </a:lnTo>
                <a:lnTo>
                  <a:pt x="2" y="113421"/>
                </a:lnTo>
                <a:lnTo>
                  <a:pt x="285819" y="399238"/>
                </a:lnTo>
                <a:lnTo>
                  <a:pt x="345383" y="399238"/>
                </a:lnTo>
                <a:lnTo>
                  <a:pt x="744619" y="2"/>
                </a:lnTo>
                <a:lnTo>
                  <a:pt x="796863" y="2"/>
                </a:lnTo>
                <a:lnTo>
                  <a:pt x="369206" y="427659"/>
                </a:lnTo>
                <a:lnTo>
                  <a:pt x="369206" y="482625"/>
                </a:lnTo>
                <a:lnTo>
                  <a:pt x="840942" y="954363"/>
                </a:lnTo>
                <a:lnTo>
                  <a:pt x="1309198" y="486115"/>
                </a:lnTo>
                <a:lnTo>
                  <a:pt x="1309198" y="424170"/>
                </a:lnTo>
                <a:lnTo>
                  <a:pt x="885018" y="1"/>
                </a:lnTo>
                <a:lnTo>
                  <a:pt x="937262" y="1"/>
                </a:lnTo>
                <a:lnTo>
                  <a:pt x="1336510" y="399238"/>
                </a:lnTo>
                <a:lnTo>
                  <a:pt x="1396075" y="399238"/>
                </a:lnTo>
                <a:lnTo>
                  <a:pt x="1795305" y="3"/>
                </a:lnTo>
                <a:lnTo>
                  <a:pt x="1847547" y="3"/>
                </a:lnTo>
                <a:lnTo>
                  <a:pt x="1420024" y="427535"/>
                </a:lnTo>
                <a:lnTo>
                  <a:pt x="1420024" y="482750"/>
                </a:lnTo>
                <a:lnTo>
                  <a:pt x="1891628" y="954364"/>
                </a:lnTo>
                <a:lnTo>
                  <a:pt x="2360002" y="485990"/>
                </a:lnTo>
                <a:lnTo>
                  <a:pt x="2360002" y="424295"/>
                </a:lnTo>
                <a:lnTo>
                  <a:pt x="1935703" y="1"/>
                </a:lnTo>
                <a:lnTo>
                  <a:pt x="1987946" y="1"/>
                </a:lnTo>
                <a:lnTo>
                  <a:pt x="2387188" y="399238"/>
                </a:lnTo>
                <a:lnTo>
                  <a:pt x="2446753" y="399238"/>
                </a:lnTo>
                <a:lnTo>
                  <a:pt x="2845989" y="2"/>
                </a:lnTo>
                <a:lnTo>
                  <a:pt x="2898233" y="2"/>
                </a:lnTo>
                <a:lnTo>
                  <a:pt x="2470826" y="427409"/>
                </a:lnTo>
                <a:lnTo>
                  <a:pt x="2470826" y="482876"/>
                </a:lnTo>
                <a:lnTo>
                  <a:pt x="2942310" y="954364"/>
                </a:lnTo>
                <a:lnTo>
                  <a:pt x="3410810" y="485864"/>
                </a:lnTo>
                <a:lnTo>
                  <a:pt x="3410810" y="424421"/>
                </a:lnTo>
                <a:lnTo>
                  <a:pt x="2986387" y="1"/>
                </a:lnTo>
                <a:lnTo>
                  <a:pt x="3038634" y="1"/>
                </a:lnTo>
                <a:lnTo>
                  <a:pt x="3437870" y="399238"/>
                </a:lnTo>
                <a:lnTo>
                  <a:pt x="3497432" y="399238"/>
                </a:lnTo>
                <a:lnTo>
                  <a:pt x="3896671" y="2"/>
                </a:lnTo>
                <a:lnTo>
                  <a:pt x="3948916" y="2"/>
                </a:lnTo>
                <a:lnTo>
                  <a:pt x="3521633" y="427284"/>
                </a:lnTo>
                <a:lnTo>
                  <a:pt x="3521633" y="483002"/>
                </a:lnTo>
                <a:lnTo>
                  <a:pt x="3992992" y="954363"/>
                </a:lnTo>
                <a:lnTo>
                  <a:pt x="4461600" y="485736"/>
                </a:lnTo>
                <a:lnTo>
                  <a:pt x="4461600" y="424545"/>
                </a:lnTo>
                <a:lnTo>
                  <a:pt x="4037073" y="1"/>
                </a:lnTo>
                <a:lnTo>
                  <a:pt x="4089316" y="1"/>
                </a:lnTo>
                <a:lnTo>
                  <a:pt x="4488536" y="399238"/>
                </a:lnTo>
                <a:lnTo>
                  <a:pt x="4548098" y="399238"/>
                </a:lnTo>
                <a:lnTo>
                  <a:pt x="4947332" y="4"/>
                </a:lnTo>
                <a:lnTo>
                  <a:pt x="4999576" y="4"/>
                </a:lnTo>
                <a:lnTo>
                  <a:pt x="4572425" y="427154"/>
                </a:lnTo>
                <a:lnTo>
                  <a:pt x="4572425" y="483127"/>
                </a:lnTo>
                <a:lnTo>
                  <a:pt x="5043657" y="954361"/>
                </a:lnTo>
                <a:lnTo>
                  <a:pt x="5512408" y="485609"/>
                </a:lnTo>
                <a:lnTo>
                  <a:pt x="5512408" y="424676"/>
                </a:lnTo>
                <a:lnTo>
                  <a:pt x="5087732" y="1"/>
                </a:lnTo>
                <a:lnTo>
                  <a:pt x="5139975" y="1"/>
                </a:lnTo>
                <a:lnTo>
                  <a:pt x="5539212" y="399238"/>
                </a:lnTo>
                <a:lnTo>
                  <a:pt x="5598779" y="399238"/>
                </a:lnTo>
                <a:lnTo>
                  <a:pt x="5998015" y="2"/>
                </a:lnTo>
                <a:lnTo>
                  <a:pt x="6050259" y="2"/>
                </a:lnTo>
                <a:lnTo>
                  <a:pt x="5623233" y="427027"/>
                </a:lnTo>
                <a:lnTo>
                  <a:pt x="5623233" y="483258"/>
                </a:lnTo>
                <a:lnTo>
                  <a:pt x="6094336" y="954363"/>
                </a:lnTo>
                <a:lnTo>
                  <a:pt x="6563216" y="485481"/>
                </a:lnTo>
                <a:lnTo>
                  <a:pt x="6563216" y="42479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8245743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768096" y="2286000"/>
            <a:ext cx="3566160" cy="4023360"/>
          </a:xfrm>
        </p:spPr>
        <p:txBody>
          <a:bodyPr/>
          <a:lstStyle>
            <a:lvl1pPr>
              <a:defRPr sz="2200"/>
            </a:lvl1pPr>
            <a:lvl2pPr>
              <a:defRPr sz="18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91990" y="2286000"/>
            <a:ext cx="3566160" cy="4023360"/>
          </a:xfrm>
        </p:spPr>
        <p:txBody>
          <a:bodyPr/>
          <a:lstStyle>
            <a:lvl1pPr>
              <a:defRPr sz="2200"/>
            </a:lvl1pPr>
            <a:lvl2pPr>
              <a:defRPr sz="18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4C71EC6-210F-42DE-9C53-41977AD35B3D}" type="datetimeFigureOut">
              <a:rPr lang="ru-RU" smtClean="0"/>
              <a:t>26.03.2018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30179263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768096" y="2967788"/>
            <a:ext cx="3566160" cy="3341572"/>
          </a:xfrm>
        </p:spPr>
        <p:txBody>
          <a:bodyPr/>
          <a:lstStyle>
            <a:lvl1pPr>
              <a:defRPr sz="2200"/>
            </a:lvl1pPr>
            <a:lvl2pPr>
              <a:defRPr sz="18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smtClean="0"/>
              <a:t>Click to edit Master text styles</a:t>
            </a:r>
          </a:p>
        </p:txBody>
      </p:sp>
      <p:sp>
        <p:nvSpPr>
          <p:cNvPr id="6" name="Content Placeholder 5"/>
          <p:cNvSpPr>
            <a:spLocks noGrp="1"/>
          </p:cNvSpPr>
          <p:nvPr>
            <p:ph sz="quarter" idx="4"/>
          </p:nvPr>
        </p:nvSpPr>
        <p:spPr>
          <a:xfrm>
            <a:off x="4491990" y="2967788"/>
            <a:ext cx="3566160" cy="3341572"/>
          </a:xfrm>
        </p:spPr>
        <p:txBody>
          <a:bodyPr/>
          <a:lstStyle>
            <a:lvl1pPr>
              <a:defRPr sz="2200"/>
            </a:lvl1pPr>
            <a:lvl2pPr>
              <a:defRPr sz="18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t>26.03.2018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5809078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4C71EC6-210F-42DE-9C53-41977AD35B3D}" type="datetimeFigureOut">
              <a:rPr lang="ru-RU" smtClean="0"/>
              <a:t>26.03.2018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17856757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26.03.2018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3919577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en-US" smtClean="0"/>
              <a:t>Click to edit Master title style</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4C71EC6-210F-42DE-9C53-41977AD35B3D}" type="datetimeFigureOut">
              <a:rPr lang="ru-RU" smtClean="0"/>
              <a:t>26.03.2018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33120821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1"/>
            <a:ext cx="9141714" cy="4572000"/>
          </a:xfrm>
          <a:solidFill>
            <a:schemeClr val="accent1">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4C71EC6-210F-42DE-9C53-41977AD35B3D}" type="datetimeFigureOut">
              <a:rPr lang="ru-RU" smtClean="0"/>
              <a:t>26.03.2018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cxnSp>
        <p:nvCxnSpPr>
          <p:cNvPr id="8" name="Straight Connector 7"/>
          <p:cNvCxnSpPr/>
          <p:nvPr/>
        </p:nvCxnSpPr>
        <p:spPr>
          <a:xfrm flipV="1">
            <a:off x="629013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234352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1039241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762000"/>
            <a:ext cx="1971675" cy="5410200"/>
          </a:xfrm>
        </p:spPr>
        <p:txBody>
          <a:bodyPr vert="eaVert" lIns="45720" tIns="91440" rIns="45720" bIns="9144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42950" y="762000"/>
            <a:ext cx="5686425"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cxnSp>
        <p:nvCxnSpPr>
          <p:cNvPr id="7" name="Straight Connector 6"/>
          <p:cNvCxnSpPr/>
          <p:nvPr/>
        </p:nvCxnSpPr>
        <p:spPr>
          <a:xfrm rot="5400000" flipV="1">
            <a:off x="7543800" y="173563"/>
            <a:ext cx="0" cy="6858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17837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457200" y="1600200"/>
            <a:ext cx="4038600" cy="45307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307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a:xfrm>
            <a:off x="457200" y="6243638"/>
            <a:ext cx="2133600" cy="457200"/>
          </a:xfrm>
        </p:spPr>
        <p:txBody>
          <a:bodyPr/>
          <a:lstStyle>
            <a:lvl1pPr>
              <a:defRPr/>
            </a:lvl1pPr>
          </a:lstStyle>
          <a:p>
            <a:endParaRPr lang="ru-RU" altLang="en-US"/>
          </a:p>
        </p:txBody>
      </p:sp>
      <p:sp>
        <p:nvSpPr>
          <p:cNvPr id="6" name="Нижний колонтитул 5"/>
          <p:cNvSpPr>
            <a:spLocks noGrp="1"/>
          </p:cNvSpPr>
          <p:nvPr>
            <p:ph type="ftr" sz="quarter" idx="11"/>
          </p:nvPr>
        </p:nvSpPr>
        <p:spPr>
          <a:xfrm>
            <a:off x="3124200" y="6248400"/>
            <a:ext cx="2895600" cy="457200"/>
          </a:xfrm>
        </p:spPr>
        <p:txBody>
          <a:bodyPr/>
          <a:lstStyle>
            <a:lvl1pPr>
              <a:defRPr/>
            </a:lvl1pPr>
          </a:lstStyle>
          <a:p>
            <a:endParaRPr lang="ru-RU" altLang="en-US"/>
          </a:p>
        </p:txBody>
      </p:sp>
      <p:sp>
        <p:nvSpPr>
          <p:cNvPr id="7" name="Номер слайда 6"/>
          <p:cNvSpPr>
            <a:spLocks noGrp="1"/>
          </p:cNvSpPr>
          <p:nvPr>
            <p:ph type="sldNum" sz="quarter" idx="12"/>
          </p:nvPr>
        </p:nvSpPr>
        <p:spPr>
          <a:xfrm>
            <a:off x="6553200" y="6243638"/>
            <a:ext cx="2133600" cy="457200"/>
          </a:xfrm>
        </p:spPr>
        <p:txBody>
          <a:bodyPr/>
          <a:lstStyle>
            <a:lvl1pPr>
              <a:defRPr/>
            </a:lvl1pPr>
          </a:lstStyle>
          <a:p>
            <a:fld id="{B9E0963F-6921-4564-9A9A-B897F2449C6D}" type="slidenum">
              <a:rPr lang="ru-RU" altLang="en-US"/>
              <a:pPr/>
              <a:t>‹#›</a:t>
            </a:fld>
            <a:endParaRPr lang="ru-RU" altLang="en-US"/>
          </a:p>
        </p:txBody>
      </p:sp>
    </p:spTree>
    <p:extLst>
      <p:ext uri="{BB962C8B-B14F-4D97-AF65-F5344CB8AC3E}">
        <p14:creationId xmlns:p14="http://schemas.microsoft.com/office/powerpoint/2010/main" val="4118053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768096" y="2286000"/>
            <a:ext cx="7290054" cy="4023360"/>
          </a:xfrm>
          <a:prstGeom prst="rect">
            <a:avLst/>
          </a:prstGeom>
        </p:spPr>
        <p:txBody>
          <a:bodyPr vert="horz" lIns="45720" tIns="45720" rIns="4572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8096" y="6470704"/>
            <a:ext cx="161560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B4C71EC6-210F-42DE-9C53-41977AD35B3D}" type="datetimeFigureOut">
              <a:rPr lang="ru-RU" smtClean="0"/>
              <a:t>26.03.2018</a:t>
            </a:fld>
            <a:endParaRPr lang="ru-RU"/>
          </a:p>
        </p:txBody>
      </p:sp>
      <p:sp>
        <p:nvSpPr>
          <p:cNvPr id="5" name="Footer Placeholder 4"/>
          <p:cNvSpPr>
            <a:spLocks noGrp="1"/>
          </p:cNvSpPr>
          <p:nvPr>
            <p:ph type="ftr" sz="quarter" idx="3"/>
          </p:nvPr>
        </p:nvSpPr>
        <p:spPr>
          <a:xfrm>
            <a:off x="3632199" y="6470704"/>
            <a:ext cx="4426094"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ru-RU"/>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B19B0651-EE4F-4900-A07F-96A6BFA9D0F0}" type="slidenum">
              <a:rPr lang="ru-RU" smtClean="0"/>
              <a:t>‹#›</a:t>
            </a:fld>
            <a:endParaRPr lang="ru-RU"/>
          </a:p>
        </p:txBody>
      </p:sp>
      <p:cxnSp>
        <p:nvCxnSpPr>
          <p:cNvPr id="7" name="Straight Connector 6"/>
          <p:cNvCxnSpPr/>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1077560"/>
      </p:ext>
    </p:extLst>
  </p:cSld>
  <p:clrMap bg1="lt1" tx1="dk1" bg2="lt2" tx2="dk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 id="2147483794" r:id="rId12"/>
  </p:sldLayoutIdLst>
  <p:txStyles>
    <p:titleStyle>
      <a:lvl1pPr algn="l" defTabSz="914400" rtl="0" eaLnBrk="1" latinLnBrk="0" hangingPunct="1">
        <a:lnSpc>
          <a:spcPct val="80000"/>
        </a:lnSpc>
        <a:spcBef>
          <a:spcPct val="0"/>
        </a:spcBef>
        <a:buNone/>
        <a:defRPr sz="44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6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images.google.co.uz/imgres?imgurl=http://www.concord.org/publications/newsletter/1999spring/insert-vhs/img/blastoff-ship.gif&amp;imgrefurl=http://www.concord.org/publications/newsletter/1999spring/insert-vhs/img/&amp;h=144&amp;w=188&amp;sz=6&amp;hl=en&amp;start=13&amp;tbnid=cfcyo_AesZgB0M:&amp;tbnh=78&amp;tbnw=102&amp;prev=/images?q=blastoff&amp;svnum=10&amp;hl=en&amp;lr="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images.google.co.uz/imgres?imgurl=http://www-sop.inria.fr/orion/personnel/Monica.Crubezy/WebIcons/soft-reuse-interlace.gif&amp;imgrefurl=http://www-sop.inria.fr/orion/personnel/Monica.Crubezy/research-ps.html&amp;h=540&amp;w=540&amp;sz=4&amp;hl=en&amp;start=6&amp;tbnid=M-aGQrzobF9mEM:&amp;tbnh=132&amp;tbnw=132&amp;prev=/images?q=reuse&amp;gbv=2&amp;svnum=10&amp;hl=en&amp;sa=G"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images.google.co.uz/imgres?imgurl=http://www.nicholsoncartoons.com.au/cartoons/new/2004-10-12%20Latham%20ALP%20postmortem%20226.JPG&amp;imgrefurl=http://www.nicholsoncartoons.com.au/cartoon_3089.html&amp;h=204&amp;w=226&amp;sz=18&amp;hl=en&amp;start=4&amp;tbnid=OpjyScQwr32gnM:&amp;tbnh=97&amp;tbnw=108&amp;prev=/images?q=post+mortem+cartoon&amp;gbv=2&amp;svnum=10&amp;hl=en&amp;sa=G" TargetMode="Externa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images.google.co.uz/imgres?imgurl=http://img.alibaba.com/photo/10348464/Tailoring_Scissors.jpg&amp;imgrefurl=http://www.alibaba.com/catalog/10348464/Tailoring_Scissors.html&amp;h=270&amp;w=270&amp;sz=75&amp;hl=en&amp;start=1&amp;tbnid=u1scihZCQS3zvM:&amp;tbnh=113&amp;tbnw=113&amp;prev=/images?q=tailoring&amp;gbv=2&amp;svnum=10&amp;hl=en&amp;sa=G" TargetMode="Externa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a:bodyPr>
          <a:lstStyle/>
          <a:p>
            <a:r>
              <a:rPr lang="en-US" dirty="0" smtClean="0"/>
              <a:t>System Analysis and Design</a:t>
            </a:r>
            <a:endParaRPr lang="ru-RU" dirty="0"/>
          </a:p>
        </p:txBody>
      </p:sp>
      <p:sp>
        <p:nvSpPr>
          <p:cNvPr id="3" name="Подзаголовок 2"/>
          <p:cNvSpPr>
            <a:spLocks noGrp="1"/>
          </p:cNvSpPr>
          <p:nvPr>
            <p:ph type="subTitle" idx="1"/>
          </p:nvPr>
        </p:nvSpPr>
        <p:spPr/>
        <p:txBody>
          <a:bodyPr/>
          <a:lstStyle/>
          <a:p>
            <a:r>
              <a:rPr lang="en-US" dirty="0" smtClean="0"/>
              <a:t>Lecture </a:t>
            </a:r>
            <a:r>
              <a:rPr lang="en-US" dirty="0" smtClean="0"/>
              <a:t>3</a:t>
            </a:r>
          </a:p>
          <a:p>
            <a:r>
              <a:rPr lang="en-GB" dirty="0" smtClean="0"/>
              <a:t>Systems Analysis and Design</a:t>
            </a:r>
            <a:endParaRPr lang="ru-RU" dirty="0"/>
          </a:p>
        </p:txBody>
      </p:sp>
    </p:spTree>
    <p:extLst>
      <p:ext uri="{BB962C8B-B14F-4D97-AF65-F5344CB8AC3E}">
        <p14:creationId xmlns:p14="http://schemas.microsoft.com/office/powerpoint/2010/main" val="6231975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p:txBody>
          <a:bodyPr>
            <a:normAutofit/>
          </a:bodyPr>
          <a:lstStyle/>
          <a:p>
            <a:r>
              <a:rPr lang="en-US" sz="3800" dirty="0" smtClean="0"/>
              <a:t>Lecture plan</a:t>
            </a:r>
            <a:endParaRPr lang="ru-RU" sz="3800" dirty="0"/>
          </a:p>
        </p:txBody>
      </p:sp>
      <p:sp>
        <p:nvSpPr>
          <p:cNvPr id="2051" name="Rectangle 3"/>
          <p:cNvSpPr>
            <a:spLocks noGrp="1" noChangeArrowheads="1"/>
          </p:cNvSpPr>
          <p:nvPr>
            <p:ph idx="1"/>
          </p:nvPr>
        </p:nvSpPr>
        <p:spPr/>
        <p:txBody>
          <a:bodyPr/>
          <a:lstStyle/>
          <a:p>
            <a:pPr>
              <a:buFont typeface="Wingdings" pitchFamily="2" charset="2"/>
              <a:buNone/>
            </a:pPr>
            <a:endParaRPr lang="en-US" sz="2600" dirty="0">
              <a:latin typeface="Arial" pitchFamily="34" charset="0"/>
              <a:cs typeface="Arial" pitchFamily="34" charset="0"/>
            </a:endParaRPr>
          </a:p>
          <a:p>
            <a:r>
              <a:rPr lang="en-US" sz="2600" dirty="0">
                <a:latin typeface="Arial" pitchFamily="34" charset="0"/>
                <a:cs typeface="Arial" pitchFamily="34" charset="0"/>
              </a:rPr>
              <a:t>Project Initiation</a:t>
            </a:r>
          </a:p>
          <a:p>
            <a:r>
              <a:rPr lang="en-US" sz="2600" dirty="0">
                <a:latin typeface="Arial" pitchFamily="34" charset="0"/>
                <a:cs typeface="Arial" pitchFamily="34" charset="0"/>
              </a:rPr>
              <a:t>Project Management </a:t>
            </a:r>
          </a:p>
          <a:p>
            <a:r>
              <a:rPr lang="en-US" sz="2600" dirty="0">
                <a:latin typeface="Arial" pitchFamily="34" charset="0"/>
                <a:cs typeface="Arial" pitchFamily="34" charset="0"/>
              </a:rPr>
              <a:t>Project Scheduling</a:t>
            </a:r>
          </a:p>
          <a:p>
            <a:r>
              <a:rPr lang="en-US" sz="2600" dirty="0">
                <a:latin typeface="Arial" pitchFamily="34" charset="0"/>
                <a:cs typeface="Arial" pitchFamily="34" charset="0"/>
              </a:rPr>
              <a:t>Feasibility </a:t>
            </a:r>
            <a:r>
              <a:rPr lang="en-US" sz="2600" dirty="0" smtClean="0">
                <a:latin typeface="Arial" pitchFamily="34" charset="0"/>
                <a:cs typeface="Arial" pitchFamily="34" charset="0"/>
              </a:rPr>
              <a:t>Report</a:t>
            </a:r>
            <a:endParaRPr lang="en-US" sz="2600" dirty="0">
              <a:latin typeface="Arial" pitchFamily="34" charset="0"/>
              <a:cs typeface="Arial" pitchFamily="34" charset="0"/>
            </a:endParaRPr>
          </a:p>
          <a:p>
            <a:r>
              <a:rPr lang="en-US" sz="2600" dirty="0" smtClean="0">
                <a:latin typeface="Arial" pitchFamily="34" charset="0"/>
                <a:cs typeface="Arial" pitchFamily="34" charset="0"/>
              </a:rPr>
              <a:t>Requirement </a:t>
            </a:r>
            <a:r>
              <a:rPr lang="en-US" sz="2600" dirty="0" smtClean="0">
                <a:latin typeface="Arial" pitchFamily="34" charset="0"/>
                <a:cs typeface="Arial" pitchFamily="34" charset="0"/>
              </a:rPr>
              <a:t>gathering in detail</a:t>
            </a:r>
            <a:endParaRPr lang="en-US" sz="2600" dirty="0">
              <a:latin typeface="Arial" pitchFamily="34" charset="0"/>
              <a:cs typeface="Arial" pitchFamily="34" charset="0"/>
            </a:endParaRPr>
          </a:p>
          <a:p>
            <a:pPr>
              <a:buFont typeface="Wingdings" pitchFamily="2" charset="2"/>
              <a:buNone/>
            </a:pPr>
            <a:endParaRPr lang="ru-RU" sz="2600" dirty="0">
              <a:latin typeface="Arial" pitchFamily="34" charset="0"/>
              <a:cs typeface="Arial" pitchFamily="34" charset="0"/>
            </a:endParaRPr>
          </a:p>
          <a:p>
            <a:endParaRPr lang="en-US" sz="2600" dirty="0">
              <a:latin typeface="Arial" pitchFamily="34" charset="0"/>
              <a:cs typeface="Arial" pitchFamily="34" charset="0"/>
            </a:endParaRPr>
          </a:p>
          <a:p>
            <a:pPr>
              <a:buFont typeface="Wingdings" pitchFamily="2" charset="2"/>
              <a:buNone/>
            </a:pPr>
            <a:endParaRPr lang="ru-RU" sz="2600" dirty="0">
              <a:latin typeface="Arial" pitchFamily="34" charset="0"/>
              <a:cs typeface="Arial" pitchFamily="34" charset="0"/>
            </a:endParaRPr>
          </a:p>
        </p:txBody>
      </p:sp>
    </p:spTree>
    <p:extLst>
      <p:ext uri="{BB962C8B-B14F-4D97-AF65-F5344CB8AC3E}">
        <p14:creationId xmlns:p14="http://schemas.microsoft.com/office/powerpoint/2010/main" val="99033975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AU" sz="3800" dirty="0"/>
              <a:t>What</a:t>
            </a:r>
            <a:r>
              <a:rPr kumimoji="1" lang="en-AU" dirty="0">
                <a:solidFill>
                  <a:schemeClr val="tx2"/>
                </a:solidFill>
                <a:effectLst>
                  <a:outerShdw blurRad="38100" dist="38100" dir="2700000" algn="tl">
                    <a:srgbClr val="C0C0C0"/>
                  </a:outerShdw>
                </a:effectLst>
                <a:latin typeface="Tahoma" pitchFamily="34" charset="0"/>
              </a:rPr>
              <a:t> </a:t>
            </a:r>
            <a:r>
              <a:rPr lang="en-AU" sz="3800" dirty="0"/>
              <a:t>is a</a:t>
            </a:r>
            <a:r>
              <a:rPr kumimoji="1" lang="en-AU" dirty="0">
                <a:solidFill>
                  <a:schemeClr val="tx2"/>
                </a:solidFill>
                <a:effectLst>
                  <a:outerShdw blurRad="38100" dist="38100" dir="2700000" algn="tl">
                    <a:srgbClr val="C0C0C0"/>
                  </a:outerShdw>
                </a:effectLst>
                <a:latin typeface="Tahoma" pitchFamily="34" charset="0"/>
              </a:rPr>
              <a:t> Project</a:t>
            </a:r>
            <a:r>
              <a:rPr kumimoji="1" lang="en-AU" dirty="0" smtClean="0">
                <a:solidFill>
                  <a:schemeClr val="tx2"/>
                </a:solidFill>
                <a:effectLst>
                  <a:outerShdw blurRad="38100" dist="38100" dir="2700000" algn="tl">
                    <a:srgbClr val="C0C0C0"/>
                  </a:outerShdw>
                </a:effectLst>
                <a:latin typeface="Tahoma" pitchFamily="34" charset="0"/>
              </a:rPr>
              <a:t>?</a:t>
            </a:r>
            <a:endParaRPr lang="ru-RU" dirty="0"/>
          </a:p>
        </p:txBody>
      </p:sp>
      <p:sp>
        <p:nvSpPr>
          <p:cNvPr id="3" name="Объект 2"/>
          <p:cNvSpPr>
            <a:spLocks noGrp="1"/>
          </p:cNvSpPr>
          <p:nvPr>
            <p:ph idx="1"/>
          </p:nvPr>
        </p:nvSpPr>
        <p:spPr/>
        <p:txBody>
          <a:bodyPr>
            <a:normAutofit fontScale="92500" lnSpcReduction="10000"/>
          </a:bodyPr>
          <a:lstStyle/>
          <a:p>
            <a:r>
              <a:rPr lang="en-AU" dirty="0" smtClean="0">
                <a:latin typeface="Arial" pitchFamily="34" charset="0"/>
                <a:cs typeface="Arial" pitchFamily="34" charset="0"/>
              </a:rPr>
              <a:t>Ex 1:</a:t>
            </a:r>
          </a:p>
          <a:p>
            <a:pPr marL="68580" indent="0">
              <a:buNone/>
            </a:pPr>
            <a:r>
              <a:rPr lang="en-AU" b="1" dirty="0" smtClean="0">
                <a:latin typeface="Arial" pitchFamily="34" charset="0"/>
                <a:cs typeface="Arial" pitchFamily="34" charset="0"/>
              </a:rPr>
              <a:t>If </a:t>
            </a:r>
            <a:r>
              <a:rPr lang="en-AU" b="1" dirty="0">
                <a:latin typeface="Arial" pitchFamily="34" charset="0"/>
                <a:cs typeface="Arial" pitchFamily="34" charset="0"/>
              </a:rPr>
              <a:t>it takes 2 people 2 days to build a fence, can 4 people build the fence in one day? Or 16 people in 2 hours? Or 128 people in 15 minutes? </a:t>
            </a:r>
            <a:endParaRPr lang="en-AU" b="1" dirty="0" smtClean="0">
              <a:latin typeface="Arial" pitchFamily="34" charset="0"/>
              <a:cs typeface="Arial" pitchFamily="34" charset="0"/>
            </a:endParaRPr>
          </a:p>
          <a:p>
            <a:pPr marL="68580" indent="0">
              <a:buNone/>
            </a:pPr>
            <a:endParaRPr lang="en-AU" b="1" dirty="0">
              <a:latin typeface="Arial" pitchFamily="34" charset="0"/>
              <a:cs typeface="Arial" pitchFamily="34" charset="0"/>
            </a:endParaRPr>
          </a:p>
          <a:p>
            <a:pPr eaLnBrk="0" hangingPunct="0"/>
            <a:r>
              <a:rPr lang="en-AU" dirty="0" smtClean="0">
                <a:latin typeface="Arial" pitchFamily="34" charset="0"/>
                <a:cs typeface="Arial" pitchFamily="34" charset="0"/>
              </a:rPr>
              <a:t>Ex 2:</a:t>
            </a:r>
          </a:p>
          <a:p>
            <a:pPr marL="68580" indent="0" eaLnBrk="0" hangingPunct="0">
              <a:buNone/>
            </a:pPr>
            <a:r>
              <a:rPr lang="en-AU" b="1" dirty="0" smtClean="0">
                <a:latin typeface="Arial" pitchFamily="34" charset="0"/>
                <a:cs typeface="Arial" pitchFamily="34" charset="0"/>
              </a:rPr>
              <a:t>The </a:t>
            </a:r>
            <a:r>
              <a:rPr lang="en-AU" b="1" dirty="0">
                <a:latin typeface="Arial" pitchFamily="34" charset="0"/>
                <a:cs typeface="Arial" pitchFamily="34" charset="0"/>
              </a:rPr>
              <a:t>Great Pyramid of the Tomb of Cheops in Egypt </a:t>
            </a:r>
            <a:r>
              <a:rPr lang="en-AU" b="1" dirty="0" smtClean="0">
                <a:latin typeface="Arial" pitchFamily="34" charset="0"/>
                <a:cs typeface="Arial" pitchFamily="34" charset="0"/>
              </a:rPr>
              <a:t>contains 2,300,000 </a:t>
            </a:r>
            <a:r>
              <a:rPr lang="en-AU" b="1" dirty="0">
                <a:latin typeface="Arial" pitchFamily="34" charset="0"/>
                <a:cs typeface="Arial" pitchFamily="34" charset="0"/>
              </a:rPr>
              <a:t>blocks of stone each weighing on average 1.5 </a:t>
            </a:r>
            <a:r>
              <a:rPr lang="en-AU" b="1" dirty="0" smtClean="0">
                <a:latin typeface="Arial" pitchFamily="34" charset="0"/>
                <a:cs typeface="Arial" pitchFamily="34" charset="0"/>
              </a:rPr>
              <a:t>tonnes. </a:t>
            </a:r>
          </a:p>
          <a:p>
            <a:pPr marL="68580" indent="0" eaLnBrk="0" hangingPunct="0">
              <a:buNone/>
            </a:pPr>
            <a:r>
              <a:rPr lang="en-AU" b="1" dirty="0" smtClean="0">
                <a:latin typeface="Arial" pitchFamily="34" charset="0"/>
                <a:cs typeface="Arial" pitchFamily="34" charset="0"/>
              </a:rPr>
              <a:t>The </a:t>
            </a:r>
            <a:r>
              <a:rPr lang="en-AU" b="1" dirty="0">
                <a:latin typeface="Arial" pitchFamily="34" charset="0"/>
                <a:cs typeface="Arial" pitchFamily="34" charset="0"/>
              </a:rPr>
              <a:t>pyramid is 150 metres high and 230 metres in length. </a:t>
            </a:r>
            <a:r>
              <a:rPr lang="en-AU" b="1" dirty="0" smtClean="0">
                <a:latin typeface="Arial" pitchFamily="34" charset="0"/>
                <a:cs typeface="Arial" pitchFamily="34" charset="0"/>
              </a:rPr>
              <a:t>4000 men </a:t>
            </a:r>
            <a:r>
              <a:rPr lang="en-AU" b="1" dirty="0">
                <a:latin typeface="Arial" pitchFamily="34" charset="0"/>
                <a:cs typeface="Arial" pitchFamily="34" charset="0"/>
              </a:rPr>
              <a:t>took 20 years to build it. Imagine being the manager of </a:t>
            </a:r>
            <a:r>
              <a:rPr lang="en-AU" b="1" dirty="0" smtClean="0">
                <a:latin typeface="Arial" pitchFamily="34" charset="0"/>
                <a:cs typeface="Arial" pitchFamily="34" charset="0"/>
              </a:rPr>
              <a:t>this project</a:t>
            </a:r>
            <a:r>
              <a:rPr lang="en-AU" b="1" dirty="0">
                <a:latin typeface="Arial" pitchFamily="34" charset="0"/>
                <a:cs typeface="Arial" pitchFamily="34" charset="0"/>
              </a:rPr>
              <a:t>...</a:t>
            </a:r>
          </a:p>
          <a:p>
            <a:endParaRPr lang="ru-RU" dirty="0">
              <a:latin typeface="Arial" pitchFamily="34" charset="0"/>
              <a:cs typeface="Arial" pitchFamily="34" charset="0"/>
            </a:endParaRPr>
          </a:p>
        </p:txBody>
      </p:sp>
    </p:spTree>
    <p:extLst>
      <p:ext uri="{BB962C8B-B14F-4D97-AF65-F5344CB8AC3E}">
        <p14:creationId xmlns:p14="http://schemas.microsoft.com/office/powerpoint/2010/main" val="22479081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US"/>
              <a:t>Project Initiation</a:t>
            </a:r>
            <a:endParaRPr lang="ru-RU"/>
          </a:p>
        </p:txBody>
      </p:sp>
      <p:sp>
        <p:nvSpPr>
          <p:cNvPr id="12291" name="Rectangle 3"/>
          <p:cNvSpPr>
            <a:spLocks noGrp="1" noChangeArrowheads="1"/>
          </p:cNvSpPr>
          <p:nvPr>
            <p:ph idx="1"/>
          </p:nvPr>
        </p:nvSpPr>
        <p:spPr/>
        <p:txBody>
          <a:bodyPr/>
          <a:lstStyle/>
          <a:p>
            <a:pPr>
              <a:lnSpc>
                <a:spcPct val="90000"/>
              </a:lnSpc>
            </a:pPr>
            <a:r>
              <a:rPr lang="en-US" dirty="0">
                <a:latin typeface="Arial" pitchFamily="34" charset="0"/>
                <a:cs typeface="Arial" pitchFamily="34" charset="0"/>
              </a:rPr>
              <a:t>Define objectives, deliverables and scope of project</a:t>
            </a:r>
          </a:p>
          <a:p>
            <a:pPr>
              <a:lnSpc>
                <a:spcPct val="90000"/>
              </a:lnSpc>
            </a:pPr>
            <a:r>
              <a:rPr lang="en-US" dirty="0">
                <a:latin typeface="Arial" pitchFamily="34" charset="0"/>
                <a:cs typeface="Arial" pitchFamily="34" charset="0"/>
              </a:rPr>
              <a:t>Establish a sound financial business case for the project</a:t>
            </a:r>
          </a:p>
          <a:p>
            <a:pPr>
              <a:lnSpc>
                <a:spcPct val="90000"/>
              </a:lnSpc>
            </a:pPr>
            <a:r>
              <a:rPr lang="en-US" dirty="0">
                <a:latin typeface="Arial" pitchFamily="34" charset="0"/>
                <a:cs typeface="Arial" pitchFamily="34" charset="0"/>
              </a:rPr>
              <a:t>Assess costs and business benefits</a:t>
            </a:r>
          </a:p>
          <a:p>
            <a:pPr>
              <a:lnSpc>
                <a:spcPct val="90000"/>
              </a:lnSpc>
            </a:pPr>
            <a:r>
              <a:rPr lang="en-US" dirty="0">
                <a:latin typeface="Arial" pitchFamily="34" charset="0"/>
                <a:cs typeface="Arial" pitchFamily="34" charset="0"/>
              </a:rPr>
              <a:t>Agree plans, resources and organization for the project</a:t>
            </a:r>
          </a:p>
          <a:p>
            <a:pPr>
              <a:lnSpc>
                <a:spcPct val="90000"/>
              </a:lnSpc>
            </a:pPr>
            <a:r>
              <a:rPr lang="en-US" dirty="0">
                <a:latin typeface="Arial" pitchFamily="34" charset="0"/>
                <a:cs typeface="Arial" pitchFamily="34" charset="0"/>
              </a:rPr>
              <a:t>Establish key risks and success criteria</a:t>
            </a:r>
          </a:p>
          <a:p>
            <a:pPr>
              <a:lnSpc>
                <a:spcPct val="90000"/>
              </a:lnSpc>
            </a:pPr>
            <a:r>
              <a:rPr lang="en-US" dirty="0">
                <a:latin typeface="Arial" pitchFamily="34" charset="0"/>
                <a:cs typeface="Arial" pitchFamily="34" charset="0"/>
              </a:rPr>
              <a:t>Formalize controls and reporting lines</a:t>
            </a:r>
            <a:endParaRPr lang="ru-RU" dirty="0">
              <a:latin typeface="Arial" pitchFamily="34" charset="0"/>
              <a:cs typeface="Arial" pitchFamily="34" charset="0"/>
            </a:endParaRPr>
          </a:p>
        </p:txBody>
      </p:sp>
    </p:spTree>
    <p:extLst>
      <p:ext uri="{BB962C8B-B14F-4D97-AF65-F5344CB8AC3E}">
        <p14:creationId xmlns:p14="http://schemas.microsoft.com/office/powerpoint/2010/main" val="29037389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US" dirty="0"/>
              <a:t>Project </a:t>
            </a:r>
            <a:r>
              <a:rPr lang="en-US" dirty="0" smtClean="0"/>
              <a:t>Management (PM)</a:t>
            </a:r>
            <a:endParaRPr lang="ru-RU" dirty="0"/>
          </a:p>
        </p:txBody>
      </p:sp>
      <p:sp>
        <p:nvSpPr>
          <p:cNvPr id="13315" name="Rectangle 3"/>
          <p:cNvSpPr>
            <a:spLocks noGrp="1" noChangeArrowheads="1"/>
          </p:cNvSpPr>
          <p:nvPr>
            <p:ph idx="1"/>
          </p:nvPr>
        </p:nvSpPr>
        <p:spPr/>
        <p:txBody>
          <a:bodyPr>
            <a:normAutofit/>
          </a:bodyPr>
          <a:lstStyle/>
          <a:p>
            <a:pPr>
              <a:buFont typeface="Wingdings" pitchFamily="2" charset="2"/>
              <a:buNone/>
            </a:pPr>
            <a:r>
              <a:rPr lang="en-US" sz="3600" dirty="0">
                <a:latin typeface="Arial" pitchFamily="34" charset="0"/>
                <a:cs typeface="Arial" pitchFamily="34" charset="0"/>
              </a:rPr>
              <a:t>Three components:</a:t>
            </a:r>
          </a:p>
          <a:p>
            <a:r>
              <a:rPr lang="en-US" sz="3600" dirty="0">
                <a:latin typeface="Arial" pitchFamily="34" charset="0"/>
                <a:cs typeface="Arial" pitchFamily="34" charset="0"/>
              </a:rPr>
              <a:t>Planning</a:t>
            </a:r>
          </a:p>
          <a:p>
            <a:r>
              <a:rPr lang="en-US" sz="3600" dirty="0">
                <a:latin typeface="Arial" pitchFamily="34" charset="0"/>
                <a:cs typeface="Arial" pitchFamily="34" charset="0"/>
              </a:rPr>
              <a:t>Control</a:t>
            </a:r>
          </a:p>
          <a:p>
            <a:r>
              <a:rPr lang="en-US" sz="3600" dirty="0">
                <a:latin typeface="Arial" pitchFamily="34" charset="0"/>
                <a:cs typeface="Arial" pitchFamily="34" charset="0"/>
              </a:rPr>
              <a:t>Organization</a:t>
            </a:r>
          </a:p>
          <a:p>
            <a:endParaRPr lang="ru-RU" sz="3600" dirty="0">
              <a:latin typeface="Arial" pitchFamily="34" charset="0"/>
              <a:cs typeface="Arial" pitchFamily="34" charset="0"/>
            </a:endParaRPr>
          </a:p>
        </p:txBody>
      </p:sp>
    </p:spTree>
    <p:extLst>
      <p:ext uri="{BB962C8B-B14F-4D97-AF65-F5344CB8AC3E}">
        <p14:creationId xmlns:p14="http://schemas.microsoft.com/office/powerpoint/2010/main" val="35058199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US" dirty="0" smtClean="0"/>
              <a:t>PM: Planning</a:t>
            </a:r>
            <a:endParaRPr lang="ru-RU" dirty="0"/>
          </a:p>
        </p:txBody>
      </p:sp>
      <p:sp>
        <p:nvSpPr>
          <p:cNvPr id="14339" name="Rectangle 3"/>
          <p:cNvSpPr>
            <a:spLocks noGrp="1" noChangeArrowheads="1"/>
          </p:cNvSpPr>
          <p:nvPr>
            <p:ph idx="1"/>
          </p:nvPr>
        </p:nvSpPr>
        <p:spPr/>
        <p:txBody>
          <a:bodyPr>
            <a:normAutofit fontScale="92500" lnSpcReduction="10000"/>
          </a:bodyPr>
          <a:lstStyle/>
          <a:p>
            <a:pPr>
              <a:lnSpc>
                <a:spcPct val="80000"/>
              </a:lnSpc>
            </a:pPr>
            <a:r>
              <a:rPr lang="en-US" sz="2600" b="1" dirty="0">
                <a:latin typeface="Arial" pitchFamily="34" charset="0"/>
                <a:cs typeface="Arial" pitchFamily="34" charset="0"/>
              </a:rPr>
              <a:t>Break</a:t>
            </a:r>
            <a:r>
              <a:rPr lang="en-US" sz="2600" dirty="0">
                <a:latin typeface="Arial" pitchFamily="34" charset="0"/>
                <a:cs typeface="Arial" pitchFamily="34" charset="0"/>
              </a:rPr>
              <a:t> the project into a number of stages or phases (e.g. project initiation, feasibility study, analysis, testing).</a:t>
            </a:r>
          </a:p>
          <a:p>
            <a:pPr>
              <a:lnSpc>
                <a:spcPct val="80000"/>
              </a:lnSpc>
            </a:pPr>
            <a:r>
              <a:rPr lang="en-US" sz="2600" b="1" dirty="0">
                <a:latin typeface="Arial" pitchFamily="34" charset="0"/>
                <a:cs typeface="Arial" pitchFamily="34" charset="0"/>
              </a:rPr>
              <a:t>Identify</a:t>
            </a:r>
            <a:r>
              <a:rPr lang="en-US" sz="2600" dirty="0">
                <a:latin typeface="Arial" pitchFamily="34" charset="0"/>
                <a:cs typeface="Arial" pitchFamily="34" charset="0"/>
              </a:rPr>
              <a:t> the activities to be undertaken in each phase.</a:t>
            </a:r>
          </a:p>
          <a:p>
            <a:pPr>
              <a:lnSpc>
                <a:spcPct val="80000"/>
              </a:lnSpc>
            </a:pPr>
            <a:r>
              <a:rPr lang="en-US" sz="2600" b="1" dirty="0">
                <a:latin typeface="Arial" pitchFamily="34" charset="0"/>
                <a:cs typeface="Arial" pitchFamily="34" charset="0"/>
              </a:rPr>
              <a:t>Break down </a:t>
            </a:r>
            <a:r>
              <a:rPr lang="en-US" sz="2600" dirty="0">
                <a:latin typeface="Arial" pitchFamily="34" charset="0"/>
                <a:cs typeface="Arial" pitchFamily="34" charset="0"/>
              </a:rPr>
              <a:t>the activities in the first stage into a detailed task list</a:t>
            </a:r>
          </a:p>
          <a:p>
            <a:pPr>
              <a:lnSpc>
                <a:spcPct val="80000"/>
              </a:lnSpc>
            </a:pPr>
            <a:r>
              <a:rPr lang="en-US" sz="2600" b="1" dirty="0">
                <a:latin typeface="Arial" pitchFamily="34" charset="0"/>
                <a:cs typeface="Arial" pitchFamily="34" charset="0"/>
              </a:rPr>
              <a:t>Estimate </a:t>
            </a:r>
            <a:r>
              <a:rPr lang="en-US" sz="2600" dirty="0">
                <a:latin typeface="Arial" pitchFamily="34" charset="0"/>
                <a:cs typeface="Arial" pitchFamily="34" charset="0"/>
              </a:rPr>
              <a:t>effort required to complete each task or activity</a:t>
            </a:r>
          </a:p>
          <a:p>
            <a:pPr>
              <a:lnSpc>
                <a:spcPct val="80000"/>
              </a:lnSpc>
            </a:pPr>
            <a:r>
              <a:rPr lang="en-US" sz="2600" b="1" dirty="0">
                <a:latin typeface="Arial" pitchFamily="34" charset="0"/>
                <a:cs typeface="Arial" pitchFamily="34" charset="0"/>
              </a:rPr>
              <a:t>Assign </a:t>
            </a:r>
            <a:r>
              <a:rPr lang="en-US" sz="2600" dirty="0">
                <a:latin typeface="Arial" pitchFamily="34" charset="0"/>
                <a:cs typeface="Arial" pitchFamily="34" charset="0"/>
              </a:rPr>
              <a:t>resources to each task and activity</a:t>
            </a:r>
          </a:p>
          <a:p>
            <a:pPr>
              <a:lnSpc>
                <a:spcPct val="80000"/>
              </a:lnSpc>
            </a:pPr>
            <a:r>
              <a:rPr lang="en-US" sz="2600" b="1" dirty="0">
                <a:latin typeface="Arial" pitchFamily="34" charset="0"/>
                <a:cs typeface="Arial" pitchFamily="34" charset="0"/>
              </a:rPr>
              <a:t>Schedule</a:t>
            </a:r>
            <a:r>
              <a:rPr lang="en-US" sz="2600" dirty="0">
                <a:latin typeface="Arial" pitchFamily="34" charset="0"/>
                <a:cs typeface="Arial" pitchFamily="34" charset="0"/>
              </a:rPr>
              <a:t> the project</a:t>
            </a:r>
            <a:endParaRPr lang="ru-RU" sz="2600" dirty="0">
              <a:latin typeface="Arial" pitchFamily="34" charset="0"/>
              <a:cs typeface="Arial" pitchFamily="34" charset="0"/>
            </a:endParaRPr>
          </a:p>
        </p:txBody>
      </p:sp>
    </p:spTree>
    <p:extLst>
      <p:ext uri="{BB962C8B-B14F-4D97-AF65-F5344CB8AC3E}">
        <p14:creationId xmlns:p14="http://schemas.microsoft.com/office/powerpoint/2010/main" val="3854853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US" dirty="0" smtClean="0"/>
              <a:t>PM: Planning</a:t>
            </a:r>
            <a:endParaRPr lang="ru-RU" dirty="0"/>
          </a:p>
        </p:txBody>
      </p:sp>
      <p:sp>
        <p:nvSpPr>
          <p:cNvPr id="15363" name="Rectangle 3"/>
          <p:cNvSpPr>
            <a:spLocks noGrp="1" noChangeArrowheads="1"/>
          </p:cNvSpPr>
          <p:nvPr>
            <p:ph idx="1"/>
          </p:nvPr>
        </p:nvSpPr>
        <p:spPr/>
        <p:txBody>
          <a:bodyPr/>
          <a:lstStyle/>
          <a:p>
            <a:r>
              <a:rPr lang="en-US" dirty="0" smtClean="0">
                <a:latin typeface="Arial" pitchFamily="34" charset="0"/>
                <a:cs typeface="Arial" pitchFamily="34" charset="0"/>
              </a:rPr>
              <a:t>Gantt Chart</a:t>
            </a:r>
          </a:p>
          <a:p>
            <a:pPr lvl="1"/>
            <a:r>
              <a:rPr lang="en-US" dirty="0">
                <a:latin typeface="Arial" pitchFamily="34" charset="0"/>
                <a:cs typeface="Arial" pitchFamily="34" charset="0"/>
              </a:rPr>
              <a:t>Visual tool to show scheduled and actual progress of the project.</a:t>
            </a:r>
          </a:p>
          <a:p>
            <a:endParaRPr lang="en-US" dirty="0" smtClean="0">
              <a:latin typeface="Arial" pitchFamily="34" charset="0"/>
              <a:cs typeface="Arial" pitchFamily="34" charset="0"/>
            </a:endParaRPr>
          </a:p>
          <a:p>
            <a:r>
              <a:rPr lang="en-US" dirty="0" smtClean="0">
                <a:latin typeface="Arial" pitchFamily="34" charset="0"/>
                <a:cs typeface="Arial" pitchFamily="34" charset="0"/>
              </a:rPr>
              <a:t>PM Software</a:t>
            </a:r>
          </a:p>
          <a:p>
            <a:pPr lvl="1"/>
            <a:r>
              <a:rPr lang="en-US" dirty="0" smtClean="0">
                <a:latin typeface="Arial" pitchFamily="34" charset="0"/>
                <a:cs typeface="Arial" pitchFamily="34" charset="0"/>
              </a:rPr>
              <a:t>MS Project</a:t>
            </a:r>
          </a:p>
          <a:p>
            <a:pPr lvl="1"/>
            <a:r>
              <a:rPr lang="en-US" dirty="0" smtClean="0">
                <a:latin typeface="Arial" pitchFamily="34" charset="0"/>
                <a:cs typeface="Arial" pitchFamily="34" charset="0"/>
              </a:rPr>
              <a:t>Smartsheet.com</a:t>
            </a:r>
          </a:p>
          <a:p>
            <a:pPr lvl="1"/>
            <a:r>
              <a:rPr lang="en-US" dirty="0" smtClean="0">
                <a:latin typeface="Arial" pitchFamily="34" charset="0"/>
                <a:cs typeface="Arial" pitchFamily="34" charset="0"/>
              </a:rPr>
              <a:t>Teambox.com and etc.</a:t>
            </a:r>
          </a:p>
          <a:p>
            <a:endParaRPr lang="en-US" dirty="0" smtClean="0">
              <a:latin typeface="Arial" pitchFamily="34" charset="0"/>
              <a:cs typeface="Arial" pitchFamily="34" charset="0"/>
            </a:endParaRPr>
          </a:p>
          <a:p>
            <a:endParaRPr lang="en-US" dirty="0">
              <a:latin typeface="Arial" pitchFamily="34" charset="0"/>
              <a:cs typeface="Arial" pitchFamily="34" charset="0"/>
            </a:endParaRPr>
          </a:p>
          <a:p>
            <a:pPr>
              <a:buFont typeface="Wingdings" pitchFamily="2" charset="2"/>
              <a:buNone/>
            </a:pPr>
            <a:endParaRPr lang="en-US" dirty="0">
              <a:latin typeface="Arial" pitchFamily="34" charset="0"/>
              <a:cs typeface="Arial" pitchFamily="34" charset="0"/>
            </a:endParaRPr>
          </a:p>
        </p:txBody>
      </p:sp>
    </p:spTree>
    <p:extLst>
      <p:ext uri="{BB962C8B-B14F-4D97-AF65-F5344CB8AC3E}">
        <p14:creationId xmlns:p14="http://schemas.microsoft.com/office/powerpoint/2010/main" val="17950981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idx="1"/>
          </p:nvPr>
        </p:nvSpPr>
        <p:spPr/>
        <p:txBody>
          <a:bodyPr/>
          <a:lstStyle/>
          <a:p>
            <a:endParaRPr lang="ru-RU"/>
          </a:p>
        </p:txBody>
      </p:sp>
      <p:pic>
        <p:nvPicPr>
          <p:cNvPr id="27650" name="Picture 2" descr="http://ib-t.by/assets/images/kursy/ms%20projec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27" y="-13575"/>
            <a:ext cx="3306283" cy="2872672"/>
          </a:xfrm>
          <a:prstGeom prst="rect">
            <a:avLst/>
          </a:prstGeom>
          <a:noFill/>
          <a:extLst>
            <a:ext uri="{909E8E84-426E-40DD-AFC4-6F175D3DCCD1}">
              <a14:hiddenFill xmlns:a14="http://schemas.microsoft.com/office/drawing/2010/main">
                <a:solidFill>
                  <a:srgbClr val="FFFFFF"/>
                </a:solidFill>
              </a14:hiddenFill>
            </a:ext>
          </a:extLst>
        </p:spPr>
      </p:pic>
      <p:pic>
        <p:nvPicPr>
          <p:cNvPr id="27654" name="Picture 6" descr="http://piaggia4bp.files.wordpress.com/2013/04/98227100e88ba741c88306ff6c58143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822" y="2922283"/>
            <a:ext cx="5064815" cy="3935717"/>
          </a:xfrm>
          <a:prstGeom prst="rect">
            <a:avLst/>
          </a:prstGeom>
          <a:noFill/>
          <a:extLst>
            <a:ext uri="{909E8E84-426E-40DD-AFC4-6F175D3DCCD1}">
              <a14:hiddenFill xmlns:a14="http://schemas.microsoft.com/office/drawing/2010/main">
                <a:solidFill>
                  <a:srgbClr val="FFFFFF"/>
                </a:solidFill>
              </a14:hiddenFill>
            </a:ext>
          </a:extLst>
        </p:spPr>
      </p:pic>
      <p:pic>
        <p:nvPicPr>
          <p:cNvPr id="27652" name="Picture 4" descr="http://www.softmart.ua/sites/default/files/products/screenshot/Microsoft_Project_Professional_scr3.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72598" y="1769408"/>
            <a:ext cx="3674947" cy="2732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270356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Smartsheet.com</a:t>
            </a:r>
            <a:endParaRPr lang="ru-RU" dirty="0"/>
          </a:p>
        </p:txBody>
      </p:sp>
      <p:sp>
        <p:nvSpPr>
          <p:cNvPr id="3" name="Объект 2"/>
          <p:cNvSpPr>
            <a:spLocks noGrp="1"/>
          </p:cNvSpPr>
          <p:nvPr>
            <p:ph idx="1"/>
          </p:nvPr>
        </p:nvSpPr>
        <p:spPr/>
        <p:txBody>
          <a:bodyPr/>
          <a:lstStyle/>
          <a:p>
            <a:endParaRPr lang="ru-RU"/>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172" t="8958" r="907" b="7708"/>
          <a:stretch/>
        </p:blipFill>
        <p:spPr bwMode="auto">
          <a:xfrm>
            <a:off x="0" y="2104305"/>
            <a:ext cx="9089476" cy="43490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798858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dirty="0" smtClean="0"/>
              <a:t>Smartsheet.com: Gantt chart</a:t>
            </a:r>
            <a:endParaRPr lang="ru-RU" dirty="0"/>
          </a:p>
        </p:txBody>
      </p:sp>
      <p:sp>
        <p:nvSpPr>
          <p:cNvPr id="3" name="Объект 2"/>
          <p:cNvSpPr>
            <a:spLocks noGrp="1"/>
          </p:cNvSpPr>
          <p:nvPr>
            <p:ph idx="1"/>
          </p:nvPr>
        </p:nvSpPr>
        <p:spPr/>
        <p:txBody>
          <a:bodyPr/>
          <a:lstStyle/>
          <a:p>
            <a:endParaRPr lang="ru-RU"/>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0074" t="16875" r="9927" b="13542"/>
          <a:stretch/>
        </p:blipFill>
        <p:spPr bwMode="auto">
          <a:xfrm>
            <a:off x="94700" y="2276872"/>
            <a:ext cx="9049300" cy="4425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921646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Teambox.com</a:t>
            </a:r>
            <a:endParaRPr lang="ru-RU" dirty="0"/>
          </a:p>
        </p:txBody>
      </p:sp>
      <p:sp>
        <p:nvSpPr>
          <p:cNvPr id="3" name="Объект 2"/>
          <p:cNvSpPr>
            <a:spLocks noGrp="1"/>
          </p:cNvSpPr>
          <p:nvPr>
            <p:ph idx="1"/>
          </p:nvPr>
        </p:nvSpPr>
        <p:spPr/>
        <p:txBody>
          <a:bodyPr/>
          <a:lstStyle/>
          <a:p>
            <a:endParaRPr lang="ru-RU"/>
          </a:p>
        </p:txBody>
      </p:sp>
      <p:pic>
        <p:nvPicPr>
          <p:cNvPr id="3074" name="Picture 2" descr="Teambox-project-management-collaboration-tool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861655"/>
            <a:ext cx="8136904" cy="49963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7564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n-US" dirty="0" smtClean="0"/>
              <a:t>PM: Project </a:t>
            </a:r>
            <a:r>
              <a:rPr lang="en-US" dirty="0"/>
              <a:t>Organization</a:t>
            </a:r>
            <a:endParaRPr lang="ru-RU" dirty="0"/>
          </a:p>
        </p:txBody>
      </p:sp>
      <p:sp>
        <p:nvSpPr>
          <p:cNvPr id="16387" name="Rectangle 3"/>
          <p:cNvSpPr>
            <a:spLocks noGrp="1" noChangeArrowheads="1"/>
          </p:cNvSpPr>
          <p:nvPr>
            <p:ph idx="1"/>
          </p:nvPr>
        </p:nvSpPr>
        <p:spPr/>
        <p:txBody>
          <a:bodyPr/>
          <a:lstStyle/>
          <a:p>
            <a:pPr>
              <a:lnSpc>
                <a:spcPct val="90000"/>
              </a:lnSpc>
            </a:pPr>
            <a:r>
              <a:rPr lang="en-US" dirty="0">
                <a:latin typeface="Arial" pitchFamily="34" charset="0"/>
                <a:cs typeface="Arial" pitchFamily="34" charset="0"/>
              </a:rPr>
              <a:t>A well defined project structure ensures that the </a:t>
            </a:r>
            <a:r>
              <a:rPr lang="en-US" b="1" dirty="0">
                <a:latin typeface="Arial" pitchFamily="34" charset="0"/>
                <a:cs typeface="Arial" pitchFamily="34" charset="0"/>
              </a:rPr>
              <a:t>right people </a:t>
            </a:r>
            <a:r>
              <a:rPr lang="en-US" dirty="0">
                <a:latin typeface="Arial" pitchFamily="34" charset="0"/>
                <a:cs typeface="Arial" pitchFamily="34" charset="0"/>
              </a:rPr>
              <a:t>are involved in the project and that roles responsibilities are clearly defined.</a:t>
            </a:r>
          </a:p>
          <a:p>
            <a:pPr>
              <a:lnSpc>
                <a:spcPct val="90000"/>
              </a:lnSpc>
            </a:pPr>
            <a:r>
              <a:rPr lang="en-US" dirty="0">
                <a:latin typeface="Arial" pitchFamily="34" charset="0"/>
                <a:cs typeface="Arial" pitchFamily="34" charset="0"/>
              </a:rPr>
              <a:t>Key Roles:</a:t>
            </a:r>
          </a:p>
          <a:p>
            <a:pPr lvl="1">
              <a:lnSpc>
                <a:spcPct val="90000"/>
              </a:lnSpc>
            </a:pPr>
            <a:r>
              <a:rPr lang="en-US" dirty="0">
                <a:latin typeface="Arial" pitchFamily="34" charset="0"/>
                <a:cs typeface="Arial" pitchFamily="34" charset="0"/>
              </a:rPr>
              <a:t>Project Manager</a:t>
            </a:r>
          </a:p>
          <a:p>
            <a:pPr lvl="1">
              <a:lnSpc>
                <a:spcPct val="90000"/>
              </a:lnSpc>
            </a:pPr>
            <a:r>
              <a:rPr lang="en-US" dirty="0">
                <a:latin typeface="Arial" pitchFamily="34" charset="0"/>
                <a:cs typeface="Arial" pitchFamily="34" charset="0"/>
              </a:rPr>
              <a:t>Project Supervisor</a:t>
            </a:r>
          </a:p>
          <a:p>
            <a:pPr lvl="1">
              <a:lnSpc>
                <a:spcPct val="90000"/>
              </a:lnSpc>
            </a:pPr>
            <a:r>
              <a:rPr lang="en-US" dirty="0">
                <a:latin typeface="Arial" pitchFamily="34" charset="0"/>
                <a:cs typeface="Arial" pitchFamily="34" charset="0"/>
              </a:rPr>
              <a:t>User representation</a:t>
            </a:r>
          </a:p>
          <a:p>
            <a:pPr lvl="1">
              <a:lnSpc>
                <a:spcPct val="90000"/>
              </a:lnSpc>
            </a:pPr>
            <a:r>
              <a:rPr lang="en-US" dirty="0">
                <a:latin typeface="Arial" pitchFamily="34" charset="0"/>
                <a:cs typeface="Arial" pitchFamily="34" charset="0"/>
              </a:rPr>
              <a:t>Project Board</a:t>
            </a:r>
            <a:endParaRPr lang="ru-RU" dirty="0">
              <a:latin typeface="Arial" pitchFamily="34" charset="0"/>
              <a:cs typeface="Arial" pitchFamily="34" charset="0"/>
            </a:endParaRPr>
          </a:p>
        </p:txBody>
      </p:sp>
    </p:spTree>
    <p:extLst>
      <p:ext uri="{BB962C8B-B14F-4D97-AF65-F5344CB8AC3E}">
        <p14:creationId xmlns:p14="http://schemas.microsoft.com/office/powerpoint/2010/main" val="337857397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US" dirty="0"/>
              <a:t>Feasibility Study</a:t>
            </a:r>
            <a:endParaRPr lang="ru-RU" dirty="0"/>
          </a:p>
        </p:txBody>
      </p:sp>
      <p:sp>
        <p:nvSpPr>
          <p:cNvPr id="17411" name="Rectangle 3"/>
          <p:cNvSpPr>
            <a:spLocks noGrp="1" noChangeArrowheads="1"/>
          </p:cNvSpPr>
          <p:nvPr>
            <p:ph idx="1"/>
          </p:nvPr>
        </p:nvSpPr>
        <p:spPr/>
        <p:txBody>
          <a:bodyPr>
            <a:normAutofit/>
          </a:bodyPr>
          <a:lstStyle/>
          <a:p>
            <a:r>
              <a:rPr lang="en-US" dirty="0" smtClean="0">
                <a:latin typeface="Arial" pitchFamily="34" charset="0"/>
                <a:cs typeface="Arial" pitchFamily="34" charset="0"/>
              </a:rPr>
              <a:t>…</a:t>
            </a:r>
            <a:r>
              <a:rPr lang="ru-RU" dirty="0" err="1" smtClean="0">
                <a:latin typeface="Arial" pitchFamily="34" charset="0"/>
                <a:cs typeface="Arial" pitchFamily="34" charset="0"/>
              </a:rPr>
              <a:t>documents</a:t>
            </a:r>
            <a:r>
              <a:rPr lang="ru-RU" dirty="0" smtClean="0">
                <a:latin typeface="Arial" pitchFamily="34" charset="0"/>
                <a:cs typeface="Arial" pitchFamily="34" charset="0"/>
              </a:rPr>
              <a:t> </a:t>
            </a:r>
            <a:r>
              <a:rPr lang="ru-RU" dirty="0" err="1">
                <a:latin typeface="Arial" pitchFamily="34" charset="0"/>
                <a:cs typeface="Arial" pitchFamily="34" charset="0"/>
              </a:rPr>
              <a:t>the</a:t>
            </a:r>
            <a:r>
              <a:rPr lang="ru-RU" dirty="0">
                <a:latin typeface="Arial" pitchFamily="34" charset="0"/>
                <a:cs typeface="Arial" pitchFamily="34" charset="0"/>
              </a:rPr>
              <a:t> </a:t>
            </a:r>
            <a:r>
              <a:rPr lang="ru-RU" dirty="0" err="1">
                <a:latin typeface="Arial" pitchFamily="34" charset="0"/>
                <a:cs typeface="Arial" pitchFamily="34" charset="0"/>
              </a:rPr>
              <a:t>analysis</a:t>
            </a:r>
            <a:r>
              <a:rPr lang="ru-RU" dirty="0">
                <a:latin typeface="Arial" pitchFamily="34" charset="0"/>
                <a:cs typeface="Arial" pitchFamily="34" charset="0"/>
              </a:rPr>
              <a:t> </a:t>
            </a:r>
            <a:r>
              <a:rPr lang="ru-RU" dirty="0" err="1">
                <a:latin typeface="Arial" pitchFamily="34" charset="0"/>
                <a:cs typeface="Arial" pitchFamily="34" charset="0"/>
              </a:rPr>
              <a:t>of</a:t>
            </a:r>
            <a:r>
              <a:rPr lang="ru-RU" dirty="0">
                <a:latin typeface="Arial" pitchFamily="34" charset="0"/>
                <a:cs typeface="Arial" pitchFamily="34" charset="0"/>
              </a:rPr>
              <a:t> a </a:t>
            </a:r>
            <a:r>
              <a:rPr lang="ru-RU" dirty="0" err="1">
                <a:latin typeface="Arial" pitchFamily="34" charset="0"/>
                <a:cs typeface="Arial" pitchFamily="34" charset="0"/>
              </a:rPr>
              <a:t>business</a:t>
            </a:r>
            <a:r>
              <a:rPr lang="ru-RU" dirty="0">
                <a:latin typeface="Arial" pitchFamily="34" charset="0"/>
                <a:cs typeface="Arial" pitchFamily="34" charset="0"/>
              </a:rPr>
              <a:t> </a:t>
            </a:r>
            <a:r>
              <a:rPr lang="ru-RU" dirty="0" err="1" smtClean="0">
                <a:latin typeface="Arial" pitchFamily="34" charset="0"/>
                <a:cs typeface="Arial" pitchFamily="34" charset="0"/>
              </a:rPr>
              <a:t>problem</a:t>
            </a:r>
            <a:endParaRPr lang="en-US" dirty="0" smtClean="0">
              <a:latin typeface="Arial" pitchFamily="34" charset="0"/>
              <a:cs typeface="Arial" pitchFamily="34" charset="0"/>
            </a:endParaRPr>
          </a:p>
          <a:p>
            <a:r>
              <a:rPr lang="ru-RU" dirty="0" err="1" smtClean="0">
                <a:latin typeface="Arial" pitchFamily="34" charset="0"/>
                <a:cs typeface="Arial" pitchFamily="34" charset="0"/>
              </a:rPr>
              <a:t>determin</a:t>
            </a:r>
            <a:r>
              <a:rPr lang="en-US" dirty="0" err="1" smtClean="0">
                <a:latin typeface="Arial" pitchFamily="34" charset="0"/>
                <a:cs typeface="Arial" pitchFamily="34" charset="0"/>
              </a:rPr>
              <a:t>es</a:t>
            </a:r>
            <a:r>
              <a:rPr lang="ru-RU" dirty="0" smtClean="0">
                <a:latin typeface="Arial" pitchFamily="34" charset="0"/>
                <a:cs typeface="Arial" pitchFamily="34" charset="0"/>
              </a:rPr>
              <a:t> </a:t>
            </a:r>
            <a:r>
              <a:rPr lang="ru-RU" dirty="0" err="1">
                <a:latin typeface="Arial" pitchFamily="34" charset="0"/>
                <a:cs typeface="Arial" pitchFamily="34" charset="0"/>
              </a:rPr>
              <a:t>whether</a:t>
            </a:r>
            <a:r>
              <a:rPr lang="ru-RU" dirty="0">
                <a:latin typeface="Arial" pitchFamily="34" charset="0"/>
                <a:cs typeface="Arial" pitchFamily="34" charset="0"/>
              </a:rPr>
              <a:t> </a:t>
            </a:r>
            <a:r>
              <a:rPr lang="ru-RU" dirty="0" err="1">
                <a:latin typeface="Arial" pitchFamily="34" charset="0"/>
                <a:cs typeface="Arial" pitchFamily="34" charset="0"/>
              </a:rPr>
              <a:t>it</a:t>
            </a:r>
            <a:r>
              <a:rPr lang="ru-RU" dirty="0">
                <a:latin typeface="Arial" pitchFamily="34" charset="0"/>
                <a:cs typeface="Arial" pitchFamily="34" charset="0"/>
              </a:rPr>
              <a:t> </a:t>
            </a:r>
            <a:r>
              <a:rPr lang="ru-RU" dirty="0" err="1">
                <a:latin typeface="Arial" pitchFamily="34" charset="0"/>
                <a:cs typeface="Arial" pitchFamily="34" charset="0"/>
              </a:rPr>
              <a:t>can</a:t>
            </a:r>
            <a:r>
              <a:rPr lang="ru-RU" dirty="0">
                <a:latin typeface="Arial" pitchFamily="34" charset="0"/>
                <a:cs typeface="Arial" pitchFamily="34" charset="0"/>
              </a:rPr>
              <a:t> </a:t>
            </a:r>
            <a:r>
              <a:rPr lang="ru-RU" dirty="0" err="1">
                <a:latin typeface="Arial" pitchFamily="34" charset="0"/>
                <a:cs typeface="Arial" pitchFamily="34" charset="0"/>
              </a:rPr>
              <a:t>be</a:t>
            </a:r>
            <a:r>
              <a:rPr lang="ru-RU" dirty="0">
                <a:latin typeface="Arial" pitchFamily="34" charset="0"/>
                <a:cs typeface="Arial" pitchFamily="34" charset="0"/>
              </a:rPr>
              <a:t> </a:t>
            </a:r>
            <a:r>
              <a:rPr lang="ru-RU" dirty="0" err="1">
                <a:latin typeface="Arial" pitchFamily="34" charset="0"/>
                <a:cs typeface="Arial" pitchFamily="34" charset="0"/>
              </a:rPr>
              <a:t>solved</a:t>
            </a:r>
            <a:r>
              <a:rPr lang="ru-RU" dirty="0">
                <a:latin typeface="Arial" pitchFamily="34" charset="0"/>
                <a:cs typeface="Arial" pitchFamily="34" charset="0"/>
              </a:rPr>
              <a:t> </a:t>
            </a:r>
            <a:r>
              <a:rPr lang="ru-RU" dirty="0" err="1">
                <a:latin typeface="Arial" pitchFamily="34" charset="0"/>
                <a:cs typeface="Arial" pitchFamily="34" charset="0"/>
              </a:rPr>
              <a:t>effectively</a:t>
            </a:r>
            <a:r>
              <a:rPr lang="ru-RU" dirty="0">
                <a:latin typeface="Arial" pitchFamily="34" charset="0"/>
                <a:cs typeface="Arial" pitchFamily="34" charset="0"/>
              </a:rPr>
              <a:t>. </a:t>
            </a:r>
            <a:endParaRPr lang="en-US" dirty="0" smtClean="0">
              <a:latin typeface="Arial" pitchFamily="34" charset="0"/>
              <a:cs typeface="Arial" pitchFamily="34" charset="0"/>
            </a:endParaRPr>
          </a:p>
          <a:p>
            <a:pPr lvl="1"/>
            <a:r>
              <a:rPr lang="ru-RU" dirty="0" err="1" smtClean="0">
                <a:latin typeface="Arial" pitchFamily="34" charset="0"/>
                <a:cs typeface="Arial" pitchFamily="34" charset="0"/>
              </a:rPr>
              <a:t>operational</a:t>
            </a:r>
            <a:r>
              <a:rPr lang="ru-RU" b="1" dirty="0" smtClean="0">
                <a:latin typeface="Arial" pitchFamily="34" charset="0"/>
                <a:cs typeface="Arial" pitchFamily="34" charset="0"/>
              </a:rPr>
              <a:t> </a:t>
            </a:r>
            <a:r>
              <a:rPr lang="ru-RU" b="1" dirty="0">
                <a:latin typeface="Arial" pitchFamily="34" charset="0"/>
                <a:cs typeface="Arial" pitchFamily="34" charset="0"/>
              </a:rPr>
              <a:t>(</a:t>
            </a:r>
            <a:r>
              <a:rPr lang="ru-RU" b="1" dirty="0" err="1">
                <a:latin typeface="Arial" pitchFamily="34" charset="0"/>
                <a:cs typeface="Arial" pitchFamily="34" charset="0"/>
              </a:rPr>
              <a:t>will</a:t>
            </a:r>
            <a:r>
              <a:rPr lang="ru-RU" b="1" dirty="0">
                <a:latin typeface="Arial" pitchFamily="34" charset="0"/>
                <a:cs typeface="Arial" pitchFamily="34" charset="0"/>
              </a:rPr>
              <a:t> </a:t>
            </a:r>
            <a:r>
              <a:rPr lang="ru-RU" b="1" dirty="0" err="1">
                <a:latin typeface="Arial" pitchFamily="34" charset="0"/>
                <a:cs typeface="Arial" pitchFamily="34" charset="0"/>
              </a:rPr>
              <a:t>it</a:t>
            </a:r>
            <a:r>
              <a:rPr lang="ru-RU" b="1" dirty="0">
                <a:latin typeface="Arial" pitchFamily="34" charset="0"/>
                <a:cs typeface="Arial" pitchFamily="34" charset="0"/>
              </a:rPr>
              <a:t> </a:t>
            </a:r>
            <a:r>
              <a:rPr lang="ru-RU" b="1" dirty="0" err="1">
                <a:latin typeface="Arial" pitchFamily="34" charset="0"/>
                <a:cs typeface="Arial" pitchFamily="34" charset="0"/>
              </a:rPr>
              <a:t>work</a:t>
            </a:r>
            <a:r>
              <a:rPr lang="ru-RU" b="1" dirty="0" smtClean="0">
                <a:latin typeface="Arial" pitchFamily="34" charset="0"/>
                <a:cs typeface="Arial" pitchFamily="34" charset="0"/>
              </a:rPr>
              <a:t>?)</a:t>
            </a:r>
            <a:endParaRPr lang="en-US" b="1" dirty="0" smtClean="0">
              <a:latin typeface="Arial" pitchFamily="34" charset="0"/>
              <a:cs typeface="Arial" pitchFamily="34" charset="0"/>
            </a:endParaRPr>
          </a:p>
          <a:p>
            <a:pPr lvl="1"/>
            <a:r>
              <a:rPr lang="ru-RU" dirty="0" err="1" smtClean="0">
                <a:latin typeface="Arial" pitchFamily="34" charset="0"/>
                <a:cs typeface="Arial" pitchFamily="34" charset="0"/>
              </a:rPr>
              <a:t>economical</a:t>
            </a:r>
            <a:r>
              <a:rPr lang="ru-RU" dirty="0" smtClean="0">
                <a:latin typeface="Arial" pitchFamily="34" charset="0"/>
                <a:cs typeface="Arial" pitchFamily="34" charset="0"/>
              </a:rPr>
              <a:t> </a:t>
            </a:r>
            <a:r>
              <a:rPr lang="ru-RU" b="1" dirty="0">
                <a:latin typeface="Arial" pitchFamily="34" charset="0"/>
                <a:cs typeface="Arial" pitchFamily="34" charset="0"/>
              </a:rPr>
              <a:t>(</a:t>
            </a:r>
            <a:r>
              <a:rPr lang="ru-RU" b="1" dirty="0" err="1">
                <a:latin typeface="Arial" pitchFamily="34" charset="0"/>
                <a:cs typeface="Arial" pitchFamily="34" charset="0"/>
              </a:rPr>
              <a:t>costs</a:t>
            </a:r>
            <a:r>
              <a:rPr lang="ru-RU" b="1" dirty="0">
                <a:latin typeface="Arial" pitchFamily="34" charset="0"/>
                <a:cs typeface="Arial" pitchFamily="34" charset="0"/>
              </a:rPr>
              <a:t> </a:t>
            </a:r>
            <a:r>
              <a:rPr lang="ru-RU" b="1" dirty="0" err="1">
                <a:latin typeface="Arial" pitchFamily="34" charset="0"/>
                <a:cs typeface="Arial" pitchFamily="34" charset="0"/>
              </a:rPr>
              <a:t>and</a:t>
            </a:r>
            <a:r>
              <a:rPr lang="ru-RU" b="1" dirty="0">
                <a:latin typeface="Arial" pitchFamily="34" charset="0"/>
                <a:cs typeface="Arial" pitchFamily="34" charset="0"/>
              </a:rPr>
              <a:t> </a:t>
            </a:r>
            <a:r>
              <a:rPr lang="ru-RU" b="1" dirty="0" err="1">
                <a:latin typeface="Arial" pitchFamily="34" charset="0"/>
                <a:cs typeface="Arial" pitchFamily="34" charset="0"/>
              </a:rPr>
              <a:t>benefits</a:t>
            </a:r>
            <a:r>
              <a:rPr lang="ru-RU" b="1" dirty="0">
                <a:latin typeface="Arial" pitchFamily="34" charset="0"/>
                <a:cs typeface="Arial" pitchFamily="34" charset="0"/>
              </a:rPr>
              <a:t>) </a:t>
            </a:r>
            <a:endParaRPr lang="en-US" b="1" dirty="0" smtClean="0">
              <a:latin typeface="Arial" pitchFamily="34" charset="0"/>
              <a:cs typeface="Arial" pitchFamily="34" charset="0"/>
            </a:endParaRPr>
          </a:p>
          <a:p>
            <a:pPr lvl="1"/>
            <a:r>
              <a:rPr lang="ru-RU" dirty="0" err="1" smtClean="0">
                <a:latin typeface="Arial" pitchFamily="34" charset="0"/>
                <a:cs typeface="Arial" pitchFamily="34" charset="0"/>
              </a:rPr>
              <a:t>technical</a:t>
            </a:r>
            <a:r>
              <a:rPr lang="ru-RU" dirty="0" smtClean="0">
                <a:latin typeface="Arial" pitchFamily="34" charset="0"/>
                <a:cs typeface="Arial" pitchFamily="34" charset="0"/>
              </a:rPr>
              <a:t> </a:t>
            </a:r>
            <a:r>
              <a:rPr lang="ru-RU" b="1" dirty="0">
                <a:latin typeface="Arial" pitchFamily="34" charset="0"/>
                <a:cs typeface="Arial" pitchFamily="34" charset="0"/>
              </a:rPr>
              <a:t>(</a:t>
            </a:r>
            <a:r>
              <a:rPr lang="ru-RU" b="1" dirty="0" err="1">
                <a:latin typeface="Arial" pitchFamily="34" charset="0"/>
                <a:cs typeface="Arial" pitchFamily="34" charset="0"/>
              </a:rPr>
              <a:t>can</a:t>
            </a:r>
            <a:r>
              <a:rPr lang="ru-RU" b="1" dirty="0">
                <a:latin typeface="Arial" pitchFamily="34" charset="0"/>
                <a:cs typeface="Arial" pitchFamily="34" charset="0"/>
              </a:rPr>
              <a:t> </a:t>
            </a:r>
            <a:r>
              <a:rPr lang="ru-RU" b="1" dirty="0" err="1">
                <a:latin typeface="Arial" pitchFamily="34" charset="0"/>
                <a:cs typeface="Arial" pitchFamily="34" charset="0"/>
              </a:rPr>
              <a:t>it</a:t>
            </a:r>
            <a:r>
              <a:rPr lang="ru-RU" b="1" dirty="0">
                <a:latin typeface="Arial" pitchFamily="34" charset="0"/>
                <a:cs typeface="Arial" pitchFamily="34" charset="0"/>
              </a:rPr>
              <a:t> </a:t>
            </a:r>
            <a:r>
              <a:rPr lang="ru-RU" b="1" dirty="0" err="1">
                <a:latin typeface="Arial" pitchFamily="34" charset="0"/>
                <a:cs typeface="Arial" pitchFamily="34" charset="0"/>
              </a:rPr>
              <a:t>be</a:t>
            </a:r>
            <a:r>
              <a:rPr lang="ru-RU" b="1" dirty="0">
                <a:latin typeface="Arial" pitchFamily="34" charset="0"/>
                <a:cs typeface="Arial" pitchFamily="34" charset="0"/>
              </a:rPr>
              <a:t> </a:t>
            </a:r>
            <a:r>
              <a:rPr lang="ru-RU" b="1" dirty="0" err="1">
                <a:latin typeface="Arial" pitchFamily="34" charset="0"/>
                <a:cs typeface="Arial" pitchFamily="34" charset="0"/>
              </a:rPr>
              <a:t>built</a:t>
            </a:r>
            <a:r>
              <a:rPr lang="ru-RU" b="1" dirty="0" smtClean="0">
                <a:latin typeface="Arial" pitchFamily="34" charset="0"/>
                <a:cs typeface="Arial" pitchFamily="34" charset="0"/>
              </a:rPr>
              <a:t>?)</a:t>
            </a:r>
            <a:endParaRPr lang="en-US" b="1" dirty="0" smtClean="0">
              <a:latin typeface="Arial" pitchFamily="34" charset="0"/>
              <a:cs typeface="Arial" pitchFamily="34" charset="0"/>
            </a:endParaRPr>
          </a:p>
          <a:p>
            <a:r>
              <a:rPr lang="ru-RU" dirty="0" err="1" smtClean="0">
                <a:latin typeface="Arial" pitchFamily="34" charset="0"/>
                <a:cs typeface="Arial" pitchFamily="34" charset="0"/>
              </a:rPr>
              <a:t>Results</a:t>
            </a:r>
            <a:r>
              <a:rPr lang="ru-RU" dirty="0" smtClean="0">
                <a:latin typeface="Arial" pitchFamily="34" charset="0"/>
                <a:cs typeface="Arial" pitchFamily="34" charset="0"/>
              </a:rPr>
              <a:t> </a:t>
            </a:r>
            <a:r>
              <a:rPr lang="ru-RU" dirty="0" err="1">
                <a:latin typeface="Arial" pitchFamily="34" charset="0"/>
                <a:cs typeface="Arial" pitchFamily="34" charset="0"/>
              </a:rPr>
              <a:t>of</a:t>
            </a:r>
            <a:r>
              <a:rPr lang="ru-RU" dirty="0">
                <a:latin typeface="Arial" pitchFamily="34" charset="0"/>
                <a:cs typeface="Arial" pitchFamily="34" charset="0"/>
              </a:rPr>
              <a:t> </a:t>
            </a:r>
            <a:r>
              <a:rPr lang="ru-RU" dirty="0" err="1">
                <a:latin typeface="Arial" pitchFamily="34" charset="0"/>
                <a:cs typeface="Arial" pitchFamily="34" charset="0"/>
              </a:rPr>
              <a:t>the</a:t>
            </a:r>
            <a:r>
              <a:rPr lang="ru-RU" dirty="0">
                <a:latin typeface="Arial" pitchFamily="34" charset="0"/>
                <a:cs typeface="Arial" pitchFamily="34" charset="0"/>
              </a:rPr>
              <a:t> </a:t>
            </a:r>
            <a:r>
              <a:rPr lang="ru-RU" dirty="0" err="1">
                <a:latin typeface="Arial" pitchFamily="34" charset="0"/>
                <a:cs typeface="Arial" pitchFamily="34" charset="0"/>
              </a:rPr>
              <a:t>study</a:t>
            </a:r>
            <a:r>
              <a:rPr lang="ru-RU" dirty="0">
                <a:latin typeface="Arial" pitchFamily="34" charset="0"/>
                <a:cs typeface="Arial" pitchFamily="34" charset="0"/>
              </a:rPr>
              <a:t> </a:t>
            </a:r>
            <a:r>
              <a:rPr lang="ru-RU" dirty="0" err="1">
                <a:latin typeface="Arial" pitchFamily="34" charset="0"/>
                <a:cs typeface="Arial" pitchFamily="34" charset="0"/>
              </a:rPr>
              <a:t>determine</a:t>
            </a:r>
            <a:r>
              <a:rPr lang="ru-RU" dirty="0">
                <a:latin typeface="Arial" pitchFamily="34" charset="0"/>
                <a:cs typeface="Arial" pitchFamily="34" charset="0"/>
              </a:rPr>
              <a:t> </a:t>
            </a:r>
            <a:r>
              <a:rPr lang="ru-RU" b="1" dirty="0" err="1">
                <a:latin typeface="Arial" pitchFamily="34" charset="0"/>
                <a:cs typeface="Arial" pitchFamily="34" charset="0"/>
              </a:rPr>
              <a:t>whether</a:t>
            </a:r>
            <a:r>
              <a:rPr lang="ru-RU" b="1" dirty="0">
                <a:latin typeface="Arial" pitchFamily="34" charset="0"/>
                <a:cs typeface="Arial" pitchFamily="34" charset="0"/>
              </a:rPr>
              <a:t> </a:t>
            </a:r>
            <a:r>
              <a:rPr lang="en-US" b="1" dirty="0" smtClean="0">
                <a:latin typeface="Arial" pitchFamily="34" charset="0"/>
                <a:cs typeface="Arial" pitchFamily="34" charset="0"/>
              </a:rPr>
              <a:t>or not </a:t>
            </a:r>
            <a:r>
              <a:rPr lang="ru-RU" dirty="0" err="1" smtClean="0">
                <a:latin typeface="Arial" pitchFamily="34" charset="0"/>
                <a:cs typeface="Arial" pitchFamily="34" charset="0"/>
              </a:rPr>
              <a:t>the</a:t>
            </a:r>
            <a:r>
              <a:rPr lang="ru-RU" dirty="0" smtClean="0">
                <a:latin typeface="Arial" pitchFamily="34" charset="0"/>
                <a:cs typeface="Arial" pitchFamily="34" charset="0"/>
              </a:rPr>
              <a:t> </a:t>
            </a:r>
            <a:r>
              <a:rPr lang="ru-RU" dirty="0" err="1">
                <a:latin typeface="Arial" pitchFamily="34" charset="0"/>
                <a:cs typeface="Arial" pitchFamily="34" charset="0"/>
              </a:rPr>
              <a:t>solution</a:t>
            </a:r>
            <a:r>
              <a:rPr lang="ru-RU" dirty="0">
                <a:latin typeface="Arial" pitchFamily="34" charset="0"/>
                <a:cs typeface="Arial" pitchFamily="34" charset="0"/>
              </a:rPr>
              <a:t> </a:t>
            </a:r>
            <a:r>
              <a:rPr lang="ru-RU" dirty="0" err="1">
                <a:latin typeface="Arial" pitchFamily="34" charset="0"/>
                <a:cs typeface="Arial" pitchFamily="34" charset="0"/>
              </a:rPr>
              <a:t>should</a:t>
            </a:r>
            <a:r>
              <a:rPr lang="ru-RU" dirty="0">
                <a:latin typeface="Arial" pitchFamily="34" charset="0"/>
                <a:cs typeface="Arial" pitchFamily="34" charset="0"/>
              </a:rPr>
              <a:t> </a:t>
            </a:r>
            <a:r>
              <a:rPr lang="ru-RU" dirty="0" err="1">
                <a:latin typeface="Arial" pitchFamily="34" charset="0"/>
                <a:cs typeface="Arial" pitchFamily="34" charset="0"/>
              </a:rPr>
              <a:t>be</a:t>
            </a:r>
            <a:r>
              <a:rPr lang="ru-RU" dirty="0">
                <a:latin typeface="Arial" pitchFamily="34" charset="0"/>
                <a:cs typeface="Arial" pitchFamily="34" charset="0"/>
              </a:rPr>
              <a:t> </a:t>
            </a:r>
            <a:r>
              <a:rPr lang="ru-RU" dirty="0" err="1" smtClean="0">
                <a:latin typeface="Arial" pitchFamily="34" charset="0"/>
                <a:cs typeface="Arial" pitchFamily="34" charset="0"/>
              </a:rPr>
              <a:t>implemented</a:t>
            </a:r>
            <a:endParaRPr lang="ru-RU" dirty="0">
              <a:latin typeface="Arial" pitchFamily="34" charset="0"/>
              <a:cs typeface="Arial" pitchFamily="34" charset="0"/>
            </a:endParaRPr>
          </a:p>
        </p:txBody>
      </p:sp>
    </p:spTree>
    <p:extLst>
      <p:ext uri="{BB962C8B-B14F-4D97-AF65-F5344CB8AC3E}">
        <p14:creationId xmlns:p14="http://schemas.microsoft.com/office/powerpoint/2010/main" val="281665069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US" dirty="0"/>
              <a:t>Types of </a:t>
            </a:r>
            <a:r>
              <a:rPr lang="en-US" dirty="0" smtClean="0"/>
              <a:t>Project </a:t>
            </a:r>
            <a:r>
              <a:rPr lang="en-US" dirty="0"/>
              <a:t>Feasibility</a:t>
            </a:r>
            <a:endParaRPr lang="ru-RU" dirty="0"/>
          </a:p>
        </p:txBody>
      </p:sp>
      <p:sp>
        <p:nvSpPr>
          <p:cNvPr id="18435" name="Rectangle 3"/>
          <p:cNvSpPr>
            <a:spLocks noGrp="1" noChangeArrowheads="1"/>
          </p:cNvSpPr>
          <p:nvPr>
            <p:ph idx="1"/>
          </p:nvPr>
        </p:nvSpPr>
        <p:spPr/>
        <p:txBody>
          <a:bodyPr>
            <a:normAutofit/>
          </a:bodyPr>
          <a:lstStyle/>
          <a:p>
            <a:r>
              <a:rPr lang="en-US" sz="3600" dirty="0">
                <a:latin typeface="Arial" pitchFamily="34" charset="0"/>
                <a:cs typeface="Arial" pitchFamily="34" charset="0"/>
              </a:rPr>
              <a:t>Economical</a:t>
            </a:r>
          </a:p>
          <a:p>
            <a:r>
              <a:rPr lang="en-US" sz="3600" dirty="0">
                <a:latin typeface="Arial" pitchFamily="34" charset="0"/>
                <a:cs typeface="Arial" pitchFamily="34" charset="0"/>
              </a:rPr>
              <a:t>Technical</a:t>
            </a:r>
          </a:p>
          <a:p>
            <a:r>
              <a:rPr lang="en-US" sz="3600" dirty="0">
                <a:latin typeface="Arial" pitchFamily="34" charset="0"/>
                <a:cs typeface="Arial" pitchFamily="34" charset="0"/>
              </a:rPr>
              <a:t>Social and operational</a:t>
            </a:r>
          </a:p>
          <a:p>
            <a:pPr>
              <a:buFont typeface="Wingdings" pitchFamily="2" charset="2"/>
              <a:buNone/>
            </a:pPr>
            <a:endParaRPr lang="ru-RU" sz="3600" dirty="0">
              <a:latin typeface="Arial" pitchFamily="34" charset="0"/>
              <a:cs typeface="Arial" pitchFamily="34" charset="0"/>
            </a:endParaRPr>
          </a:p>
        </p:txBody>
      </p:sp>
    </p:spTree>
    <p:extLst>
      <p:ext uri="{BB962C8B-B14F-4D97-AF65-F5344CB8AC3E}">
        <p14:creationId xmlns:p14="http://schemas.microsoft.com/office/powerpoint/2010/main" val="145067960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US"/>
              <a:t>Technical feasibility</a:t>
            </a:r>
            <a:endParaRPr lang="ru-RU"/>
          </a:p>
        </p:txBody>
      </p:sp>
      <p:sp>
        <p:nvSpPr>
          <p:cNvPr id="19459" name="Rectangle 3"/>
          <p:cNvSpPr>
            <a:spLocks noGrp="1" noChangeArrowheads="1"/>
          </p:cNvSpPr>
          <p:nvPr>
            <p:ph idx="1"/>
          </p:nvPr>
        </p:nvSpPr>
        <p:spPr/>
        <p:txBody>
          <a:bodyPr/>
          <a:lstStyle/>
          <a:p>
            <a:r>
              <a:rPr lang="en-US" dirty="0">
                <a:latin typeface="Arial" pitchFamily="34" charset="0"/>
                <a:cs typeface="Arial" pitchFamily="34" charset="0"/>
              </a:rPr>
              <a:t>Concerned with the</a:t>
            </a:r>
            <a:r>
              <a:rPr lang="en-US" b="1" dirty="0">
                <a:latin typeface="Arial" pitchFamily="34" charset="0"/>
                <a:cs typeface="Arial" pitchFamily="34" charset="0"/>
              </a:rPr>
              <a:t> technical performance criteria</a:t>
            </a:r>
            <a:r>
              <a:rPr lang="en-US" dirty="0">
                <a:latin typeface="Arial" pitchFamily="34" charset="0"/>
                <a:cs typeface="Arial" pitchFamily="34" charset="0"/>
              </a:rPr>
              <a:t> that the system will have to meet to be accepted.</a:t>
            </a:r>
          </a:p>
          <a:p>
            <a:r>
              <a:rPr lang="en-US" dirty="0">
                <a:latin typeface="Arial" pitchFamily="34" charset="0"/>
                <a:cs typeface="Arial" pitchFamily="34" charset="0"/>
              </a:rPr>
              <a:t>It is the </a:t>
            </a:r>
            <a:r>
              <a:rPr lang="en-US" b="1" dirty="0">
                <a:latin typeface="Arial" pitchFamily="34" charset="0"/>
                <a:cs typeface="Arial" pitchFamily="34" charset="0"/>
              </a:rPr>
              <a:t>configuration</a:t>
            </a:r>
            <a:r>
              <a:rPr lang="en-US" dirty="0">
                <a:latin typeface="Arial" pitchFamily="34" charset="0"/>
                <a:cs typeface="Arial" pitchFamily="34" charset="0"/>
              </a:rPr>
              <a:t> of the system that is initially more important than the actual hardware make.</a:t>
            </a:r>
          </a:p>
          <a:p>
            <a:endParaRPr lang="en-US" dirty="0">
              <a:latin typeface="Arial" pitchFamily="34" charset="0"/>
              <a:cs typeface="Arial" pitchFamily="34" charset="0"/>
            </a:endParaRPr>
          </a:p>
          <a:p>
            <a:pPr>
              <a:buFont typeface="Wingdings" pitchFamily="2" charset="2"/>
              <a:buNone/>
            </a:pPr>
            <a:endParaRPr lang="en-US" dirty="0">
              <a:latin typeface="Arial" pitchFamily="34" charset="0"/>
              <a:cs typeface="Arial" pitchFamily="34" charset="0"/>
            </a:endParaRPr>
          </a:p>
          <a:p>
            <a:endParaRPr lang="ru-RU" dirty="0">
              <a:latin typeface="Arial" pitchFamily="34" charset="0"/>
              <a:cs typeface="Arial" pitchFamily="34" charset="0"/>
            </a:endParaRPr>
          </a:p>
        </p:txBody>
      </p:sp>
    </p:spTree>
    <p:extLst>
      <p:ext uri="{BB962C8B-B14F-4D97-AF65-F5344CB8AC3E}">
        <p14:creationId xmlns:p14="http://schemas.microsoft.com/office/powerpoint/2010/main" val="177651695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normAutofit/>
          </a:bodyPr>
          <a:lstStyle/>
          <a:p>
            <a:r>
              <a:rPr lang="en-US"/>
              <a:t>Social and operational feasibility</a:t>
            </a:r>
            <a:endParaRPr lang="ru-RU"/>
          </a:p>
        </p:txBody>
      </p:sp>
      <p:sp>
        <p:nvSpPr>
          <p:cNvPr id="45059" name="Rectangle 3"/>
          <p:cNvSpPr>
            <a:spLocks noGrp="1" noChangeArrowheads="1"/>
          </p:cNvSpPr>
          <p:nvPr>
            <p:ph idx="1"/>
          </p:nvPr>
        </p:nvSpPr>
        <p:spPr/>
        <p:txBody>
          <a:bodyPr/>
          <a:lstStyle/>
          <a:p>
            <a:r>
              <a:rPr lang="en-US" dirty="0">
                <a:latin typeface="Arial" pitchFamily="34" charset="0"/>
                <a:cs typeface="Arial" pitchFamily="34" charset="0"/>
              </a:rPr>
              <a:t>Concerned with </a:t>
            </a:r>
            <a:r>
              <a:rPr lang="en-US" b="1" dirty="0">
                <a:latin typeface="Arial" pitchFamily="34" charset="0"/>
                <a:cs typeface="Arial" pitchFamily="34" charset="0"/>
              </a:rPr>
              <a:t>social, human, organizational and politica</a:t>
            </a:r>
            <a:r>
              <a:rPr lang="en-US" dirty="0">
                <a:latin typeface="Arial" pitchFamily="34" charset="0"/>
                <a:cs typeface="Arial" pitchFamily="34" charset="0"/>
              </a:rPr>
              <a:t>l aspects</a:t>
            </a:r>
          </a:p>
          <a:p>
            <a:pPr marL="68580" indent="0">
              <a:buNone/>
            </a:pPr>
            <a:r>
              <a:rPr lang="en-US" b="1" dirty="0">
                <a:latin typeface="Arial" pitchFamily="34" charset="0"/>
                <a:cs typeface="Arial" pitchFamily="34" charset="0"/>
              </a:rPr>
              <a:t>Issues: </a:t>
            </a:r>
            <a:endParaRPr lang="en-US" b="1" dirty="0" smtClean="0">
              <a:latin typeface="Arial" pitchFamily="34" charset="0"/>
              <a:cs typeface="Arial" pitchFamily="34" charset="0"/>
            </a:endParaRPr>
          </a:p>
          <a:p>
            <a:r>
              <a:rPr lang="en-US" dirty="0" smtClean="0">
                <a:latin typeface="Arial" pitchFamily="34" charset="0"/>
                <a:cs typeface="Arial" pitchFamily="34" charset="0"/>
              </a:rPr>
              <a:t>What </a:t>
            </a:r>
            <a:r>
              <a:rPr lang="en-US" dirty="0">
                <a:latin typeface="Arial" pitchFamily="34" charset="0"/>
                <a:cs typeface="Arial" pitchFamily="34" charset="0"/>
              </a:rPr>
              <a:t>job changes will the system bring?</a:t>
            </a:r>
          </a:p>
          <a:p>
            <a:r>
              <a:rPr lang="en-US" dirty="0">
                <a:latin typeface="Arial" pitchFamily="34" charset="0"/>
                <a:cs typeface="Arial" pitchFamily="34" charset="0"/>
              </a:rPr>
              <a:t>What organizational structures are disturbed?</a:t>
            </a:r>
          </a:p>
          <a:p>
            <a:r>
              <a:rPr lang="en-US" dirty="0">
                <a:latin typeface="Arial" pitchFamily="34" charset="0"/>
                <a:cs typeface="Arial" pitchFamily="34" charset="0"/>
              </a:rPr>
              <a:t>What new skills will be required? Do the current employees possess these skills?</a:t>
            </a:r>
            <a:endParaRPr lang="ru-RU" dirty="0">
              <a:latin typeface="Arial" pitchFamily="34" charset="0"/>
              <a:cs typeface="Arial" pitchFamily="34" charset="0"/>
            </a:endParaRPr>
          </a:p>
        </p:txBody>
      </p:sp>
    </p:spTree>
    <p:extLst>
      <p:ext uri="{BB962C8B-B14F-4D97-AF65-F5344CB8AC3E}">
        <p14:creationId xmlns:p14="http://schemas.microsoft.com/office/powerpoint/2010/main" val="72354374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r>
              <a:rPr lang="en-US" dirty="0"/>
              <a:t>Economic Feasibility</a:t>
            </a:r>
            <a:endParaRPr lang="ru-RU" dirty="0"/>
          </a:p>
        </p:txBody>
      </p:sp>
      <p:sp>
        <p:nvSpPr>
          <p:cNvPr id="46083" name="Rectangle 3"/>
          <p:cNvSpPr>
            <a:spLocks noGrp="1" noChangeArrowheads="1"/>
          </p:cNvSpPr>
          <p:nvPr>
            <p:ph idx="1"/>
          </p:nvPr>
        </p:nvSpPr>
        <p:spPr/>
        <p:txBody>
          <a:bodyPr/>
          <a:lstStyle/>
          <a:p>
            <a:r>
              <a:rPr lang="en-US" dirty="0">
                <a:latin typeface="Arial" pitchFamily="34" charset="0"/>
                <a:cs typeface="Arial" pitchFamily="34" charset="0"/>
              </a:rPr>
              <a:t>A financial return that outweighs the cost.</a:t>
            </a:r>
          </a:p>
          <a:p>
            <a:r>
              <a:rPr lang="en-US" dirty="0">
                <a:latin typeface="Arial" pitchFamily="34" charset="0"/>
                <a:cs typeface="Arial" pitchFamily="34" charset="0"/>
              </a:rPr>
              <a:t>Approaches to assessing the cost of solution:</a:t>
            </a:r>
          </a:p>
          <a:p>
            <a:pPr lvl="1">
              <a:buFont typeface="Wingdings" pitchFamily="2" charset="2"/>
              <a:buChar char="o"/>
            </a:pPr>
            <a:r>
              <a:rPr lang="en-US" dirty="0">
                <a:latin typeface="Arial" pitchFamily="34" charset="0"/>
                <a:cs typeface="Arial" pitchFamily="34" charset="0"/>
              </a:rPr>
              <a:t>Least Cost</a:t>
            </a:r>
          </a:p>
          <a:p>
            <a:pPr lvl="1">
              <a:buFont typeface="Wingdings" pitchFamily="2" charset="2"/>
              <a:buChar char="o"/>
            </a:pPr>
            <a:r>
              <a:rPr lang="en-US" dirty="0">
                <a:latin typeface="Arial" pitchFamily="34" charset="0"/>
                <a:cs typeface="Arial" pitchFamily="34" charset="0"/>
              </a:rPr>
              <a:t>Time to payback</a:t>
            </a:r>
          </a:p>
          <a:p>
            <a:pPr lvl="1">
              <a:buFont typeface="Wingdings" pitchFamily="2" charset="2"/>
              <a:buChar char="o"/>
            </a:pPr>
            <a:r>
              <a:rPr lang="en-US" dirty="0">
                <a:latin typeface="Arial" pitchFamily="34" charset="0"/>
                <a:cs typeface="Arial" pitchFamily="34" charset="0"/>
              </a:rPr>
              <a:t>Net present value</a:t>
            </a:r>
          </a:p>
          <a:p>
            <a:pPr lvl="1">
              <a:buFont typeface="Wingdings" pitchFamily="2" charset="2"/>
              <a:buChar char="o"/>
            </a:pPr>
            <a:r>
              <a:rPr lang="en-US" dirty="0">
                <a:latin typeface="Arial" pitchFamily="34" charset="0"/>
                <a:cs typeface="Arial" pitchFamily="34" charset="0"/>
              </a:rPr>
              <a:t>Breakeven analysis</a:t>
            </a:r>
            <a:endParaRPr lang="ru-RU" dirty="0">
              <a:latin typeface="Arial" pitchFamily="34" charset="0"/>
              <a:cs typeface="Arial" pitchFamily="34" charset="0"/>
            </a:endParaRPr>
          </a:p>
        </p:txBody>
      </p:sp>
    </p:spTree>
    <p:extLst>
      <p:ext uri="{BB962C8B-B14F-4D97-AF65-F5344CB8AC3E}">
        <p14:creationId xmlns:p14="http://schemas.microsoft.com/office/powerpoint/2010/main" val="276651187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normAutofit/>
          </a:bodyPr>
          <a:lstStyle/>
          <a:p>
            <a:r>
              <a:rPr lang="en-US" dirty="0"/>
              <a:t>Economic </a:t>
            </a:r>
            <a:r>
              <a:rPr lang="en-US" dirty="0" smtClean="0"/>
              <a:t>Feasibility: </a:t>
            </a:r>
            <a:br>
              <a:rPr lang="en-US" dirty="0" smtClean="0"/>
            </a:br>
            <a:r>
              <a:rPr lang="en-US" dirty="0" smtClean="0"/>
              <a:t>Least </a:t>
            </a:r>
            <a:r>
              <a:rPr lang="en-US" dirty="0"/>
              <a:t>Cost</a:t>
            </a:r>
            <a:endParaRPr lang="ru-RU" dirty="0"/>
          </a:p>
        </p:txBody>
      </p:sp>
      <p:sp>
        <p:nvSpPr>
          <p:cNvPr id="47107" name="Rectangle 3"/>
          <p:cNvSpPr>
            <a:spLocks noGrp="1" noChangeArrowheads="1"/>
          </p:cNvSpPr>
          <p:nvPr>
            <p:ph idx="1"/>
          </p:nvPr>
        </p:nvSpPr>
        <p:spPr/>
        <p:txBody>
          <a:bodyPr/>
          <a:lstStyle/>
          <a:p>
            <a:r>
              <a:rPr lang="en-US" b="1" dirty="0">
                <a:latin typeface="Arial" pitchFamily="34" charset="0"/>
                <a:cs typeface="Arial" pitchFamily="34" charset="0"/>
              </a:rPr>
              <a:t>Principle: </a:t>
            </a:r>
            <a:r>
              <a:rPr lang="en-US" dirty="0">
                <a:latin typeface="Arial" pitchFamily="34" charset="0"/>
                <a:cs typeface="Arial" pitchFamily="34" charset="0"/>
              </a:rPr>
              <a:t>Costs are easier to control and identify than revenues.</a:t>
            </a:r>
          </a:p>
          <a:p>
            <a:r>
              <a:rPr lang="en-US" dirty="0">
                <a:latin typeface="Arial" pitchFamily="34" charset="0"/>
                <a:cs typeface="Arial" pitchFamily="34" charset="0"/>
              </a:rPr>
              <a:t>Only the costs are listed and the option with the lower cost is selected.</a:t>
            </a:r>
          </a:p>
          <a:p>
            <a:r>
              <a:rPr lang="en-US" dirty="0">
                <a:latin typeface="Arial" pitchFamily="34" charset="0"/>
                <a:cs typeface="Arial" pitchFamily="34" charset="0"/>
              </a:rPr>
              <a:t>Simplistic approach often used in public sector tendering, usually with disastrous results.</a:t>
            </a:r>
            <a:endParaRPr lang="ru-RU" dirty="0">
              <a:latin typeface="Arial" pitchFamily="34" charset="0"/>
              <a:cs typeface="Arial" pitchFamily="34" charset="0"/>
            </a:endParaRPr>
          </a:p>
        </p:txBody>
      </p:sp>
    </p:spTree>
    <p:extLst>
      <p:ext uri="{BB962C8B-B14F-4D97-AF65-F5344CB8AC3E}">
        <p14:creationId xmlns:p14="http://schemas.microsoft.com/office/powerpoint/2010/main" val="192028948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normAutofit/>
          </a:bodyPr>
          <a:lstStyle/>
          <a:p>
            <a:r>
              <a:rPr lang="en-US" dirty="0"/>
              <a:t>Economic </a:t>
            </a:r>
            <a:r>
              <a:rPr lang="en-US" dirty="0" smtClean="0"/>
              <a:t>Feasibility:</a:t>
            </a:r>
            <a:br>
              <a:rPr lang="en-US" dirty="0" smtClean="0"/>
            </a:br>
            <a:r>
              <a:rPr lang="en-US" dirty="0" smtClean="0"/>
              <a:t>Time </a:t>
            </a:r>
            <a:r>
              <a:rPr lang="en-US" dirty="0"/>
              <a:t>to payback</a:t>
            </a:r>
            <a:endParaRPr lang="ru-RU" dirty="0"/>
          </a:p>
        </p:txBody>
      </p:sp>
      <p:sp>
        <p:nvSpPr>
          <p:cNvPr id="48131" name="Rectangle 3"/>
          <p:cNvSpPr>
            <a:spLocks noGrp="1" noChangeArrowheads="1"/>
          </p:cNvSpPr>
          <p:nvPr>
            <p:ph idx="1"/>
          </p:nvPr>
        </p:nvSpPr>
        <p:spPr/>
        <p:txBody>
          <a:bodyPr>
            <a:normAutofit lnSpcReduction="10000"/>
          </a:bodyPr>
          <a:lstStyle/>
          <a:p>
            <a:r>
              <a:rPr lang="en-US" sz="2600" dirty="0">
                <a:latin typeface="Arial" pitchFamily="34" charset="0"/>
                <a:cs typeface="Arial" pitchFamily="34" charset="0"/>
              </a:rPr>
              <a:t>Attempt to answer the question:</a:t>
            </a:r>
          </a:p>
          <a:p>
            <a:pPr lvl="1">
              <a:buFont typeface="Wingdings" pitchFamily="2" charset="2"/>
              <a:buNone/>
            </a:pPr>
            <a:r>
              <a:rPr lang="en-US" b="1" dirty="0">
                <a:latin typeface="Arial" pitchFamily="34" charset="0"/>
                <a:cs typeface="Arial" pitchFamily="34" charset="0"/>
              </a:rPr>
              <a:t>How long will it be until we get our money back on this investment in systems?</a:t>
            </a:r>
          </a:p>
          <a:p>
            <a:r>
              <a:rPr lang="en-US" sz="2600" dirty="0">
                <a:latin typeface="Arial" pitchFamily="34" charset="0"/>
                <a:cs typeface="Arial" pitchFamily="34" charset="0"/>
              </a:rPr>
              <a:t>Requires data on both costs and benefits for calculating net cash flow.</a:t>
            </a:r>
          </a:p>
          <a:p>
            <a:r>
              <a:rPr lang="en-US" sz="2600" dirty="0">
                <a:latin typeface="Arial" pitchFamily="34" charset="0"/>
                <a:cs typeface="Arial" pitchFamily="34" charset="0"/>
              </a:rPr>
              <a:t>Alternative which repays the initial investment the quickest is selected.</a:t>
            </a:r>
          </a:p>
          <a:p>
            <a:r>
              <a:rPr lang="en-US" sz="2600" dirty="0">
                <a:latin typeface="Arial" pitchFamily="34" charset="0"/>
                <a:cs typeface="Arial" pitchFamily="34" charset="0"/>
              </a:rPr>
              <a:t>The approach does not recognize the time value of money.</a:t>
            </a:r>
          </a:p>
          <a:p>
            <a:r>
              <a:rPr lang="en-US" sz="2600" dirty="0">
                <a:latin typeface="Arial" pitchFamily="34" charset="0"/>
                <a:cs typeface="Arial" pitchFamily="34" charset="0"/>
              </a:rPr>
              <a:t>Tends to reduce corporate risk.</a:t>
            </a:r>
            <a:endParaRPr lang="ru-RU" sz="2600" dirty="0">
              <a:latin typeface="Arial" pitchFamily="34" charset="0"/>
              <a:cs typeface="Arial" pitchFamily="34" charset="0"/>
            </a:endParaRPr>
          </a:p>
        </p:txBody>
      </p:sp>
    </p:spTree>
    <p:extLst>
      <p:ext uri="{BB962C8B-B14F-4D97-AF65-F5344CB8AC3E}">
        <p14:creationId xmlns:p14="http://schemas.microsoft.com/office/powerpoint/2010/main" val="253963956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normAutofit/>
          </a:bodyPr>
          <a:lstStyle/>
          <a:p>
            <a:r>
              <a:rPr lang="en-US" dirty="0"/>
              <a:t>Economic </a:t>
            </a:r>
            <a:r>
              <a:rPr lang="en-US" dirty="0" smtClean="0"/>
              <a:t>Feasibility:</a:t>
            </a:r>
            <a:br>
              <a:rPr lang="en-US" dirty="0" smtClean="0"/>
            </a:br>
            <a:r>
              <a:rPr lang="en-US" dirty="0" smtClean="0"/>
              <a:t>Net </a:t>
            </a:r>
            <a:r>
              <a:rPr lang="en-US" dirty="0"/>
              <a:t>present value</a:t>
            </a:r>
            <a:endParaRPr lang="ru-RU" dirty="0"/>
          </a:p>
        </p:txBody>
      </p:sp>
      <p:sp>
        <p:nvSpPr>
          <p:cNvPr id="49155" name="Rectangle 3"/>
          <p:cNvSpPr>
            <a:spLocks noGrp="1" noChangeArrowheads="1"/>
          </p:cNvSpPr>
          <p:nvPr>
            <p:ph idx="1"/>
          </p:nvPr>
        </p:nvSpPr>
        <p:spPr/>
        <p:txBody>
          <a:bodyPr/>
          <a:lstStyle/>
          <a:p>
            <a:r>
              <a:rPr lang="en-US" dirty="0">
                <a:latin typeface="Arial" pitchFamily="34" charset="0"/>
                <a:cs typeface="Arial" pitchFamily="34" charset="0"/>
              </a:rPr>
              <a:t>Builds in an allowance for the time value of money, represented by the Present Value Factor.</a:t>
            </a:r>
          </a:p>
          <a:p>
            <a:r>
              <a:rPr lang="en-US" dirty="0">
                <a:latin typeface="Arial" pitchFamily="34" charset="0"/>
                <a:cs typeface="Arial" pitchFamily="34" charset="0"/>
              </a:rPr>
              <a:t>The net cash flows are reduced in value by applying this factor, so reducing the value of a cash flow to its present worth.</a:t>
            </a:r>
          </a:p>
          <a:p>
            <a:endParaRPr lang="ru-RU" dirty="0">
              <a:latin typeface="Arial" pitchFamily="34" charset="0"/>
              <a:cs typeface="Arial" pitchFamily="34" charset="0"/>
            </a:endParaRPr>
          </a:p>
        </p:txBody>
      </p:sp>
    </p:spTree>
    <p:extLst>
      <p:ext uri="{BB962C8B-B14F-4D97-AF65-F5344CB8AC3E}">
        <p14:creationId xmlns:p14="http://schemas.microsoft.com/office/powerpoint/2010/main" val="193885292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normAutofit/>
          </a:bodyPr>
          <a:lstStyle/>
          <a:p>
            <a:r>
              <a:rPr lang="en-US" dirty="0"/>
              <a:t>Economic </a:t>
            </a:r>
            <a:r>
              <a:rPr lang="en-US" dirty="0" smtClean="0"/>
              <a:t>Feasibility:</a:t>
            </a:r>
            <a:br>
              <a:rPr lang="en-US" dirty="0" smtClean="0"/>
            </a:br>
            <a:r>
              <a:rPr lang="en-US" dirty="0" smtClean="0"/>
              <a:t>Breakeven </a:t>
            </a:r>
            <a:r>
              <a:rPr lang="en-US" dirty="0"/>
              <a:t>analysis</a:t>
            </a:r>
            <a:endParaRPr lang="ru-RU" dirty="0"/>
          </a:p>
        </p:txBody>
      </p:sp>
      <p:sp>
        <p:nvSpPr>
          <p:cNvPr id="50179" name="Rectangle 3"/>
          <p:cNvSpPr>
            <a:spLocks noGrp="1" noChangeArrowheads="1"/>
          </p:cNvSpPr>
          <p:nvPr>
            <p:ph idx="1"/>
          </p:nvPr>
        </p:nvSpPr>
        <p:spPr/>
        <p:txBody>
          <a:bodyPr/>
          <a:lstStyle/>
          <a:p>
            <a:r>
              <a:rPr lang="en-US" dirty="0">
                <a:latin typeface="Arial" pitchFamily="34" charset="0"/>
                <a:cs typeface="Arial" pitchFamily="34" charset="0"/>
              </a:rPr>
              <a:t>Useful when the benefits accruing from the system vary with different workloads.</a:t>
            </a:r>
          </a:p>
          <a:p>
            <a:r>
              <a:rPr lang="en-US" dirty="0">
                <a:latin typeface="Arial" pitchFamily="34" charset="0"/>
                <a:cs typeface="Arial" pitchFamily="34" charset="0"/>
              </a:rPr>
              <a:t>Data is plotted on a graph where the vertical axis is the amount of cost or benefit, and the horizontal axis is the increasing level of workload.</a:t>
            </a:r>
            <a:endParaRPr lang="ru-RU" dirty="0">
              <a:latin typeface="Arial" pitchFamily="34" charset="0"/>
              <a:cs typeface="Arial" pitchFamily="34" charset="0"/>
            </a:endParaRPr>
          </a:p>
        </p:txBody>
      </p:sp>
    </p:spTree>
    <p:extLst>
      <p:ext uri="{BB962C8B-B14F-4D97-AF65-F5344CB8AC3E}">
        <p14:creationId xmlns:p14="http://schemas.microsoft.com/office/powerpoint/2010/main" val="250535996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r>
              <a:rPr lang="en-US" dirty="0"/>
              <a:t>F</a:t>
            </a:r>
            <a:r>
              <a:rPr lang="en-US" dirty="0" smtClean="0"/>
              <a:t>easibility </a:t>
            </a:r>
            <a:r>
              <a:rPr lang="en-US" dirty="0"/>
              <a:t>report</a:t>
            </a:r>
            <a:endParaRPr lang="ru-RU" dirty="0"/>
          </a:p>
        </p:txBody>
      </p:sp>
      <p:sp>
        <p:nvSpPr>
          <p:cNvPr id="51203" name="Rectangle 3"/>
          <p:cNvSpPr>
            <a:spLocks noGrp="1" noChangeArrowheads="1"/>
          </p:cNvSpPr>
          <p:nvPr>
            <p:ph idx="1"/>
          </p:nvPr>
        </p:nvSpPr>
        <p:spPr/>
        <p:txBody>
          <a:bodyPr>
            <a:normAutofit fontScale="92500" lnSpcReduction="20000"/>
          </a:bodyPr>
          <a:lstStyle/>
          <a:p>
            <a:r>
              <a:rPr lang="en-US" sz="2600" dirty="0">
                <a:latin typeface="Arial" pitchFamily="34" charset="0"/>
                <a:cs typeface="Arial" pitchFamily="34" charset="0"/>
              </a:rPr>
              <a:t>Formal written report of the feasibility study. </a:t>
            </a:r>
            <a:endParaRPr lang="en-US" sz="2600" dirty="0" smtClean="0">
              <a:latin typeface="Arial" pitchFamily="34" charset="0"/>
              <a:cs typeface="Arial" pitchFamily="34" charset="0"/>
            </a:endParaRPr>
          </a:p>
          <a:p>
            <a:endParaRPr lang="en-US" sz="2600" dirty="0">
              <a:latin typeface="Arial" pitchFamily="34" charset="0"/>
              <a:cs typeface="Arial" pitchFamily="34" charset="0"/>
            </a:endParaRPr>
          </a:p>
          <a:p>
            <a:pPr marL="68580" indent="0">
              <a:buNone/>
            </a:pPr>
            <a:r>
              <a:rPr lang="en-US" sz="2600" b="1" dirty="0" smtClean="0">
                <a:latin typeface="Arial" pitchFamily="34" charset="0"/>
                <a:cs typeface="Arial" pitchFamily="34" charset="0"/>
              </a:rPr>
              <a:t>Possible </a:t>
            </a:r>
            <a:r>
              <a:rPr lang="en-US" sz="2600" b="1" dirty="0">
                <a:latin typeface="Arial" pitchFamily="34" charset="0"/>
                <a:cs typeface="Arial" pitchFamily="34" charset="0"/>
              </a:rPr>
              <a:t>structure:</a:t>
            </a:r>
          </a:p>
          <a:p>
            <a:r>
              <a:rPr lang="en-US" sz="2600" b="1" dirty="0">
                <a:latin typeface="Arial" pitchFamily="34" charset="0"/>
                <a:cs typeface="Arial" pitchFamily="34" charset="0"/>
              </a:rPr>
              <a:t>Introduction</a:t>
            </a:r>
            <a:r>
              <a:rPr lang="en-US" sz="2600" dirty="0">
                <a:latin typeface="Arial" pitchFamily="34" charset="0"/>
                <a:cs typeface="Arial" pitchFamily="34" charset="0"/>
              </a:rPr>
              <a:t> – background of the project</a:t>
            </a:r>
          </a:p>
          <a:p>
            <a:r>
              <a:rPr lang="en-US" sz="2600" b="1" dirty="0">
                <a:latin typeface="Arial" pitchFamily="34" charset="0"/>
                <a:cs typeface="Arial" pitchFamily="34" charset="0"/>
              </a:rPr>
              <a:t>Management overview </a:t>
            </a:r>
            <a:r>
              <a:rPr lang="en-US" sz="2600" dirty="0">
                <a:latin typeface="Arial" pitchFamily="34" charset="0"/>
                <a:cs typeface="Arial" pitchFamily="34" charset="0"/>
              </a:rPr>
              <a:t>– summary of content</a:t>
            </a:r>
          </a:p>
          <a:p>
            <a:r>
              <a:rPr lang="en-US" sz="2600" b="1" dirty="0">
                <a:latin typeface="Arial" pitchFamily="34" charset="0"/>
                <a:cs typeface="Arial" pitchFamily="34" charset="0"/>
              </a:rPr>
              <a:t>Terms of reference </a:t>
            </a:r>
            <a:r>
              <a:rPr lang="en-US" sz="2600" dirty="0">
                <a:latin typeface="Arial" pitchFamily="34" charset="0"/>
                <a:cs typeface="Arial" pitchFamily="34" charset="0"/>
              </a:rPr>
              <a:t>– to preliminary analysis and explanation how the system was selected, project scope, time-scale, client of study.</a:t>
            </a:r>
          </a:p>
          <a:p>
            <a:r>
              <a:rPr lang="en-US" sz="2600" b="1" dirty="0">
                <a:latin typeface="Arial" pitchFamily="34" charset="0"/>
                <a:cs typeface="Arial" pitchFamily="34" charset="0"/>
              </a:rPr>
              <a:t>Existing system </a:t>
            </a:r>
            <a:r>
              <a:rPr lang="en-US" sz="2600" dirty="0">
                <a:latin typeface="Arial" pitchFamily="34" charset="0"/>
                <a:cs typeface="Arial" pitchFamily="34" charset="0"/>
              </a:rPr>
              <a:t>– description of currently operating system.</a:t>
            </a:r>
            <a:endParaRPr lang="ru-RU" sz="2600" dirty="0">
              <a:latin typeface="Arial" pitchFamily="34" charset="0"/>
              <a:cs typeface="Arial" pitchFamily="34" charset="0"/>
            </a:endParaRPr>
          </a:p>
        </p:txBody>
      </p:sp>
    </p:spTree>
    <p:extLst>
      <p:ext uri="{BB962C8B-B14F-4D97-AF65-F5344CB8AC3E}">
        <p14:creationId xmlns:p14="http://schemas.microsoft.com/office/powerpoint/2010/main" val="326490420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r>
              <a:rPr lang="en-US"/>
              <a:t>The feasibility report (cont.)</a:t>
            </a:r>
            <a:endParaRPr lang="ru-RU"/>
          </a:p>
        </p:txBody>
      </p:sp>
      <p:sp>
        <p:nvSpPr>
          <p:cNvPr id="52227" name="Rectangle 3"/>
          <p:cNvSpPr>
            <a:spLocks noGrp="1" noChangeArrowheads="1"/>
          </p:cNvSpPr>
          <p:nvPr>
            <p:ph idx="1"/>
          </p:nvPr>
        </p:nvSpPr>
        <p:spPr/>
        <p:txBody>
          <a:bodyPr>
            <a:normAutofit/>
          </a:bodyPr>
          <a:lstStyle/>
          <a:p>
            <a:r>
              <a:rPr lang="en-US" b="1" dirty="0" smtClean="0">
                <a:latin typeface="Arial" pitchFamily="34" charset="0"/>
                <a:cs typeface="Arial" pitchFamily="34" charset="0"/>
              </a:rPr>
              <a:t>System requirements </a:t>
            </a:r>
            <a:r>
              <a:rPr lang="en-US" dirty="0" smtClean="0">
                <a:latin typeface="Arial" pitchFamily="34" charset="0"/>
                <a:cs typeface="Arial" pitchFamily="34" charset="0"/>
              </a:rPr>
              <a:t>– derived from the existing system and discussions from users and operators.</a:t>
            </a:r>
          </a:p>
          <a:p>
            <a:r>
              <a:rPr lang="en-US" b="1" dirty="0" smtClean="0">
                <a:latin typeface="Arial" pitchFamily="34" charset="0"/>
                <a:cs typeface="Arial" pitchFamily="34" charset="0"/>
              </a:rPr>
              <a:t>Proposed logical system </a:t>
            </a:r>
            <a:r>
              <a:rPr lang="en-US" dirty="0" smtClean="0">
                <a:latin typeface="Arial" pitchFamily="34" charset="0"/>
                <a:cs typeface="Arial" pitchFamily="34" charset="0"/>
              </a:rPr>
              <a:t>– business systems options for clients to select</a:t>
            </a:r>
          </a:p>
          <a:p>
            <a:r>
              <a:rPr lang="en-US" b="1" dirty="0" smtClean="0">
                <a:latin typeface="Arial" pitchFamily="34" charset="0"/>
                <a:cs typeface="Arial" pitchFamily="34" charset="0"/>
              </a:rPr>
              <a:t>Proposed physical system </a:t>
            </a:r>
            <a:r>
              <a:rPr lang="en-US" dirty="0" smtClean="0">
                <a:latin typeface="Arial" pitchFamily="34" charset="0"/>
                <a:cs typeface="Arial" pitchFamily="34" charset="0"/>
              </a:rPr>
              <a:t>– number of outline technical solutions</a:t>
            </a:r>
          </a:p>
          <a:p>
            <a:r>
              <a:rPr lang="en-US" b="1" dirty="0" smtClean="0">
                <a:latin typeface="Arial" pitchFamily="34" charset="0"/>
                <a:cs typeface="Arial" pitchFamily="34" charset="0"/>
              </a:rPr>
              <a:t>Development plan </a:t>
            </a:r>
            <a:r>
              <a:rPr lang="en-US" dirty="0" smtClean="0">
                <a:latin typeface="Arial" pitchFamily="34" charset="0"/>
                <a:cs typeface="Arial" pitchFamily="34" charset="0"/>
              </a:rPr>
              <a:t>– for detailed analysis and design phases</a:t>
            </a:r>
            <a:endParaRPr lang="ru-RU" dirty="0">
              <a:latin typeface="Arial" pitchFamily="34" charset="0"/>
              <a:cs typeface="Arial" pitchFamily="34" charset="0"/>
            </a:endParaRPr>
          </a:p>
        </p:txBody>
      </p:sp>
    </p:spTree>
    <p:extLst>
      <p:ext uri="{BB962C8B-B14F-4D97-AF65-F5344CB8AC3E}">
        <p14:creationId xmlns:p14="http://schemas.microsoft.com/office/powerpoint/2010/main" val="73940801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r>
              <a:rPr lang="en-US"/>
              <a:t>The feasibility report (cont.)</a:t>
            </a:r>
            <a:endParaRPr lang="ru-RU"/>
          </a:p>
        </p:txBody>
      </p:sp>
      <p:sp>
        <p:nvSpPr>
          <p:cNvPr id="53251" name="Rectangle 3"/>
          <p:cNvSpPr>
            <a:spLocks noGrp="1" noChangeArrowheads="1"/>
          </p:cNvSpPr>
          <p:nvPr>
            <p:ph idx="1"/>
          </p:nvPr>
        </p:nvSpPr>
        <p:spPr/>
        <p:txBody>
          <a:bodyPr/>
          <a:lstStyle/>
          <a:p>
            <a:r>
              <a:rPr lang="en-US" dirty="0">
                <a:latin typeface="Arial" pitchFamily="34" charset="0"/>
                <a:cs typeface="Arial" pitchFamily="34" charset="0"/>
              </a:rPr>
              <a:t>Costs and benefits</a:t>
            </a:r>
          </a:p>
          <a:p>
            <a:r>
              <a:rPr lang="en-US" dirty="0">
                <a:latin typeface="Arial" pitchFamily="34" charset="0"/>
                <a:cs typeface="Arial" pitchFamily="34" charset="0"/>
              </a:rPr>
              <a:t>Alternatives considered</a:t>
            </a:r>
          </a:p>
          <a:p>
            <a:r>
              <a:rPr lang="en-US" dirty="0">
                <a:latin typeface="Arial" pitchFamily="34" charset="0"/>
                <a:cs typeface="Arial" pitchFamily="34" charset="0"/>
              </a:rPr>
              <a:t>Conclusions and recommendations </a:t>
            </a:r>
            <a:endParaRPr lang="ru-RU" dirty="0">
              <a:latin typeface="Arial" pitchFamily="34" charset="0"/>
              <a:cs typeface="Arial" pitchFamily="34" charset="0"/>
            </a:endParaRPr>
          </a:p>
        </p:txBody>
      </p:sp>
    </p:spTree>
    <p:extLst>
      <p:ext uri="{BB962C8B-B14F-4D97-AF65-F5344CB8AC3E}">
        <p14:creationId xmlns:p14="http://schemas.microsoft.com/office/powerpoint/2010/main" val="125146229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r>
              <a:rPr lang="en-US" dirty="0" smtClean="0"/>
              <a:t>Requirements gathering</a:t>
            </a:r>
            <a:endParaRPr lang="ru-RU" dirty="0"/>
          </a:p>
        </p:txBody>
      </p:sp>
      <p:sp>
        <p:nvSpPr>
          <p:cNvPr id="5" name="Текст 4"/>
          <p:cNvSpPr>
            <a:spLocks noGrp="1"/>
          </p:cNvSpPr>
          <p:nvPr>
            <p:ph type="body" idx="1"/>
          </p:nvPr>
        </p:nvSpPr>
        <p:spPr/>
        <p:txBody>
          <a:bodyPr/>
          <a:lstStyle/>
          <a:p>
            <a:r>
              <a:rPr lang="en-GB" dirty="0" smtClean="0"/>
              <a:t>stage</a:t>
            </a:r>
            <a:endParaRPr lang="ru-RU" dirty="0"/>
          </a:p>
        </p:txBody>
      </p:sp>
    </p:spTree>
    <p:extLst>
      <p:ext uri="{BB962C8B-B14F-4D97-AF65-F5344CB8AC3E}">
        <p14:creationId xmlns:p14="http://schemas.microsoft.com/office/powerpoint/2010/main" val="260243914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r>
              <a:rPr lang="en-GB"/>
              <a:t>What is a Requirement?</a:t>
            </a:r>
          </a:p>
        </p:txBody>
      </p:sp>
      <p:sp>
        <p:nvSpPr>
          <p:cNvPr id="3075" name="Rectangle 3"/>
          <p:cNvSpPr>
            <a:spLocks noGrp="1" noChangeArrowheads="1"/>
          </p:cNvSpPr>
          <p:nvPr>
            <p:ph idx="1"/>
          </p:nvPr>
        </p:nvSpPr>
        <p:spPr/>
        <p:txBody>
          <a:bodyPr>
            <a:normAutofit/>
          </a:bodyPr>
          <a:lstStyle/>
          <a:p>
            <a:r>
              <a:rPr lang="en-GB" sz="2800" dirty="0">
                <a:latin typeface="Arial" pitchFamily="34" charset="0"/>
                <a:cs typeface="Arial" pitchFamily="34" charset="0"/>
              </a:rPr>
              <a:t>Something that the product </a:t>
            </a:r>
            <a:r>
              <a:rPr lang="en-GB" sz="2800" b="1" dirty="0">
                <a:latin typeface="Arial" pitchFamily="34" charset="0"/>
                <a:cs typeface="Arial" pitchFamily="34" charset="0"/>
              </a:rPr>
              <a:t>must do </a:t>
            </a:r>
            <a:r>
              <a:rPr lang="en-GB" sz="2800" dirty="0">
                <a:latin typeface="Arial" pitchFamily="34" charset="0"/>
                <a:cs typeface="Arial" pitchFamily="34" charset="0"/>
              </a:rPr>
              <a:t>or a </a:t>
            </a:r>
            <a:r>
              <a:rPr lang="en-GB" sz="2800" b="1" dirty="0">
                <a:latin typeface="Arial" pitchFamily="34" charset="0"/>
                <a:cs typeface="Arial" pitchFamily="34" charset="0"/>
              </a:rPr>
              <a:t>quality</a:t>
            </a:r>
            <a:r>
              <a:rPr lang="en-GB" sz="2800" dirty="0">
                <a:latin typeface="Arial" pitchFamily="34" charset="0"/>
                <a:cs typeface="Arial" pitchFamily="34" charset="0"/>
              </a:rPr>
              <a:t> that the product </a:t>
            </a:r>
            <a:r>
              <a:rPr lang="en-GB" sz="2800" b="1" dirty="0">
                <a:latin typeface="Arial" pitchFamily="34" charset="0"/>
                <a:cs typeface="Arial" pitchFamily="34" charset="0"/>
              </a:rPr>
              <a:t>must have</a:t>
            </a:r>
            <a:r>
              <a:rPr lang="en-GB" sz="2800" dirty="0">
                <a:latin typeface="Arial" pitchFamily="34" charset="0"/>
                <a:cs typeface="Arial" pitchFamily="34" charset="0"/>
              </a:rPr>
              <a:t>.</a:t>
            </a:r>
          </a:p>
          <a:p>
            <a:pPr lvl="1"/>
            <a:r>
              <a:rPr lang="en-GB" sz="2600" b="1" dirty="0">
                <a:latin typeface="Arial" pitchFamily="34" charset="0"/>
                <a:cs typeface="Arial" pitchFamily="34" charset="0"/>
              </a:rPr>
              <a:t>Functional requirements </a:t>
            </a:r>
            <a:r>
              <a:rPr lang="en-GB" sz="2600" dirty="0">
                <a:latin typeface="Arial" pitchFamily="34" charset="0"/>
                <a:cs typeface="Arial" pitchFamily="34" charset="0"/>
              </a:rPr>
              <a:t>– are things the product </a:t>
            </a:r>
            <a:r>
              <a:rPr lang="en-GB" sz="2600" b="1" i="1" u="sng" dirty="0">
                <a:latin typeface="Arial" pitchFamily="34" charset="0"/>
                <a:cs typeface="Arial" pitchFamily="34" charset="0"/>
              </a:rPr>
              <a:t>must do</a:t>
            </a:r>
          </a:p>
          <a:p>
            <a:pPr lvl="1"/>
            <a:r>
              <a:rPr lang="en-GB" sz="2600" b="1" dirty="0">
                <a:latin typeface="Arial" pitchFamily="34" charset="0"/>
                <a:cs typeface="Arial" pitchFamily="34" charset="0"/>
              </a:rPr>
              <a:t>Non-functional requirements </a:t>
            </a:r>
            <a:r>
              <a:rPr lang="en-GB" sz="2600" dirty="0">
                <a:latin typeface="Arial" pitchFamily="34" charset="0"/>
                <a:cs typeface="Arial" pitchFamily="34" charset="0"/>
              </a:rPr>
              <a:t>– are the </a:t>
            </a:r>
            <a:r>
              <a:rPr lang="en-GB" sz="2600" b="1" i="1" u="sng" dirty="0">
                <a:latin typeface="Arial" pitchFamily="34" charset="0"/>
                <a:cs typeface="Arial" pitchFamily="34" charset="0"/>
              </a:rPr>
              <a:t>qualities</a:t>
            </a:r>
            <a:r>
              <a:rPr lang="en-GB" sz="2600" b="1" dirty="0">
                <a:latin typeface="Arial" pitchFamily="34" charset="0"/>
                <a:cs typeface="Arial" pitchFamily="34" charset="0"/>
              </a:rPr>
              <a:t> </a:t>
            </a:r>
            <a:r>
              <a:rPr lang="en-GB" sz="2600" dirty="0">
                <a:latin typeface="Arial" pitchFamily="34" charset="0"/>
                <a:cs typeface="Arial" pitchFamily="34" charset="0"/>
              </a:rPr>
              <a:t>the product </a:t>
            </a:r>
            <a:r>
              <a:rPr lang="en-GB" sz="2600" b="1" i="1" u="sng" dirty="0">
                <a:latin typeface="Arial" pitchFamily="34" charset="0"/>
                <a:cs typeface="Arial" pitchFamily="34" charset="0"/>
              </a:rPr>
              <a:t>must have</a:t>
            </a:r>
          </a:p>
          <a:p>
            <a:pPr lvl="1"/>
            <a:r>
              <a:rPr lang="en-GB" sz="2600" b="1" dirty="0">
                <a:latin typeface="Arial" pitchFamily="34" charset="0"/>
                <a:cs typeface="Arial" pitchFamily="34" charset="0"/>
              </a:rPr>
              <a:t>Constraints</a:t>
            </a:r>
            <a:r>
              <a:rPr lang="en-GB" sz="2600" dirty="0">
                <a:latin typeface="Arial" pitchFamily="34" charset="0"/>
                <a:cs typeface="Arial" pitchFamily="34" charset="0"/>
              </a:rPr>
              <a:t> – are global issues that shape the requirements.</a:t>
            </a:r>
          </a:p>
        </p:txBody>
      </p:sp>
    </p:spTree>
    <p:extLst>
      <p:ext uri="{BB962C8B-B14F-4D97-AF65-F5344CB8AC3E}">
        <p14:creationId xmlns:p14="http://schemas.microsoft.com/office/powerpoint/2010/main" val="46279062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en-GB" dirty="0" smtClean="0"/>
              <a:t>Requirements </a:t>
            </a:r>
            <a:r>
              <a:rPr lang="en-GB" dirty="0"/>
              <a:t>Process</a:t>
            </a:r>
          </a:p>
        </p:txBody>
      </p:sp>
      <p:sp>
        <p:nvSpPr>
          <p:cNvPr id="4099" name="Rectangle 3"/>
          <p:cNvSpPr>
            <a:spLocks noGrp="1" noChangeArrowheads="1"/>
          </p:cNvSpPr>
          <p:nvPr>
            <p:ph idx="1"/>
          </p:nvPr>
        </p:nvSpPr>
        <p:spPr/>
        <p:txBody>
          <a:bodyPr>
            <a:normAutofit fontScale="92500" lnSpcReduction="10000"/>
          </a:bodyPr>
          <a:lstStyle/>
          <a:p>
            <a:pPr marL="582930" indent="-514350">
              <a:lnSpc>
                <a:spcPct val="80000"/>
              </a:lnSpc>
              <a:buFont typeface="+mj-lt"/>
              <a:buAutoNum type="arabicPeriod"/>
            </a:pPr>
            <a:r>
              <a:rPr lang="en-GB" sz="2800" dirty="0">
                <a:latin typeface="Arial" pitchFamily="34" charset="0"/>
                <a:cs typeface="Arial" pitchFamily="34" charset="0"/>
              </a:rPr>
              <a:t>Project </a:t>
            </a:r>
            <a:r>
              <a:rPr lang="en-GB" sz="2800" dirty="0" err="1">
                <a:latin typeface="Arial" pitchFamily="34" charset="0"/>
                <a:cs typeface="Arial" pitchFamily="34" charset="0"/>
              </a:rPr>
              <a:t>Blastoff</a:t>
            </a:r>
            <a:endParaRPr lang="en-GB" sz="2800" dirty="0">
              <a:latin typeface="Arial" pitchFamily="34" charset="0"/>
              <a:cs typeface="Arial" pitchFamily="34" charset="0"/>
            </a:endParaRPr>
          </a:p>
          <a:p>
            <a:pPr marL="582930" indent="-514350">
              <a:lnSpc>
                <a:spcPct val="80000"/>
              </a:lnSpc>
              <a:buFont typeface="+mj-lt"/>
              <a:buAutoNum type="arabicPeriod"/>
            </a:pPr>
            <a:r>
              <a:rPr lang="en-GB" sz="2800" dirty="0">
                <a:latin typeface="Arial" pitchFamily="34" charset="0"/>
                <a:cs typeface="Arial" pitchFamily="34" charset="0"/>
              </a:rPr>
              <a:t>Trawling for Knowledge</a:t>
            </a:r>
          </a:p>
          <a:p>
            <a:pPr marL="582930" indent="-514350">
              <a:lnSpc>
                <a:spcPct val="80000"/>
              </a:lnSpc>
              <a:buFont typeface="+mj-lt"/>
              <a:buAutoNum type="arabicPeriod"/>
            </a:pPr>
            <a:r>
              <a:rPr lang="en-GB" sz="2800" dirty="0">
                <a:latin typeface="Arial" pitchFamily="34" charset="0"/>
                <a:cs typeface="Arial" pitchFamily="34" charset="0"/>
              </a:rPr>
              <a:t>Prototyping and scenario modelling</a:t>
            </a:r>
          </a:p>
          <a:p>
            <a:pPr marL="582930" indent="-514350">
              <a:lnSpc>
                <a:spcPct val="80000"/>
              </a:lnSpc>
              <a:buFont typeface="+mj-lt"/>
              <a:buAutoNum type="arabicPeriod"/>
            </a:pPr>
            <a:r>
              <a:rPr lang="en-GB" sz="2800" dirty="0">
                <a:latin typeface="Arial" pitchFamily="34" charset="0"/>
                <a:cs typeface="Arial" pitchFamily="34" charset="0"/>
              </a:rPr>
              <a:t>Writing them down</a:t>
            </a:r>
          </a:p>
          <a:p>
            <a:pPr marL="582930" indent="-514350">
              <a:lnSpc>
                <a:spcPct val="80000"/>
              </a:lnSpc>
              <a:buFont typeface="+mj-lt"/>
              <a:buAutoNum type="arabicPeriod"/>
            </a:pPr>
            <a:r>
              <a:rPr lang="en-GB" sz="2800" dirty="0">
                <a:latin typeface="Arial" pitchFamily="34" charset="0"/>
                <a:cs typeface="Arial" pitchFamily="34" charset="0"/>
              </a:rPr>
              <a:t>Quality Gateway</a:t>
            </a:r>
          </a:p>
          <a:p>
            <a:pPr marL="582930" indent="-514350">
              <a:lnSpc>
                <a:spcPct val="80000"/>
              </a:lnSpc>
              <a:buFont typeface="+mj-lt"/>
              <a:buAutoNum type="arabicPeriod"/>
            </a:pPr>
            <a:r>
              <a:rPr lang="en-GB" sz="2800" dirty="0">
                <a:latin typeface="Arial" pitchFamily="34" charset="0"/>
                <a:cs typeface="Arial" pitchFamily="34" charset="0"/>
              </a:rPr>
              <a:t>Reusing requirements</a:t>
            </a:r>
          </a:p>
          <a:p>
            <a:pPr marL="582930" indent="-514350">
              <a:lnSpc>
                <a:spcPct val="80000"/>
              </a:lnSpc>
              <a:buFont typeface="+mj-lt"/>
              <a:buAutoNum type="arabicPeriod"/>
            </a:pPr>
            <a:r>
              <a:rPr lang="en-GB" sz="2800" dirty="0">
                <a:latin typeface="Arial" pitchFamily="34" charset="0"/>
                <a:cs typeface="Arial" pitchFamily="34" charset="0"/>
              </a:rPr>
              <a:t>Taking Stock of the specification</a:t>
            </a:r>
          </a:p>
          <a:p>
            <a:pPr marL="582930" indent="-514350">
              <a:lnSpc>
                <a:spcPct val="80000"/>
              </a:lnSpc>
              <a:buFont typeface="+mj-lt"/>
              <a:buAutoNum type="arabicPeriod"/>
            </a:pPr>
            <a:r>
              <a:rPr lang="en-GB" sz="2800" dirty="0">
                <a:latin typeface="Arial" pitchFamily="34" charset="0"/>
                <a:cs typeface="Arial" pitchFamily="34" charset="0"/>
              </a:rPr>
              <a:t>Post Mortem</a:t>
            </a:r>
          </a:p>
          <a:p>
            <a:pPr marL="582930" indent="-514350">
              <a:lnSpc>
                <a:spcPct val="80000"/>
              </a:lnSpc>
              <a:buFont typeface="+mj-lt"/>
              <a:buAutoNum type="arabicPeriod"/>
            </a:pPr>
            <a:r>
              <a:rPr lang="en-GB" sz="2800" dirty="0">
                <a:latin typeface="Arial" pitchFamily="34" charset="0"/>
                <a:cs typeface="Arial" pitchFamily="34" charset="0"/>
              </a:rPr>
              <a:t>Tailoring your process</a:t>
            </a:r>
          </a:p>
        </p:txBody>
      </p:sp>
    </p:spTree>
    <p:extLst>
      <p:ext uri="{BB962C8B-B14F-4D97-AF65-F5344CB8AC3E}">
        <p14:creationId xmlns:p14="http://schemas.microsoft.com/office/powerpoint/2010/main" val="232859300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normAutofit/>
          </a:bodyPr>
          <a:lstStyle/>
          <a:p>
            <a:r>
              <a:rPr lang="en-GB" dirty="0"/>
              <a:t>Requirements </a:t>
            </a:r>
            <a:r>
              <a:rPr lang="en-GB" dirty="0" smtClean="0"/>
              <a:t>Process:</a:t>
            </a:r>
            <a:br>
              <a:rPr lang="en-GB" dirty="0" smtClean="0"/>
            </a:br>
            <a:r>
              <a:rPr lang="en-GB" dirty="0" smtClean="0"/>
              <a:t>1. Project </a:t>
            </a:r>
            <a:r>
              <a:rPr lang="en-GB" dirty="0" err="1"/>
              <a:t>Blastoff</a:t>
            </a:r>
            <a:endParaRPr lang="en-GB" dirty="0"/>
          </a:p>
        </p:txBody>
      </p:sp>
      <p:sp>
        <p:nvSpPr>
          <p:cNvPr id="5123" name="Rectangle 3"/>
          <p:cNvSpPr>
            <a:spLocks noGrp="1" noChangeArrowheads="1"/>
          </p:cNvSpPr>
          <p:nvPr>
            <p:ph idx="1"/>
          </p:nvPr>
        </p:nvSpPr>
        <p:spPr/>
        <p:txBody>
          <a:bodyPr/>
          <a:lstStyle/>
          <a:p>
            <a:r>
              <a:rPr lang="en-GB" dirty="0">
                <a:latin typeface="Arial" pitchFamily="34" charset="0"/>
                <a:cs typeface="Arial" pitchFamily="34" charset="0"/>
              </a:rPr>
              <a:t>Is a short burst of activity that puts together all the pieces that are necessary to get your project off to flying start and to ensure that your project is viable and well founded.</a:t>
            </a:r>
          </a:p>
          <a:p>
            <a:r>
              <a:rPr lang="en-GB" dirty="0">
                <a:latin typeface="Arial" pitchFamily="34" charset="0"/>
                <a:cs typeface="Arial" pitchFamily="34" charset="0"/>
              </a:rPr>
              <a:t>Determines the precise purpose that the product is to fulfil</a:t>
            </a:r>
          </a:p>
        </p:txBody>
      </p:sp>
    </p:spTree>
    <p:extLst>
      <p:ext uri="{BB962C8B-B14F-4D97-AF65-F5344CB8AC3E}">
        <p14:creationId xmlns:p14="http://schemas.microsoft.com/office/powerpoint/2010/main" val="74173024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normAutofit/>
          </a:bodyPr>
          <a:lstStyle/>
          <a:p>
            <a:r>
              <a:rPr lang="en-GB" dirty="0"/>
              <a:t>Requirements </a:t>
            </a:r>
            <a:r>
              <a:rPr lang="en-GB" dirty="0" smtClean="0"/>
              <a:t>Process:</a:t>
            </a:r>
            <a:br>
              <a:rPr lang="en-GB" dirty="0" smtClean="0"/>
            </a:br>
            <a:r>
              <a:rPr lang="en-GB" dirty="0" smtClean="0"/>
              <a:t>1. Project </a:t>
            </a:r>
            <a:r>
              <a:rPr lang="en-GB" dirty="0" err="1"/>
              <a:t>Blastoff</a:t>
            </a:r>
            <a:r>
              <a:rPr lang="en-GB" dirty="0"/>
              <a:t> (cont.)</a:t>
            </a:r>
          </a:p>
        </p:txBody>
      </p:sp>
      <p:sp>
        <p:nvSpPr>
          <p:cNvPr id="2" name="Объект 1"/>
          <p:cNvSpPr>
            <a:spLocks noGrp="1"/>
          </p:cNvSpPr>
          <p:nvPr>
            <p:ph idx="1"/>
          </p:nvPr>
        </p:nvSpPr>
        <p:spPr/>
        <p:txBody>
          <a:bodyPr>
            <a:normAutofit/>
          </a:bodyPr>
          <a:lstStyle/>
          <a:p>
            <a:pPr marL="609600" indent="-609600">
              <a:lnSpc>
                <a:spcPct val="80000"/>
              </a:lnSpc>
            </a:pPr>
            <a:r>
              <a:rPr lang="en-GB" b="1" u="sng" dirty="0">
                <a:latin typeface="Arial" pitchFamily="34" charset="0"/>
                <a:cs typeface="Arial" pitchFamily="34" charset="0"/>
              </a:rPr>
              <a:t>Deliverables:</a:t>
            </a:r>
          </a:p>
          <a:p>
            <a:pPr marL="906780" lvl="1" indent="-609600">
              <a:lnSpc>
                <a:spcPct val="80000"/>
              </a:lnSpc>
              <a:buFontTx/>
              <a:buAutoNum type="arabicPeriod"/>
            </a:pPr>
            <a:r>
              <a:rPr lang="en-GB" dirty="0">
                <a:latin typeface="Arial" pitchFamily="34" charset="0"/>
                <a:cs typeface="Arial" pitchFamily="34" charset="0"/>
              </a:rPr>
              <a:t>Purpose of the project</a:t>
            </a:r>
          </a:p>
          <a:p>
            <a:pPr marL="906780" lvl="1" indent="-609600">
              <a:lnSpc>
                <a:spcPct val="80000"/>
              </a:lnSpc>
              <a:buFontTx/>
              <a:buAutoNum type="arabicPeriod"/>
            </a:pPr>
            <a:r>
              <a:rPr lang="en-GB" dirty="0">
                <a:latin typeface="Arial" pitchFamily="34" charset="0"/>
                <a:cs typeface="Arial" pitchFamily="34" charset="0"/>
              </a:rPr>
              <a:t>The client</a:t>
            </a:r>
          </a:p>
          <a:p>
            <a:pPr marL="906780" lvl="1" indent="-609600">
              <a:lnSpc>
                <a:spcPct val="80000"/>
              </a:lnSpc>
              <a:buFontTx/>
              <a:buAutoNum type="arabicPeriod"/>
            </a:pPr>
            <a:r>
              <a:rPr lang="en-GB" dirty="0">
                <a:latin typeface="Arial" pitchFamily="34" charset="0"/>
                <a:cs typeface="Arial" pitchFamily="34" charset="0"/>
              </a:rPr>
              <a:t>The customer</a:t>
            </a:r>
          </a:p>
          <a:p>
            <a:pPr marL="906780" lvl="1" indent="-609600">
              <a:lnSpc>
                <a:spcPct val="80000"/>
              </a:lnSpc>
              <a:buFontTx/>
              <a:buAutoNum type="arabicPeriod"/>
            </a:pPr>
            <a:r>
              <a:rPr lang="en-GB" dirty="0">
                <a:latin typeface="Arial" pitchFamily="34" charset="0"/>
                <a:cs typeface="Arial" pitchFamily="34" charset="0"/>
              </a:rPr>
              <a:t>The stakeholders</a:t>
            </a:r>
          </a:p>
          <a:p>
            <a:pPr marL="906780" lvl="1" indent="-609600">
              <a:lnSpc>
                <a:spcPct val="80000"/>
              </a:lnSpc>
              <a:buFontTx/>
              <a:buAutoNum type="arabicPeriod"/>
            </a:pPr>
            <a:r>
              <a:rPr lang="en-GB" dirty="0">
                <a:latin typeface="Arial" pitchFamily="34" charset="0"/>
                <a:cs typeface="Arial" pitchFamily="34" charset="0"/>
              </a:rPr>
              <a:t>The users</a:t>
            </a:r>
          </a:p>
          <a:p>
            <a:pPr marL="906780" lvl="1" indent="-609600">
              <a:lnSpc>
                <a:spcPct val="80000"/>
              </a:lnSpc>
              <a:buFontTx/>
              <a:buAutoNum type="arabicPeriod"/>
            </a:pPr>
            <a:r>
              <a:rPr lang="en-GB" dirty="0">
                <a:latin typeface="Arial" pitchFamily="34" charset="0"/>
                <a:cs typeface="Arial" pitchFamily="34" charset="0"/>
              </a:rPr>
              <a:t>Constraints</a:t>
            </a:r>
          </a:p>
          <a:p>
            <a:pPr marL="906780" lvl="1" indent="-609600">
              <a:lnSpc>
                <a:spcPct val="80000"/>
              </a:lnSpc>
              <a:buFontTx/>
              <a:buAutoNum type="arabicPeriod"/>
            </a:pPr>
            <a:r>
              <a:rPr lang="en-GB" dirty="0">
                <a:latin typeface="Arial" pitchFamily="34" charset="0"/>
                <a:cs typeface="Arial" pitchFamily="34" charset="0"/>
              </a:rPr>
              <a:t>Names</a:t>
            </a:r>
          </a:p>
          <a:p>
            <a:pPr marL="906780" lvl="1" indent="-609600">
              <a:lnSpc>
                <a:spcPct val="80000"/>
              </a:lnSpc>
              <a:buFontTx/>
              <a:buAutoNum type="arabicPeriod"/>
            </a:pPr>
            <a:r>
              <a:rPr lang="en-GB" dirty="0">
                <a:latin typeface="Arial" pitchFamily="34" charset="0"/>
                <a:cs typeface="Arial" pitchFamily="34" charset="0"/>
              </a:rPr>
              <a:t>Relevant facts and assumptions</a:t>
            </a:r>
          </a:p>
          <a:p>
            <a:pPr marL="906780" lvl="1" indent="-609600">
              <a:lnSpc>
                <a:spcPct val="80000"/>
              </a:lnSpc>
              <a:buFontTx/>
              <a:buAutoNum type="arabicPeriod"/>
            </a:pPr>
            <a:r>
              <a:rPr lang="en-GB" dirty="0">
                <a:latin typeface="Arial" pitchFamily="34" charset="0"/>
                <a:cs typeface="Arial" pitchFamily="34" charset="0"/>
              </a:rPr>
              <a:t>The scope of the work</a:t>
            </a:r>
          </a:p>
          <a:p>
            <a:pPr marL="906780" lvl="1" indent="-609600">
              <a:lnSpc>
                <a:spcPct val="80000"/>
              </a:lnSpc>
              <a:buFontTx/>
              <a:buAutoNum type="arabicPeriod"/>
            </a:pPr>
            <a:r>
              <a:rPr lang="en-GB" dirty="0">
                <a:latin typeface="Arial" pitchFamily="34" charset="0"/>
                <a:cs typeface="Arial" pitchFamily="34" charset="0"/>
              </a:rPr>
              <a:t>The estimated cost</a:t>
            </a:r>
          </a:p>
          <a:p>
            <a:pPr marL="906780" lvl="1" indent="-609600">
              <a:lnSpc>
                <a:spcPct val="80000"/>
              </a:lnSpc>
              <a:buFontTx/>
              <a:buAutoNum type="arabicPeriod"/>
            </a:pPr>
            <a:r>
              <a:rPr lang="en-GB" dirty="0">
                <a:latin typeface="Arial" pitchFamily="34" charset="0"/>
                <a:cs typeface="Arial" pitchFamily="34" charset="0"/>
              </a:rPr>
              <a:t>The risks</a:t>
            </a:r>
          </a:p>
          <a:p>
            <a:pPr marL="609600" indent="-609600">
              <a:lnSpc>
                <a:spcPct val="80000"/>
              </a:lnSpc>
              <a:buFontTx/>
              <a:buAutoNum type="arabicPeriod"/>
            </a:pPr>
            <a:endParaRPr lang="en-GB" dirty="0">
              <a:latin typeface="Arial" pitchFamily="34" charset="0"/>
              <a:cs typeface="Arial" pitchFamily="34" charset="0"/>
            </a:endParaRPr>
          </a:p>
          <a:p>
            <a:pPr marL="609600" indent="-609600">
              <a:lnSpc>
                <a:spcPct val="80000"/>
              </a:lnSpc>
              <a:buFont typeface="Wingdings" pitchFamily="2" charset="2"/>
              <a:buNone/>
            </a:pPr>
            <a:endParaRPr lang="en-GB" dirty="0">
              <a:latin typeface="Arial" pitchFamily="34" charset="0"/>
              <a:cs typeface="Arial" pitchFamily="34" charset="0"/>
            </a:endParaRPr>
          </a:p>
          <a:p>
            <a:pPr marL="609600" indent="-609600">
              <a:lnSpc>
                <a:spcPct val="80000"/>
              </a:lnSpc>
            </a:pPr>
            <a:endParaRPr lang="en-GB" dirty="0">
              <a:latin typeface="Arial" pitchFamily="34" charset="0"/>
              <a:cs typeface="Arial" pitchFamily="34" charset="0"/>
            </a:endParaRPr>
          </a:p>
          <a:p>
            <a:endParaRPr lang="ru-RU" dirty="0"/>
          </a:p>
        </p:txBody>
      </p:sp>
      <p:pic>
        <p:nvPicPr>
          <p:cNvPr id="6149" name="Picture 5" descr="blastoff-ship">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688" y="2636838"/>
            <a:ext cx="2016125" cy="17287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951852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normAutofit/>
          </a:bodyPr>
          <a:lstStyle/>
          <a:p>
            <a:r>
              <a:rPr lang="en-GB" dirty="0"/>
              <a:t>Requirements </a:t>
            </a:r>
            <a:r>
              <a:rPr lang="en-GB" dirty="0" smtClean="0"/>
              <a:t>Process:</a:t>
            </a:r>
            <a:br>
              <a:rPr lang="en-GB" dirty="0" smtClean="0"/>
            </a:br>
            <a:r>
              <a:rPr lang="en-GB" dirty="0" smtClean="0"/>
              <a:t>2. Trawling </a:t>
            </a:r>
            <a:r>
              <a:rPr lang="en-GB" dirty="0"/>
              <a:t>for Knowledge</a:t>
            </a:r>
          </a:p>
        </p:txBody>
      </p:sp>
      <p:sp>
        <p:nvSpPr>
          <p:cNvPr id="2" name="Объект 1"/>
          <p:cNvSpPr>
            <a:spLocks noGrp="1"/>
          </p:cNvSpPr>
          <p:nvPr>
            <p:ph idx="1"/>
          </p:nvPr>
        </p:nvSpPr>
        <p:spPr/>
        <p:txBody>
          <a:bodyPr>
            <a:normAutofit/>
          </a:bodyPr>
          <a:lstStyle/>
          <a:p>
            <a:pPr marL="609600" indent="-609600">
              <a:buFontTx/>
              <a:buAutoNum type="arabicPeriod"/>
            </a:pPr>
            <a:r>
              <a:rPr lang="en-GB" dirty="0">
                <a:latin typeface="Arial" pitchFamily="34" charset="0"/>
                <a:cs typeface="Arial" pitchFamily="34" charset="0"/>
              </a:rPr>
              <a:t>Studying the work that is currently done in response to a business event;</a:t>
            </a:r>
          </a:p>
          <a:p>
            <a:pPr marL="609600" indent="-609600">
              <a:buFontTx/>
              <a:buAutoNum type="arabicPeriod"/>
            </a:pPr>
            <a:r>
              <a:rPr lang="en-GB" dirty="0">
                <a:latin typeface="Arial" pitchFamily="34" charset="0"/>
                <a:cs typeface="Arial" pitchFamily="34" charset="0"/>
              </a:rPr>
              <a:t>Learning the desires and aspirations of the adjacent systems involved in the business event;</a:t>
            </a:r>
          </a:p>
          <a:p>
            <a:pPr marL="609600" indent="-609600">
              <a:buFontTx/>
              <a:buAutoNum type="arabicPeriod"/>
            </a:pPr>
            <a:r>
              <a:rPr lang="en-GB" dirty="0">
                <a:latin typeface="Arial" pitchFamily="34" charset="0"/>
                <a:cs typeface="Arial" pitchFamily="34" charset="0"/>
              </a:rPr>
              <a:t>Determining the best response that the organization can make to the business event;</a:t>
            </a:r>
          </a:p>
          <a:p>
            <a:pPr marL="609600" indent="-609600">
              <a:buFontTx/>
              <a:buAutoNum type="arabicPeriod"/>
            </a:pPr>
            <a:r>
              <a:rPr lang="en-GB" dirty="0">
                <a:latin typeface="Arial" pitchFamily="34" charset="0"/>
                <a:cs typeface="Arial" pitchFamily="34" charset="0"/>
              </a:rPr>
              <a:t>Determining the way that the product will contribute to the desired response;</a:t>
            </a:r>
          </a:p>
          <a:p>
            <a:pPr marL="609600" indent="-609600">
              <a:buFontTx/>
              <a:buAutoNum type="arabicPeriod"/>
            </a:pPr>
            <a:r>
              <a:rPr lang="en-GB" dirty="0">
                <a:latin typeface="Arial" pitchFamily="34" charset="0"/>
                <a:cs typeface="Arial" pitchFamily="34" charset="0"/>
              </a:rPr>
              <a:t>Determining and describing the requirements for the product.</a:t>
            </a:r>
          </a:p>
          <a:p>
            <a:endParaRPr lang="ru-RU" dirty="0">
              <a:latin typeface="Arial" pitchFamily="34" charset="0"/>
              <a:cs typeface="Arial" pitchFamily="34" charset="0"/>
            </a:endParaRPr>
          </a:p>
        </p:txBody>
      </p:sp>
    </p:spTree>
    <p:extLst>
      <p:ext uri="{BB962C8B-B14F-4D97-AF65-F5344CB8AC3E}">
        <p14:creationId xmlns:p14="http://schemas.microsoft.com/office/powerpoint/2010/main" val="14830437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115616" y="1268760"/>
            <a:ext cx="7024744" cy="1143000"/>
          </a:xfrm>
        </p:spPr>
        <p:txBody>
          <a:bodyPr>
            <a:normAutofit fontScale="90000"/>
          </a:bodyPr>
          <a:lstStyle/>
          <a:p>
            <a:r>
              <a:rPr lang="en-GB" sz="4000" dirty="0" smtClean="0"/>
              <a:t/>
            </a:r>
            <a:br>
              <a:rPr lang="en-GB" sz="4000" dirty="0" smtClean="0"/>
            </a:br>
            <a:r>
              <a:rPr lang="en-GB" dirty="0"/>
              <a:t>Requirements </a:t>
            </a:r>
            <a:r>
              <a:rPr lang="en-GB" dirty="0" smtClean="0"/>
              <a:t>Process:</a:t>
            </a:r>
            <a:br>
              <a:rPr lang="en-GB" dirty="0" smtClean="0"/>
            </a:br>
            <a:r>
              <a:rPr lang="en-GB" dirty="0" smtClean="0"/>
              <a:t>3. </a:t>
            </a:r>
            <a:r>
              <a:rPr lang="en-GB" sz="4000" dirty="0" smtClean="0"/>
              <a:t>Prototyping </a:t>
            </a:r>
            <a:r>
              <a:rPr lang="en-GB" sz="4000" dirty="0"/>
              <a:t>and scenario modelling</a:t>
            </a:r>
          </a:p>
        </p:txBody>
      </p:sp>
      <p:sp>
        <p:nvSpPr>
          <p:cNvPr id="2" name="Объект 1"/>
          <p:cNvSpPr>
            <a:spLocks noGrp="1"/>
          </p:cNvSpPr>
          <p:nvPr>
            <p:ph idx="1"/>
          </p:nvPr>
        </p:nvSpPr>
        <p:spPr/>
        <p:txBody>
          <a:bodyPr>
            <a:normAutofit/>
          </a:bodyPr>
          <a:lstStyle/>
          <a:p>
            <a:endParaRPr lang="en-GB" dirty="0">
              <a:latin typeface="Arial" pitchFamily="34" charset="0"/>
              <a:cs typeface="Arial" pitchFamily="34" charset="0"/>
            </a:endParaRPr>
          </a:p>
          <a:p>
            <a:r>
              <a:rPr lang="en-GB" dirty="0">
                <a:latin typeface="Arial" pitchFamily="34" charset="0"/>
                <a:cs typeface="Arial" pitchFamily="34" charset="0"/>
              </a:rPr>
              <a:t>The purpose of the </a:t>
            </a:r>
            <a:r>
              <a:rPr lang="en-GB" b="1" i="1" dirty="0">
                <a:latin typeface="Arial" pitchFamily="34" charset="0"/>
                <a:cs typeface="Arial" pitchFamily="34" charset="0"/>
              </a:rPr>
              <a:t>prototype</a:t>
            </a:r>
            <a:r>
              <a:rPr lang="en-GB" dirty="0">
                <a:latin typeface="Arial" pitchFamily="34" charset="0"/>
                <a:cs typeface="Arial" pitchFamily="34" charset="0"/>
              </a:rPr>
              <a:t> is to simulate aspects of the product and to make it real enough to help users think of requirements that might otherwise be missed.</a:t>
            </a:r>
          </a:p>
          <a:p>
            <a:r>
              <a:rPr lang="en-GB" b="1" i="1" dirty="0">
                <a:latin typeface="Arial" pitchFamily="34" charset="0"/>
                <a:cs typeface="Arial" pitchFamily="34" charset="0"/>
              </a:rPr>
              <a:t>Scenario modelling</a:t>
            </a:r>
            <a:r>
              <a:rPr lang="en-GB" b="1" dirty="0">
                <a:latin typeface="Arial" pitchFamily="34" charset="0"/>
                <a:cs typeface="Arial" pitchFamily="34" charset="0"/>
              </a:rPr>
              <a:t> </a:t>
            </a:r>
            <a:r>
              <a:rPr lang="en-GB" dirty="0">
                <a:latin typeface="Arial" pitchFamily="34" charset="0"/>
                <a:cs typeface="Arial" pitchFamily="34" charset="0"/>
              </a:rPr>
              <a:t>is used to illustrate a situation. Contains a number of scenes or episodes that tell a detailed story of a specific situation.</a:t>
            </a:r>
          </a:p>
          <a:p>
            <a:endParaRPr lang="ru-RU" dirty="0">
              <a:latin typeface="Arial" pitchFamily="34" charset="0"/>
              <a:cs typeface="Arial" pitchFamily="34" charset="0"/>
            </a:endParaRPr>
          </a:p>
        </p:txBody>
      </p:sp>
    </p:spTree>
    <p:extLst>
      <p:ext uri="{BB962C8B-B14F-4D97-AF65-F5344CB8AC3E}">
        <p14:creationId xmlns:p14="http://schemas.microsoft.com/office/powerpoint/2010/main" val="377777043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GB" dirty="0" smtClean="0"/>
              <a:t>Requirements Process:</a:t>
            </a:r>
            <a:br>
              <a:rPr lang="en-GB" dirty="0" smtClean="0"/>
            </a:br>
            <a:endParaRPr lang="ru-RU" dirty="0"/>
          </a:p>
        </p:txBody>
      </p:sp>
      <p:sp>
        <p:nvSpPr>
          <p:cNvPr id="3" name="Объект 2"/>
          <p:cNvSpPr>
            <a:spLocks noGrp="1"/>
          </p:cNvSpPr>
          <p:nvPr>
            <p:ph idx="1"/>
          </p:nvPr>
        </p:nvSpPr>
        <p:spPr/>
        <p:txBody>
          <a:bodyPr>
            <a:normAutofit/>
          </a:bodyPr>
          <a:lstStyle/>
          <a:p>
            <a:pPr marL="582930" indent="-514350">
              <a:lnSpc>
                <a:spcPct val="80000"/>
              </a:lnSpc>
              <a:buFont typeface="+mj-lt"/>
              <a:buAutoNum type="arabicPeriod" startAt="4"/>
            </a:pPr>
            <a:r>
              <a:rPr lang="en-GB" sz="3600" dirty="0">
                <a:latin typeface="Arial" pitchFamily="34" charset="0"/>
                <a:cs typeface="Arial" pitchFamily="34" charset="0"/>
              </a:rPr>
              <a:t>Writing them down</a:t>
            </a:r>
          </a:p>
          <a:p>
            <a:pPr marL="582930" indent="-514350">
              <a:lnSpc>
                <a:spcPct val="80000"/>
              </a:lnSpc>
              <a:buFont typeface="+mj-lt"/>
              <a:buAutoNum type="arabicPeriod" startAt="4"/>
            </a:pPr>
            <a:r>
              <a:rPr lang="en-GB" sz="3600" dirty="0">
                <a:latin typeface="Arial" pitchFamily="34" charset="0"/>
                <a:cs typeface="Arial" pitchFamily="34" charset="0"/>
              </a:rPr>
              <a:t>Quality Gateway</a:t>
            </a:r>
            <a:endParaRPr lang="ru-RU" sz="3600" dirty="0"/>
          </a:p>
          <a:p>
            <a:pPr marL="582930" indent="-514350">
              <a:lnSpc>
                <a:spcPct val="80000"/>
              </a:lnSpc>
              <a:buFont typeface="+mj-lt"/>
              <a:buAutoNum type="arabicPeriod" startAt="4"/>
            </a:pPr>
            <a:endParaRPr lang="ru-RU" sz="3600" dirty="0"/>
          </a:p>
        </p:txBody>
      </p:sp>
    </p:spTree>
    <p:extLst>
      <p:ext uri="{BB962C8B-B14F-4D97-AF65-F5344CB8AC3E}">
        <p14:creationId xmlns:p14="http://schemas.microsoft.com/office/powerpoint/2010/main" val="146952820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normAutofit/>
          </a:bodyPr>
          <a:lstStyle/>
          <a:p>
            <a:r>
              <a:rPr lang="en-GB" dirty="0"/>
              <a:t>Requirements </a:t>
            </a:r>
            <a:r>
              <a:rPr lang="en-GB" dirty="0" smtClean="0"/>
              <a:t>Process:</a:t>
            </a:r>
            <a:br>
              <a:rPr lang="en-GB" dirty="0" smtClean="0"/>
            </a:br>
            <a:r>
              <a:rPr lang="en-GB" dirty="0" smtClean="0"/>
              <a:t>6. Reusing </a:t>
            </a:r>
            <a:r>
              <a:rPr lang="en-GB" dirty="0"/>
              <a:t>requirements</a:t>
            </a:r>
          </a:p>
        </p:txBody>
      </p:sp>
      <p:sp>
        <p:nvSpPr>
          <p:cNvPr id="10243" name="Rectangle 3"/>
          <p:cNvSpPr>
            <a:spLocks noGrp="1" noChangeArrowheads="1"/>
          </p:cNvSpPr>
          <p:nvPr>
            <p:ph idx="1"/>
          </p:nvPr>
        </p:nvSpPr>
        <p:spPr/>
        <p:txBody>
          <a:bodyPr/>
          <a:lstStyle/>
          <a:p>
            <a:r>
              <a:rPr lang="en-GB" dirty="0">
                <a:latin typeface="Arial" pitchFamily="34" charset="0"/>
                <a:cs typeface="Arial" pitchFamily="34" charset="0"/>
              </a:rPr>
              <a:t>Entails making use of requirements that have been written for other projects. They can come from a number of sources – a reuse library of specifications, other requirements specifications that are similar or in the same domain, or informally from other people’s experience.</a:t>
            </a:r>
          </a:p>
        </p:txBody>
      </p:sp>
      <p:pic>
        <p:nvPicPr>
          <p:cNvPr id="10245" name="Picture 5" descr="soft-reuse-interlac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7050" y="5013325"/>
            <a:ext cx="1943100" cy="1617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611426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1043490" y="1027664"/>
            <a:ext cx="7024744" cy="1393224"/>
          </a:xfrm>
        </p:spPr>
        <p:txBody>
          <a:bodyPr>
            <a:normAutofit fontScale="90000"/>
          </a:bodyPr>
          <a:lstStyle/>
          <a:p>
            <a:r>
              <a:rPr lang="en-GB" dirty="0"/>
              <a:t>Requirements </a:t>
            </a:r>
            <a:r>
              <a:rPr lang="en-GB" dirty="0" smtClean="0"/>
              <a:t>Process:</a:t>
            </a:r>
            <a:br>
              <a:rPr lang="en-GB" dirty="0" smtClean="0"/>
            </a:br>
            <a:r>
              <a:rPr lang="en-GB" dirty="0" smtClean="0"/>
              <a:t>7. Taking </a:t>
            </a:r>
            <a:r>
              <a:rPr lang="en-GB" dirty="0"/>
              <a:t>stock of the specification</a:t>
            </a:r>
          </a:p>
        </p:txBody>
      </p:sp>
      <p:sp>
        <p:nvSpPr>
          <p:cNvPr id="11267" name="Rectangle 3"/>
          <p:cNvSpPr>
            <a:spLocks noGrp="1" noChangeArrowheads="1"/>
          </p:cNvSpPr>
          <p:nvPr>
            <p:ph idx="1"/>
          </p:nvPr>
        </p:nvSpPr>
        <p:spPr/>
        <p:txBody>
          <a:bodyPr>
            <a:normAutofit/>
          </a:bodyPr>
          <a:lstStyle/>
          <a:p>
            <a:r>
              <a:rPr lang="en-GB" sz="2800" dirty="0">
                <a:latin typeface="Arial" pitchFamily="34" charset="0"/>
                <a:cs typeface="Arial" pitchFamily="34" charset="0"/>
              </a:rPr>
              <a:t>Considers all of the requirements and their effect on each.</a:t>
            </a:r>
          </a:p>
          <a:p>
            <a:r>
              <a:rPr lang="en-GB" sz="2800" dirty="0">
                <a:latin typeface="Arial" pitchFamily="34" charset="0"/>
                <a:cs typeface="Arial" pitchFamily="34" charset="0"/>
              </a:rPr>
              <a:t>The objective of the stocktake is to review the specification and find requirements that are:</a:t>
            </a:r>
          </a:p>
          <a:p>
            <a:pPr lvl="1"/>
            <a:r>
              <a:rPr lang="en-GB" sz="2600" dirty="0">
                <a:latin typeface="Arial" pitchFamily="34" charset="0"/>
                <a:cs typeface="Arial" pitchFamily="34" charset="0"/>
              </a:rPr>
              <a:t>Missing</a:t>
            </a:r>
          </a:p>
          <a:p>
            <a:pPr lvl="1"/>
            <a:r>
              <a:rPr lang="en-GB" sz="2600" dirty="0">
                <a:latin typeface="Arial" pitchFamily="34" charset="0"/>
                <a:cs typeface="Arial" pitchFamily="34" charset="0"/>
              </a:rPr>
              <a:t>Conflicting</a:t>
            </a:r>
          </a:p>
          <a:p>
            <a:pPr lvl="1"/>
            <a:r>
              <a:rPr lang="en-GB" sz="2600" dirty="0">
                <a:latin typeface="Arial" pitchFamily="34" charset="0"/>
                <a:cs typeface="Arial" pitchFamily="34" charset="0"/>
              </a:rPr>
              <a:t>Ambiguous </a:t>
            </a:r>
          </a:p>
        </p:txBody>
      </p:sp>
    </p:spTree>
    <p:extLst>
      <p:ext uri="{BB962C8B-B14F-4D97-AF65-F5344CB8AC3E}">
        <p14:creationId xmlns:p14="http://schemas.microsoft.com/office/powerpoint/2010/main" val="346352444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891478" y="723900"/>
            <a:ext cx="8229600" cy="1139825"/>
          </a:xfrm>
        </p:spPr>
        <p:txBody>
          <a:bodyPr>
            <a:normAutofit fontScale="90000"/>
          </a:bodyPr>
          <a:lstStyle/>
          <a:p>
            <a:r>
              <a:rPr lang="en-GB" dirty="0"/>
              <a:t>Requirements Process: </a:t>
            </a:r>
            <a:r>
              <a:rPr lang="en-GB" dirty="0" smtClean="0"/>
              <a:t/>
            </a:r>
            <a:br>
              <a:rPr lang="en-GB" dirty="0" smtClean="0"/>
            </a:br>
            <a:r>
              <a:rPr lang="en-GB" dirty="0" smtClean="0"/>
              <a:t>8. </a:t>
            </a:r>
            <a:r>
              <a:rPr lang="en-US" dirty="0" smtClean="0"/>
              <a:t>Post </a:t>
            </a:r>
            <a:r>
              <a:rPr lang="en-US" dirty="0"/>
              <a:t>Mortem</a:t>
            </a:r>
            <a:endParaRPr lang="ru-RU" dirty="0"/>
          </a:p>
        </p:txBody>
      </p:sp>
      <p:sp>
        <p:nvSpPr>
          <p:cNvPr id="36867" name="Rectangle 3"/>
          <p:cNvSpPr>
            <a:spLocks noGrp="1" noChangeArrowheads="1"/>
          </p:cNvSpPr>
          <p:nvPr>
            <p:ph type="body" sz="half" idx="1"/>
          </p:nvPr>
        </p:nvSpPr>
        <p:spPr>
          <a:xfrm>
            <a:off x="539552" y="2208212"/>
            <a:ext cx="6275388" cy="4238625"/>
          </a:xfrm>
        </p:spPr>
        <p:txBody>
          <a:bodyPr/>
          <a:lstStyle/>
          <a:p>
            <a:r>
              <a:rPr lang="en-US" sz="2800" dirty="0">
                <a:latin typeface="Arial" pitchFamily="34" charset="0"/>
                <a:cs typeface="Arial" pitchFamily="34" charset="0"/>
              </a:rPr>
              <a:t>What did we do right?</a:t>
            </a:r>
          </a:p>
          <a:p>
            <a:r>
              <a:rPr lang="en-US" sz="2800" dirty="0">
                <a:latin typeface="Arial" pitchFamily="34" charset="0"/>
                <a:cs typeface="Arial" pitchFamily="34" charset="0"/>
              </a:rPr>
              <a:t>What did we do wrong?</a:t>
            </a:r>
          </a:p>
          <a:p>
            <a:r>
              <a:rPr lang="en-US" sz="2800" dirty="0">
                <a:latin typeface="Arial" pitchFamily="34" charset="0"/>
                <a:cs typeface="Arial" pitchFamily="34" charset="0"/>
              </a:rPr>
              <a:t>If we had to do it again, what would you do differently?</a:t>
            </a:r>
            <a:endParaRPr lang="ru-RU" sz="2800" dirty="0">
              <a:latin typeface="Arial" pitchFamily="34" charset="0"/>
              <a:cs typeface="Arial" pitchFamily="34" charset="0"/>
            </a:endParaRPr>
          </a:p>
        </p:txBody>
      </p:sp>
      <p:pic>
        <p:nvPicPr>
          <p:cNvPr id="36869" name="Picture 5" descr="2004-10-12%2520Latham%2520ALP%2520postmortem%2520226">
            <a:hlinkClick r:id="rId2"/>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a:xfrm>
            <a:off x="6084168" y="4221088"/>
            <a:ext cx="2307282" cy="2072281"/>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02620516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755576" y="710106"/>
            <a:ext cx="8229600" cy="1139825"/>
          </a:xfrm>
        </p:spPr>
        <p:txBody>
          <a:bodyPr>
            <a:normAutofit fontScale="90000"/>
          </a:bodyPr>
          <a:lstStyle/>
          <a:p>
            <a:r>
              <a:rPr lang="en-GB" dirty="0"/>
              <a:t>Requirements Process: </a:t>
            </a:r>
            <a:r>
              <a:rPr lang="en-GB" dirty="0" smtClean="0"/>
              <a:t/>
            </a:r>
            <a:br>
              <a:rPr lang="en-GB" dirty="0" smtClean="0"/>
            </a:br>
            <a:r>
              <a:rPr lang="en-GB" dirty="0" smtClean="0"/>
              <a:t>9. Tailoring </a:t>
            </a:r>
            <a:r>
              <a:rPr lang="en-GB" dirty="0"/>
              <a:t>your process</a:t>
            </a:r>
          </a:p>
        </p:txBody>
      </p:sp>
      <p:sp>
        <p:nvSpPr>
          <p:cNvPr id="12291" name="Rectangle 3"/>
          <p:cNvSpPr>
            <a:spLocks noGrp="1" noChangeArrowheads="1"/>
          </p:cNvSpPr>
          <p:nvPr>
            <p:ph type="body" sz="half" idx="1"/>
          </p:nvPr>
        </p:nvSpPr>
        <p:spPr>
          <a:xfrm>
            <a:off x="457200" y="1981200"/>
            <a:ext cx="8218488" cy="3886200"/>
          </a:xfrm>
        </p:spPr>
        <p:txBody>
          <a:bodyPr/>
          <a:lstStyle/>
          <a:p>
            <a:r>
              <a:rPr lang="en-GB" sz="2800" dirty="0">
                <a:latin typeface="Arial" pitchFamily="34" charset="0"/>
                <a:cs typeface="Arial" pitchFamily="34" charset="0"/>
              </a:rPr>
              <a:t>Once you understand the content and purpose of each deliverable, ask how each one would best be produced within your project environment using your sources.</a:t>
            </a:r>
          </a:p>
          <a:p>
            <a:r>
              <a:rPr lang="en-GB" sz="2800" dirty="0">
                <a:latin typeface="Arial" pitchFamily="34" charset="0"/>
                <a:cs typeface="Arial" pitchFamily="34" charset="0"/>
              </a:rPr>
              <a:t>The tailoring task is determining how your project will produce them.</a:t>
            </a:r>
          </a:p>
        </p:txBody>
      </p:sp>
      <p:pic>
        <p:nvPicPr>
          <p:cNvPr id="12293" name="Picture 5" descr="Tailoring_Scissors">
            <a:hlinkClick r:id="rId2"/>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a:xfrm>
            <a:off x="6444208" y="4509120"/>
            <a:ext cx="1800200" cy="1800200"/>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10130485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lstStyle/>
          <a:p>
            <a:r>
              <a:rPr lang="en-US" dirty="0" smtClean="0"/>
              <a:t>Requirements types</a:t>
            </a:r>
            <a:endParaRPr lang="ru-RU" dirty="0"/>
          </a:p>
        </p:txBody>
      </p:sp>
      <p:sp>
        <p:nvSpPr>
          <p:cNvPr id="7" name="Объект 6"/>
          <p:cNvSpPr>
            <a:spLocks noGrp="1"/>
          </p:cNvSpPr>
          <p:nvPr>
            <p:ph idx="1"/>
          </p:nvPr>
        </p:nvSpPr>
        <p:spPr/>
        <p:txBody>
          <a:bodyPr>
            <a:normAutofit/>
          </a:bodyPr>
          <a:lstStyle/>
          <a:p>
            <a:r>
              <a:rPr lang="en-US" sz="3600" dirty="0" smtClean="0">
                <a:latin typeface="Arial" pitchFamily="34" charset="0"/>
                <a:cs typeface="Arial" pitchFamily="34" charset="0"/>
              </a:rPr>
              <a:t>Functional</a:t>
            </a:r>
          </a:p>
          <a:p>
            <a:r>
              <a:rPr lang="en-US" sz="3600" dirty="0" smtClean="0">
                <a:latin typeface="Arial" pitchFamily="34" charset="0"/>
                <a:cs typeface="Arial" pitchFamily="34" charset="0"/>
              </a:rPr>
              <a:t>Non-functional</a:t>
            </a:r>
            <a:endParaRPr lang="ru-RU" sz="3600" dirty="0">
              <a:latin typeface="Arial" pitchFamily="34" charset="0"/>
              <a:cs typeface="Arial" pitchFamily="34" charset="0"/>
            </a:endParaRPr>
          </a:p>
        </p:txBody>
      </p:sp>
    </p:spTree>
    <p:extLst>
      <p:ext uri="{BB962C8B-B14F-4D97-AF65-F5344CB8AC3E}">
        <p14:creationId xmlns:p14="http://schemas.microsoft.com/office/powerpoint/2010/main" val="404129866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GB"/>
              <a:t>Functional Requirements</a:t>
            </a:r>
          </a:p>
        </p:txBody>
      </p:sp>
      <p:sp>
        <p:nvSpPr>
          <p:cNvPr id="13315" name="Rectangle 3"/>
          <p:cNvSpPr>
            <a:spLocks noGrp="1" noChangeArrowheads="1"/>
          </p:cNvSpPr>
          <p:nvPr>
            <p:ph idx="1"/>
          </p:nvPr>
        </p:nvSpPr>
        <p:spPr/>
        <p:txBody>
          <a:bodyPr>
            <a:normAutofit/>
          </a:bodyPr>
          <a:lstStyle/>
          <a:p>
            <a:r>
              <a:rPr lang="en-GB" sz="2800" dirty="0">
                <a:latin typeface="Arial" pitchFamily="34" charset="0"/>
                <a:cs typeface="Arial" pitchFamily="34" charset="0"/>
              </a:rPr>
              <a:t>Specifications of the product’s </a:t>
            </a:r>
            <a:r>
              <a:rPr lang="en-GB" sz="2800" b="1" dirty="0">
                <a:latin typeface="Arial" pitchFamily="34" charset="0"/>
                <a:cs typeface="Arial" pitchFamily="34" charset="0"/>
              </a:rPr>
              <a:t>functionality</a:t>
            </a:r>
            <a:r>
              <a:rPr lang="en-GB" sz="2800" dirty="0">
                <a:latin typeface="Arial" pitchFamily="34" charset="0"/>
                <a:cs typeface="Arial" pitchFamily="34" charset="0"/>
              </a:rPr>
              <a:t>;</a:t>
            </a:r>
          </a:p>
          <a:p>
            <a:r>
              <a:rPr lang="en-GB" sz="2800" b="1" dirty="0">
                <a:latin typeface="Arial" pitchFamily="34" charset="0"/>
                <a:cs typeface="Arial" pitchFamily="34" charset="0"/>
              </a:rPr>
              <a:t>Actions</a:t>
            </a:r>
            <a:r>
              <a:rPr lang="en-GB" sz="2800" dirty="0">
                <a:latin typeface="Arial" pitchFamily="34" charset="0"/>
                <a:cs typeface="Arial" pitchFamily="34" charset="0"/>
              </a:rPr>
              <a:t> the product must take – check calculate, record, retrieve</a:t>
            </a:r>
          </a:p>
          <a:p>
            <a:r>
              <a:rPr lang="en-GB" sz="2800" dirty="0">
                <a:latin typeface="Arial" pitchFamily="34" charset="0"/>
                <a:cs typeface="Arial" pitchFamily="34" charset="0"/>
              </a:rPr>
              <a:t>Derived from the fundamental purpose of the product;</a:t>
            </a:r>
          </a:p>
          <a:p>
            <a:r>
              <a:rPr lang="en-GB" sz="2800" b="1" dirty="0">
                <a:latin typeface="Arial" pitchFamily="34" charset="0"/>
                <a:cs typeface="Arial" pitchFamily="34" charset="0"/>
              </a:rPr>
              <a:t>Not</a:t>
            </a:r>
            <a:r>
              <a:rPr lang="en-GB" sz="2800" dirty="0">
                <a:latin typeface="Arial" pitchFamily="34" charset="0"/>
                <a:cs typeface="Arial" pitchFamily="34" charset="0"/>
              </a:rPr>
              <a:t> a quality</a:t>
            </a:r>
          </a:p>
        </p:txBody>
      </p:sp>
    </p:spTree>
    <p:extLst>
      <p:ext uri="{BB962C8B-B14F-4D97-AF65-F5344CB8AC3E}">
        <p14:creationId xmlns:p14="http://schemas.microsoft.com/office/powerpoint/2010/main" val="356545087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a:bodyPr>
          <a:lstStyle/>
          <a:p>
            <a:r>
              <a:rPr lang="en-GB"/>
              <a:t>Non-functional requirements</a:t>
            </a:r>
          </a:p>
        </p:txBody>
      </p:sp>
      <p:sp>
        <p:nvSpPr>
          <p:cNvPr id="2" name="Объект 1"/>
          <p:cNvSpPr>
            <a:spLocks noGrp="1"/>
          </p:cNvSpPr>
          <p:nvPr>
            <p:ph idx="1"/>
          </p:nvPr>
        </p:nvSpPr>
        <p:spPr/>
        <p:txBody>
          <a:bodyPr/>
          <a:lstStyle/>
          <a:p>
            <a:pPr>
              <a:lnSpc>
                <a:spcPct val="80000"/>
              </a:lnSpc>
            </a:pPr>
            <a:r>
              <a:rPr lang="en-GB" b="1" i="1" dirty="0">
                <a:latin typeface="Arial" pitchFamily="34" charset="0"/>
                <a:cs typeface="Arial" pitchFamily="34" charset="0"/>
              </a:rPr>
              <a:t>Look and Feel</a:t>
            </a:r>
            <a:r>
              <a:rPr lang="en-GB" b="1" dirty="0">
                <a:latin typeface="Arial" pitchFamily="34" charset="0"/>
                <a:cs typeface="Arial" pitchFamily="34" charset="0"/>
              </a:rPr>
              <a:t> </a:t>
            </a:r>
            <a:r>
              <a:rPr lang="en-GB" dirty="0">
                <a:latin typeface="Arial" pitchFamily="34" charset="0"/>
                <a:cs typeface="Arial" pitchFamily="34" charset="0"/>
              </a:rPr>
              <a:t>– the spirit of the product’s appearance</a:t>
            </a:r>
          </a:p>
          <a:p>
            <a:pPr>
              <a:lnSpc>
                <a:spcPct val="80000"/>
              </a:lnSpc>
            </a:pPr>
            <a:r>
              <a:rPr lang="en-GB" b="1" i="1" dirty="0">
                <a:latin typeface="Arial" pitchFamily="34" charset="0"/>
                <a:cs typeface="Arial" pitchFamily="34" charset="0"/>
              </a:rPr>
              <a:t>Usability</a:t>
            </a:r>
            <a:r>
              <a:rPr lang="en-GB" b="1" dirty="0">
                <a:latin typeface="Arial" pitchFamily="34" charset="0"/>
                <a:cs typeface="Arial" pitchFamily="34" charset="0"/>
              </a:rPr>
              <a:t> </a:t>
            </a:r>
            <a:r>
              <a:rPr lang="en-GB" dirty="0">
                <a:latin typeface="Arial" pitchFamily="34" charset="0"/>
                <a:cs typeface="Arial" pitchFamily="34" charset="0"/>
              </a:rPr>
              <a:t> - the product’s ease to use, and any special usability considerations</a:t>
            </a:r>
          </a:p>
          <a:p>
            <a:pPr>
              <a:lnSpc>
                <a:spcPct val="80000"/>
              </a:lnSpc>
            </a:pPr>
            <a:r>
              <a:rPr lang="en-GB" b="1" i="1" dirty="0">
                <a:latin typeface="Arial" pitchFamily="34" charset="0"/>
                <a:cs typeface="Arial" pitchFamily="34" charset="0"/>
              </a:rPr>
              <a:t>Performance</a:t>
            </a:r>
            <a:r>
              <a:rPr lang="en-GB" b="1" dirty="0">
                <a:latin typeface="Arial" pitchFamily="34" charset="0"/>
                <a:cs typeface="Arial" pitchFamily="34" charset="0"/>
              </a:rPr>
              <a:t> </a:t>
            </a:r>
            <a:r>
              <a:rPr lang="en-GB" dirty="0">
                <a:latin typeface="Arial" pitchFamily="34" charset="0"/>
                <a:cs typeface="Arial" pitchFamily="34" charset="0"/>
              </a:rPr>
              <a:t>– the operating environment of the product, and what considerations must be made for this environment</a:t>
            </a:r>
          </a:p>
          <a:p>
            <a:pPr>
              <a:lnSpc>
                <a:spcPct val="80000"/>
              </a:lnSpc>
            </a:pPr>
            <a:r>
              <a:rPr lang="en-GB" b="1" i="1" dirty="0">
                <a:latin typeface="Arial" pitchFamily="34" charset="0"/>
                <a:cs typeface="Arial" pitchFamily="34" charset="0"/>
              </a:rPr>
              <a:t>Operational</a:t>
            </a:r>
            <a:r>
              <a:rPr lang="en-GB" b="1" dirty="0">
                <a:latin typeface="Arial" pitchFamily="34" charset="0"/>
                <a:cs typeface="Arial" pitchFamily="34" charset="0"/>
              </a:rPr>
              <a:t> </a:t>
            </a:r>
            <a:r>
              <a:rPr lang="en-GB" dirty="0">
                <a:latin typeface="Arial" pitchFamily="34" charset="0"/>
                <a:cs typeface="Arial" pitchFamily="34" charset="0"/>
              </a:rPr>
              <a:t>– the operating environment of the product, and what considerations must be made for this environment</a:t>
            </a:r>
          </a:p>
          <a:p>
            <a:endParaRPr lang="ru-RU" dirty="0">
              <a:latin typeface="Arial" pitchFamily="34" charset="0"/>
              <a:cs typeface="Arial" pitchFamily="34" charset="0"/>
            </a:endParaRPr>
          </a:p>
        </p:txBody>
      </p:sp>
    </p:spTree>
    <p:extLst>
      <p:ext uri="{BB962C8B-B14F-4D97-AF65-F5344CB8AC3E}">
        <p14:creationId xmlns:p14="http://schemas.microsoft.com/office/powerpoint/2010/main" val="107635068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normAutofit/>
          </a:bodyPr>
          <a:lstStyle/>
          <a:p>
            <a:r>
              <a:rPr lang="en-GB" sz="4000"/>
              <a:t>Non-functional requirements (cont)</a:t>
            </a:r>
          </a:p>
        </p:txBody>
      </p:sp>
      <p:sp>
        <p:nvSpPr>
          <p:cNvPr id="15363" name="Rectangle 3"/>
          <p:cNvSpPr>
            <a:spLocks noGrp="1" noChangeArrowheads="1"/>
          </p:cNvSpPr>
          <p:nvPr>
            <p:ph idx="1"/>
          </p:nvPr>
        </p:nvSpPr>
        <p:spPr/>
        <p:txBody>
          <a:bodyPr>
            <a:normAutofit fontScale="92500"/>
          </a:bodyPr>
          <a:lstStyle/>
          <a:p>
            <a:pPr>
              <a:lnSpc>
                <a:spcPct val="90000"/>
              </a:lnSpc>
            </a:pPr>
            <a:r>
              <a:rPr lang="en-GB" sz="2800" b="1" i="1" dirty="0">
                <a:latin typeface="Arial" pitchFamily="34" charset="0"/>
                <a:cs typeface="Arial" pitchFamily="34" charset="0"/>
              </a:rPr>
              <a:t>Maintainability and Portability</a:t>
            </a:r>
            <a:r>
              <a:rPr lang="en-GB" sz="2800" b="1" dirty="0">
                <a:latin typeface="Arial" pitchFamily="34" charset="0"/>
                <a:cs typeface="Arial" pitchFamily="34" charset="0"/>
              </a:rPr>
              <a:t> </a:t>
            </a:r>
            <a:r>
              <a:rPr lang="en-GB" sz="2800" dirty="0">
                <a:latin typeface="Arial" pitchFamily="34" charset="0"/>
                <a:cs typeface="Arial" pitchFamily="34" charset="0"/>
              </a:rPr>
              <a:t>– expected changes and the time allowed to make them</a:t>
            </a:r>
          </a:p>
          <a:p>
            <a:pPr>
              <a:lnSpc>
                <a:spcPct val="90000"/>
              </a:lnSpc>
            </a:pPr>
            <a:r>
              <a:rPr lang="en-GB" sz="2800" b="1" i="1" dirty="0">
                <a:latin typeface="Arial" pitchFamily="34" charset="0"/>
                <a:cs typeface="Arial" pitchFamily="34" charset="0"/>
              </a:rPr>
              <a:t>Security</a:t>
            </a:r>
            <a:r>
              <a:rPr lang="en-GB" sz="2800" dirty="0">
                <a:latin typeface="Arial" pitchFamily="34" charset="0"/>
                <a:cs typeface="Arial" pitchFamily="34" charset="0"/>
              </a:rPr>
              <a:t> – the security and confidentiality of the product</a:t>
            </a:r>
          </a:p>
          <a:p>
            <a:pPr>
              <a:lnSpc>
                <a:spcPct val="90000"/>
              </a:lnSpc>
            </a:pPr>
            <a:r>
              <a:rPr lang="en-GB" sz="2800" b="1" i="1" dirty="0">
                <a:latin typeface="Arial" pitchFamily="34" charset="0"/>
                <a:cs typeface="Arial" pitchFamily="34" charset="0"/>
              </a:rPr>
              <a:t>Cultural and Political</a:t>
            </a:r>
            <a:r>
              <a:rPr lang="en-GB" sz="2800" b="1" dirty="0">
                <a:latin typeface="Arial" pitchFamily="34" charset="0"/>
                <a:cs typeface="Arial" pitchFamily="34" charset="0"/>
              </a:rPr>
              <a:t> </a:t>
            </a:r>
            <a:r>
              <a:rPr lang="en-GB" sz="2800" dirty="0">
                <a:latin typeface="Arial" pitchFamily="34" charset="0"/>
                <a:cs typeface="Arial" pitchFamily="34" charset="0"/>
              </a:rPr>
              <a:t>– special requirements that come about because of the people involved in the product’s development and operation</a:t>
            </a:r>
          </a:p>
          <a:p>
            <a:pPr>
              <a:lnSpc>
                <a:spcPct val="90000"/>
              </a:lnSpc>
            </a:pPr>
            <a:r>
              <a:rPr lang="en-GB" sz="2800" b="1" i="1" dirty="0">
                <a:latin typeface="Arial" pitchFamily="34" charset="0"/>
                <a:cs typeface="Arial" pitchFamily="34" charset="0"/>
              </a:rPr>
              <a:t>Legal</a:t>
            </a:r>
            <a:r>
              <a:rPr lang="en-GB" sz="2800" dirty="0">
                <a:latin typeface="Arial" pitchFamily="34" charset="0"/>
                <a:cs typeface="Arial" pitchFamily="34" charset="0"/>
              </a:rPr>
              <a:t> – what laws and standards apply to the product.</a:t>
            </a:r>
          </a:p>
        </p:txBody>
      </p:sp>
    </p:spTree>
    <p:extLst>
      <p:ext uri="{BB962C8B-B14F-4D97-AF65-F5344CB8AC3E}">
        <p14:creationId xmlns:p14="http://schemas.microsoft.com/office/powerpoint/2010/main" val="342882389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en-US"/>
              <a:t>UML Activity Diagram</a:t>
            </a:r>
            <a:endParaRPr lang="ru-RU"/>
          </a:p>
        </p:txBody>
      </p:sp>
      <p:sp>
        <p:nvSpPr>
          <p:cNvPr id="38915" name="Rectangle 3"/>
          <p:cNvSpPr>
            <a:spLocks noGrp="1" noChangeArrowheads="1"/>
          </p:cNvSpPr>
          <p:nvPr>
            <p:ph idx="1"/>
          </p:nvPr>
        </p:nvSpPr>
        <p:spPr/>
        <p:txBody>
          <a:bodyPr>
            <a:normAutofit/>
          </a:bodyPr>
          <a:lstStyle/>
          <a:p>
            <a:pPr>
              <a:lnSpc>
                <a:spcPct val="90000"/>
              </a:lnSpc>
            </a:pPr>
            <a:r>
              <a:rPr lang="en-US" sz="2800" dirty="0" smtClean="0">
                <a:latin typeface="Arial" pitchFamily="34" charset="0"/>
                <a:cs typeface="Arial" pitchFamily="34" charset="0"/>
              </a:rPr>
              <a:t>is </a:t>
            </a:r>
            <a:r>
              <a:rPr lang="en-US" sz="2800" dirty="0">
                <a:latin typeface="Arial" pitchFamily="34" charset="0"/>
                <a:cs typeface="Arial" pitchFamily="34" charset="0"/>
              </a:rPr>
              <a:t>essentially a </a:t>
            </a:r>
            <a:r>
              <a:rPr lang="en-US" sz="2800" b="1" dirty="0">
                <a:latin typeface="Arial" pitchFamily="34" charset="0"/>
                <a:cs typeface="Arial" pitchFamily="34" charset="0"/>
              </a:rPr>
              <a:t>flowchart</a:t>
            </a:r>
            <a:r>
              <a:rPr lang="en-US" sz="2800" dirty="0">
                <a:latin typeface="Arial" pitchFamily="34" charset="0"/>
                <a:cs typeface="Arial" pitchFamily="34" charset="0"/>
              </a:rPr>
              <a:t>, showing flow of control from activity to </a:t>
            </a:r>
            <a:r>
              <a:rPr lang="en-US" sz="2800" dirty="0" smtClean="0">
                <a:latin typeface="Arial" pitchFamily="34" charset="0"/>
                <a:cs typeface="Arial" pitchFamily="34" charset="0"/>
              </a:rPr>
              <a:t>activity.</a:t>
            </a:r>
          </a:p>
          <a:p>
            <a:pPr>
              <a:lnSpc>
                <a:spcPct val="90000"/>
              </a:lnSpc>
            </a:pPr>
            <a:r>
              <a:rPr lang="ru-RU" sz="2800" dirty="0" err="1" smtClean="0">
                <a:latin typeface="Arial" pitchFamily="34" charset="0"/>
                <a:cs typeface="Arial" pitchFamily="34" charset="0"/>
              </a:rPr>
              <a:t>represent</a:t>
            </a:r>
            <a:r>
              <a:rPr lang="en-US" sz="2800" dirty="0" smtClean="0">
                <a:latin typeface="Arial" pitchFamily="34" charset="0"/>
                <a:cs typeface="Arial" pitchFamily="34" charset="0"/>
              </a:rPr>
              <a:t>s</a:t>
            </a:r>
            <a:r>
              <a:rPr lang="ru-RU" sz="2800" dirty="0" smtClean="0">
                <a:latin typeface="Arial" pitchFamily="34" charset="0"/>
                <a:cs typeface="Arial" pitchFamily="34" charset="0"/>
              </a:rPr>
              <a:t> </a:t>
            </a:r>
            <a:r>
              <a:rPr lang="ru-RU" sz="2800" dirty="0" err="1">
                <a:latin typeface="Arial" pitchFamily="34" charset="0"/>
                <a:cs typeface="Arial" pitchFamily="34" charset="0"/>
              </a:rPr>
              <a:t>the</a:t>
            </a:r>
            <a:r>
              <a:rPr lang="ru-RU" sz="2800" dirty="0">
                <a:latin typeface="Arial" pitchFamily="34" charset="0"/>
                <a:cs typeface="Arial" pitchFamily="34" charset="0"/>
              </a:rPr>
              <a:t> </a:t>
            </a:r>
            <a:r>
              <a:rPr lang="ru-RU" sz="2800" b="1" dirty="0" err="1">
                <a:latin typeface="Arial" pitchFamily="34" charset="0"/>
                <a:cs typeface="Arial" pitchFamily="34" charset="0"/>
              </a:rPr>
              <a:t>business</a:t>
            </a:r>
            <a:r>
              <a:rPr lang="ru-RU" sz="2800" b="1" dirty="0">
                <a:latin typeface="Arial" pitchFamily="34" charset="0"/>
                <a:cs typeface="Arial" pitchFamily="34" charset="0"/>
              </a:rPr>
              <a:t> </a:t>
            </a:r>
            <a:r>
              <a:rPr lang="ru-RU" sz="2800" b="1" dirty="0" err="1">
                <a:latin typeface="Arial" pitchFamily="34" charset="0"/>
                <a:cs typeface="Arial" pitchFamily="34" charset="0"/>
              </a:rPr>
              <a:t>and</a:t>
            </a:r>
            <a:r>
              <a:rPr lang="ru-RU" sz="2800" b="1" dirty="0">
                <a:latin typeface="Arial" pitchFamily="34" charset="0"/>
                <a:cs typeface="Arial" pitchFamily="34" charset="0"/>
              </a:rPr>
              <a:t> </a:t>
            </a:r>
            <a:r>
              <a:rPr lang="ru-RU" sz="2800" b="1" dirty="0" err="1">
                <a:latin typeface="Arial" pitchFamily="34" charset="0"/>
                <a:cs typeface="Arial" pitchFamily="34" charset="0"/>
              </a:rPr>
              <a:t>operational</a:t>
            </a:r>
            <a:r>
              <a:rPr lang="ru-RU" sz="2800" b="1" dirty="0">
                <a:latin typeface="Arial" pitchFamily="34" charset="0"/>
                <a:cs typeface="Arial" pitchFamily="34" charset="0"/>
              </a:rPr>
              <a:t> </a:t>
            </a:r>
            <a:r>
              <a:rPr lang="ru-RU" sz="2800" b="1" dirty="0" err="1">
                <a:latin typeface="Arial" pitchFamily="34" charset="0"/>
                <a:cs typeface="Arial" pitchFamily="34" charset="0"/>
              </a:rPr>
              <a:t>workflows</a:t>
            </a:r>
            <a:r>
              <a:rPr lang="ru-RU" sz="2800" b="1" dirty="0">
                <a:latin typeface="Arial" pitchFamily="34" charset="0"/>
                <a:cs typeface="Arial" pitchFamily="34" charset="0"/>
              </a:rPr>
              <a:t> </a:t>
            </a:r>
            <a:r>
              <a:rPr lang="ru-RU" sz="2800" dirty="0" err="1">
                <a:latin typeface="Arial" pitchFamily="34" charset="0"/>
                <a:cs typeface="Arial" pitchFamily="34" charset="0"/>
              </a:rPr>
              <a:t>of</a:t>
            </a:r>
            <a:r>
              <a:rPr lang="ru-RU" sz="2800" dirty="0">
                <a:latin typeface="Arial" pitchFamily="34" charset="0"/>
                <a:cs typeface="Arial" pitchFamily="34" charset="0"/>
              </a:rPr>
              <a:t> a </a:t>
            </a:r>
            <a:r>
              <a:rPr lang="ru-RU" sz="2800" dirty="0" err="1">
                <a:latin typeface="Arial" pitchFamily="34" charset="0"/>
                <a:cs typeface="Arial" pitchFamily="34" charset="0"/>
              </a:rPr>
              <a:t>system</a:t>
            </a:r>
            <a:r>
              <a:rPr lang="ru-RU" sz="2800" dirty="0">
                <a:latin typeface="Arial" pitchFamily="34" charset="0"/>
                <a:cs typeface="Arial" pitchFamily="34" charset="0"/>
              </a:rPr>
              <a:t>. </a:t>
            </a:r>
            <a:endParaRPr lang="en-US" sz="2800" dirty="0" smtClean="0">
              <a:latin typeface="Arial" pitchFamily="34" charset="0"/>
              <a:cs typeface="Arial" pitchFamily="34" charset="0"/>
            </a:endParaRPr>
          </a:p>
          <a:p>
            <a:pPr>
              <a:lnSpc>
                <a:spcPct val="90000"/>
              </a:lnSpc>
            </a:pPr>
            <a:r>
              <a:rPr lang="ru-RU" sz="2800" dirty="0" err="1" smtClean="0">
                <a:latin typeface="Arial" pitchFamily="34" charset="0"/>
                <a:cs typeface="Arial" pitchFamily="34" charset="0"/>
              </a:rPr>
              <a:t>is</a:t>
            </a:r>
            <a:r>
              <a:rPr lang="ru-RU" sz="2800" dirty="0" smtClean="0">
                <a:latin typeface="Arial" pitchFamily="34" charset="0"/>
                <a:cs typeface="Arial" pitchFamily="34" charset="0"/>
              </a:rPr>
              <a:t> </a:t>
            </a:r>
            <a:r>
              <a:rPr lang="ru-RU" sz="2800" dirty="0">
                <a:latin typeface="Arial" pitchFamily="34" charset="0"/>
                <a:cs typeface="Arial" pitchFamily="34" charset="0"/>
              </a:rPr>
              <a:t>a </a:t>
            </a:r>
            <a:r>
              <a:rPr lang="ru-RU" sz="2800" dirty="0" err="1">
                <a:latin typeface="Arial" pitchFamily="34" charset="0"/>
                <a:cs typeface="Arial" pitchFamily="34" charset="0"/>
              </a:rPr>
              <a:t>dynamic</a:t>
            </a:r>
            <a:r>
              <a:rPr lang="ru-RU" sz="2800" dirty="0">
                <a:latin typeface="Arial" pitchFamily="34" charset="0"/>
                <a:cs typeface="Arial" pitchFamily="34" charset="0"/>
              </a:rPr>
              <a:t> </a:t>
            </a:r>
            <a:r>
              <a:rPr lang="ru-RU" sz="2800" dirty="0" err="1">
                <a:latin typeface="Arial" pitchFamily="34" charset="0"/>
                <a:cs typeface="Arial" pitchFamily="34" charset="0"/>
              </a:rPr>
              <a:t>diagram</a:t>
            </a:r>
            <a:r>
              <a:rPr lang="ru-RU" sz="2800" dirty="0">
                <a:latin typeface="Arial" pitchFamily="34" charset="0"/>
                <a:cs typeface="Arial" pitchFamily="34" charset="0"/>
              </a:rPr>
              <a:t> </a:t>
            </a:r>
            <a:r>
              <a:rPr lang="ru-RU" sz="2800" dirty="0" err="1">
                <a:latin typeface="Arial" pitchFamily="34" charset="0"/>
                <a:cs typeface="Arial" pitchFamily="34" charset="0"/>
              </a:rPr>
              <a:t>that</a:t>
            </a:r>
            <a:r>
              <a:rPr lang="ru-RU" sz="2800" dirty="0">
                <a:latin typeface="Arial" pitchFamily="34" charset="0"/>
                <a:cs typeface="Arial" pitchFamily="34" charset="0"/>
              </a:rPr>
              <a:t> </a:t>
            </a:r>
            <a:r>
              <a:rPr lang="ru-RU" sz="2800" dirty="0" err="1">
                <a:latin typeface="Arial" pitchFamily="34" charset="0"/>
                <a:cs typeface="Arial" pitchFamily="34" charset="0"/>
              </a:rPr>
              <a:t>shows</a:t>
            </a:r>
            <a:r>
              <a:rPr lang="ru-RU" sz="2800" dirty="0">
                <a:latin typeface="Arial" pitchFamily="34" charset="0"/>
                <a:cs typeface="Arial" pitchFamily="34" charset="0"/>
              </a:rPr>
              <a:t> </a:t>
            </a:r>
            <a:r>
              <a:rPr lang="ru-RU" sz="2800" dirty="0" err="1">
                <a:latin typeface="Arial" pitchFamily="34" charset="0"/>
                <a:cs typeface="Arial" pitchFamily="34" charset="0"/>
              </a:rPr>
              <a:t>the</a:t>
            </a:r>
            <a:r>
              <a:rPr lang="ru-RU" sz="2800" dirty="0">
                <a:latin typeface="Arial" pitchFamily="34" charset="0"/>
                <a:cs typeface="Arial" pitchFamily="34" charset="0"/>
              </a:rPr>
              <a:t> </a:t>
            </a:r>
            <a:r>
              <a:rPr lang="ru-RU" sz="2800" b="1" dirty="0" err="1">
                <a:latin typeface="Arial" pitchFamily="34" charset="0"/>
                <a:cs typeface="Arial" pitchFamily="34" charset="0"/>
              </a:rPr>
              <a:t>activity</a:t>
            </a:r>
            <a:r>
              <a:rPr lang="ru-RU" sz="2800" dirty="0">
                <a:latin typeface="Arial" pitchFamily="34" charset="0"/>
                <a:cs typeface="Arial" pitchFamily="34" charset="0"/>
              </a:rPr>
              <a:t> </a:t>
            </a:r>
            <a:r>
              <a:rPr lang="ru-RU" sz="2800" dirty="0" err="1">
                <a:latin typeface="Arial" pitchFamily="34" charset="0"/>
                <a:cs typeface="Arial" pitchFamily="34" charset="0"/>
              </a:rPr>
              <a:t>and</a:t>
            </a:r>
            <a:r>
              <a:rPr lang="ru-RU" sz="2800" dirty="0">
                <a:latin typeface="Arial" pitchFamily="34" charset="0"/>
                <a:cs typeface="Arial" pitchFamily="34" charset="0"/>
              </a:rPr>
              <a:t> </a:t>
            </a:r>
            <a:r>
              <a:rPr lang="ru-RU" sz="2800" dirty="0" err="1">
                <a:latin typeface="Arial" pitchFamily="34" charset="0"/>
                <a:cs typeface="Arial" pitchFamily="34" charset="0"/>
              </a:rPr>
              <a:t>the</a:t>
            </a:r>
            <a:r>
              <a:rPr lang="ru-RU" sz="2800" dirty="0">
                <a:latin typeface="Arial" pitchFamily="34" charset="0"/>
                <a:cs typeface="Arial" pitchFamily="34" charset="0"/>
              </a:rPr>
              <a:t> </a:t>
            </a:r>
            <a:r>
              <a:rPr lang="ru-RU" sz="2800" b="1" dirty="0" err="1">
                <a:latin typeface="Arial" pitchFamily="34" charset="0"/>
                <a:cs typeface="Arial" pitchFamily="34" charset="0"/>
              </a:rPr>
              <a:t>event</a:t>
            </a:r>
            <a:r>
              <a:rPr lang="ru-RU" sz="2800" dirty="0">
                <a:latin typeface="Arial" pitchFamily="34" charset="0"/>
                <a:cs typeface="Arial" pitchFamily="34" charset="0"/>
              </a:rPr>
              <a:t> </a:t>
            </a:r>
            <a:r>
              <a:rPr lang="ru-RU" sz="2800" b="1" dirty="0" err="1">
                <a:latin typeface="Arial" pitchFamily="34" charset="0"/>
                <a:cs typeface="Arial" pitchFamily="34" charset="0"/>
              </a:rPr>
              <a:t>that</a:t>
            </a:r>
            <a:r>
              <a:rPr lang="ru-RU" sz="2800" b="1" dirty="0">
                <a:latin typeface="Arial" pitchFamily="34" charset="0"/>
                <a:cs typeface="Arial" pitchFamily="34" charset="0"/>
              </a:rPr>
              <a:t> </a:t>
            </a:r>
            <a:r>
              <a:rPr lang="ru-RU" sz="2800" b="1" dirty="0" err="1">
                <a:latin typeface="Arial" pitchFamily="34" charset="0"/>
                <a:cs typeface="Arial" pitchFamily="34" charset="0"/>
              </a:rPr>
              <a:t>causes</a:t>
            </a:r>
            <a:r>
              <a:rPr lang="ru-RU" sz="2800" b="1" dirty="0">
                <a:latin typeface="Arial" pitchFamily="34" charset="0"/>
                <a:cs typeface="Arial" pitchFamily="34" charset="0"/>
              </a:rPr>
              <a:t> </a:t>
            </a:r>
            <a:r>
              <a:rPr lang="ru-RU" sz="2800" dirty="0" err="1">
                <a:latin typeface="Arial" pitchFamily="34" charset="0"/>
                <a:cs typeface="Arial" pitchFamily="34" charset="0"/>
              </a:rPr>
              <a:t>the</a:t>
            </a:r>
            <a:r>
              <a:rPr lang="ru-RU" sz="2800" dirty="0">
                <a:latin typeface="Arial" pitchFamily="34" charset="0"/>
                <a:cs typeface="Arial" pitchFamily="34" charset="0"/>
              </a:rPr>
              <a:t> </a:t>
            </a:r>
            <a:r>
              <a:rPr lang="ru-RU" sz="2800" dirty="0" err="1">
                <a:latin typeface="Arial" pitchFamily="34" charset="0"/>
                <a:cs typeface="Arial" pitchFamily="34" charset="0"/>
              </a:rPr>
              <a:t>object</a:t>
            </a:r>
            <a:r>
              <a:rPr lang="ru-RU" sz="2800" dirty="0">
                <a:latin typeface="Arial" pitchFamily="34" charset="0"/>
                <a:cs typeface="Arial" pitchFamily="34" charset="0"/>
              </a:rPr>
              <a:t> </a:t>
            </a:r>
            <a:r>
              <a:rPr lang="ru-RU" sz="2800" dirty="0" err="1">
                <a:latin typeface="Arial" pitchFamily="34" charset="0"/>
                <a:cs typeface="Arial" pitchFamily="34" charset="0"/>
              </a:rPr>
              <a:t>to</a:t>
            </a:r>
            <a:r>
              <a:rPr lang="ru-RU" sz="2800" dirty="0">
                <a:latin typeface="Arial" pitchFamily="34" charset="0"/>
                <a:cs typeface="Arial" pitchFamily="34" charset="0"/>
              </a:rPr>
              <a:t> </a:t>
            </a:r>
            <a:r>
              <a:rPr lang="ru-RU" sz="2800" dirty="0" err="1">
                <a:latin typeface="Arial" pitchFamily="34" charset="0"/>
                <a:cs typeface="Arial" pitchFamily="34" charset="0"/>
              </a:rPr>
              <a:t>be</a:t>
            </a:r>
            <a:r>
              <a:rPr lang="ru-RU" sz="2800" dirty="0">
                <a:latin typeface="Arial" pitchFamily="34" charset="0"/>
                <a:cs typeface="Arial" pitchFamily="34" charset="0"/>
              </a:rPr>
              <a:t> </a:t>
            </a:r>
            <a:r>
              <a:rPr lang="ru-RU" sz="2800" dirty="0" err="1">
                <a:latin typeface="Arial" pitchFamily="34" charset="0"/>
                <a:cs typeface="Arial" pitchFamily="34" charset="0"/>
              </a:rPr>
              <a:t>in</a:t>
            </a:r>
            <a:r>
              <a:rPr lang="ru-RU" sz="2800" dirty="0">
                <a:latin typeface="Arial" pitchFamily="34" charset="0"/>
                <a:cs typeface="Arial" pitchFamily="34" charset="0"/>
              </a:rPr>
              <a:t> </a:t>
            </a:r>
            <a:r>
              <a:rPr lang="ru-RU" sz="2800" dirty="0" err="1">
                <a:latin typeface="Arial" pitchFamily="34" charset="0"/>
                <a:cs typeface="Arial" pitchFamily="34" charset="0"/>
              </a:rPr>
              <a:t>the</a:t>
            </a:r>
            <a:r>
              <a:rPr lang="ru-RU" sz="2800" dirty="0">
                <a:latin typeface="Arial" pitchFamily="34" charset="0"/>
                <a:cs typeface="Arial" pitchFamily="34" charset="0"/>
              </a:rPr>
              <a:t> </a:t>
            </a:r>
            <a:r>
              <a:rPr lang="ru-RU" sz="2800" dirty="0" err="1">
                <a:latin typeface="Arial" pitchFamily="34" charset="0"/>
                <a:cs typeface="Arial" pitchFamily="34" charset="0"/>
              </a:rPr>
              <a:t>particular</a:t>
            </a:r>
            <a:r>
              <a:rPr lang="ru-RU" sz="2800" dirty="0">
                <a:latin typeface="Arial" pitchFamily="34" charset="0"/>
                <a:cs typeface="Arial" pitchFamily="34" charset="0"/>
              </a:rPr>
              <a:t> </a:t>
            </a:r>
            <a:r>
              <a:rPr lang="ru-RU" sz="2800" dirty="0" err="1">
                <a:latin typeface="Arial" pitchFamily="34" charset="0"/>
                <a:cs typeface="Arial" pitchFamily="34" charset="0"/>
              </a:rPr>
              <a:t>state</a:t>
            </a:r>
            <a:r>
              <a:rPr lang="ru-RU" sz="2800" dirty="0">
                <a:latin typeface="Arial" pitchFamily="34" charset="0"/>
                <a:cs typeface="Arial" pitchFamily="34" charset="0"/>
              </a:rPr>
              <a:t>.</a:t>
            </a:r>
            <a:endParaRPr lang="en-US" sz="2800" dirty="0">
              <a:latin typeface="Arial" pitchFamily="34" charset="0"/>
              <a:cs typeface="Arial" pitchFamily="34" charset="0"/>
            </a:endParaRPr>
          </a:p>
          <a:p>
            <a:pPr>
              <a:lnSpc>
                <a:spcPct val="90000"/>
              </a:lnSpc>
              <a:buFont typeface="Wingdings" pitchFamily="2" charset="2"/>
              <a:buNone/>
            </a:pPr>
            <a:endParaRPr lang="ru-RU" sz="2800" dirty="0">
              <a:latin typeface="Arial" pitchFamily="34" charset="0"/>
              <a:cs typeface="Arial" pitchFamily="34" charset="0"/>
            </a:endParaRPr>
          </a:p>
        </p:txBody>
      </p:sp>
    </p:spTree>
    <p:extLst>
      <p:ext uri="{BB962C8B-B14F-4D97-AF65-F5344CB8AC3E}">
        <p14:creationId xmlns:p14="http://schemas.microsoft.com/office/powerpoint/2010/main" val="88093761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1" name="Picture 5" descr="activity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875" y="0"/>
            <a:ext cx="33909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752961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r>
              <a:rPr lang="en-US"/>
              <a:t>Reading</a:t>
            </a:r>
            <a:endParaRPr lang="ru-RU"/>
          </a:p>
        </p:txBody>
      </p:sp>
      <p:sp>
        <p:nvSpPr>
          <p:cNvPr id="64515" name="Rectangle 3"/>
          <p:cNvSpPr>
            <a:spLocks noGrp="1" noChangeArrowheads="1"/>
          </p:cNvSpPr>
          <p:nvPr>
            <p:ph idx="1"/>
          </p:nvPr>
        </p:nvSpPr>
        <p:spPr/>
        <p:txBody>
          <a:bodyPr>
            <a:normAutofit/>
          </a:bodyPr>
          <a:lstStyle/>
          <a:p>
            <a:r>
              <a:rPr lang="en-US" dirty="0">
                <a:latin typeface="Arial" pitchFamily="34" charset="0"/>
                <a:cs typeface="Arial" pitchFamily="34" charset="0"/>
              </a:rPr>
              <a:t>“Object-Oriented  Systems Analysis and Design using UML” – </a:t>
            </a:r>
            <a:r>
              <a:rPr lang="en-US" dirty="0" err="1">
                <a:latin typeface="Arial" pitchFamily="34" charset="0"/>
                <a:cs typeface="Arial" pitchFamily="34" charset="0"/>
              </a:rPr>
              <a:t>S.Bennett</a:t>
            </a:r>
            <a:r>
              <a:rPr lang="en-US" dirty="0">
                <a:latin typeface="Arial" pitchFamily="34" charset="0"/>
                <a:cs typeface="Arial" pitchFamily="34" charset="0"/>
              </a:rPr>
              <a:t>, S. </a:t>
            </a:r>
            <a:r>
              <a:rPr lang="en-US" dirty="0" err="1">
                <a:latin typeface="Arial" pitchFamily="34" charset="0"/>
                <a:cs typeface="Arial" pitchFamily="34" charset="0"/>
              </a:rPr>
              <a:t>McRobb</a:t>
            </a:r>
            <a:r>
              <a:rPr lang="en-US" dirty="0">
                <a:latin typeface="Arial" pitchFamily="34" charset="0"/>
                <a:cs typeface="Arial" pitchFamily="34" charset="0"/>
              </a:rPr>
              <a:t>, </a:t>
            </a:r>
            <a:r>
              <a:rPr lang="en-US" dirty="0" err="1">
                <a:latin typeface="Arial" pitchFamily="34" charset="0"/>
                <a:cs typeface="Arial" pitchFamily="34" charset="0"/>
              </a:rPr>
              <a:t>R.Farmer</a:t>
            </a:r>
            <a:r>
              <a:rPr lang="en-US" dirty="0">
                <a:latin typeface="Arial" pitchFamily="34" charset="0"/>
                <a:cs typeface="Arial" pitchFamily="34" charset="0"/>
              </a:rPr>
              <a:t> – Chapter </a:t>
            </a:r>
            <a:r>
              <a:rPr lang="en-US" dirty="0" smtClean="0">
                <a:latin typeface="Arial" pitchFamily="34" charset="0"/>
                <a:cs typeface="Arial" pitchFamily="34" charset="0"/>
              </a:rPr>
              <a:t>5</a:t>
            </a:r>
          </a:p>
          <a:p>
            <a:r>
              <a:rPr lang="en-US" dirty="0">
                <a:latin typeface="Arial" pitchFamily="34" charset="0"/>
                <a:cs typeface="Arial" pitchFamily="34" charset="0"/>
              </a:rPr>
              <a:t>Weaver, </a:t>
            </a:r>
            <a:r>
              <a:rPr lang="en-US" dirty="0" err="1">
                <a:latin typeface="Arial" pitchFamily="34" charset="0"/>
                <a:cs typeface="Arial" pitchFamily="34" charset="0"/>
              </a:rPr>
              <a:t>Walkley</a:t>
            </a:r>
            <a:r>
              <a:rPr lang="en-US" dirty="0">
                <a:latin typeface="Arial" pitchFamily="34" charset="0"/>
                <a:cs typeface="Arial" pitchFamily="34" charset="0"/>
              </a:rPr>
              <a:t>, </a:t>
            </a:r>
            <a:r>
              <a:rPr lang="en-US" dirty="0" err="1">
                <a:latin typeface="Arial" pitchFamily="34" charset="0"/>
                <a:cs typeface="Arial" pitchFamily="34" charset="0"/>
              </a:rPr>
              <a:t>Lambrou</a:t>
            </a:r>
            <a:r>
              <a:rPr lang="en-US" dirty="0">
                <a:latin typeface="Arial" pitchFamily="34" charset="0"/>
                <a:cs typeface="Arial" pitchFamily="34" charset="0"/>
              </a:rPr>
              <a:t> – Practical SSADM – chapter 4</a:t>
            </a:r>
          </a:p>
          <a:p>
            <a:r>
              <a:rPr lang="en-US" dirty="0">
                <a:latin typeface="Arial" pitchFamily="34" charset="0"/>
                <a:cs typeface="Arial" pitchFamily="34" charset="0"/>
              </a:rPr>
              <a:t>Mastering the Requirements Process – Chapter 2</a:t>
            </a:r>
          </a:p>
          <a:p>
            <a:r>
              <a:rPr lang="ru-RU" i="1" dirty="0">
                <a:latin typeface="Arial" pitchFamily="34" charset="0"/>
                <a:cs typeface="Arial" pitchFamily="34" charset="0"/>
              </a:rPr>
              <a:t>www.agilemodeling.com/artifacts/</a:t>
            </a:r>
            <a:r>
              <a:rPr lang="ru-RU" b="1" i="1" dirty="0">
                <a:latin typeface="Arial" pitchFamily="34" charset="0"/>
                <a:cs typeface="Arial" pitchFamily="34" charset="0"/>
              </a:rPr>
              <a:t>activityDiagram</a:t>
            </a:r>
            <a:r>
              <a:rPr lang="ru-RU" i="1" dirty="0">
                <a:latin typeface="Arial" pitchFamily="34" charset="0"/>
                <a:cs typeface="Arial" pitchFamily="34" charset="0"/>
              </a:rPr>
              <a:t>.htm</a:t>
            </a:r>
            <a:r>
              <a:rPr lang="ru-RU" dirty="0">
                <a:latin typeface="Arial" pitchFamily="34" charset="0"/>
                <a:cs typeface="Arial" pitchFamily="34" charset="0"/>
              </a:rPr>
              <a:t> </a:t>
            </a:r>
            <a:endParaRPr lang="en-US" dirty="0">
              <a:latin typeface="Arial" pitchFamily="34" charset="0"/>
              <a:cs typeface="Arial" pitchFamily="34" charset="0"/>
            </a:endParaRPr>
          </a:p>
          <a:p>
            <a:pPr>
              <a:buFont typeface="Wingdings" pitchFamily="2" charset="2"/>
              <a:buNone/>
            </a:pPr>
            <a:endParaRPr lang="ru-RU" dirty="0">
              <a:latin typeface="Arial" pitchFamily="34" charset="0"/>
              <a:cs typeface="Arial" pitchFamily="34" charset="0"/>
            </a:endParaRPr>
          </a:p>
          <a:p>
            <a:endParaRPr lang="en-US" dirty="0">
              <a:latin typeface="Arial" pitchFamily="34" charset="0"/>
              <a:cs typeface="Arial" pitchFamily="34" charset="0"/>
            </a:endParaRPr>
          </a:p>
        </p:txBody>
      </p:sp>
    </p:spTree>
    <p:extLst>
      <p:ext uri="{BB962C8B-B14F-4D97-AF65-F5344CB8AC3E}">
        <p14:creationId xmlns:p14="http://schemas.microsoft.com/office/powerpoint/2010/main" val="85806092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534949"/>
      </a:dk2>
      <a:lt2>
        <a:srgbClr val="CCD1B9"/>
      </a:lt2>
      <a:accent1>
        <a:srgbClr val="C66951"/>
      </a:accent1>
      <a:accent2>
        <a:srgbClr val="BF974D"/>
      </a:accent2>
      <a:accent3>
        <a:srgbClr val="928B70"/>
      </a:accent3>
      <a:accent4>
        <a:srgbClr val="87706B"/>
      </a:accent4>
      <a:accent5>
        <a:srgbClr val="94734E"/>
      </a:accent5>
      <a:accent6>
        <a:srgbClr val="6F777D"/>
      </a:accent6>
      <a:hlink>
        <a:srgbClr val="CC9900"/>
      </a:hlink>
      <a:folHlink>
        <a:srgbClr val="C0C0C0"/>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125000"/>
              </a:schemeClr>
              <a:schemeClr val="phClr">
                <a:tint val="92000"/>
                <a:shade val="70000"/>
                <a:satMod val="110000"/>
              </a:schemeClr>
            </a:duotone>
          </a:blip>
          <a:tile tx="0" ty="0" sx="22000" sy="2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E736489A-00C3-4E0A-AAA8-D4D3127BA5B3}"/>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Unknown Document Type" ma:contentTypeID="0x010104" ma:contentTypeVersion="0" ma:contentTypeDescription="" ma:contentTypeScope="" ma:versionID="05d83ceaa0bbd2e3bc716e6e66bd857a">
  <xsd:schema xmlns:xsd="http://www.w3.org/2001/XMLSchema" xmlns:xs="http://www.w3.org/2001/XMLSchema" xmlns:p="http://schemas.microsoft.com/office/2006/metadata/properties" targetNamespace="http://schemas.microsoft.com/office/2006/metadata/properties" ma:root="true" ma:fieldsID="b3d69fe45253d5ff147bb69036b756a7">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BC214D8-770D-4A5A-976D-1562A3F69616}">
  <ds:schemaRefs>
    <ds:schemaRef ds:uri="http://schemas.microsoft.com/office/2006/documentManagement/types"/>
    <ds:schemaRef ds:uri="http://schemas.microsoft.com/office/infopath/2007/PartnerControls"/>
    <ds:schemaRef ds:uri="http://purl.org/dc/elements/1.1/"/>
    <ds:schemaRef ds:uri="http://schemas.openxmlformats.org/package/2006/metadata/core-properties"/>
    <ds:schemaRef ds:uri="http://purl.org/dc/dcmitype/"/>
    <ds:schemaRef ds:uri="http://schemas.microsoft.com/office/2006/metadata/properties"/>
    <ds:schemaRef ds:uri="http://www.w3.org/XML/1998/namespace"/>
    <ds:schemaRef ds:uri="http://purl.org/dc/terms/"/>
  </ds:schemaRefs>
</ds:datastoreItem>
</file>

<file path=customXml/itemProps2.xml><?xml version="1.0" encoding="utf-8"?>
<ds:datastoreItem xmlns:ds="http://schemas.openxmlformats.org/officeDocument/2006/customXml" ds:itemID="{056155A8-52E8-4AD8-99FF-F1B7BDCE3E4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3BF4CE56-9D9F-4920-A19D-D8CBD16CBED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Integral</Template>
  <TotalTime>144</TotalTime>
  <Words>1523</Words>
  <Application>Microsoft Office PowerPoint</Application>
  <PresentationFormat>On-screen Show (4:3)</PresentationFormat>
  <Paragraphs>211</Paragraphs>
  <Slides>43</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Arial</vt:lpstr>
      <vt:lpstr>Calibri</vt:lpstr>
      <vt:lpstr>Tahoma</vt:lpstr>
      <vt:lpstr>Tw Cen MT</vt:lpstr>
      <vt:lpstr>Tw Cen MT Condensed</vt:lpstr>
      <vt:lpstr>Wingdings</vt:lpstr>
      <vt:lpstr>Wingdings 3</vt:lpstr>
      <vt:lpstr>Integral</vt:lpstr>
      <vt:lpstr>System Analysis and Design</vt:lpstr>
      <vt:lpstr>Lecture plan</vt:lpstr>
      <vt:lpstr>What is a Project?</vt:lpstr>
      <vt:lpstr>Project Initiation</vt:lpstr>
      <vt:lpstr>Project Management (PM)</vt:lpstr>
      <vt:lpstr>PM: Planning</vt:lpstr>
      <vt:lpstr>PM: Planning</vt:lpstr>
      <vt:lpstr>PowerPoint Presentation</vt:lpstr>
      <vt:lpstr>Smartsheet.com</vt:lpstr>
      <vt:lpstr>Smartsheet.com: Gantt chart</vt:lpstr>
      <vt:lpstr>Teambox.com</vt:lpstr>
      <vt:lpstr>PM: Project Organization</vt:lpstr>
      <vt:lpstr>Feasibility Study</vt:lpstr>
      <vt:lpstr>Types of Project Feasibility</vt:lpstr>
      <vt:lpstr>Technical feasibility</vt:lpstr>
      <vt:lpstr>Social and operational feasibility</vt:lpstr>
      <vt:lpstr>Economic Feasibility</vt:lpstr>
      <vt:lpstr>Economic Feasibility:  Least Cost</vt:lpstr>
      <vt:lpstr>Economic Feasibility: Time to payback</vt:lpstr>
      <vt:lpstr>Economic Feasibility: Net present value</vt:lpstr>
      <vt:lpstr>Economic Feasibility: Breakeven analysis</vt:lpstr>
      <vt:lpstr>Feasibility report</vt:lpstr>
      <vt:lpstr>The feasibility report (cont.)</vt:lpstr>
      <vt:lpstr>The feasibility report (cont.)</vt:lpstr>
      <vt:lpstr>Requirements gathering</vt:lpstr>
      <vt:lpstr>What is a Requirement?</vt:lpstr>
      <vt:lpstr>Requirements Process</vt:lpstr>
      <vt:lpstr>Requirements Process: 1. Project Blastoff</vt:lpstr>
      <vt:lpstr>Requirements Process: 1. Project Blastoff (cont.)</vt:lpstr>
      <vt:lpstr>Requirements Process: 2. Trawling for Knowledge</vt:lpstr>
      <vt:lpstr> Requirements Process: 3. Prototyping and scenario modelling</vt:lpstr>
      <vt:lpstr>Requirements Process: </vt:lpstr>
      <vt:lpstr>Requirements Process: 6. Reusing requirements</vt:lpstr>
      <vt:lpstr>Requirements Process: 7. Taking stock of the specification</vt:lpstr>
      <vt:lpstr>Requirements Process:  8. Post Mortem</vt:lpstr>
      <vt:lpstr>Requirements Process:  9. Tailoring your process</vt:lpstr>
      <vt:lpstr>Requirements types</vt:lpstr>
      <vt:lpstr>Functional Requirements</vt:lpstr>
      <vt:lpstr>Non-functional requirements</vt:lpstr>
      <vt:lpstr>Non-functional requirements (cont)</vt:lpstr>
      <vt:lpstr>UML Activity Diagram</vt:lpstr>
      <vt:lpstr>PowerPoint Presentation</vt:lpstr>
      <vt:lpstr>Reading</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dc:title>
  <dc:creator>Olga Yu</dc:creator>
  <cp:lastModifiedBy>Aleksey Semyonov</cp:lastModifiedBy>
  <cp:revision>14</cp:revision>
  <dcterms:created xsi:type="dcterms:W3CDTF">2013-10-22T06:51:12Z</dcterms:created>
  <dcterms:modified xsi:type="dcterms:W3CDTF">2018-03-26T08:37:41Z</dcterms:modified>
</cp:coreProperties>
</file>