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4"/>
  </p:sldMasterIdLst>
  <p:notesMasterIdLst>
    <p:notesMasterId r:id="rId3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309" r:id="rId12"/>
    <p:sldId id="263" r:id="rId13"/>
    <p:sldId id="264" r:id="rId14"/>
    <p:sldId id="265" r:id="rId15"/>
    <p:sldId id="266" r:id="rId16"/>
    <p:sldId id="267" r:id="rId17"/>
    <p:sldId id="268" r:id="rId18"/>
    <p:sldId id="273" r:id="rId19"/>
    <p:sldId id="269" r:id="rId20"/>
    <p:sldId id="270" r:id="rId21"/>
    <p:sldId id="271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1" r:id="rId30"/>
    <p:sldId id="280" r:id="rId31"/>
    <p:sldId id="306" r:id="rId32"/>
    <p:sldId id="30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E1BA752-925A-403C-9AC0-A0F009A2780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309"/>
            <p14:sldId id="263"/>
            <p14:sldId id="264"/>
            <p14:sldId id="265"/>
            <p14:sldId id="266"/>
            <p14:sldId id="267"/>
            <p14:sldId id="268"/>
            <p14:sldId id="273"/>
            <p14:sldId id="269"/>
            <p14:sldId id="270"/>
            <p14:sldId id="271"/>
            <p14:sldId id="272"/>
            <p14:sldId id="274"/>
            <p14:sldId id="275"/>
            <p14:sldId id="276"/>
            <p14:sldId id="277"/>
            <p14:sldId id="278"/>
            <p14:sldId id="279"/>
            <p14:sldId id="281"/>
            <p14:sldId id="280"/>
            <p14:sldId id="306"/>
            <p14:sldId id="30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7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153C02-5D12-4AAD-B274-4C97B81F3BC8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24C8B8-C414-4D28-B7ED-CCC6D080ED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516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73B0B7-C01C-438F-8F68-77FE68D59E74}" type="slidenum">
              <a:rPr lang="ru-RU"/>
              <a:pPr/>
              <a:t>4</a:t>
            </a:fld>
            <a:endParaRPr lang="ru-RU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9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BDCF28-3C41-4B77-B159-FF7ACD05CA44}" type="slidenum">
              <a:rPr lang="ru-RU"/>
              <a:pPr/>
              <a:t>5</a:t>
            </a:fld>
            <a:endParaRPr lang="ru-RU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753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4373A8-B1E2-47E0-B39A-9E1CC0E5797A}" type="slidenum">
              <a:rPr lang="ru-RU"/>
              <a:pPr/>
              <a:t>6</a:t>
            </a:fld>
            <a:endParaRPr lang="ru-RU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745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FF4F0C-2632-473F-B568-548239F3BB31}" type="slidenum">
              <a:rPr lang="ru-RU"/>
              <a:pPr/>
              <a:t>7</a:t>
            </a:fld>
            <a:endParaRPr lang="ru-RU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860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4373A8-B1E2-47E0-B39A-9E1CC0E5797A}" type="slidenum">
              <a:rPr lang="ru-RU"/>
              <a:pPr/>
              <a:t>8</a:t>
            </a:fld>
            <a:endParaRPr lang="ru-RU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745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D4D62D-61F4-4EF7-A35D-AA7CBF0D643F}" type="slidenum">
              <a:rPr lang="ru-RU"/>
              <a:pPr/>
              <a:t>9</a:t>
            </a:fld>
            <a:endParaRPr lang="ru-RU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315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08A0A2-1EF3-4EF1-85F5-1FDD553A98F8}" type="slidenum">
              <a:rPr lang="ru-RU"/>
              <a:pPr/>
              <a:t>10</a:t>
            </a:fld>
            <a:endParaRPr lang="ru-RU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420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A7CF75-854F-4802-927C-F7ED46B8294D}" type="slidenum">
              <a:rPr lang="ru-RU"/>
              <a:pPr/>
              <a:t>11</a:t>
            </a:fld>
            <a:endParaRPr lang="ru-RU"/>
          </a:p>
        </p:txBody>
      </p:sp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14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1A9AB05-352A-48CD-BEDF-68D2DC418CBE}" type="slidenum">
              <a:rPr lang="ru-RU"/>
              <a:pPr/>
              <a:t>12</a:t>
            </a:fld>
            <a:endParaRPr lang="ru-RU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181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02CCCC-AD04-4F69-B513-08D942A6BB66}" type="slidenum">
              <a:rPr lang="ru-RU"/>
              <a:pPr/>
              <a:t>13</a:t>
            </a:fld>
            <a:endParaRPr lang="ru-RU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08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E2D3AB-A324-4055-A571-14871312223F}" type="slidenum">
              <a:rPr lang="ru-RU"/>
              <a:pPr/>
              <a:t>14</a:t>
            </a:fld>
            <a:endParaRPr lang="ru-RU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09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A0629B-5C6D-4B9C-ADCC-740CE5FED6C8}" type="slidenum">
              <a:rPr lang="ru-RU"/>
              <a:pPr/>
              <a:t>23</a:t>
            </a:fld>
            <a:endParaRPr lang="ru-RU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761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FE5CDB-7B09-4693-9232-2CF3EA9D8A95}" type="slidenum">
              <a:rPr lang="ru-RU"/>
              <a:pPr/>
              <a:t>24</a:t>
            </a:fld>
            <a:endParaRPr lang="ru-RU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919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659B1B-5D13-4AC0-AE6E-61A5428ECCE3}" type="slidenum">
              <a:rPr lang="ru-RU"/>
              <a:pPr/>
              <a:t>25</a:t>
            </a:fld>
            <a:endParaRPr lang="ru-RU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3620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60EFBB-789E-4C1D-906C-84D1AD01F8B4}" type="slidenum">
              <a:rPr lang="ru-RU"/>
              <a:pPr/>
              <a:t>26</a:t>
            </a:fld>
            <a:endParaRPr lang="ru-RU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111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117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1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912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086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3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24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906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317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45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410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51242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5157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>
          <a:xfrm>
            <a:off x="8737600" y="624840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791B7F8-89E1-4705-87BF-59C6BD3210B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4165600" y="62484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609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3723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Systems analysis and design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2. </a:t>
            </a:r>
            <a:r>
              <a:rPr lang="en-US" dirty="0" smtClean="0"/>
              <a:t>Methodologies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74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lecture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is SAD about?</a:t>
            </a:r>
            <a:endParaRPr lang="en-US" sz="2800" dirty="0"/>
          </a:p>
          <a:p>
            <a:r>
              <a:rPr lang="en-US" sz="2800" dirty="0" smtClean="0"/>
              <a:t>Who is Business System </a:t>
            </a:r>
            <a:r>
              <a:rPr lang="en-US" sz="2800" dirty="0"/>
              <a:t>A</a:t>
            </a:r>
            <a:r>
              <a:rPr lang="en-US" sz="2800" dirty="0" smtClean="0"/>
              <a:t>nalyst?</a:t>
            </a:r>
          </a:p>
          <a:p>
            <a:r>
              <a:rPr lang="en-US" sz="2800" dirty="0" smtClean="0"/>
              <a:t>Who is Programmer Analyst?</a:t>
            </a:r>
            <a:endParaRPr lang="en-US" sz="2800" dirty="0"/>
          </a:p>
          <a:p>
            <a:r>
              <a:rPr lang="en-US" sz="2800" dirty="0" smtClean="0"/>
              <a:t>What skills are needed to be a good system analyst?</a:t>
            </a:r>
          </a:p>
          <a:p>
            <a:r>
              <a:rPr lang="en-US" sz="2800" dirty="0" smtClean="0"/>
              <a:t>Where do analysts work?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5901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023360"/>
          </a:xfrm>
        </p:spPr>
        <p:txBody>
          <a:bodyPr>
            <a:normAutofit lnSpcReduction="10000"/>
          </a:bodyPr>
          <a:lstStyle/>
          <a:p>
            <a:r>
              <a:rPr lang="en-US" sz="3200" dirty="0"/>
              <a:t>S</a:t>
            </a:r>
            <a:r>
              <a:rPr lang="en-US" sz="3200" dirty="0" smtClean="0"/>
              <a:t>ystems development life cycle</a:t>
            </a:r>
          </a:p>
          <a:p>
            <a:r>
              <a:rPr lang="en-US" sz="3200" dirty="0" smtClean="0"/>
              <a:t>System development methodologies</a:t>
            </a:r>
          </a:p>
          <a:p>
            <a:pPr lvl="2"/>
            <a:r>
              <a:rPr lang="en-US" sz="3000" dirty="0" smtClean="0"/>
              <a:t>Object </a:t>
            </a:r>
            <a:r>
              <a:rPr lang="en-US" sz="3000" dirty="0"/>
              <a:t>oriented approach</a:t>
            </a:r>
          </a:p>
          <a:p>
            <a:pPr lvl="2"/>
            <a:r>
              <a:rPr lang="en-US" sz="3000" dirty="0" smtClean="0"/>
              <a:t>Data </a:t>
            </a:r>
            <a:r>
              <a:rPr lang="en-US" sz="3000" dirty="0"/>
              <a:t>centered approach</a:t>
            </a:r>
          </a:p>
          <a:p>
            <a:pPr lvl="2"/>
            <a:r>
              <a:rPr lang="en-US" sz="3000" dirty="0"/>
              <a:t>RAD</a:t>
            </a:r>
          </a:p>
          <a:p>
            <a:pPr lvl="2"/>
            <a:r>
              <a:rPr lang="en-US" sz="3000" dirty="0" smtClean="0"/>
              <a:t>Prototyping</a:t>
            </a:r>
          </a:p>
          <a:p>
            <a:pPr lvl="2"/>
            <a:r>
              <a:rPr lang="en-US" sz="3000" dirty="0" smtClean="0"/>
              <a:t>Agile</a:t>
            </a:r>
            <a:endParaRPr lang="en-US" sz="2400" dirty="0" smtClean="0"/>
          </a:p>
          <a:p>
            <a:r>
              <a:rPr lang="en-US" sz="3200" dirty="0" smtClean="0"/>
              <a:t>Tools</a:t>
            </a:r>
            <a:endParaRPr lang="en-US" sz="3000" dirty="0" smtClean="0">
              <a:solidFill>
                <a:srgbClr val="00B050"/>
              </a:solidFill>
            </a:endParaRPr>
          </a:p>
          <a:p>
            <a:pPr lvl="1"/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88621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SYSTEMS DEVELOPMENT LIFE CYCLE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smtClean="0"/>
              <a:t>Theory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36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Major Attributes of the Life Cycle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The project --</a:t>
            </a:r>
            <a:endParaRPr lang="en-US" sz="3200" dirty="0"/>
          </a:p>
          <a:p>
            <a:pPr lvl="1"/>
            <a:r>
              <a:rPr lang="en-US" sz="2800" dirty="0"/>
              <a:t>Moves systematically through phases where each phase has a standard set of outputs</a:t>
            </a:r>
          </a:p>
          <a:p>
            <a:pPr lvl="1"/>
            <a:r>
              <a:rPr lang="en-US" sz="2800" dirty="0"/>
              <a:t>Produces project deliverables</a:t>
            </a:r>
          </a:p>
          <a:p>
            <a:pPr lvl="1"/>
            <a:r>
              <a:rPr lang="en-US" sz="2800" dirty="0"/>
              <a:t>Uses deliverables in implementation</a:t>
            </a:r>
          </a:p>
          <a:p>
            <a:pPr lvl="1"/>
            <a:r>
              <a:rPr lang="en-US" sz="2800" dirty="0"/>
              <a:t>Results in actual information system</a:t>
            </a:r>
          </a:p>
          <a:p>
            <a:pPr lvl="1"/>
            <a:r>
              <a:rPr lang="en-US" sz="2800" dirty="0"/>
              <a:t>Uses </a:t>
            </a:r>
            <a:r>
              <a:rPr lang="en-US" sz="2800" i="1" dirty="0"/>
              <a:t>gradual refinement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9519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Phases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b="1" u="sng" dirty="0">
                <a:solidFill>
                  <a:schemeClr val="hlink"/>
                </a:solidFill>
              </a:rPr>
              <a:t>Planning</a:t>
            </a:r>
            <a:r>
              <a:rPr lang="en-US" sz="3600" dirty="0"/>
              <a:t> (Why build the system? How should the team go about building it?)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Analysis</a:t>
            </a:r>
            <a:r>
              <a:rPr lang="en-US" sz="3600" dirty="0">
                <a:solidFill>
                  <a:srgbClr val="3333FF"/>
                </a:solidFill>
              </a:rPr>
              <a:t> </a:t>
            </a:r>
            <a:r>
              <a:rPr lang="en-US" sz="3600" dirty="0"/>
              <a:t>(Who uses system, what will it do, where and when will the system be used?)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Design</a:t>
            </a:r>
            <a:r>
              <a:rPr lang="en-US" sz="3600" dirty="0"/>
              <a:t> (How will the system work?)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Implementation</a:t>
            </a:r>
            <a:r>
              <a:rPr lang="en-US" sz="3600" dirty="0"/>
              <a:t> (System delivery)</a:t>
            </a:r>
          </a:p>
        </p:txBody>
      </p:sp>
    </p:spTree>
    <p:extLst>
      <p:ext uri="{BB962C8B-B14F-4D97-AF65-F5344CB8AC3E}">
        <p14:creationId xmlns:p14="http://schemas.microsoft.com/office/powerpoint/2010/main" val="252489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!01-02W-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60" y="1676400"/>
            <a:ext cx="76962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065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483553"/>
              </p:ext>
            </p:extLst>
          </p:nvPr>
        </p:nvGraphicFramePr>
        <p:xfrm>
          <a:off x="1102360" y="5029200"/>
          <a:ext cx="22860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Clip" r:id="rId5" imgW="1407600" imgH="1076040" progId="MS_ClipArt_Gallery.2">
                  <p:embed/>
                </p:oleObj>
              </mc:Choice>
              <mc:Fallback>
                <p:oleObj name="Clip" r:id="rId5" imgW="1407600" imgH="1076040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360" y="5029200"/>
                        <a:ext cx="2286000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178560" y="638175"/>
            <a:ext cx="6629400" cy="1077218"/>
          </a:xfrm>
          <a:prstGeom prst="rect">
            <a:avLst/>
          </a:prstGeom>
          <a:gradFill rotWithShape="0">
            <a:gsLst>
              <a:gs pos="0">
                <a:srgbClr val="FF3300">
                  <a:gamma/>
                  <a:shade val="80784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80784"/>
                  <a:invGamma/>
                </a:srgbClr>
              </a:gs>
            </a:gsLst>
            <a:lin ang="5400000" scaled="1"/>
          </a:gradFill>
          <a:ln w="25400">
            <a:solidFill>
              <a:schemeClr val="hlink"/>
            </a:solidFill>
            <a:miter lim="800000"/>
            <a:headEnd type="none" w="sm" len="sm"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</a:rPr>
              <a:t>A simple process for making lunch</a:t>
            </a:r>
          </a:p>
        </p:txBody>
      </p:sp>
    </p:spTree>
    <p:extLst>
      <p:ext uri="{BB962C8B-B14F-4D97-AF65-F5344CB8AC3E}">
        <p14:creationId xmlns:p14="http://schemas.microsoft.com/office/powerpoint/2010/main" val="59299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Phases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b="1" u="sng" dirty="0">
                <a:solidFill>
                  <a:schemeClr val="hlink"/>
                </a:solidFill>
              </a:rPr>
              <a:t>Planning</a:t>
            </a:r>
            <a:r>
              <a:rPr lang="en-US" sz="3600" dirty="0"/>
              <a:t> (Why build the system? How should the team go about building it?)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Analysis</a:t>
            </a:r>
            <a:r>
              <a:rPr lang="en-US" sz="3600" dirty="0">
                <a:solidFill>
                  <a:srgbClr val="3333FF"/>
                </a:solidFill>
              </a:rPr>
              <a:t> </a:t>
            </a:r>
            <a:r>
              <a:rPr lang="en-US" sz="3600" dirty="0"/>
              <a:t>(Who uses system, what will it do, where and when will the system be used?)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Design</a:t>
            </a:r>
            <a:r>
              <a:rPr lang="en-US" sz="3600" dirty="0"/>
              <a:t> (How will the system work?)</a:t>
            </a:r>
          </a:p>
          <a:p>
            <a:r>
              <a:rPr lang="en-US" sz="3600" b="1" u="sng" dirty="0">
                <a:solidFill>
                  <a:schemeClr val="hlink"/>
                </a:solidFill>
              </a:rPr>
              <a:t>Implementation</a:t>
            </a:r>
            <a:r>
              <a:rPr lang="en-US" sz="3600" dirty="0"/>
              <a:t> (System delivery)</a:t>
            </a:r>
          </a:p>
        </p:txBody>
      </p:sp>
    </p:spTree>
    <p:extLst>
      <p:ext uri="{BB962C8B-B14F-4D97-AF65-F5344CB8AC3E}">
        <p14:creationId xmlns:p14="http://schemas.microsoft.com/office/powerpoint/2010/main" val="429203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/>
              </a14:hiddenLine>
            </a:ext>
          </a:extLst>
        </p:spPr>
        <p:txBody>
          <a:bodyPr anchor="b"/>
          <a:lstStyle/>
          <a:p>
            <a:r>
              <a:rPr lang="en-US"/>
              <a:t>Planning</a:t>
            </a:r>
            <a:endParaRPr lang="en-US">
              <a:solidFill>
                <a:srgbClr val="0000CC"/>
              </a:solidFill>
            </a:endParaRPr>
          </a:p>
        </p:txBody>
      </p:sp>
      <p:sp>
        <p:nvSpPr>
          <p:cNvPr id="72706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Identifying business value</a:t>
            </a:r>
          </a:p>
          <a:p>
            <a:r>
              <a:rPr lang="en-US" sz="4000" dirty="0"/>
              <a:t>Analyze feasibility</a:t>
            </a:r>
          </a:p>
          <a:p>
            <a:r>
              <a:rPr lang="en-US" sz="4000" dirty="0"/>
              <a:t>Develop work plan</a:t>
            </a:r>
          </a:p>
          <a:p>
            <a:r>
              <a:rPr lang="en-US" sz="4000" dirty="0"/>
              <a:t>Staff the project</a:t>
            </a:r>
          </a:p>
          <a:p>
            <a:r>
              <a:rPr lang="en-US" sz="4000" dirty="0"/>
              <a:t>Control and direct project</a:t>
            </a:r>
          </a:p>
        </p:txBody>
      </p:sp>
    </p:spTree>
    <p:extLst>
      <p:ext uri="{BB962C8B-B14F-4D97-AF65-F5344CB8AC3E}">
        <p14:creationId xmlns:p14="http://schemas.microsoft.com/office/powerpoint/2010/main" val="406405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/>
              </a14:hiddenLine>
            </a:ext>
          </a:extLst>
        </p:spPr>
        <p:txBody>
          <a:bodyPr anchor="b"/>
          <a:lstStyle/>
          <a:p>
            <a:r>
              <a:rPr lang="en-US"/>
              <a:t>Analysis</a:t>
            </a:r>
            <a:endParaRPr lang="en-US">
              <a:solidFill>
                <a:srgbClr val="0000CC"/>
              </a:solidFill>
            </a:endParaRPr>
          </a:p>
        </p:txBody>
      </p:sp>
      <p:sp>
        <p:nvSpPr>
          <p:cNvPr id="74754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Analysis strategy</a:t>
            </a:r>
          </a:p>
          <a:p>
            <a:r>
              <a:rPr lang="en-US" sz="4000" dirty="0"/>
              <a:t>Gathering business requirements</a:t>
            </a:r>
          </a:p>
          <a:p>
            <a:r>
              <a:rPr lang="en-US" sz="4000" dirty="0"/>
              <a:t>Requirements definition use cases</a:t>
            </a:r>
          </a:p>
          <a:p>
            <a:r>
              <a:rPr lang="en-US" sz="4000" dirty="0"/>
              <a:t>Process modeling</a:t>
            </a:r>
          </a:p>
          <a:p>
            <a:r>
              <a:rPr lang="en-US" sz="4000" dirty="0"/>
              <a:t>Data modeling</a:t>
            </a:r>
          </a:p>
        </p:txBody>
      </p:sp>
    </p:spTree>
    <p:extLst>
      <p:ext uri="{BB962C8B-B14F-4D97-AF65-F5344CB8AC3E}">
        <p14:creationId xmlns:p14="http://schemas.microsoft.com/office/powerpoint/2010/main" val="97893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/>
              </a14:hiddenLine>
            </a:ext>
          </a:extLst>
        </p:spPr>
        <p:txBody>
          <a:bodyPr anchor="b"/>
          <a:lstStyle/>
          <a:p>
            <a:r>
              <a:rPr lang="en-US"/>
              <a:t>Design</a:t>
            </a:r>
            <a:endParaRPr lang="en-US">
              <a:solidFill>
                <a:srgbClr val="0000CC"/>
              </a:solidFill>
            </a:endParaRPr>
          </a:p>
        </p:txBody>
      </p:sp>
      <p:sp>
        <p:nvSpPr>
          <p:cNvPr id="76802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Design selection</a:t>
            </a:r>
          </a:p>
          <a:p>
            <a:r>
              <a:rPr lang="en-US" sz="4000" dirty="0"/>
              <a:t>Architecture design</a:t>
            </a:r>
          </a:p>
          <a:p>
            <a:r>
              <a:rPr lang="en-US" sz="4000" dirty="0"/>
              <a:t>Interface design</a:t>
            </a:r>
          </a:p>
          <a:p>
            <a:r>
              <a:rPr lang="en-US" sz="4000" dirty="0"/>
              <a:t>Data storage design</a:t>
            </a:r>
          </a:p>
          <a:p>
            <a:r>
              <a:rPr lang="en-US" sz="4000" dirty="0"/>
              <a:t>Program design</a:t>
            </a:r>
          </a:p>
        </p:txBody>
      </p:sp>
    </p:spTree>
    <p:extLst>
      <p:ext uri="{BB962C8B-B14F-4D97-AF65-F5344CB8AC3E}">
        <p14:creationId xmlns:p14="http://schemas.microsoft.com/office/powerpoint/2010/main" val="160864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/>
              </a14:hiddenLine>
            </a:ext>
          </a:extLst>
        </p:spPr>
        <p:txBody>
          <a:bodyPr anchor="b"/>
          <a:lstStyle/>
          <a:p>
            <a:r>
              <a:rPr lang="en-US"/>
              <a:t>Implementation</a:t>
            </a:r>
            <a:endParaRPr lang="en-US">
              <a:solidFill>
                <a:srgbClr val="0000CC"/>
              </a:solidFill>
            </a:endParaRPr>
          </a:p>
        </p:txBody>
      </p:sp>
      <p:sp>
        <p:nvSpPr>
          <p:cNvPr id="78850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Construction</a:t>
            </a:r>
          </a:p>
          <a:p>
            <a:pPr lvl="1"/>
            <a:r>
              <a:rPr lang="en-US" sz="2800" dirty="0"/>
              <a:t>Program building</a:t>
            </a:r>
          </a:p>
          <a:p>
            <a:pPr lvl="1"/>
            <a:r>
              <a:rPr lang="en-US" sz="2800" dirty="0"/>
              <a:t>Program and system testing</a:t>
            </a:r>
          </a:p>
          <a:p>
            <a:r>
              <a:rPr lang="en-US" sz="3200" dirty="0"/>
              <a:t>Installation</a:t>
            </a:r>
          </a:p>
          <a:p>
            <a:pPr lvl="1"/>
            <a:r>
              <a:rPr lang="en-US" sz="2800" dirty="0"/>
              <a:t>Conversion strategy</a:t>
            </a:r>
          </a:p>
          <a:p>
            <a:pPr lvl="1"/>
            <a:r>
              <a:rPr lang="en-US" sz="2800" dirty="0"/>
              <a:t>Training plan</a:t>
            </a:r>
          </a:p>
          <a:p>
            <a:pPr lvl="1"/>
            <a:r>
              <a:rPr lang="en-US" sz="2800" dirty="0"/>
              <a:t>Support plan</a:t>
            </a:r>
          </a:p>
        </p:txBody>
      </p:sp>
    </p:spTree>
    <p:extLst>
      <p:ext uri="{BB962C8B-B14F-4D97-AF65-F5344CB8AC3E}">
        <p14:creationId xmlns:p14="http://schemas.microsoft.com/office/powerpoint/2010/main" val="14894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Processes and Deliverables</a:t>
            </a:r>
          </a:p>
        </p:txBody>
      </p:sp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1153160" y="1676400"/>
            <a:ext cx="6324600" cy="4572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1153160" y="2293938"/>
            <a:ext cx="3200400" cy="39544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1153160" y="1676400"/>
            <a:ext cx="6324600" cy="6096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748870" y="1797200"/>
            <a:ext cx="1526380" cy="4616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Verdana" panose="020B0604030504040204" pitchFamily="34" charset="0"/>
              </a:rPr>
              <a:t>Process</a:t>
            </a:r>
          </a:p>
        </p:txBody>
      </p:sp>
      <p:sp>
        <p:nvSpPr>
          <p:cNvPr id="80903" name="Text Box 7"/>
          <p:cNvSpPr txBox="1">
            <a:spLocks noChangeArrowheads="1"/>
          </p:cNvSpPr>
          <p:nvPr/>
        </p:nvSpPr>
        <p:spPr bwMode="auto">
          <a:xfrm>
            <a:off x="5069523" y="1797051"/>
            <a:ext cx="1516062" cy="4619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Verdana" panose="020B0604030504040204" pitchFamily="34" charset="0"/>
              </a:rPr>
              <a:t>Product</a:t>
            </a: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1381761" y="2711450"/>
            <a:ext cx="2441575" cy="3187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sz="2000" dirty="0">
                <a:latin typeface="Verdana" panose="020B0604030504040204" pitchFamily="34" charset="0"/>
              </a:rPr>
              <a:t>Planning</a:t>
            </a: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r>
              <a:rPr lang="en-US" sz="2000" dirty="0">
                <a:latin typeface="Verdana" panose="020B0604030504040204" pitchFamily="34" charset="0"/>
              </a:rPr>
              <a:t>Analysis</a:t>
            </a: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r>
              <a:rPr lang="en-US" sz="2000" dirty="0">
                <a:latin typeface="Verdana" panose="020B0604030504040204" pitchFamily="34" charset="0"/>
              </a:rPr>
              <a:t>Design</a:t>
            </a:r>
          </a:p>
          <a:p>
            <a:pPr eaLnBrk="0" hangingPunct="0"/>
            <a:endParaRPr lang="en-US" sz="2000" dirty="0">
              <a:latin typeface="Verdana" panose="020B0604030504040204" pitchFamily="34" charset="0"/>
            </a:endParaRPr>
          </a:p>
          <a:p>
            <a:pPr eaLnBrk="0" hangingPunct="0"/>
            <a:r>
              <a:rPr lang="en-US" sz="2000" dirty="0">
                <a:latin typeface="Verdana" panose="020B0604030504040204" pitchFamily="34" charset="0"/>
              </a:rPr>
              <a:t>Implementation</a:t>
            </a:r>
            <a:endParaRPr lang="en-US" sz="20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4734560" y="2565401"/>
            <a:ext cx="2730500" cy="34972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System Request</a:t>
            </a: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Feasibility Analysis</a:t>
            </a:r>
          </a:p>
          <a:p>
            <a:pPr algn="r" eaLnBrk="0" hangingPunct="0"/>
            <a:r>
              <a:rPr lang="en-US" sz="2000" dirty="0" err="1">
                <a:latin typeface="Verdana" panose="020B0604030504040204" pitchFamily="34" charset="0"/>
              </a:rPr>
              <a:t>Workplan</a:t>
            </a:r>
            <a:endParaRPr lang="en-US" sz="2000" dirty="0">
              <a:latin typeface="Verdana" panose="020B0604030504040204" pitchFamily="34" charset="0"/>
            </a:endParaRPr>
          </a:p>
          <a:p>
            <a:pPr algn="r" eaLnBrk="0" hangingPunct="0"/>
            <a:endParaRPr lang="en-US" sz="2000" dirty="0">
              <a:latin typeface="Verdana" panose="020B0604030504040204" pitchFamily="34" charset="0"/>
            </a:endParaRP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System Proposal</a:t>
            </a:r>
          </a:p>
          <a:p>
            <a:pPr algn="r" eaLnBrk="0" hangingPunct="0"/>
            <a:endParaRPr lang="en-US" sz="2000" dirty="0">
              <a:latin typeface="Verdana" panose="020B0604030504040204" pitchFamily="34" charset="0"/>
            </a:endParaRP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System </a:t>
            </a: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Specification</a:t>
            </a:r>
          </a:p>
          <a:p>
            <a:pPr algn="r" eaLnBrk="0" hangingPunct="0"/>
            <a:endParaRPr lang="en-US" sz="2000" dirty="0">
              <a:latin typeface="Verdana" panose="020B0604030504040204" pitchFamily="34" charset="0"/>
            </a:endParaRP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New System and </a:t>
            </a:r>
          </a:p>
          <a:p>
            <a:pPr algn="r" eaLnBrk="0" hangingPunct="0"/>
            <a:r>
              <a:rPr lang="en-US" sz="2000" dirty="0">
                <a:latin typeface="Verdana" panose="020B0604030504040204" pitchFamily="34" charset="0"/>
              </a:rPr>
              <a:t>Maintenance Plan</a:t>
            </a:r>
            <a:endParaRPr lang="en-US" sz="2000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80906" name="Line 10"/>
          <p:cNvSpPr>
            <a:spLocks noChangeShapeType="1"/>
          </p:cNvSpPr>
          <p:nvPr/>
        </p:nvSpPr>
        <p:spPr bwMode="auto">
          <a:xfrm>
            <a:off x="1153160" y="2286000"/>
            <a:ext cx="0" cy="396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0907" name="Line 11"/>
          <p:cNvSpPr>
            <a:spLocks noChangeShapeType="1"/>
          </p:cNvSpPr>
          <p:nvPr/>
        </p:nvSpPr>
        <p:spPr bwMode="auto">
          <a:xfrm>
            <a:off x="4353560" y="2286000"/>
            <a:ext cx="0" cy="396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80908" name="Group 12"/>
          <p:cNvGrpSpPr>
            <a:grpSpLocks/>
          </p:cNvGrpSpPr>
          <p:nvPr/>
        </p:nvGrpSpPr>
        <p:grpSpPr bwMode="auto">
          <a:xfrm>
            <a:off x="3972560" y="2743200"/>
            <a:ext cx="914400" cy="3200400"/>
            <a:chOff x="2688" y="1680"/>
            <a:chExt cx="576" cy="2016"/>
          </a:xfrm>
        </p:grpSpPr>
        <p:sp>
          <p:nvSpPr>
            <p:cNvPr id="80909" name="AutoShape 13"/>
            <p:cNvSpPr>
              <a:spLocks noChangeArrowheads="1"/>
            </p:cNvSpPr>
            <p:nvPr/>
          </p:nvSpPr>
          <p:spPr bwMode="auto">
            <a:xfrm>
              <a:off x="2688" y="2400"/>
              <a:ext cx="576" cy="336"/>
            </a:xfrm>
            <a:prstGeom prst="rightArrow">
              <a:avLst>
                <a:gd name="adj1" fmla="val 50000"/>
                <a:gd name="adj2" fmla="val 42857"/>
              </a:avLst>
            </a:prstGeom>
            <a:ln>
              <a:headEnd type="none" w="sm" len="sm"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80910" name="AutoShape 14"/>
            <p:cNvSpPr>
              <a:spLocks noChangeArrowheads="1"/>
            </p:cNvSpPr>
            <p:nvPr/>
          </p:nvSpPr>
          <p:spPr bwMode="auto">
            <a:xfrm>
              <a:off x="2688" y="1680"/>
              <a:ext cx="576" cy="336"/>
            </a:xfrm>
            <a:prstGeom prst="rightArrow">
              <a:avLst>
                <a:gd name="adj1" fmla="val 50000"/>
                <a:gd name="adj2" fmla="val 42857"/>
              </a:avLst>
            </a:prstGeom>
            <a:ln>
              <a:headEnd type="none" w="sm" len="sm"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80911" name="AutoShape 15"/>
            <p:cNvSpPr>
              <a:spLocks noChangeArrowheads="1"/>
            </p:cNvSpPr>
            <p:nvPr/>
          </p:nvSpPr>
          <p:spPr bwMode="auto">
            <a:xfrm>
              <a:off x="2688" y="2928"/>
              <a:ext cx="576" cy="336"/>
            </a:xfrm>
            <a:prstGeom prst="rightArrow">
              <a:avLst>
                <a:gd name="adj1" fmla="val 50000"/>
                <a:gd name="adj2" fmla="val 42857"/>
              </a:avLst>
            </a:prstGeom>
            <a:ln>
              <a:headEnd type="none" w="sm" len="sm"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80912" name="AutoShape 16"/>
            <p:cNvSpPr>
              <a:spLocks noChangeArrowheads="1"/>
            </p:cNvSpPr>
            <p:nvPr/>
          </p:nvSpPr>
          <p:spPr bwMode="auto">
            <a:xfrm>
              <a:off x="2688" y="3360"/>
              <a:ext cx="576" cy="336"/>
            </a:xfrm>
            <a:prstGeom prst="rightArrow">
              <a:avLst>
                <a:gd name="adj1" fmla="val 50000"/>
                <a:gd name="adj2" fmla="val 42857"/>
              </a:avLst>
            </a:prstGeom>
            <a:ln>
              <a:headEnd type="none" w="sm" len="sm"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4266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92D050"/>
                </a:solidFill>
              </a:rPr>
              <a:t>SYSTEM DEVELOPMENT METHODOLOGIES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Structured analysis approach</a:t>
            </a:r>
          </a:p>
          <a:p>
            <a:r>
              <a:rPr lang="en-US" dirty="0"/>
              <a:t>Object oriented approach</a:t>
            </a:r>
          </a:p>
          <a:p>
            <a:r>
              <a:rPr lang="en-US" dirty="0"/>
              <a:t>Data centered approach</a:t>
            </a:r>
          </a:p>
          <a:p>
            <a:r>
              <a:rPr lang="en-US" dirty="0"/>
              <a:t>RAD</a:t>
            </a:r>
          </a:p>
          <a:p>
            <a:r>
              <a:rPr lang="en-US" dirty="0"/>
              <a:t>Prototyping</a:t>
            </a:r>
          </a:p>
          <a:p>
            <a:r>
              <a:rPr lang="en-US" dirty="0"/>
              <a:t>Agile development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44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889680" y="711984"/>
            <a:ext cx="8145462" cy="668338"/>
          </a:xfrm>
        </p:spPr>
        <p:txBody>
          <a:bodyPr>
            <a:normAutofit/>
          </a:bodyPr>
          <a:lstStyle/>
          <a:p>
            <a:r>
              <a:rPr lang="en-US" sz="4000"/>
              <a:t>Information System development</a:t>
            </a:r>
            <a:endParaRPr lang="ru-RU" sz="4000"/>
          </a:p>
        </p:txBody>
      </p:sp>
      <p:pic>
        <p:nvPicPr>
          <p:cNvPr id="3994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28316" y="1380322"/>
            <a:ext cx="9019505" cy="5366292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288562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Approaches to systems development</a:t>
            </a:r>
            <a:endParaRPr lang="ru-RU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</a:t>
            </a:r>
            <a:r>
              <a:rPr lang="en-US" sz="3600" dirty="0" smtClean="0"/>
              <a:t>tructured </a:t>
            </a:r>
            <a:r>
              <a:rPr lang="en-US" sz="3600" dirty="0"/>
              <a:t>analysis approach</a:t>
            </a:r>
          </a:p>
          <a:p>
            <a:r>
              <a:rPr lang="en-US" sz="3600" dirty="0"/>
              <a:t>O</a:t>
            </a:r>
            <a:r>
              <a:rPr lang="en-US" sz="3600" dirty="0" smtClean="0"/>
              <a:t>bject </a:t>
            </a:r>
            <a:r>
              <a:rPr lang="en-US" sz="3600" dirty="0"/>
              <a:t>oriented approach</a:t>
            </a:r>
          </a:p>
          <a:p>
            <a:r>
              <a:rPr lang="en-US" sz="3600" dirty="0" smtClean="0"/>
              <a:t>Data </a:t>
            </a:r>
            <a:r>
              <a:rPr lang="en-US" sz="3600" dirty="0"/>
              <a:t>centered approach</a:t>
            </a:r>
          </a:p>
          <a:p>
            <a:r>
              <a:rPr lang="en-US" sz="3600" dirty="0"/>
              <a:t>RAD</a:t>
            </a:r>
          </a:p>
          <a:p>
            <a:r>
              <a:rPr lang="en-US" sz="3600" dirty="0" smtClean="0"/>
              <a:t>Prototyping</a:t>
            </a:r>
          </a:p>
          <a:p>
            <a:r>
              <a:rPr lang="en-US" sz="3600" dirty="0" smtClean="0"/>
              <a:t>Agile development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918372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structured analysis </a:t>
            </a:r>
            <a:r>
              <a:rPr lang="en-US" dirty="0" smtClean="0"/>
              <a:t>approach </a:t>
            </a:r>
            <a:r>
              <a:rPr lang="en-US" dirty="0" smtClean="0">
                <a:solidFill>
                  <a:srgbClr val="FF0000"/>
                </a:solidFill>
              </a:rPr>
              <a:t>(outdated)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Focuses upon what a system does rather than how it does it.</a:t>
            </a:r>
          </a:p>
          <a:p>
            <a:r>
              <a:rPr lang="en-US" sz="3600" dirty="0"/>
              <a:t>Top-down functional decomposition – systems development involves manual systems being computerized</a:t>
            </a:r>
          </a:p>
          <a:p>
            <a:r>
              <a:rPr lang="en-US" sz="3600" dirty="0">
                <a:solidFill>
                  <a:srgbClr val="FF0000"/>
                </a:solidFill>
              </a:rPr>
              <a:t>SSADM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Object-Oriented approach</a:t>
            </a:r>
            <a:endParaRPr lang="ru-RU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Create systems that are easily catalogued and managed – but is most appropriate to situations of frequent ‘repeat processing’.</a:t>
            </a:r>
          </a:p>
          <a:p>
            <a:r>
              <a:rPr lang="en-US" sz="3600" dirty="0"/>
              <a:t>C++, Visual Basic, Borland Delphi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6050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Object-Oriented approach</a:t>
            </a:r>
            <a:endParaRPr lang="ru-RU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3600" dirty="0" err="1"/>
              <a:t>One</a:t>
            </a:r>
            <a:r>
              <a:rPr lang="ru-RU" sz="3600" dirty="0"/>
              <a:t> </a:t>
            </a:r>
            <a:r>
              <a:rPr lang="ru-RU" sz="3600" dirty="0" err="1"/>
              <a:t>of</a:t>
            </a:r>
            <a:r>
              <a:rPr lang="ru-RU" sz="3600" dirty="0"/>
              <a:t> </a:t>
            </a:r>
            <a:r>
              <a:rPr lang="ru-RU" sz="3600" dirty="0" err="1"/>
              <a:t>the</a:t>
            </a:r>
            <a:r>
              <a:rPr lang="ru-RU" sz="3600" dirty="0"/>
              <a:t> </a:t>
            </a:r>
            <a:r>
              <a:rPr lang="ru-RU" sz="3600" dirty="0" err="1"/>
              <a:t>main</a:t>
            </a:r>
            <a:r>
              <a:rPr lang="ru-RU" sz="3600" dirty="0"/>
              <a:t> </a:t>
            </a:r>
            <a:r>
              <a:rPr lang="ru-RU" sz="3600" dirty="0" err="1"/>
              <a:t>principles</a:t>
            </a:r>
            <a:r>
              <a:rPr lang="ru-RU" sz="3600" dirty="0"/>
              <a:t> </a:t>
            </a:r>
            <a:r>
              <a:rPr lang="ru-RU" sz="3600" dirty="0" err="1"/>
              <a:t>in</a:t>
            </a:r>
            <a:r>
              <a:rPr lang="ru-RU" sz="3600" dirty="0"/>
              <a:t> </a:t>
            </a:r>
            <a:r>
              <a:rPr lang="ru-RU" sz="3600" dirty="0" err="1"/>
              <a:t>the</a:t>
            </a:r>
            <a:r>
              <a:rPr lang="ru-RU" sz="3600" dirty="0"/>
              <a:t> </a:t>
            </a:r>
            <a:r>
              <a:rPr lang="ru-RU" sz="3600" dirty="0" err="1"/>
              <a:t>object</a:t>
            </a:r>
            <a:r>
              <a:rPr lang="ru-RU" sz="3600" dirty="0"/>
              <a:t> </a:t>
            </a:r>
            <a:r>
              <a:rPr lang="ru-RU" sz="3600" dirty="0" err="1"/>
              <a:t>oriented</a:t>
            </a:r>
            <a:r>
              <a:rPr lang="ru-RU" sz="3600" dirty="0"/>
              <a:t> (OO) </a:t>
            </a:r>
            <a:r>
              <a:rPr lang="ru-RU" sz="3600" dirty="0" err="1"/>
              <a:t>approach</a:t>
            </a:r>
            <a:r>
              <a:rPr lang="ru-RU" sz="3600" dirty="0"/>
              <a:t> </a:t>
            </a:r>
            <a:r>
              <a:rPr lang="ru-RU" sz="3600" dirty="0" err="1"/>
              <a:t>is</a:t>
            </a:r>
            <a:r>
              <a:rPr lang="ru-RU" sz="3600" dirty="0"/>
              <a:t> </a:t>
            </a:r>
            <a:endParaRPr lang="en-US" sz="3600" dirty="0" smtClean="0"/>
          </a:p>
          <a:p>
            <a:pPr lvl="1">
              <a:lnSpc>
                <a:spcPct val="90000"/>
              </a:lnSpc>
            </a:pPr>
            <a:r>
              <a:rPr lang="en-US" sz="3400" dirty="0" smtClean="0"/>
              <a:t>A</a:t>
            </a:r>
            <a:r>
              <a:rPr lang="ru-RU" sz="3400" dirty="0" err="1" smtClean="0"/>
              <a:t>bstraction</a:t>
            </a:r>
            <a:r>
              <a:rPr lang="en-US" sz="3400" dirty="0" smtClean="0"/>
              <a:t> </a:t>
            </a:r>
            <a:r>
              <a:rPr lang="ru-RU" sz="3400" dirty="0" err="1" smtClean="0"/>
              <a:t>of</a:t>
            </a:r>
            <a:r>
              <a:rPr lang="ru-RU" sz="3400" dirty="0" smtClean="0"/>
              <a:t> </a:t>
            </a:r>
            <a:r>
              <a:rPr lang="ru-RU" sz="3400" dirty="0" err="1"/>
              <a:t>data</a:t>
            </a:r>
            <a:r>
              <a:rPr lang="ru-RU" sz="3400" dirty="0"/>
              <a:t> </a:t>
            </a:r>
            <a:r>
              <a:rPr lang="ru-RU" sz="3400" dirty="0" err="1"/>
              <a:t>structures</a:t>
            </a:r>
            <a:r>
              <a:rPr lang="ru-RU" sz="3400" dirty="0"/>
              <a:t> </a:t>
            </a:r>
            <a:r>
              <a:rPr lang="ru-RU" sz="3400" dirty="0" err="1"/>
              <a:t>and</a:t>
            </a:r>
            <a:r>
              <a:rPr lang="ru-RU" sz="3400" dirty="0"/>
              <a:t> </a:t>
            </a:r>
            <a:r>
              <a:rPr lang="ru-RU" sz="3400" dirty="0" err="1"/>
              <a:t>processes</a:t>
            </a:r>
            <a:r>
              <a:rPr lang="ru-RU" sz="3400" dirty="0"/>
              <a:t> </a:t>
            </a:r>
            <a:r>
              <a:rPr lang="ru-RU" sz="3400" b="1" dirty="0" err="1" smtClean="0"/>
              <a:t>together</a:t>
            </a:r>
            <a:r>
              <a:rPr lang="en-US" sz="3400" dirty="0" smtClean="0"/>
              <a:t>, not separately</a:t>
            </a:r>
          </a:p>
          <a:p>
            <a:pPr lvl="1">
              <a:lnSpc>
                <a:spcPct val="90000"/>
              </a:lnSpc>
            </a:pPr>
            <a:r>
              <a:rPr lang="ru-RU" sz="3400" dirty="0" err="1" smtClean="0"/>
              <a:t>An</a:t>
            </a:r>
            <a:r>
              <a:rPr lang="ru-RU" sz="3400" dirty="0" smtClean="0"/>
              <a:t> </a:t>
            </a:r>
            <a:r>
              <a:rPr lang="ru-RU" sz="3400" dirty="0" err="1"/>
              <a:t>object</a:t>
            </a:r>
            <a:r>
              <a:rPr lang="ru-RU" sz="3400" dirty="0"/>
              <a:t> </a:t>
            </a:r>
            <a:r>
              <a:rPr lang="ru-RU" sz="3400" dirty="0" err="1"/>
              <a:t>is</a:t>
            </a:r>
            <a:r>
              <a:rPr lang="ru-RU" sz="3400" dirty="0"/>
              <a:t> a </a:t>
            </a:r>
            <a:r>
              <a:rPr lang="ru-RU" sz="3400" dirty="0" err="1"/>
              <a:t>set</a:t>
            </a:r>
            <a:r>
              <a:rPr lang="ru-RU" sz="3400" dirty="0"/>
              <a:t> </a:t>
            </a:r>
            <a:r>
              <a:rPr lang="ru-RU" sz="3400" dirty="0" err="1"/>
              <a:t>of</a:t>
            </a:r>
            <a:r>
              <a:rPr lang="ru-RU" sz="3400" dirty="0"/>
              <a:t> </a:t>
            </a:r>
            <a:r>
              <a:rPr lang="ru-RU" sz="3400" dirty="0" err="1"/>
              <a:t>data</a:t>
            </a:r>
            <a:r>
              <a:rPr lang="ru-RU" sz="3400" dirty="0"/>
              <a:t> </a:t>
            </a:r>
            <a:r>
              <a:rPr lang="ru-RU" sz="3400" dirty="0" err="1"/>
              <a:t>structures</a:t>
            </a:r>
            <a:r>
              <a:rPr lang="ru-RU" sz="3400" dirty="0"/>
              <a:t> </a:t>
            </a:r>
            <a:r>
              <a:rPr lang="ru-RU" sz="3400" dirty="0" err="1"/>
              <a:t>and</a:t>
            </a:r>
            <a:r>
              <a:rPr lang="ru-RU" sz="3400" dirty="0"/>
              <a:t> </a:t>
            </a:r>
            <a:r>
              <a:rPr lang="ru-RU" sz="3400" dirty="0" err="1"/>
              <a:t>the</a:t>
            </a:r>
            <a:r>
              <a:rPr lang="ru-RU" sz="3400" dirty="0"/>
              <a:t> </a:t>
            </a:r>
            <a:r>
              <a:rPr lang="ru-RU" sz="3400" dirty="0" err="1"/>
              <a:t>methods</a:t>
            </a:r>
            <a:r>
              <a:rPr lang="ru-RU" sz="3400" dirty="0"/>
              <a:t> </a:t>
            </a:r>
            <a:r>
              <a:rPr lang="ru-RU" sz="3400" dirty="0" err="1"/>
              <a:t>or</a:t>
            </a:r>
            <a:r>
              <a:rPr lang="ru-RU" sz="3400" dirty="0"/>
              <a:t> </a:t>
            </a:r>
            <a:r>
              <a:rPr lang="ru-RU" sz="3400" dirty="0" err="1"/>
              <a:t>operations</a:t>
            </a:r>
            <a:r>
              <a:rPr lang="ru-RU" sz="3400" dirty="0"/>
              <a:t> </a:t>
            </a:r>
            <a:r>
              <a:rPr lang="ru-RU" sz="3400" dirty="0" err="1"/>
              <a:t>needed</a:t>
            </a:r>
            <a:r>
              <a:rPr lang="ru-RU" sz="3400" dirty="0"/>
              <a:t> </a:t>
            </a:r>
            <a:r>
              <a:rPr lang="ru-RU" sz="3400" dirty="0" err="1"/>
              <a:t>to</a:t>
            </a:r>
            <a:r>
              <a:rPr lang="ru-RU" sz="3400" dirty="0"/>
              <a:t> </a:t>
            </a:r>
            <a:r>
              <a:rPr lang="ru-RU" sz="3400" dirty="0" err="1"/>
              <a:t>access</a:t>
            </a:r>
            <a:r>
              <a:rPr lang="ru-RU" sz="3400" dirty="0"/>
              <a:t> </a:t>
            </a:r>
            <a:r>
              <a:rPr lang="ru-RU" sz="3400" dirty="0" err="1"/>
              <a:t>those</a:t>
            </a:r>
            <a:r>
              <a:rPr lang="ru-RU" sz="3400" dirty="0"/>
              <a:t> </a:t>
            </a:r>
            <a:r>
              <a:rPr lang="ru-RU" sz="3400" dirty="0" err="1"/>
              <a:t>structures</a:t>
            </a:r>
            <a:r>
              <a:rPr lang="ru-RU" sz="3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5036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</a:t>
            </a:r>
            <a:r>
              <a:rPr lang="en-US" dirty="0"/>
              <a:t>centered approach</a:t>
            </a:r>
            <a:endParaRPr lang="ru-RU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Basic data that an organization uses is stable, whereas the procedures are not.</a:t>
            </a:r>
          </a:p>
          <a:p>
            <a:r>
              <a:rPr lang="en-US" sz="3600" dirty="0"/>
              <a:t>Most </a:t>
            </a:r>
            <a:r>
              <a:rPr lang="en-US" sz="3600" dirty="0" smtClean="0"/>
              <a:t>important:</a:t>
            </a:r>
          </a:p>
          <a:p>
            <a:pPr lvl="1"/>
            <a:r>
              <a:rPr lang="en-US" sz="3400" dirty="0" smtClean="0"/>
              <a:t>design </a:t>
            </a:r>
            <a:r>
              <a:rPr lang="en-US" sz="3400" dirty="0"/>
              <a:t>of the database with the development of data dictionary.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228495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oft </a:t>
            </a:r>
            <a:r>
              <a:rPr lang="en-US" dirty="0"/>
              <a:t>systems approach</a:t>
            </a:r>
            <a:endParaRPr lang="ru-RU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Developed by Peter </a:t>
            </a:r>
            <a:r>
              <a:rPr lang="en-US" sz="3600" dirty="0" err="1"/>
              <a:t>Checkland</a:t>
            </a:r>
            <a:endParaRPr lang="en-US" sz="3600" dirty="0"/>
          </a:p>
          <a:p>
            <a:r>
              <a:rPr lang="en-US" sz="3600" dirty="0"/>
              <a:t>Uses cartoon-like diagrams called rich pictures, representing communication flows, processes, areas of conflict, external observers and interactions.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921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rich-pi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330" y="1841031"/>
            <a:ext cx="6049325" cy="453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systems approach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104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Rapid Application Development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11283" y="2255590"/>
            <a:ext cx="8596313" cy="3881437"/>
          </a:xfrm>
        </p:spPr>
        <p:txBody>
          <a:bodyPr>
            <a:normAutofit/>
          </a:bodyPr>
          <a:lstStyle/>
          <a:p>
            <a:r>
              <a:rPr lang="en-US" sz="3200" dirty="0"/>
              <a:t>Incorporate special techniques and tools:</a:t>
            </a:r>
          </a:p>
          <a:p>
            <a:pPr lvl="1"/>
            <a:r>
              <a:rPr lang="en-US" sz="2800" dirty="0"/>
              <a:t>CASE tools</a:t>
            </a:r>
          </a:p>
          <a:p>
            <a:pPr lvl="1"/>
            <a:r>
              <a:rPr lang="en-US" sz="2800" dirty="0"/>
              <a:t>JAD </a:t>
            </a:r>
            <a:r>
              <a:rPr lang="en-US" sz="2800" dirty="0" smtClean="0"/>
              <a:t>(joint application design) sessions</a:t>
            </a:r>
          </a:p>
          <a:p>
            <a:pPr lvl="2"/>
            <a:r>
              <a:rPr lang="en-US" sz="2600" dirty="0" smtClean="0"/>
              <a:t>Involve stakeholders (users, developers, analysts)</a:t>
            </a:r>
            <a:endParaRPr lang="en-US" sz="2600" dirty="0"/>
          </a:p>
          <a:p>
            <a:pPr lvl="1"/>
            <a:r>
              <a:rPr lang="en-US" sz="2800" dirty="0"/>
              <a:t>Fourth generation/visualization programming languages</a:t>
            </a:r>
          </a:p>
          <a:p>
            <a:pPr lvl="1"/>
            <a:r>
              <a:rPr lang="en-US" sz="2800" dirty="0"/>
              <a:t>Code generators</a:t>
            </a:r>
          </a:p>
        </p:txBody>
      </p:sp>
    </p:spTree>
    <p:extLst>
      <p:ext uri="{BB962C8B-B14F-4D97-AF65-F5344CB8AC3E}">
        <p14:creationId xmlns:p14="http://schemas.microsoft.com/office/powerpoint/2010/main" val="373624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vert="horz" lIns="92075" tIns="46038" rIns="92075" bIns="46038" rtlCol="0" anchor="t">
            <a:normAutofit/>
          </a:bodyPr>
          <a:lstStyle/>
          <a:p>
            <a:r>
              <a:rPr lang="en-US" dirty="0" smtClean="0"/>
              <a:t>Prototyping approach</a:t>
            </a:r>
            <a:endParaRPr lang="en-US" dirty="0"/>
          </a:p>
        </p:txBody>
      </p:sp>
      <p:pic>
        <p:nvPicPr>
          <p:cNvPr id="88067" name="Picture 3" descr="!01-06W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36" y="1684338"/>
            <a:ext cx="72390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29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vert="horz" lIns="92075" tIns="46038" rIns="92075" bIns="46038" rtlCol="0" anchor="t">
            <a:normAutofit/>
          </a:bodyPr>
          <a:lstStyle/>
          <a:p>
            <a:r>
              <a:rPr lang="en-US"/>
              <a:t>Agile Development: Extreme Programming</a:t>
            </a:r>
          </a:p>
        </p:txBody>
      </p:sp>
      <p:pic>
        <p:nvPicPr>
          <p:cNvPr id="90115" name="Picture 3" descr="01-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828800"/>
            <a:ext cx="48006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07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2574926" y="198438"/>
            <a:ext cx="186013" cy="1077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endParaRPr lang="en-US" sz="3200">
              <a:latin typeface="Arial" panose="020B0604020202020204" pitchFamily="34" charset="0"/>
            </a:endParaRPr>
          </a:p>
          <a:p>
            <a:pPr eaLnBrk="0" hangingPunct="0"/>
            <a:endParaRPr lang="en-US" sz="3200">
              <a:solidFill>
                <a:srgbClr val="FF0033"/>
              </a:solidFill>
              <a:latin typeface="Verdana" panose="020B0604030504040204" pitchFamily="34" charset="0"/>
            </a:endParaRPr>
          </a:p>
        </p:txBody>
      </p:sp>
      <p:sp>
        <p:nvSpPr>
          <p:cNvPr id="92163" name="Rectangle 3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Criteria for Selecting the Appropriate Methodology</a:t>
            </a:r>
            <a:endParaRPr lang="en-US" sz="5400">
              <a:solidFill>
                <a:srgbClr val="FF0033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Clear user requirements</a:t>
            </a:r>
          </a:p>
          <a:p>
            <a:r>
              <a:rPr lang="en-US" sz="3200" dirty="0"/>
              <a:t>Familiarity with technology</a:t>
            </a:r>
          </a:p>
          <a:p>
            <a:r>
              <a:rPr lang="en-US" sz="3200" dirty="0"/>
              <a:t>Complexity of system</a:t>
            </a:r>
          </a:p>
          <a:p>
            <a:r>
              <a:rPr lang="en-US" sz="3200" dirty="0"/>
              <a:t>Reliability of system</a:t>
            </a:r>
          </a:p>
          <a:p>
            <a:r>
              <a:rPr lang="en-US" sz="3200" dirty="0"/>
              <a:t>Time schedule</a:t>
            </a:r>
          </a:p>
          <a:p>
            <a:r>
              <a:rPr lang="en-US" sz="3200" dirty="0"/>
              <a:t>Schedule visibility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8465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tools</a:t>
            </a:r>
            <a:endParaRPr lang="ru-RU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4000" dirty="0">
                <a:solidFill>
                  <a:srgbClr val="00B050"/>
                </a:solidFill>
              </a:rPr>
              <a:t>C</a:t>
            </a:r>
            <a:r>
              <a:rPr lang="en-US" sz="4000" dirty="0"/>
              <a:t>omputer-</a:t>
            </a:r>
            <a:r>
              <a:rPr lang="en-US" sz="4000" dirty="0">
                <a:solidFill>
                  <a:srgbClr val="00B050"/>
                </a:solidFill>
              </a:rPr>
              <a:t>a</a:t>
            </a:r>
            <a:r>
              <a:rPr lang="en-US" sz="4000" dirty="0"/>
              <a:t>ided </a:t>
            </a:r>
            <a:r>
              <a:rPr lang="en-US" sz="4000" dirty="0">
                <a:solidFill>
                  <a:srgbClr val="00B050"/>
                </a:solidFill>
              </a:rPr>
              <a:t>s</a:t>
            </a:r>
            <a:r>
              <a:rPr lang="en-US" sz="4000" dirty="0"/>
              <a:t>oftware </a:t>
            </a:r>
            <a:r>
              <a:rPr lang="en-US" sz="4000" dirty="0">
                <a:solidFill>
                  <a:srgbClr val="00B050"/>
                </a:solidFill>
              </a:rPr>
              <a:t>e</a:t>
            </a:r>
            <a:r>
              <a:rPr lang="en-US" sz="4000" dirty="0"/>
              <a:t>ngineering tools</a:t>
            </a:r>
          </a:p>
          <a:p>
            <a:pPr lvl="1"/>
            <a:r>
              <a:rPr lang="en-US" sz="3600" dirty="0"/>
              <a:t>Automated tools to help systems developer.</a:t>
            </a:r>
          </a:p>
          <a:p>
            <a:pPr lvl="1"/>
            <a:r>
              <a:rPr lang="en-US" sz="3600" dirty="0"/>
              <a:t>Diagramming tools, data dictionaries, report generators, project management </a:t>
            </a:r>
            <a:r>
              <a:rPr lang="en-US" sz="3600" dirty="0" smtClean="0"/>
              <a:t>tools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694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Upper and Lower CASE </a:t>
            </a:r>
            <a:r>
              <a:rPr lang="en-US" dirty="0" smtClean="0"/>
              <a:t>tools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286000"/>
            <a:ext cx="7288599" cy="402336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Upper </a:t>
            </a:r>
            <a:r>
              <a:rPr lang="en-US" sz="2800" dirty="0"/>
              <a:t>CASE </a:t>
            </a:r>
            <a:r>
              <a:rPr lang="en-US" sz="2800" dirty="0" smtClean="0"/>
              <a:t>support:</a:t>
            </a:r>
            <a:endParaRPr lang="en-US" sz="2800" dirty="0"/>
          </a:p>
          <a:p>
            <a:pPr lvl="1"/>
            <a:r>
              <a:rPr lang="en-US" sz="2600" dirty="0"/>
              <a:t>strategic planning and construction of concept-level products and ignore the design aspect. </a:t>
            </a:r>
          </a:p>
          <a:p>
            <a:pPr lvl="1"/>
            <a:r>
              <a:rPr lang="en-US" sz="2600" dirty="0"/>
              <a:t>traditional diagrammatic languages such as ER diagrams, Data flow diagram, Structure charts, Decision Trees, Decision tables, </a:t>
            </a:r>
            <a:r>
              <a:rPr lang="en-US" sz="2600" dirty="0" err="1"/>
              <a:t>etc</a:t>
            </a:r>
            <a:endParaRPr lang="en-US" sz="2600" dirty="0"/>
          </a:p>
          <a:p>
            <a:r>
              <a:rPr lang="en-US" sz="2800" dirty="0"/>
              <a:t>Lower CASE </a:t>
            </a:r>
            <a:r>
              <a:rPr lang="en-US" sz="2800" dirty="0" smtClean="0"/>
              <a:t>concentrate on: </a:t>
            </a:r>
            <a:endParaRPr lang="en-US" sz="2800" dirty="0"/>
          </a:p>
          <a:p>
            <a:pPr lvl="1"/>
            <a:r>
              <a:rPr lang="en-US" sz="2600" dirty="0" smtClean="0"/>
              <a:t>back end </a:t>
            </a:r>
            <a:r>
              <a:rPr lang="en-US" sz="2600" dirty="0"/>
              <a:t>activities of the software life cycle</a:t>
            </a:r>
          </a:p>
          <a:p>
            <a:pPr lvl="1"/>
            <a:r>
              <a:rPr lang="en-US" sz="2600" dirty="0"/>
              <a:t>E.g.: physical design, debugging, construction, testing, component integration, maintenance, re-engineering and reverse engineering.</a:t>
            </a:r>
            <a:endParaRPr lang="ru-RU" sz="2600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842112" y="2320753"/>
            <a:ext cx="30973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>For</a:t>
            </a:r>
          </a:p>
          <a:p>
            <a:r>
              <a:rPr lang="en-US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>End - users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21639" y="4388979"/>
            <a:ext cx="303159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For </a:t>
            </a:r>
          </a:p>
          <a:p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</a:rPr>
              <a:t>Programmers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cxnSp>
        <p:nvCxnSpPr>
          <p:cNvPr id="8" name="Прямая со стрелкой 7"/>
          <p:cNvCxnSpPr>
            <a:stCxn id="5" idx="1"/>
          </p:cNvCxnSpPr>
          <p:nvPr/>
        </p:nvCxnSpPr>
        <p:spPr>
          <a:xfrm flipH="1">
            <a:off x="8434316" y="3044028"/>
            <a:ext cx="407796" cy="0"/>
          </a:xfrm>
          <a:prstGeom prst="straightConnector1">
            <a:avLst/>
          </a:prstGeom>
          <a:ln w="762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8476715" y="4951052"/>
            <a:ext cx="407796" cy="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5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05" y="273132"/>
            <a:ext cx="9180747" cy="6448595"/>
          </a:xfrm>
        </p:spPr>
      </p:pic>
    </p:spTree>
    <p:extLst>
      <p:ext uri="{BB962C8B-B14F-4D97-AF65-F5344CB8AC3E}">
        <p14:creationId xmlns:p14="http://schemas.microsoft.com/office/powerpoint/2010/main" val="295057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26F713-C802-4784-AF7F-1A930596AF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DF89B3-F258-46C7-A3C7-5E0B85817CDA}">
  <ds:schemaRefs>
    <ds:schemaRef ds:uri="http://schemas.microsoft.com/office/2006/metadata/properties"/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65032B6-ABDF-4BE9-BC99-0000A8AD10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1102</TotalTime>
  <Words>688</Words>
  <Application>Microsoft Office PowerPoint</Application>
  <PresentationFormat>Widescreen</PresentationFormat>
  <Paragraphs>167</Paragraphs>
  <Slides>29</Slides>
  <Notes>15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Tw Cen MT</vt:lpstr>
      <vt:lpstr>Tw Cen MT Condensed</vt:lpstr>
      <vt:lpstr>Verdana</vt:lpstr>
      <vt:lpstr>Wingdings 3</vt:lpstr>
      <vt:lpstr>Integral</vt:lpstr>
      <vt:lpstr>Clip</vt:lpstr>
      <vt:lpstr>Systems analysis and design</vt:lpstr>
      <vt:lpstr>Recap from lecture 1</vt:lpstr>
      <vt:lpstr>Agenda</vt:lpstr>
      <vt:lpstr>THE SYSTEMS DEVELOPMENT LIFE CYCLE</vt:lpstr>
      <vt:lpstr>Major Attributes of the Life Cycle</vt:lpstr>
      <vt:lpstr>Project Phases</vt:lpstr>
      <vt:lpstr>PowerPoint Presentation</vt:lpstr>
      <vt:lpstr>Project Phases</vt:lpstr>
      <vt:lpstr>Planning</vt:lpstr>
      <vt:lpstr>Analysis</vt:lpstr>
      <vt:lpstr>Design</vt:lpstr>
      <vt:lpstr>Implementation</vt:lpstr>
      <vt:lpstr>Processes and Deliverables</vt:lpstr>
      <vt:lpstr>SYSTEM DEVELOPMENT METHODOLOGIES</vt:lpstr>
      <vt:lpstr>Information System development</vt:lpstr>
      <vt:lpstr>Approaches to systems development</vt:lpstr>
      <vt:lpstr>The structured analysis approach (outdated)</vt:lpstr>
      <vt:lpstr>Object-Oriented approach</vt:lpstr>
      <vt:lpstr>Object-Oriented approach</vt:lpstr>
      <vt:lpstr>Data centered approach</vt:lpstr>
      <vt:lpstr>Soft systems approach</vt:lpstr>
      <vt:lpstr>Soft systems approach</vt:lpstr>
      <vt:lpstr>Rapid Application Development</vt:lpstr>
      <vt:lpstr>Prototyping approach</vt:lpstr>
      <vt:lpstr>Agile Development: Extreme Programming</vt:lpstr>
      <vt:lpstr>Criteria for Selecting the Appropriate Methodology</vt:lpstr>
      <vt:lpstr>CASE tools</vt:lpstr>
      <vt:lpstr>Upper and Lower CASE tools</vt:lpstr>
      <vt:lpstr>PowerPoint Presentation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2</dc:title>
  <dc:creator>lenova</dc:creator>
  <cp:lastModifiedBy>Aleksey Semyonov</cp:lastModifiedBy>
  <cp:revision>16</cp:revision>
  <dcterms:created xsi:type="dcterms:W3CDTF">2013-10-13T00:17:49Z</dcterms:created>
  <dcterms:modified xsi:type="dcterms:W3CDTF">2018-03-26T08:33:13Z</dcterms:modified>
</cp:coreProperties>
</file>