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76" r:id="rId4"/>
    <p:sldId id="279" r:id="rId5"/>
    <p:sldId id="280" r:id="rId6"/>
    <p:sldId id="278" r:id="rId7"/>
    <p:sldId id="277" r:id="rId8"/>
    <p:sldId id="281" r:id="rId9"/>
    <p:sldId id="275" r:id="rId10"/>
    <p:sldId id="27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0" y="5691617"/>
            <a:ext cx="12192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13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ELEKTR STANSIYANING ISSIQLIK SXEMASINING PRINSIPIAL UNSURLARI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1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083" y="1323439"/>
            <a:ext cx="6651834" cy="4434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openedu.urfu.ru/files/book/_static/images/2/2-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8392" y="167951"/>
            <a:ext cx="6111551" cy="537317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374571" y="5541125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T-S diagrammada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bosimlaridagi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qurilmalarining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ideal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sikllarini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taqqoslash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0938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3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15615" y="93306"/>
            <a:ext cx="10133045" cy="523365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06489" y="5233658"/>
            <a:ext cx="11551298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Kondensatorning ko‘ndalang kesimi: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1 - kondensator korpusi; 2 - quvur doskalari; 3 - kondensator quvurlari; 4 - va  5 - suv kameralari; 6 - sovituvchi suv kirish quvuri; 7 - sovituvchi suv chiqishi; 8 - kondensator kirish quvuri; 9 - kondensat yig‘gich; 10 - havo so‘rish quvurchasi.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991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7815944" cy="606489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937246" y="0"/>
            <a:ext cx="4089919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1338" algn="just">
              <a:lnSpc>
                <a:spcPct val="150000"/>
              </a:lnSpc>
              <a:spcAft>
                <a:spcPts val="0"/>
              </a:spcAft>
            </a:pP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Yuzali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kondensatsion qurilmaning soddalashtirilgan sxemasi: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1 - bug‘ turbinasidan bug‘ chiqarish quvuri; 2 - linzali komdensator; 3 - bug‘ qabul qilish quvuri; 4 - atmosfera klapaniga bug‘ni berish quvuri; 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kondensator quvurlari; 6 - suv kamerasi; 7 - havo so‘rish quvuri; 8 - suv chiqarish kranlari; 9 va 11 - tayanchlar; 10 - kondensat yig‘gich; 12 - kondensat nasosi; 13 - sovituvchi suv oqovasi quvuri; 14 - chiqaruvchi kanal; 15 - sirkulatsion nasos; 16 - sovituvchi suv kirish kanali; 17 - sovituvchi suv so‘rish quvuri; 18 - yordamchi bug‘ oqimli ejektor quvuri; 19 - sovituvchi suv yo‘nalishidagi buragichli qopqoq; 20 - kondensat quvuri; 21 - ikki pog‘onali bug‘ oqimli ejektor; 22 - ejektorga bug‘ berish; 23 - surilgan bug‘-havo aralashmasini ejektorga berish; 24 - suv kamerasi; 25 - havo chiqarish krani; 26 - bug‘ turbinasi.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49811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19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bosimining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±1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кPа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o’zgarishida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qurilmasining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samaradorligini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o’zgarishi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951894"/>
              </p:ext>
            </p:extLst>
          </p:nvPr>
        </p:nvGraphicFramePr>
        <p:xfrm>
          <a:off x="2500605" y="369332"/>
          <a:ext cx="6941975" cy="61994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76668"/>
                <a:gridCol w="1616307"/>
                <a:gridCol w="1579477"/>
                <a:gridCol w="1469523"/>
              </a:tblGrid>
              <a:tr h="106973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 err="1">
                          <a:effectLst/>
                        </a:rPr>
                        <a:t>Turbina</a:t>
                      </a:r>
                      <a:r>
                        <a:rPr lang="en-US" sz="1600" b="1" dirty="0">
                          <a:effectLst/>
                        </a:rPr>
                        <a:t> </a:t>
                      </a:r>
                      <a:r>
                        <a:rPr lang="en-US" sz="1600" b="1" dirty="0" err="1">
                          <a:effectLst/>
                        </a:rPr>
                        <a:t>markasi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Turbina qurilmasining nominal quvvatini, MVt 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Turbina qurilmasining quvvatini o’zgarishi, MVt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</a:rPr>
                        <a:t>Bug’ turbina qurilmasining samaradorligini o’zgarishi, %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К-50-90 </a:t>
                      </a:r>
                      <a:r>
                        <a:rPr lang="en-US" sz="1600" b="1">
                          <a:effectLst/>
                        </a:rPr>
                        <a:t>LMZ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50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0,45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0,90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К-100-90</a:t>
                      </a:r>
                      <a:r>
                        <a:rPr lang="en-US" sz="1600" b="1">
                          <a:effectLst/>
                        </a:rPr>
                        <a:t>LMZ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100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0,90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0,90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Т-110/120-130 ТМ</a:t>
                      </a:r>
                      <a:r>
                        <a:rPr lang="en-US" sz="1600" b="1">
                          <a:effectLst/>
                        </a:rPr>
                        <a:t>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120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1,25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0,73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К-200-130</a:t>
                      </a:r>
                      <a:r>
                        <a:rPr lang="en-US" sz="1600" b="1">
                          <a:effectLst/>
                        </a:rPr>
                        <a:t>LMZ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200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1,90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0,95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Т-250/300-240 ТМ</a:t>
                      </a:r>
                      <a:r>
                        <a:rPr lang="en-US" sz="1600" b="1">
                          <a:effectLst/>
                        </a:rPr>
                        <a:t>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300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1,83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0,70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К-300-240-</a:t>
                      </a:r>
                      <a:r>
                        <a:rPr lang="en-US" sz="1600" b="1">
                          <a:effectLst/>
                        </a:rPr>
                        <a:t>LMZ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300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2,76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0,92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К-300-240-</a:t>
                      </a:r>
                      <a:r>
                        <a:rPr lang="en-US" sz="1600" b="1">
                          <a:effectLst/>
                        </a:rPr>
                        <a:t>XTZ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300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3,34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1,11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К-500-240-ХТ</a:t>
                      </a:r>
                      <a:r>
                        <a:rPr lang="en-US" sz="1600" b="1">
                          <a:effectLst/>
                        </a:rPr>
                        <a:t>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500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3,88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0,78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К-750-65/3000 ХТ</a:t>
                      </a:r>
                      <a:r>
                        <a:rPr lang="en-US" sz="1600" b="1">
                          <a:effectLst/>
                        </a:rPr>
                        <a:t>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750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8,91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1,19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К-800-240 ЛМЗ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800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4,94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0,62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К-500-65/3000 ХТ</a:t>
                      </a:r>
                      <a:r>
                        <a:rPr lang="en-US" sz="1600" b="1">
                          <a:effectLst/>
                        </a:rPr>
                        <a:t>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500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8,00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1,60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  <a:tr h="398170">
                <a:tc>
                  <a:txBody>
                    <a:bodyPr/>
                    <a:lstStyle/>
                    <a:p>
                      <a:pPr indent="114935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К-220-44 ХТ</a:t>
                      </a:r>
                      <a:r>
                        <a:rPr lang="en-US" sz="1600" b="1">
                          <a:effectLst/>
                        </a:rPr>
                        <a:t>Z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220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4,06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1,85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9710" marR="129710" marT="64855" marB="6485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3165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Steam Condenser of Turbine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5" t="11851" r="2901" b="14501"/>
          <a:stretch/>
        </p:blipFill>
        <p:spPr bwMode="auto">
          <a:xfrm>
            <a:off x="1430694" y="90587"/>
            <a:ext cx="9330612" cy="574765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413762" y="5838244"/>
            <a:ext cx="1364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2312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5" y="1073021"/>
            <a:ext cx="12126686" cy="370425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057619" y="5213094"/>
            <a:ext cx="40767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Kondensatordan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havoni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so’ruvchi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ejektori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4957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5569560"/>
            <a:ext cx="12192000" cy="878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Ikki bosqichli ejektor 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sxemasi:</a:t>
            </a:r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540385" algn="ctr">
              <a:lnSpc>
                <a:spcPct val="150000"/>
              </a:lnSpc>
              <a:spcAft>
                <a:spcPts val="0"/>
              </a:spcAft>
            </a:pP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 bosqich ejektor; 2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oraliq sovitgich; 3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II bosqich ejektor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r>
              <a:rPr lang="ru-RU" sz="1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tashqi sovitgich; 5 </a:t>
            </a:r>
            <a:r>
              <a:rPr lang="en-US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atmosferaga chiqarish quvuri.</a:t>
            </a:r>
            <a:endParaRPr lang="en-US" dirty="0"/>
          </a:p>
        </p:txBody>
      </p:sp>
      <p:pic>
        <p:nvPicPr>
          <p:cNvPr id="3" name="Рисунок 2" descr="http://openedu.urfu.ru/files/book/_static/images/2/2-3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98" y="275654"/>
            <a:ext cx="5719665" cy="517873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364" y="160485"/>
            <a:ext cx="4422710" cy="54090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629494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155" y="149290"/>
            <a:ext cx="5635689" cy="531763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5466923"/>
            <a:ext cx="12192000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0385" algn="ctr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Ejektor qurilmasi ulanish sxemasi: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1 - bug‘ni kondensatorga kiritish; 2 - kondensator; 3 - kondensat nasosi; 4 - ejektor; 5 - resirkulatsiya liniyasi; 6 - sifon; </a:t>
            </a:r>
            <a:endParaRPr lang="en-US" dirty="0" smtClean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dirty="0" smtClean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 </a:t>
            </a:r>
            <a:r>
              <a:rPr lang="uz-Cyrl-UZ" dirty="0">
                <a:solidFill>
                  <a:srgbClr val="00B0F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bug‘-havo aralashmasini so‘rib olish; 8 - havoni atmosferaga chiqarish; 9 - kondensat liniyasi; 10 - ejektorga bug‘ berish.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22017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572167" y="5553800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50"/>
              </a:solidFill>
              <a:effectLst/>
            </a:endParaRPr>
          </a:p>
        </p:txBody>
      </p:sp>
      <p:pic>
        <p:nvPicPr>
          <p:cNvPr id="1026" name="Picture 2" descr="Image result for renewable energy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38" t="17433" r="9770" b="6990"/>
          <a:stretch/>
        </p:blipFill>
        <p:spPr bwMode="auto">
          <a:xfrm>
            <a:off x="2541985" y="335902"/>
            <a:ext cx="7352523" cy="4599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476</Words>
  <Application>Microsoft Office PowerPoint</Application>
  <PresentationFormat>Широкоэкранный</PresentationFormat>
  <Paragraphs>71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28</cp:revision>
  <dcterms:created xsi:type="dcterms:W3CDTF">2018-02-18T06:55:43Z</dcterms:created>
  <dcterms:modified xsi:type="dcterms:W3CDTF">2018-06-06T03:42:48Z</dcterms:modified>
</cp:coreProperties>
</file>