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1" r:id="rId3"/>
    <p:sldId id="274" r:id="rId4"/>
    <p:sldId id="280" r:id="rId5"/>
    <p:sldId id="279" r:id="rId6"/>
    <p:sldId id="278" r:id="rId7"/>
    <p:sldId id="277" r:id="rId8"/>
    <p:sldId id="276" r:id="rId9"/>
    <p:sldId id="275" r:id="rId10"/>
    <p:sldId id="282" r:id="rId11"/>
    <p:sldId id="273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14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</inkml:traceFormat>
        <inkml:channelProperties>
          <inkml:channelProperty channel="X" name="resolution" value="40" units="1/cm"/>
          <inkml:channelProperty channel="Y" name="resolution" value="40" units="1/cm"/>
        </inkml:channelProperties>
      </inkml:inkSource>
      <inkml:timestamp xml:id="ts0" timeString="2018-02-18T08:04:44.067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nkml:trace contextRef="#ctx0" brushRef="#br0">20955 15381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2A962FD-28E3-434B-BA76-FD3DD2E3E3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CC0A95BC-B889-4988-AD71-AB7192C543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088CB73-17D9-408A-A541-D23EB54C9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A2628768-C6D9-4D09-AF7C-23E76EFB7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4B558CD-BDA6-4495-9E0E-E616985C2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00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38DF4F9-62CC-4732-B480-94C868113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C074333-661C-4B5E-921A-8C84D0872E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B560791-C83E-4807-A69D-15703EA82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DCA17D5-F99D-4845-B64A-BBAAE1CD1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3949305-25F8-4E10-87E4-8099CC141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968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C5EA9F2-6E96-407A-9075-1B4347CB1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CDED87CC-8B2A-4A9D-90E2-B46DAA2A46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084B411-34F7-4C74-B35B-89D6B2A3F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ED47908F-7EE0-44F7-A074-4A4969879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AC0284C-041B-4EEF-A8D6-D53A871EA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175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51A1661-E7A8-4751-BFF2-F6F22C368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F9937E1-D16B-4FD8-B575-DD867E098F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2A7D09D1-5E89-416B-870B-30EB551E89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A0741CD0-3D8B-4321-9171-883B80D48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BB3F8739-0566-45A7-ACF3-BFCBAF665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E668634-59A1-4DC1-9016-69095D2D3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14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C049DF2-E9C4-4AAA-9174-22162C5F8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F942C687-D8F3-4B02-8F48-2BE55EA894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9384A6D2-8EFF-47C3-A0BC-BAEDBAAA5A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5D64CE6C-22DE-4969-882B-B0230F8E05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40FA3167-D1D7-4A14-9728-4D666CF25F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4958DA1F-4C5C-4E56-AD0D-8ED6DEEFC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C06328CD-6303-45C0-99FB-852E24E0D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793B7D65-C7DD-4AD7-A79C-042424A28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02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1231FD6-EC0F-4566-9E1C-EC0C18CF0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D90BD887-6F2B-4324-9199-6D47B049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F4DDD8E7-D1D0-4640-BCD0-9EA219E91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3B0DCF91-5E87-42A6-BB4F-3414ADCF9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10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C9DA3C28-CD55-42BE-85C7-56DCE2E85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CC942F14-FD25-486E-82C5-0A2DE54F6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E1ACAB71-F351-475D-9867-428C7607B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07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AD05568-ED24-4802-BD38-3A465BD83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DC25757-3D25-40E9-B630-07914E0DA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D996BEB5-8D31-4732-A5EC-807C6E9A17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FE663805-78DB-4396-9736-08B0C4DAB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A4B47F4F-D780-4F72-A549-D880F7F7C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C788AD1-CD91-44FE-9C8A-71AB5B3CA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34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A94E75A-5C86-4319-92F5-ACDC7C155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D03A29EE-98B3-4E81-8648-E4AC61A511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2B9B35A7-990A-4290-8727-907F47873D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CAF80B9F-D7A5-4A7C-862B-DDB2F50C2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1C9E4C27-5F90-4E40-9BE5-F4B1E058E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AE4E2F6-FF63-4D01-9079-433908D93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165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83BF832-6E5B-4B56-8181-9A37F0BF5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2825C627-5A58-4D2F-A003-7C6AD98FC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37DFDE4-E77B-4119-9346-631A7F267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AED1F094-062B-4C28-BF53-EE368E02E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01A75D26-6DF2-43CA-A32F-F2027B5C6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529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D26B27B6-A6C7-427F-944A-C5D169C42E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D19BCCE5-4373-4C83-B998-FDCA8C7A9B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F3108E5-4769-4D39-8380-559D6657A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DEFEDF1-DD27-4027-BA4C-1A3FEB4E5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41DC5FB-02CA-45F6-8C24-3672979D0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081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CCA5EDB-E8F1-4151-83C1-B63162947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AD61CFE8-4534-4B4E-A9E6-93AE29A6CF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E945DCF-130A-4386-8B70-100FE2BD21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38218078-8F4B-4106-8879-7D266B66EF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125C4E0-84A1-4E0E-81AF-EF37192AF9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084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EF9DFEF9-DDA1-43BE-A8C0-C0F185B43C7C}"/>
              </a:ext>
            </a:extLst>
          </p:cNvPr>
          <p:cNvSpPr/>
          <p:nvPr/>
        </p:nvSpPr>
        <p:spPr>
          <a:xfrm>
            <a:off x="0" y="5691617"/>
            <a:ext cx="12192000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MA’RUZA </a:t>
            </a:r>
            <a:r>
              <a:rPr lang="en-US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12</a:t>
            </a:r>
            <a:r>
              <a:rPr lang="ru-RU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.</a:t>
            </a:r>
            <a:r>
              <a:rPr lang="en-US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ISSIQLIK ELEKTR STANSIYA ISSIQLIK SXEMASIDAGI ISHCHI JISIMNING MATERIAL BALANSI</a:t>
            </a:r>
            <a:endParaRPr lang="ru-RU" sz="1050" b="1" dirty="0">
              <a:solidFill>
                <a:srgbClr val="002060"/>
              </a:solidFill>
              <a:latin typeface="Century Schoolbook" panose="020406040505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95477E46-CAF4-43CA-AA22-28B47C2C24F1}"/>
              </a:ext>
            </a:extLst>
          </p:cNvPr>
          <p:cNvSpPr txBox="1"/>
          <p:nvPr/>
        </p:nvSpPr>
        <p:spPr>
          <a:xfrm>
            <a:off x="0" y="0"/>
            <a:ext cx="12192000" cy="1323439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TOSHKENT DAVLAT TEXNIKA UNIVERSITETI</a:t>
            </a:r>
          </a:p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ENERGETIKA FAKULTETI</a:t>
            </a:r>
          </a:p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“ISSIQLIK ENERGETIKASI” KAFEDRASI</a:t>
            </a:r>
          </a:p>
          <a:p>
            <a:pPr algn="ctr"/>
            <a:r>
              <a:rPr lang="en-US" sz="2000" b="1" dirty="0">
                <a:solidFill>
                  <a:srgbClr val="92D050"/>
                </a:solidFill>
              </a:rPr>
              <a:t>“ISSIQLIK ELEKTR STANSIYALARI”  FANIDAN</a:t>
            </a:r>
            <a:endParaRPr lang="ru-RU" sz="1200" b="1" dirty="0">
              <a:solidFill>
                <a:srgbClr val="92D050"/>
              </a:solidFill>
            </a:endParaRPr>
          </a:p>
        </p:txBody>
      </p:sp>
      <p:sp>
        <p:nvSpPr>
          <p:cNvPr id="8" name="Прямоугольник 7" hidden="1">
            <a:extLst>
              <a:ext uri="{FF2B5EF4-FFF2-40B4-BE49-F238E27FC236}">
                <a16:creationId xmlns="" xmlns:a16="http://schemas.microsoft.com/office/drawing/2014/main" id="{2548BC65-5E7E-42B6-8598-F38762D1BE1B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 hidden="1">
            <a:extLst>
              <a:ext uri="{FF2B5EF4-FFF2-40B4-BE49-F238E27FC236}">
                <a16:creationId xmlns="" xmlns:a16="http://schemas.microsoft.com/office/drawing/2014/main" id="{F3AE8977-6C5F-44FA-8FFA-509E99C1B312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 hidden="1">
            <a:extLst>
              <a:ext uri="{FF2B5EF4-FFF2-40B4-BE49-F238E27FC236}">
                <a16:creationId xmlns="" xmlns:a16="http://schemas.microsoft.com/office/drawing/2014/main" id="{417AF749-3752-40B1-821A-1B926D2BD997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Рукописный ввод 1"/>
              <p14:cNvContentPartPr/>
              <p14:nvPr/>
            </p14:nvContentPartPr>
            <p14:xfrm>
              <a:off x="7543800" y="5537160"/>
              <a:ext cx="360" cy="360"/>
            </p14:xfrm>
          </p:contentPart>
        </mc:Choice>
        <mc:Fallback xmlns="">
          <p:pic>
            <p:nvPicPr>
              <p:cNvPr id="2" name="Рукописный ввод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534440" y="552780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Picture 2" descr="Image result for Ð¢Ð­Ð¡ Ð¸ Ð°Ð»ÑÐµÑÐ½Ð°ÑÐ¸Ð²Ð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083" y="1323439"/>
            <a:ext cx="6651834" cy="443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79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upload.wikimedia.org/wikipedia/commons/c/ca/Open_deaerator_plant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345" y="0"/>
            <a:ext cx="7880907" cy="610222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4142234" y="6102220"/>
            <a:ext cx="29931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Qozon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qurilmasining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barabani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4136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2724538" y="83975"/>
            <a:ext cx="7800392" cy="596226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551090" y="5962260"/>
            <a:ext cx="41472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Atmosfera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bosimli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termik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oqimli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deaerator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0502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1230086" y="335903"/>
            <a:ext cx="10049069" cy="462798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844281" y="5177231"/>
            <a:ext cx="68206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Qozonning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uzluksiz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purkashdagi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kengaytirgichlarning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ulash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sxemalari</a:t>
            </a:r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ctr"/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bosqichli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b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bosqichli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54322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222310" y="205273"/>
                <a:ext cx="9787812" cy="605794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bosqichli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cxemada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kengaytirgichning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balans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tenglamasi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quyidagicha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bo’ladi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𝑞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𝑝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𝑞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𝑝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𝑘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𝑏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𝑘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𝑏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𝑘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𝑝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𝑘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𝑝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</m:oMath>
                  </m:oMathPara>
                </a14:m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material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balans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tenglamasini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quyidagicha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yozish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mumkin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𝑞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𝑝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𝑘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𝑏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𝑘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𝑝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</m:oMath>
                  </m:oMathPara>
                </a14:m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erda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“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q.p.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”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indeksi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–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qozonni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puflash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 “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k.b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.”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indeksi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–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kengaytirgichning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bug’i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 “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k.p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.”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indeksi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–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kengaytirgichni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puflashni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anglatadi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Yuqoridagi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formulalarni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birlashtirib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quyidafini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olamiz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𝑘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𝑝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f>
                            <m:fPr>
                              <m:ctrlPr>
                                <a:rPr lang="ru-RU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ru-RU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𝑘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.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𝑝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.</m:t>
                                  </m:r>
                                </m:sub>
                              </m:sSub>
                              <m:r>
                                <a:rPr lang="en-US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ru-RU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𝑞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.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𝑝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.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ru-RU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𝑘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.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𝑝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.</m:t>
                                  </m:r>
                                </m:sub>
                              </m:sSub>
                              <m:r>
                                <a:rPr lang="en-US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ru-RU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𝑘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.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𝑝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.</m:t>
                                  </m:r>
                                </m:sub>
                              </m:sSub>
                            </m:den>
                          </m:f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∙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𝑞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𝑝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𝛽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𝑘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𝑝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∙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𝑞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𝑝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</m:oMath>
                  </m:oMathPara>
                </a14:m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2310" y="205273"/>
                <a:ext cx="9787812" cy="6057940"/>
              </a:xfrm>
              <a:prstGeom prst="rect">
                <a:avLst/>
              </a:prstGeom>
              <a:blipFill rotWithShape="0">
                <a:blip r:embed="rId2"/>
                <a:stretch>
                  <a:fillRect l="-561" r="-5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36177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2006083" y="1109925"/>
                <a:ext cx="8565502" cy="336220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Qozon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puflashning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ikki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bosqichli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kengayish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sxemasidai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kengaytirgichning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puflashini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aniqlovchi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tenglama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ham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xuddi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yuqoridagi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ko’rinishda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bo’ladi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Bunda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ikkinchi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bosqich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kengaytirgichga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sarflanadigan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puflash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suvi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quyidagi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tenglama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orqali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topiladi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𝑘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𝑝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.2</m:t>
                          </m:r>
                        </m:sub>
                      </m:sSub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f>
                            <m:fPr>
                              <m:ctrlPr>
                                <a:rPr lang="ru-RU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ru-RU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𝑘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.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𝑝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.2</m:t>
                                  </m:r>
                                </m:sub>
                              </m:sSub>
                              <m:r>
                                <a:rPr lang="en-US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ru-RU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𝑞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.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𝑝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.1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ru-RU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𝑘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.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𝑝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.2</m:t>
                                  </m:r>
                                </m:sub>
                              </m:sSub>
                              <m:r>
                                <a:rPr lang="en-US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ru-RU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𝑘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.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𝑝</m:t>
                                  </m:r>
                                  <m:r>
                                    <a:rPr lang="en-US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.</m:t>
                                  </m:r>
                                </m:sub>
                              </m:sSub>
                              <m:r>
                                <a:rPr lang="en-US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∙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𝑞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𝑝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.1</m:t>
                          </m:r>
                        </m:sub>
                      </m:sSub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𝛽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𝑘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𝑝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.1</m:t>
                          </m:r>
                        </m:sub>
                      </m:sSub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ru-RU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𝛽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𝑘</m:t>
                              </m:r>
                              <m:r>
                                <a:rPr lang="en-US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.</m:t>
                              </m:r>
                              <m:r>
                                <a:rPr lang="en-US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𝑝</m:t>
                              </m:r>
                              <m:r>
                                <a:rPr lang="en-US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.2</m:t>
                              </m:r>
                            </m:sub>
                          </m:s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∙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𝑞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𝑝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</m:oMath>
                  </m:oMathPara>
                </a14:m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erda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“1”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“2”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indekslari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kengaytirgichning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mos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raqamiga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to’g’ri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keladi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</a:t>
                </a:r>
                <a:endParaRPr lang="en-US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6083" y="1109925"/>
                <a:ext cx="8565502" cy="3362202"/>
              </a:xfrm>
              <a:prstGeom prst="rect">
                <a:avLst/>
              </a:prstGeom>
              <a:blipFill rotWithShape="0">
                <a:blip r:embed="rId2"/>
                <a:stretch>
                  <a:fillRect l="-569" r="-641" b="-18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980940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3434016" y="0"/>
            <a:ext cx="5939790" cy="57531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525833" y="5568434"/>
            <a:ext cx="3756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Qozonni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uzluksiz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puflashdagi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jarayoni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36070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2305009" y="0"/>
            <a:ext cx="7744059" cy="494522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614385" y="5188021"/>
            <a:ext cx="71253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Ishchi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jismning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yo’qotishlari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to’ldirilishlarini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olgan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bug’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kondensatning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oqimlarining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D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deaerator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73727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2432355" y="447870"/>
            <a:ext cx="7806262" cy="394288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069772" y="4656176"/>
            <a:ext cx="65314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yo’qotishlarni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to’ldirishga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ketayotgan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qo’shimcha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isitish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dastlabki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deaerasiyalash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deaerator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KBZ -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kondensat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baki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zahirasi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95072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522514" y="75822"/>
                <a:ext cx="11430000" cy="65345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540385" algn="just">
                  <a:spcAft>
                    <a:spcPts val="0"/>
                  </a:spcAft>
                </a:pPr>
                <a:r>
                  <a:rPr lang="en-US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Yuqoridagilardan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kelib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chiqqan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holda</a:t>
                </a:r>
                <a:r>
                  <a:rPr lang="en-US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spcAft>
                    <a:spcPts val="0"/>
                  </a:spcAft>
                </a:pP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qozondagi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o’ta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qizdirilgan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bug’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sarfi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quyidagi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formula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orqali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topiladi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spcAft>
                    <a:spcPts val="0"/>
                  </a:spcAft>
                </a:pP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𝑏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𝑞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𝑖𝑘</m:t>
                          </m:r>
                        </m:sub>
                      </m:sSub>
                    </m:oMath>
                  </m:oMathPara>
                </a14:m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spcAft>
                    <a:spcPts val="0"/>
                  </a:spcAft>
                </a:pP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spcAft>
                    <a:spcPts val="0"/>
                  </a:spcAft>
                </a:pP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barabanli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qozonlar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ta’minot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suvi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sarfi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quyidagi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formula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orqali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topiladi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𝑡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𝑠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  <m:sup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𝑏𝑞</m:t>
                          </m:r>
                        </m:sup>
                      </m:sSubSup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𝑖𝑘</m:t>
                          </m:r>
                        </m:sub>
                      </m:sSub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𝑞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𝑝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</m:oMath>
                  </m:oMathPara>
                </a14:m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spcAft>
                    <a:spcPts val="0"/>
                  </a:spcAft>
                </a:pP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spcAft>
                    <a:spcPts val="0"/>
                  </a:spcAft>
                </a:pP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to’g’ri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oqimli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qozonlar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ta’minot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suvi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sarfi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quyidagi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formula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orqali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topiladi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𝑡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𝑠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  <m:sup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𝑡𝑜</m:t>
                          </m:r>
                        </m:sup>
                      </m:sSubSup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𝑏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𝑞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𝑖𝑘</m:t>
                          </m:r>
                        </m:sub>
                      </m:sSub>
                    </m:oMath>
                  </m:oMathPara>
                </a14:m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spcAft>
                    <a:spcPts val="0"/>
                  </a:spcAft>
                </a:pP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spcAft>
                    <a:spcPts val="0"/>
                  </a:spcAft>
                </a:pP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Baraban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qozonlar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bilan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jihozlangan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elektr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stansiyalardagi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ta’minot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suvining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sarfini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quyidagicha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topishimiz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mumkin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𝑡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𝑠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  <m:sup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𝐼𝐸𝑆</m:t>
                          </m:r>
                        </m:sup>
                      </m:sSubSup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nary>
                        <m:naryPr>
                          <m:chr m:val="∑"/>
                          <m:limLoc m:val="undOvr"/>
                          <m:subHide m:val="on"/>
                          <m:supHide m:val="on"/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ru-RU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𝐷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𝑘</m:t>
                              </m:r>
                            </m:sub>
                          </m:sSub>
                        </m:e>
                      </m:nary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𝑖𝑘</m:t>
                          </m:r>
                        </m:sub>
                      </m:sSub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𝑘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𝑝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.2</m:t>
                          </m:r>
                        </m:sub>
                      </m:sSub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𝑡𝑎𝑠h</m:t>
                          </m:r>
                        </m:sub>
                      </m:sSub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𝑘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𝑝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.1</m:t>
                          </m:r>
                        </m:sub>
                      </m:sSub>
                    </m:oMath>
                  </m:oMathPara>
                </a14:m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spcAft>
                    <a:spcPts val="0"/>
                  </a:spcAft>
                </a:pP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spcAft>
                    <a:spcPts val="0"/>
                  </a:spcAft>
                </a:pP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erda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limLoc m:val="undOvr"/>
                        <m:subHide m:val="on"/>
                        <m:supHide m:val="on"/>
                        <m:ctrlPr>
                          <a:rPr lang="ru-RU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ru-RU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𝐷</m:t>
                            </m:r>
                          </m:e>
                          <m:sub>
                            <m:r>
                              <a:rPr lang="en-US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𝑘</m:t>
                            </m:r>
                          </m:sub>
                        </m:sSub>
                      </m:e>
                    </m:nary>
                  </m:oMath>
                </a14:m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–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turbina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qurilmasining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asosiy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kondensat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ta’minot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suvining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kondensator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deaerator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almashgichlarga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shuningdek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qozon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puflash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ikkinchi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kengaytirgich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kondensatlarii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sarfi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spcAft>
                    <a:spcPts val="0"/>
                  </a:spcAft>
                </a:pP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To’g’ri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oqim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qozonli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IESlaridagi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ta’minot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suvining</a:t>
                </a: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sarfi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spcAft>
                    <a:spcPts val="0"/>
                  </a:spcAft>
                </a:pPr>
                <a:r>
                  <a:rPr lang="en-US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𝑡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𝑠</m:t>
                          </m:r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  <m:sup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𝐼𝐸𝑆</m:t>
                          </m:r>
                        </m:sup>
                      </m:sSubSup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nary>
                        <m:naryPr>
                          <m:chr m:val="∑"/>
                          <m:limLoc m:val="undOvr"/>
                          <m:subHide m:val="on"/>
                          <m:supHide m:val="on"/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ru-RU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𝐷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𝑘</m:t>
                              </m:r>
                            </m:sub>
                          </m:sSub>
                        </m:e>
                      </m:nary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𝑖𝑘</m:t>
                          </m:r>
                        </m:sub>
                      </m:sSub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𝑖𝑘</m:t>
                          </m:r>
                        </m:sub>
                      </m:sSub>
                      <m:r>
                        <a:rPr lang="en-US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ru-RU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ru-RU" sz="16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514" y="75822"/>
                <a:ext cx="11430000" cy="6534546"/>
              </a:xfrm>
              <a:prstGeom prst="rect">
                <a:avLst/>
              </a:prstGeom>
              <a:blipFill rotWithShape="0">
                <a:blip r:embed="rId2"/>
                <a:stretch>
                  <a:fillRect l="-480" t="-466" r="-4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312063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29C2FB74-679D-4B33-AB29-AFF7A082C8DC}"/>
              </a:ext>
            </a:extLst>
          </p:cNvPr>
          <p:cNvSpPr/>
          <p:nvPr/>
        </p:nvSpPr>
        <p:spPr>
          <a:xfrm>
            <a:off x="1572167" y="5553800"/>
            <a:ext cx="9292160" cy="923330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E’TIBORINGIZ UCHUN RAXMAT!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  <p:pic>
        <p:nvPicPr>
          <p:cNvPr id="1026" name="Picture 2" descr="Image result for renewable energ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8" t="17433" r="9770" b="6990"/>
          <a:stretch/>
        </p:blipFill>
        <p:spPr bwMode="auto">
          <a:xfrm>
            <a:off x="2541985" y="335902"/>
            <a:ext cx="7352523" cy="459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66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157</Words>
  <Application>Microsoft Office PowerPoint</Application>
  <PresentationFormat>Широкоэкранный</PresentationFormat>
  <Paragraphs>49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Century Schoolbook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Nizomiddin Rakhmanov</dc:creator>
  <cp:lastModifiedBy>Nizomiddin Rakhmanov</cp:lastModifiedBy>
  <cp:revision>28</cp:revision>
  <dcterms:created xsi:type="dcterms:W3CDTF">2018-02-18T06:55:43Z</dcterms:created>
  <dcterms:modified xsi:type="dcterms:W3CDTF">2018-06-08T08:23:23Z</dcterms:modified>
</cp:coreProperties>
</file>