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82" r:id="rId4"/>
    <p:sldId id="281" r:id="rId5"/>
    <p:sldId id="280" r:id="rId6"/>
    <p:sldId id="279" r:id="rId7"/>
    <p:sldId id="278" r:id="rId8"/>
    <p:sldId id="277" r:id="rId9"/>
    <p:sldId id="276" r:id="rId10"/>
    <p:sldId id="275" r:id="rId11"/>
    <p:sldId id="283" r:id="rId12"/>
    <p:sldId id="273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8-02-18T08:04:44.067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20955 15381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2A962FD-28E3-434B-BA76-FD3DD2E3E3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C0A95BC-B889-4988-AD71-AB7192C543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088CB73-17D9-408A-A541-D23EB54C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2628768-C6D9-4D09-AF7C-23E76EFB7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4B558CD-BDA6-4495-9E0E-E616985C2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00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38DF4F9-62CC-4732-B480-94C868113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C074333-661C-4B5E-921A-8C84D0872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B560791-C83E-4807-A69D-15703EA82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CA17D5-F99D-4845-B64A-BBAAE1CD1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3949305-25F8-4E10-87E4-8099CC141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968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C5EA9F2-6E96-407A-9075-1B4347CB1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CDED87CC-8B2A-4A9D-90E2-B46DAA2A4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084B411-34F7-4C74-B35B-89D6B2A3F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ED47908F-7EE0-44F7-A074-4A4969879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AC0284C-041B-4EEF-A8D6-D53A871EA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175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51A1661-E7A8-4751-BFF2-F6F22C368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F9937E1-D16B-4FD8-B575-DD867E098F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2A7D09D1-5E89-416B-870B-30EB551E89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A0741CD0-3D8B-4321-9171-883B80D48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BB3F8739-0566-45A7-ACF3-BFCBAF66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E668634-59A1-4DC1-9016-69095D2D3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1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C049DF2-E9C4-4AAA-9174-22162C5F8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F942C687-D8F3-4B02-8F48-2BE55EA89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9384A6D2-8EFF-47C3-A0BC-BAEDBAAA5A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5D64CE6C-22DE-4969-882B-B0230F8E05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40FA3167-D1D7-4A14-9728-4D666CF25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4958DA1F-4C5C-4E56-AD0D-8ED6DEEFC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06328CD-6303-45C0-99FB-852E24E0D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793B7D65-C7DD-4AD7-A79C-042424A28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2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1231FD6-EC0F-4566-9E1C-EC0C18CF0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D90BD887-6F2B-4324-9199-6D47B049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F4DDD8E7-D1D0-4640-BCD0-9EA219E91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3B0DCF91-5E87-42A6-BB4F-3414ADCF9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10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C9DA3C28-CD55-42BE-85C7-56DCE2E85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CC942F14-FD25-486E-82C5-0A2DE54F6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E1ACAB71-F351-475D-9867-428C7607B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07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AD05568-ED24-4802-BD38-3A465BD83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DC25757-3D25-40E9-B630-07914E0DA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D996BEB5-8D31-4732-A5EC-807C6E9A1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FE663805-78DB-4396-9736-08B0C4DAB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A4B47F4F-D780-4F72-A549-D880F7F7C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C788AD1-CD91-44FE-9C8A-71AB5B3CA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34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A94E75A-5C86-4319-92F5-ACDC7C15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D03A29EE-98B3-4E81-8648-E4AC61A511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2B9B35A7-990A-4290-8727-907F47873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AF80B9F-D7A5-4A7C-862B-DDB2F50C2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1C9E4C27-5F90-4E40-9BE5-F4B1E058E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AE4E2F6-FF63-4D01-9079-433908D93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16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83BF832-6E5B-4B56-8181-9A37F0BF5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2825C627-5A58-4D2F-A003-7C6AD98FC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37DFDE4-E77B-4119-9346-631A7F267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AED1F094-062B-4C28-BF53-EE368E02E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1A75D26-6DF2-43CA-A32F-F2027B5C6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529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D26B27B6-A6C7-427F-944A-C5D169C42E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D19BCCE5-4373-4C83-B998-FDCA8C7A9B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F3108E5-4769-4D39-8380-559D6657A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EFEDF1-DD27-4027-BA4C-1A3FEB4E5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41DC5FB-02CA-45F6-8C24-3672979D0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081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CCA5EDB-E8F1-4151-83C1-B63162947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AD61CFE8-4534-4B4E-A9E6-93AE29A6C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E945DCF-130A-4386-8B70-100FE2BD21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E5E06-3F65-4E79-80F3-CCC8F2E85656}" type="datetimeFigureOut">
              <a:rPr lang="ru-RU" smtClean="0"/>
              <a:t>01.06.2018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38218078-8F4B-4106-8879-7D266B66EF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125C4E0-84A1-4E0E-81AF-EF37192AF9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08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EF9DFEF9-DDA1-43BE-A8C0-C0F185B43C7C}"/>
              </a:ext>
            </a:extLst>
          </p:cNvPr>
          <p:cNvSpPr/>
          <p:nvPr/>
        </p:nvSpPr>
        <p:spPr>
          <a:xfrm>
            <a:off x="0" y="5691617"/>
            <a:ext cx="12192000" cy="575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MA’RUZA </a:t>
            </a:r>
            <a:r>
              <a:rPr lang="en-US" sz="20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10</a:t>
            </a:r>
            <a:r>
              <a:rPr lang="ru-RU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.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ISITISHGA BUG’ OLISHLI TEPLOFIKASION TURBINA TURLARI</a:t>
            </a:r>
            <a:endParaRPr lang="ru-RU" sz="1500" b="1" dirty="0">
              <a:solidFill>
                <a:srgbClr val="002060"/>
              </a:solidFill>
              <a:latin typeface="Century Schoolbook" panose="020406040505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5477E46-CAF4-43CA-AA22-28B47C2C24F1}"/>
              </a:ext>
            </a:extLst>
          </p:cNvPr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TOSHKENT DAVLAT TEXNIKA UNIVERSITETI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ENERGETIKA FAKULTETI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“ISSIQLIK ENERGETIKASI” KAFEDRASI</a:t>
            </a:r>
          </a:p>
          <a:p>
            <a:pPr algn="ctr"/>
            <a:r>
              <a:rPr lang="en-US" sz="2000" b="1" dirty="0">
                <a:solidFill>
                  <a:srgbClr val="92D050"/>
                </a:solidFill>
              </a:rPr>
              <a:t>“ISSIQLIK ELEKTR STANSIYALARI”  FANIDAN</a:t>
            </a:r>
            <a:endParaRPr lang="ru-RU" sz="1200" b="1" dirty="0">
              <a:solidFill>
                <a:srgbClr val="92D050"/>
              </a:solidFill>
            </a:endParaRPr>
          </a:p>
        </p:txBody>
      </p:sp>
      <p:sp>
        <p:nvSpPr>
          <p:cNvPr id="8" name="Прямоугольник 7" hidden="1">
            <a:extLst>
              <a:ext uri="{FF2B5EF4-FFF2-40B4-BE49-F238E27FC236}">
                <a16:creationId xmlns="" xmlns:a16="http://schemas.microsoft.com/office/drawing/2014/main" id="{2548BC65-5E7E-42B6-8598-F38762D1BE1B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 hidden="1">
            <a:extLst>
              <a:ext uri="{FF2B5EF4-FFF2-40B4-BE49-F238E27FC236}">
                <a16:creationId xmlns="" xmlns:a16="http://schemas.microsoft.com/office/drawing/2014/main" id="{F3AE8977-6C5F-44FA-8FFA-509E99C1B312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 hidden="1">
            <a:extLst>
              <a:ext uri="{FF2B5EF4-FFF2-40B4-BE49-F238E27FC236}">
                <a16:creationId xmlns="" xmlns:a16="http://schemas.microsoft.com/office/drawing/2014/main" id="{417AF749-3752-40B1-821A-1B926D2BD997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7543800" y="5537160"/>
              <a:ext cx="360" cy="360"/>
            </p14:xfrm>
          </p:contentPart>
        </mc:Choice>
        <mc:Fallback xmlns="">
          <p:pic>
            <p:nvPicPr>
              <p:cNvPr id="2" name="Рукописный ввод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34440" y="552780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Picture 2" descr="Image result for Ð¢Ð­Ð¡ Ð¸ Ð°Ð»ÑÐµÑÐ½Ð°ÑÐ¸Ð²Ð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083" y="1323439"/>
            <a:ext cx="6651834" cy="443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79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1063690" y="90705"/>
                <a:ext cx="10114384" cy="64421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40385" algn="just">
                  <a:lnSpc>
                    <a:spcPct val="200000"/>
                  </a:lnSpc>
                  <a:spcAft>
                    <a:spcPts val="0"/>
                  </a:spcAft>
                </a:pPr>
                <a:r>
                  <a:rPr lang="en-US" sz="2200" b="1" dirty="0" smtClean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Istish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mayishiy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ehtiyojlar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uchun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issiqlikni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elektr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markazlari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suv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bilan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berib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yuborishadi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Bu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holda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IEMining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yuklamasi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quyidagich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bo’ladi</a:t>
                </a:r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200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20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6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6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𝑸</m:t>
                          </m:r>
                        </m:e>
                        <m:sub>
                          <m:r>
                            <a:rPr lang="en-US" sz="26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𝒊𝒔</m:t>
                          </m:r>
                        </m:sub>
                      </m:sSub>
                      <m:r>
                        <a:rPr lang="en-US" sz="26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6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6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𝑮</m:t>
                          </m:r>
                        </m:e>
                        <m:sub>
                          <m:r>
                            <a:rPr lang="en-US" sz="26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𝒕</m:t>
                          </m:r>
                          <m:r>
                            <a:rPr lang="en-US" sz="26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26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𝒔</m:t>
                          </m:r>
                        </m:sub>
                      </m:sSub>
                      <m:r>
                        <a:rPr lang="en-US" sz="26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∙(</m:t>
                      </m:r>
                      <m:sSub>
                        <m:sSubPr>
                          <m:ctrlPr>
                            <a:rPr lang="ru-RU" sz="26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6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𝒉</m:t>
                          </m:r>
                        </m:e>
                        <m:sub>
                          <m:r>
                            <a:rPr lang="en-US" sz="26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𝒒</m:t>
                          </m:r>
                        </m:sub>
                      </m:sSub>
                      <m:r>
                        <a:rPr lang="en-US" sz="26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ru-RU" sz="26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6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𝒉</m:t>
                          </m:r>
                        </m:e>
                        <m:sub>
                          <m:r>
                            <a:rPr lang="en-US" sz="2600" b="1" i="1">
                              <a:solidFill>
                                <a:srgbClr val="00B0F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𝒔</m:t>
                          </m:r>
                        </m:sub>
                      </m:sSub>
                      <m:r>
                        <a:rPr lang="en-US" sz="2600" b="1" i="1">
                          <a:solidFill>
                            <a:srgbClr val="00B0F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ru-RU" sz="26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200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200000"/>
                  </a:lnSpc>
                  <a:spcAft>
                    <a:spcPts val="0"/>
                  </a:spcAft>
                </a:pP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yerda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𝑮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𝒕</m:t>
                        </m:r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𝒔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-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tarmoq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suvining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sarfi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10</a:t>
                </a:r>
                <a:r>
                  <a:rPr lang="en-US" sz="2200" b="1" baseline="30000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3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tonna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/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soat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;</a:t>
                </a:r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200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𝒉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𝒒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𝒉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B0F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𝒔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tarmoq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suvini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IEM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almashgichlargacha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undan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keyingi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entalpiyasi</a:t>
                </a:r>
                <a:r>
                  <a:rPr lang="en-US" sz="2200" b="1" dirty="0">
                    <a:solidFill>
                      <a:srgbClr val="00B0F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kJ/kg.</a:t>
                </a:r>
                <a:endParaRPr lang="ru-RU" sz="2200" b="1" dirty="0">
                  <a:solidFill>
                    <a:srgbClr val="00B0F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690" y="90705"/>
                <a:ext cx="10114384" cy="6442148"/>
              </a:xfrm>
              <a:prstGeom prst="rect">
                <a:avLst/>
              </a:prstGeom>
              <a:blipFill rotWithShape="0">
                <a:blip r:embed="rId2"/>
                <a:stretch>
                  <a:fillRect l="-783" r="-7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71890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Related imag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211" y="93306"/>
            <a:ext cx="9032033" cy="589694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472536" y="5990253"/>
            <a:ext cx="720338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Yirik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teplofikatsion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qarshi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bosimli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</a:t>
            </a:r>
            <a:endParaRPr lang="en-US" sz="2200" b="1" dirty="0"/>
          </a:p>
        </p:txBody>
      </p:sp>
    </p:spTree>
    <p:extLst>
      <p:ext uri="{BB962C8B-B14F-4D97-AF65-F5344CB8AC3E}">
        <p14:creationId xmlns:p14="http://schemas.microsoft.com/office/powerpoint/2010/main" val="27299592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result for ÑÐµÑÐµÐ²ÑÐ¼Ð¸ Ð¿Ð¾Ð´Ð¾Ð³ÑÐµÐ²Ð°ÑÐµÐ»ÑÐ¼Ð¸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72"/>
          <a:stretch/>
        </p:blipFill>
        <p:spPr bwMode="auto">
          <a:xfrm>
            <a:off x="3229757" y="73802"/>
            <a:ext cx="5876919" cy="55618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926110" y="5754269"/>
            <a:ext cx="648421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Vertikal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tarmoq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qizdirgichining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2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5630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1315965" y="233265"/>
            <a:ext cx="9591521" cy="462952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61257" y="4702257"/>
            <a:ext cx="11625943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7800"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Mayishiy</a:t>
            </a:r>
            <a:r>
              <a:rPr lang="en-US" sz="22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is’temolchilarni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ta’minotining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yopiq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(a)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(b)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bosqichli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177800"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IT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isitish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MI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mayishiy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is’temolchilar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Q, Q-1, Q-2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qizdirgichlar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2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177800"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tarmog’ining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magistrali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QM  -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tarmog’ining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qaytish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magistrali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8994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t="9861"/>
          <a:stretch/>
        </p:blipFill>
        <p:spPr>
          <a:xfrm>
            <a:off x="2725364" y="149289"/>
            <a:ext cx="6977645" cy="452039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38537" y="4669679"/>
            <a:ext cx="11551297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 err="1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Mayishiy</a:t>
            </a:r>
            <a:r>
              <a:rPr lang="en-US" sz="22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is’temolchilarni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ta’minotining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ochiq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bevosita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olinishi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IT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isitish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tizimi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MI 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mayishiy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is’temolchilar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200" b="1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 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tarmog’ining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magistrali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QM  -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tarmog’ining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qaytish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magistrali</a:t>
            </a:r>
            <a:r>
              <a:rPr lang="en-US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649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orrosion-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51" y="274806"/>
            <a:ext cx="5244719" cy="39053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Image result for ÐºÐ¾ÑÑÐ¾Ð·Ð¸Ñ Ð² ÑÑÑÐ±Ð°Ñ Ð±Ð¾Ð»ÑÑÐ¾Ð³Ð¾ Ð´Ð¸Ð°Ð¼ÐµÑÑÐ° ÑÐµÐ¿Ð»Ð¾Ð²Ð¾Ð¹ ÑÐµÑÐ¸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872" y="274805"/>
            <a:ext cx="5309120" cy="390530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2112464" y="4867860"/>
            <a:ext cx="783022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2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Tarmoq suv quvurlaridagi kislorod hisobiga korroziya jarayoni</a:t>
            </a:r>
            <a:endParaRPr lang="en-US" sz="22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5553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3669224" y="251926"/>
            <a:ext cx="4942930" cy="538120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083498" y="5633135"/>
                <a:ext cx="10114383" cy="7997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uz-Cyrl-UZ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Uzatayotgan va qaytayotgan quvurlardagi suv haroratlari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𝑢</m:t>
                        </m:r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</m:sub>
                    </m:sSub>
                  </m:oMath>
                </a14:m>
                <a:r>
                  <a:rPr lang="uz-Cyrl-UZ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.va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</m:sub>
                    </m:sSub>
                  </m:oMath>
                </a14:m>
                <a:r>
                  <a:rPr lang="uz-Cyrl-UZ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issiqlik sarflari Q va tarmoq suvlarining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𝐺</m:t>
                        </m:r>
                      </m:e>
                      <m:sub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uz-Cyrl-UZ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tashqi havo haroratiga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e>
                      <m:sub>
                        <m:r>
                          <a:rPr lang="en-US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uz-Cyrl-UZ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bog’liqligi.</a:t>
                </a:r>
                <a:endParaRPr lang="en-US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3498" y="5633135"/>
                <a:ext cx="10114383" cy="799706"/>
              </a:xfrm>
              <a:prstGeom prst="rect">
                <a:avLst/>
              </a:prstGeom>
              <a:blipFill rotWithShape="0">
                <a:blip r:embed="rId3"/>
                <a:stretch>
                  <a:fillRect l="-784" t="-5344" b="-152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460426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Таблица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86132709"/>
                  </p:ext>
                </p:extLst>
              </p:nvPr>
            </p:nvGraphicFramePr>
            <p:xfrm>
              <a:off x="3876267" y="211429"/>
              <a:ext cx="4008100" cy="6882765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567164"/>
                    <a:gridCol w="530500"/>
                    <a:gridCol w="567164"/>
                    <a:gridCol w="567164"/>
                    <a:gridCol w="499449"/>
                    <a:gridCol w="499449"/>
                    <a:gridCol w="777210"/>
                  </a:tblGrid>
                  <a:tr h="768777">
                    <a:tc rowSpan="2"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 dirty="0" err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Issiq</a:t>
                          </a:r>
                          <a:r>
                            <a:rPr lang="en-US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200" b="1" dirty="0" err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suv</a:t>
                          </a:r>
                          <a:r>
                            <a:rPr lang="en-US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200" b="1" dirty="0" err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ta’minoti</a:t>
                          </a:r>
                          <a:r>
                            <a:rPr lang="en-US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200" b="1" dirty="0" err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tizimi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 dirty="0" err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Tashqi</a:t>
                          </a:r>
                          <a:r>
                            <a:rPr lang="en-US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200" b="1" dirty="0" err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havo</a:t>
                          </a:r>
                          <a:r>
                            <a:rPr lang="en-US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200" b="1" dirty="0" err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harorati</a:t>
                          </a:r>
                          <a:r>
                            <a:rPr lang="en-US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, </a:t>
                          </a:r>
                          <a14:m>
                            <m:oMath xmlns:m="http://schemas.openxmlformats.org/officeDocument/2006/math">
                              <m:r>
                                <a:rPr lang="uz-Cyrl-UZ" sz="1200" b="1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℃</m:t>
                              </m:r>
                            </m:oMath>
                          </a14:m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 dirty="0" err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Issiqlikni</a:t>
                          </a:r>
                          <a:r>
                            <a:rPr lang="en-US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200" b="1" dirty="0" err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uzatish</a:t>
                          </a:r>
                          <a:r>
                            <a:rPr lang="en-US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200" b="1" dirty="0" err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ulushi</a:t>
                          </a:r>
                          <a:r>
                            <a:rPr lang="en-US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,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1200" b="1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200" b="1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𝒂</m:t>
                                  </m:r>
                                </m:e>
                                <m:sub>
                                  <m:r>
                                    <a:rPr lang="en-US" sz="1200" b="1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𝒖𝒛</m:t>
                                  </m:r>
                                </m:sub>
                              </m:sSub>
                            </m:oMath>
                          </a14:m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gridSpan="2"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Uzatuvchi quvurdagi tarmoq suvining harorati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1200" b="1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z-Cyrl-UZ" sz="1200" b="1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𝒕</m:t>
                                  </m:r>
                                </m:e>
                                <m:sub>
                                  <m:r>
                                    <a:rPr lang="uz-Cyrl-UZ" sz="1200" b="1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𝒖</m:t>
                                  </m:r>
                                  <m:r>
                                    <a:rPr lang="uz-Cyrl-UZ" sz="1200" b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</m:t>
                                  </m:r>
                                  <m:r>
                                    <a:rPr lang="uz-Cyrl-UZ" sz="1200" b="1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𝒒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20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, </a:t>
                          </a:r>
                          <a14:m>
                            <m:oMath xmlns:m="http://schemas.openxmlformats.org/officeDocument/2006/math">
                              <m:r>
                                <a:rPr lang="uz-Cyrl-UZ" sz="1200" b="1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℃</m:t>
                              </m:r>
                            </m:oMath>
                          </a14:m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, 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1200" b="1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200" b="1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𝒂</m:t>
                                  </m:r>
                                </m:e>
                                <m:sub>
                                  <m:r>
                                    <a:rPr lang="en-US" sz="1200" b="1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𝒖𝒛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 da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Qaytuvhci</a:t>
                          </a: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quvurdagi tarmoq suvining harorati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1200" b="1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z-Cyrl-UZ" sz="1200" b="1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𝒕</m:t>
                                  </m:r>
                                </m:e>
                                <m:sub>
                                  <m:r>
                                    <a:rPr lang="uz-Cyrl-UZ" sz="1200" b="1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𝒒</m:t>
                                  </m:r>
                                  <m:r>
                                    <a:rPr lang="uz-Cyrl-UZ" sz="1200" b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.</m:t>
                                  </m:r>
                                  <m:r>
                                    <a:rPr lang="uz-Cyrl-UZ" sz="1200" b="1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𝒒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200" b="1"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, </a:t>
                          </a:r>
                          <a14:m>
                            <m:oMath xmlns:m="http://schemas.openxmlformats.org/officeDocument/2006/math">
                              <m:r>
                                <a:rPr lang="uz-Cyrl-UZ" sz="1200" b="1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℃</m:t>
                              </m:r>
                            </m:oMath>
                          </a14:m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,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1200" b="1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200" b="1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𝒂</m:t>
                                  </m:r>
                                </m:e>
                                <m:sub>
                                  <m:r>
                                    <a:rPr lang="en-US" sz="1200" b="1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𝒖𝒛</m:t>
                                  </m:r>
                                </m:sub>
                              </m:sSub>
                            </m:oMath>
                          </a14:m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 da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18855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0,15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0,30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0,15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0,30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88556">
                    <a:tc rowSpan="9"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Yopiq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-26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151,1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152,1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56,7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43,3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8855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-20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0,86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136,0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137,8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52,2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40,4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8855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-15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0,75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123,5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126,0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49,0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38,0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8855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-10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0,64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110,5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114,2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45,0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34,8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8855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0,52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96,5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102,0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40,7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30,7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8855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0,41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83,8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80,9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36,2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28,2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8855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+5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0,30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71,0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77,7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32,0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24,9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8855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+10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0,15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70,0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70,0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31,5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23,0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8855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Yoz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70,0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70,0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15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88556">
                    <a:tc rowSpan="9"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Ochiq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-26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145,6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142,4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71,0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71,3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8855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-20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0,86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129,1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126,4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65,3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65,6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8855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-15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0,75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116,2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113,5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60,4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61,1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8855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-10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0,64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103,7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101,6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55,6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56,0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8855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0,52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90,1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89,1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50,0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50,1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8855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0,41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77,4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77,7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44,5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44,5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8855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+5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0,30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66,0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66,0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38,0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39,0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8855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+10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0,15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65,0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65,0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29,5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29,5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188556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Yoz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65,0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65,0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15,0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15,0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Таблица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86132709"/>
                  </p:ext>
                </p:extLst>
              </p:nvPr>
            </p:nvGraphicFramePr>
            <p:xfrm>
              <a:off x="3876267" y="211429"/>
              <a:ext cx="4008100" cy="6224905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567164"/>
                    <a:gridCol w="530500"/>
                    <a:gridCol w="567164"/>
                    <a:gridCol w="567164"/>
                    <a:gridCol w="499449"/>
                    <a:gridCol w="499449"/>
                    <a:gridCol w="777210"/>
                  </a:tblGrid>
                  <a:tr h="1637792">
                    <a:tc rowSpan="2"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 dirty="0" err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Issiq</a:t>
                          </a:r>
                          <a:r>
                            <a:rPr lang="en-US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200" b="1" dirty="0" err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suv</a:t>
                          </a:r>
                          <a:r>
                            <a:rPr lang="en-US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200" b="1" dirty="0" err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ta’minoti</a:t>
                          </a:r>
                          <a:r>
                            <a:rPr lang="en-US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1200" b="1" dirty="0" err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tizimi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108046" t="-324" r="-552874" b="-235922"/>
                          </a:stretch>
                        </a:blipFill>
                      </a:tcPr>
                    </a:tc>
                    <a:tc rowSpan="2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192553" t="-324" r="-411702" b="-235922"/>
                          </a:stretch>
                        </a:blipFill>
                      </a:tcPr>
                    </a:tc>
                    <a:tc gridSpan="2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157143" t="-372" r="-121143" b="-285874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gridSpan="2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214286" t="-372" r="-952" b="-285874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241427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0,15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0,30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0,15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0,30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1427">
                    <a:tc rowSpan="9"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Yopiq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-26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151,1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152,1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56,7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43,3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1427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-20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0,86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136,0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137,8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52,2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40,4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1427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-15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0,75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123,5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126,0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49,0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38,0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1427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-10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0,64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110,5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114,2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45,0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34,8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1427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0,52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96,5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102,0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40,7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30,7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1427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0,41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83,8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80,9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36,2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28,2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1427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+5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0,30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71,0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77,7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32,0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24,9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1427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+10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0,15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70,0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70,0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31,5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23,0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1427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Yoz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70,0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70,0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15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1427">
                    <a:tc rowSpan="9">
                      <a:txBody>
                        <a:bodyPr/>
                        <a:lstStyle/>
                        <a:p>
                          <a:pPr algn="just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Ochiq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-26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145,6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142,4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71,0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71,3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1427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-20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0,86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129,1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126,4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65,3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65,6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1427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-15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0,75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116,2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113,5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60,4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61,1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1427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-10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0,64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103,7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101,6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55,6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56,0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1427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-5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0,52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90,1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89,1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50,0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50,1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1427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0,41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77,4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77,7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44,5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44,5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1427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+5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0,30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66,0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66,0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38,0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39,0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1427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+10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0,15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65,0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65,0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29,5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29,5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241427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Yoz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65,0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65,0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15,0</a:t>
                          </a:r>
                          <a:endParaRPr lang="ru-RU" sz="1200" b="1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1200" b="1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15,0</a:t>
                          </a:r>
                          <a:endParaRPr lang="ru-RU" sz="1200" b="1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40405" marR="40405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9170311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718456" y="450082"/>
                <a:ext cx="10916817" cy="53306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Isitish yuklamasini turbinadan bug’ olish va suv isitish qozonlari orasida taqsimlanishi turbinalardan bug’ olinish hisobiga maksimal issiqlik uzatish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  <m:sup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𝑚𝑎𝑘𝑠</m:t>
                        </m:r>
                      </m:sup>
                    </m:sSubSup>
                  </m:oMath>
                </a14:m>
                <a:r>
                  <a:rPr lang="uz-Cyrl-UZ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ning uning IEMdan to’liq uzatishga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𝑖𝑠𝑖𝑡</m:t>
                        </m:r>
                      </m:sub>
                      <m:sup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𝑚𝑎𝑘𝑠</m:t>
                        </m:r>
                      </m:sup>
                    </m:sSubSup>
                  </m:oMath>
                </a14:m>
                <a:r>
                  <a:rPr lang="uz-Cyrl-UZ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nisbatini tasniflaydi yani teplofikatsiya koyfitsienti deb ataladi va u quyidagicha bo’ladi: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200" b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uz-Cyrl-UZ" sz="2200" b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𝐼𝐸𝑀</m:t>
                          </m:r>
                        </m:sub>
                      </m:sSub>
                      <m:r>
                        <a:rPr lang="uz-Cyrl-UZ" sz="2200" b="1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uz-Cyrl-UZ" sz="2200" b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uz-Cyrl-UZ" sz="2200" b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𝑡</m:t>
                              </m:r>
                            </m:sub>
                            <m:sup>
                              <m:r>
                                <a:rPr lang="uz-Cyrl-UZ" sz="2200" b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𝑚𝑎𝑘𝑠</m:t>
                              </m:r>
                            </m:sup>
                          </m:sSubSup>
                        </m:num>
                        <m:den>
                          <m:sSubSup>
                            <m:sSubSupPr>
                              <m:ctrlPr>
                                <a:rPr lang="ru-RU" sz="2200" b="1" i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uz-Cyrl-UZ" sz="2200" b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uz-Cyrl-UZ" sz="2200" b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𝑖𝑠𝑖𝑡</m:t>
                              </m:r>
                            </m:sub>
                            <m:sup>
                              <m:r>
                                <a:rPr lang="uz-Cyrl-UZ" sz="2200" b="1">
                                  <a:solidFill>
                                    <a:srgbClr val="00B0F0"/>
                                  </a:solidFill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𝑚𝑎𝑘𝑠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 yerda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𝑖𝑠𝑖𝑡</m:t>
                        </m:r>
                      </m:sub>
                      <m:sup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𝑚𝑎𝑘𝑠</m:t>
                        </m:r>
                      </m:sup>
                    </m:sSubSup>
                    <m:r>
                      <a:rPr lang="uz-Cyrl-UZ" sz="2200" b="1">
                        <a:solidFill>
                          <a:srgbClr val="00B0F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uz-Cyrl-UZ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  <m:sup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𝑚𝑎𝑘𝑠</m:t>
                        </m:r>
                      </m:sup>
                    </m:sSubSup>
                    <m:r>
                      <a:rPr lang="uz-Cyrl-UZ" sz="2200" b="1">
                        <a:solidFill>
                          <a:srgbClr val="00B0F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𝐶h𝑆𝑄</m:t>
                        </m:r>
                      </m:sub>
                    </m:sSub>
                  </m:oMath>
                </a14:m>
                <a:r>
                  <a:rPr lang="uz-Cyrl-UZ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 </a:t>
                </a:r>
                <a:endParaRPr lang="ru-RU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456" y="450082"/>
                <a:ext cx="10916817" cy="5330626"/>
              </a:xfrm>
              <a:prstGeom prst="rect">
                <a:avLst/>
              </a:prstGeom>
              <a:blipFill rotWithShape="0">
                <a:blip r:embed="rId2"/>
                <a:stretch>
                  <a:fillRect l="-726" r="-7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139067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Таблица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02558526"/>
                  </p:ext>
                </p:extLst>
              </p:nvPr>
            </p:nvGraphicFramePr>
            <p:xfrm>
              <a:off x="2979672" y="1688235"/>
              <a:ext cx="5934075" cy="438912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186815"/>
                    <a:gridCol w="1186815"/>
                    <a:gridCol w="1186815"/>
                    <a:gridCol w="1186815"/>
                    <a:gridCol w="1186815"/>
                  </a:tblGrid>
                  <a:tr h="0">
                    <a:tc rowSpan="2"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2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z-Cyrl-UZ" sz="32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r>
                                      <a:rPr lang="uz-Cyrl-UZ" sz="32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  <m:t>𝑖</m:t>
                                    </m:r>
                                    <m:r>
                                      <a:rPr lang="uz-Cyrl-UZ" sz="32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  <m:t>.</m:t>
                                    </m:r>
                                    <m:r>
                                      <a:rPr lang="uz-Cyrl-UZ" sz="32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  <m:t>𝑠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2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gridSpan="4"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32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uz-Cyrl-UZ" sz="32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  <m:t>𝛼</m:t>
                                    </m:r>
                                  </m:e>
                                  <m:sub>
                                    <m:r>
                                      <a:rPr lang="uz-Cyrl-UZ" sz="3200" i="1">
                                        <a:solidFill>
                                          <a:srgbClr val="0000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  <a:ea typeface="Times New Roman" panose="02020603050405020304" pitchFamily="18" charset="0"/>
                                      </a:rPr>
                                      <m:t>𝐼𝐸𝑀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32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0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0,3</a:t>
                          </a:r>
                          <a:endParaRPr lang="ru-RU" sz="32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0,5</a:t>
                          </a:r>
                          <a:endParaRPr lang="ru-RU" sz="32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0,7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1,0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5100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4400</a:t>
                          </a:r>
                          <a:endParaRPr lang="ru-RU" sz="32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3650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2700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0,1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6000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5200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4350</a:t>
                          </a:r>
                          <a:endParaRPr lang="ru-RU" sz="32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3100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0,2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6700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5750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4850</a:t>
                          </a:r>
                          <a:endParaRPr lang="ru-RU" sz="32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3500</a:t>
                          </a:r>
                          <a:endParaRPr lang="ru-RU" sz="32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0,25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7000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6000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5150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3700</a:t>
                          </a:r>
                          <a:endParaRPr lang="ru-RU" sz="32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Таблица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702558526"/>
                  </p:ext>
                </p:extLst>
              </p:nvPr>
            </p:nvGraphicFramePr>
            <p:xfrm>
              <a:off x="2979672" y="1688235"/>
              <a:ext cx="5934075" cy="395097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1186815"/>
                    <a:gridCol w="1186815"/>
                    <a:gridCol w="1186815"/>
                    <a:gridCol w="1186815"/>
                    <a:gridCol w="1186815"/>
                  </a:tblGrid>
                  <a:tr h="731520">
                    <a:tc rowSpan="2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513" t="-442" r="-401026" b="-204867"/>
                          </a:stretch>
                        </a:blipFill>
                      </a:tcPr>
                    </a:tc>
                    <a:tc gridSpan="4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0">
                          <a:blip r:embed="rId2"/>
                          <a:stretch>
                            <a:fillRect l="-25128" t="-833" r="-256" b="-474167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643890">
                    <a:tc v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0,3</a:t>
                          </a:r>
                          <a:endParaRPr lang="ru-RU" sz="32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0,5</a:t>
                          </a:r>
                          <a:endParaRPr lang="ru-RU" sz="32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0,7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1,0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4389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5100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4400</a:t>
                          </a:r>
                          <a:endParaRPr lang="ru-RU" sz="32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3650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2700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4389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0,1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6000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5200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4350</a:t>
                          </a:r>
                          <a:endParaRPr lang="ru-RU" sz="32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3100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4389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0,2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6700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5750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4850</a:t>
                          </a:r>
                          <a:endParaRPr lang="ru-RU" sz="32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3500</a:t>
                          </a:r>
                          <a:endParaRPr lang="ru-RU" sz="32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4389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0,25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7000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6000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5150</a:t>
                          </a:r>
                          <a:endParaRPr lang="ru-RU" sz="320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z-Cyrl-UZ" sz="3200" dirty="0">
                              <a:solidFill>
                                <a:srgbClr val="000000"/>
                              </a:solidFill>
                              <a:effectLst/>
                              <a:latin typeface="Times New Roman" panose="02020603050405020304" pitchFamily="18" charset="0"/>
                              <a:ea typeface="Times New Roman" panose="02020603050405020304" pitchFamily="18" charset="0"/>
                            </a:rPr>
                            <a:t>3700</a:t>
                          </a:r>
                          <a:endParaRPr lang="ru-RU" sz="3200" dirty="0">
                            <a:effectLst/>
                            <a:latin typeface="Times New Roman" panose="02020603050405020304" pitchFamily="18" charset="0"/>
                            <a:ea typeface="Times New Roman" panose="02020603050405020304" pitchFamily="18" charset="0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1362270" y="494678"/>
                <a:ext cx="9255967" cy="50828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𝜏</m:t>
                        </m:r>
                      </m:e>
                      <m:sub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𝑦𝑖𝑙</m:t>
                        </m:r>
                      </m:sub>
                      <m:sup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𝑚𝑎𝑘𝑠</m:t>
                        </m:r>
                      </m:sup>
                    </m:sSubSup>
                  </m:oMath>
                </a14:m>
                <a:r>
                  <a:rPr lang="uz-Cyrl-UZ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ni taxminiy qiymatlarini,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soat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/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yil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𝛼</m:t>
                        </m:r>
                      </m:e>
                      <m:sub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𝑖</m:t>
                        </m:r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va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𝛼</m:t>
                        </m:r>
                      </m:e>
                      <m:sub>
                        <m:r>
                          <a:rPr lang="uz-Cyrl-UZ" sz="2200" b="1">
                            <a:solidFill>
                              <a:srgbClr val="00B0F0"/>
                            </a:solidFill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𝐼𝐸𝑀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larga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bog’liq</a:t>
                </a:r>
                <a:r>
                  <a:rPr lang="en-US" sz="2200" b="1" dirty="0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B0F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ravishda</a:t>
                </a:r>
                <a:endParaRPr lang="en-US" sz="2200" b="1" dirty="0">
                  <a:solidFill>
                    <a:srgbClr val="00B0F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2270" y="494678"/>
                <a:ext cx="9255967" cy="508281"/>
              </a:xfrm>
              <a:prstGeom prst="rect">
                <a:avLst/>
              </a:prstGeom>
              <a:blipFill rotWithShape="0">
                <a:blip r:embed="rId3"/>
                <a:stretch>
                  <a:fillRect t="-2381" b="-14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436282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29C2FB74-679D-4B33-AB29-AFF7A082C8DC}"/>
              </a:ext>
            </a:extLst>
          </p:cNvPr>
          <p:cNvSpPr/>
          <p:nvPr/>
        </p:nvSpPr>
        <p:spPr>
          <a:xfrm>
            <a:off x="1572167" y="5553800"/>
            <a:ext cx="9292160" cy="923330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E’TIBORINGIZ UCHUN RAXMAT!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pic>
        <p:nvPicPr>
          <p:cNvPr id="1026" name="Picture 2" descr="Image result for renewable energ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8" t="17433" r="9770" b="6990"/>
          <a:stretch/>
        </p:blipFill>
        <p:spPr bwMode="auto">
          <a:xfrm>
            <a:off x="2541985" y="335902"/>
            <a:ext cx="7352523" cy="459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66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362</Words>
  <Application>Microsoft Office PowerPoint</Application>
  <PresentationFormat>Широкоэкранный</PresentationFormat>
  <Paragraphs>172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Century Schoolbook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Nizomiddin Rakhmanov</dc:creator>
  <cp:lastModifiedBy>Nizomiddin Rakhmanov</cp:lastModifiedBy>
  <cp:revision>30</cp:revision>
  <dcterms:created xsi:type="dcterms:W3CDTF">2018-02-18T06:55:43Z</dcterms:created>
  <dcterms:modified xsi:type="dcterms:W3CDTF">2018-06-01T17:51:36Z</dcterms:modified>
</cp:coreProperties>
</file>