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81" r:id="rId4"/>
    <p:sldId id="280" r:id="rId5"/>
    <p:sldId id="279" r:id="rId6"/>
    <p:sldId id="278" r:id="rId7"/>
    <p:sldId id="275" r:id="rId8"/>
    <p:sldId id="277" r:id="rId9"/>
    <p:sldId id="283" r:id="rId10"/>
    <p:sldId id="276" r:id="rId11"/>
    <p:sldId id="282" r:id="rId12"/>
    <p:sldId id="284" r:id="rId13"/>
    <p:sldId id="285" r:id="rId14"/>
    <p:sldId id="286" r:id="rId15"/>
    <p:sldId id="273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31.05.2018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9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ISSIQLIK IS’TEMOLCHILARI VA ISSIQLIK YUKLAMALARI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="" xmlns:a16="http://schemas.microsoft.com/office/drawing/2014/main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="" xmlns:a16="http://schemas.microsoft.com/office/drawing/2014/main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="" xmlns:a16="http://schemas.microsoft.com/office/drawing/2014/main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Ð¢Ð°ÑÐºÐµÐ½ÑÑÐºÐ°Ñ Ð¢Ð­Ð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838" y="165232"/>
            <a:ext cx="7303304" cy="589694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975488" y="6062179"/>
            <a:ext cx="63400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Toshkent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markazining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70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849086" y="0"/>
                <a:ext cx="10552922" cy="62696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Texnologik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iste’moli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nominal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𝒊</m:t>
                        </m:r>
                      </m:sub>
                      <m:sup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𝒏𝒐𝒎</m:t>
                        </m:r>
                      </m:sup>
                    </m:sSubSup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maksimalgacha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𝒊</m:t>
                        </m:r>
                      </m:sub>
                      <m:sup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𝒎𝒂𝒌𝒔</m:t>
                        </m:r>
                      </m:sup>
                    </m:sSubSup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korxona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ishlab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chiqarishlarining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hajmiga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qarab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shuningdek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rejimiga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qarab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o’zgarishi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mumkin</a:t>
                </a:r>
                <a:r>
                  <a:rPr lang="en-US" sz="2200" b="1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’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sarflarining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nisbati</a:t>
                </a:r>
                <a:endParaRPr lang="en-US" sz="2200" b="1" dirty="0" smtClean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6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∝</m:t>
                        </m:r>
                      </m:e>
                      <m:sub>
                        <m:r>
                          <a:rPr lang="en-US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𝑰𝑬𝑴</m:t>
                        </m:r>
                      </m:sub>
                      <m:sup>
                        <m:r>
                          <a:rPr lang="en-US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𝒊</m:t>
                        </m:r>
                        <m:r>
                          <a:rPr lang="en-US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en-US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𝒊</m:t>
                        </m:r>
                        <m:r>
                          <a:rPr lang="en-US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</m:sup>
                    </m:sSubSup>
                    <m:r>
                      <a:rPr lang="en-US" sz="26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6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m:t>𝑫</m:t>
                            </m:r>
                          </m:e>
                          <m:sub>
                            <m:r>
                              <a:rPr lang="en-US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m:t>𝒊</m:t>
                            </m:r>
                          </m:sub>
                          <m:sup>
                            <m:r>
                              <a:rPr lang="en-US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m:t>𝒏𝒐𝒎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ru-RU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m:t>𝑫</m:t>
                            </m:r>
                          </m:e>
                          <m:sub>
                            <m:r>
                              <a:rPr lang="en-US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m:t>𝒊</m:t>
                            </m:r>
                          </m:sub>
                          <m:sup>
                            <m:r>
                              <a:rPr lang="en-US" sz="2600" b="1">
                                <a:solidFill>
                                  <a:srgbClr val="00B0F0"/>
                                </a:solidFill>
                                <a:latin typeface="Times New Roman" panose="02020603050405020304" pitchFamily="18" charset="0"/>
                                <a:ea typeface="Times New Roman" panose="02020603050405020304" pitchFamily="18" charset="0"/>
                              </a:rPr>
                              <m:t>𝒎𝒂𝒌𝒔</m:t>
                            </m:r>
                          </m:sup>
                        </m:sSubSup>
                      </m:den>
                    </m:f>
                  </m:oMath>
                </a14:m>
                <a:endParaRPr lang="en-US" sz="26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</a:pPr>
                <a:endParaRPr lang="en-US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-joy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jamoat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binolarida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asboblarining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yuzasidagi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sanitar-gigiyena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meyorlari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talablari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bo’yicha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95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ortmasligi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kerak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qulaylik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talablari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bo’yicha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50-60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kam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bo’lmasligi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xavfsizlik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talablari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bo’yicha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70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 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ortmasligi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kerak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9086" y="0"/>
                <a:ext cx="10552922" cy="6269601"/>
              </a:xfrm>
              <a:prstGeom prst="rect">
                <a:avLst/>
              </a:prstGeom>
              <a:blipFill rotWithShape="0">
                <a:blip r:embed="rId2"/>
                <a:stretch>
                  <a:fillRect l="-751" r="-751" b="-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950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3225592" y="-1"/>
            <a:ext cx="5619827" cy="568234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85411" y="5432077"/>
            <a:ext cx="8500187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sarfining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grafigi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oylar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1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2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minimal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qiymatlar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500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763836" y="251925"/>
            <a:ext cx="8910384" cy="50244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6685" y="5033779"/>
            <a:ext cx="113646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o’zgarishining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kunlik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grafigi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 –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haftaning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kunlarida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b – dam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kunlarida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--- –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kunlik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51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793102" y="549196"/>
                <a:ext cx="10552923" cy="5569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Turar-joylar</a:t>
                </a:r>
                <a:r>
                  <a:rPr lang="en-US" sz="22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hisobiy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p>
                    </m:sSubSup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=+18 ℃ 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deb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belgilangan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maktab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bog’cha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kasalxonalar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p>
                    </m:sSubSup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=+20 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jamoat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  <m:sup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p>
                    </m:sSubSup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=+16 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22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muvozanat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shartini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tenglama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ko’rinishida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keltirish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mumkin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𝑖𝑠</m:t>
                          </m:r>
                        </m:sub>
                      </m:sSub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𝑖𝑐h</m:t>
                          </m:r>
                        </m:sub>
                      </m:sSub>
                    </m:oMath>
                  </m:oMathPara>
                </a14:m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yerda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sub>
                    </m:sSub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yo’qotishlari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yig’indisi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𝑖𝑠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tizimi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keltirilgan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oqimi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𝑖𝑐h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ichki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manbalar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odamlar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yoritish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asboblari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gaz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elektr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plitalar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texnologik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kuch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agregatlari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boshqalar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kelayotgan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102" y="549196"/>
                <a:ext cx="10552923" cy="5569858"/>
              </a:xfrm>
              <a:prstGeom prst="rect">
                <a:avLst/>
              </a:prstGeom>
              <a:blipFill rotWithShape="0">
                <a:blip r:embed="rId2"/>
                <a:stretch>
                  <a:fillRect l="-751" r="-751" b="-2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930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01216" y="957634"/>
                <a:ext cx="11327363" cy="48930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tizimlari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tomonidan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berilayotgan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𝑖𝑐h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ta’minlab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zarur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bo’lgan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miqdori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yo’qotishlari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𝑖𝑠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aniqlanadi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ichki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𝑖𝑐h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tashqi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𝑡𝑎𝑠h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havo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haroratlarining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proporsional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farqiga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𝑖𝑐h</m:t>
                          </m:r>
                        </m:sub>
                      </m:sSub>
                      <m:r>
                        <a:rPr lang="en-US" sz="26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ru-RU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𝜒</m:t>
                          </m:r>
                        </m:e>
                        <m:sub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n-US" sz="26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r>
                        <a:rPr lang="en-US" sz="26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𝑉</m:t>
                      </m:r>
                      <m:r>
                        <a:rPr lang="en-US" sz="26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∙(</m:t>
                      </m:r>
                      <m:sSub>
                        <m:sSubPr>
                          <m:ctrlPr>
                            <a:rPr lang="ru-RU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𝑖𝑐h</m:t>
                          </m:r>
                        </m:sub>
                      </m:sSub>
                      <m:r>
                        <a:rPr lang="en-US" sz="26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US" sz="26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𝑡𝑎𝑠h</m:t>
                          </m:r>
                        </m:sub>
                      </m:sSub>
                      <m:r>
                        <a:rPr lang="en-US" sz="26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ru-RU" sz="26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 smtClean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yerda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𝜒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tasnifi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bo’lib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𝑖𝑐h</m:t>
                        </m:r>
                      </m:sub>
                    </m:sSub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𝑡𝑎𝑠h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farqida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vaqt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birligida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 m3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hajmiga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bo’lgandagi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tashqi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devor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yo’qotishlarini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bildiradi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V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hajmi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216" y="957634"/>
                <a:ext cx="11327363" cy="4893006"/>
              </a:xfrm>
              <a:prstGeom prst="rect">
                <a:avLst/>
              </a:prstGeom>
              <a:blipFill rotWithShape="0">
                <a:blip r:embed="rId2"/>
                <a:stretch>
                  <a:fillRect l="-700" r="-700" b="-3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383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503853" y="515227"/>
                <a:ext cx="11159412" cy="58978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Sanoat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𝜒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=0,5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÷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0,85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/(m3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∙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K);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-joy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𝜒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emperik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yordamida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hisoblanadi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𝜒</m:t>
                          </m:r>
                        </m:e>
                        <m:sub>
                          <m:r>
                            <a:rPr lang="en-US" sz="28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n-US" sz="28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𝛼</m:t>
                          </m:r>
                        </m:num>
                        <m:den>
                          <m:sSup>
                            <m:sSupPr>
                              <m:ctrlPr>
                                <a:rPr lang="ru-RU" sz="2800" b="1">
                                  <a:solidFill>
                                    <a:srgbClr val="00B0F0"/>
                                  </a:solidFill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1">
                                  <a:solidFill>
                                    <a:srgbClr val="00B0F0"/>
                                  </a:solidFill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sz="2800" b="1">
                                  <a:solidFill>
                                    <a:srgbClr val="00B0F0"/>
                                  </a:solidFill>
                                  <a:latin typeface="Times New Roman" panose="02020603050405020304" pitchFamily="18" charset="0"/>
                                  <a:ea typeface="Times New Roman" panose="02020603050405020304" pitchFamily="18" charset="0"/>
                                </a:rPr>
                                <m:t>1/6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8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yerda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𝛼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1,6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tashqi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devorlarning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2,5 ta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g’isht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qalinligida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ikki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qavat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oyna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quyilganidagi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qiymati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𝛼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2,0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÷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2,2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jamlama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temir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betondan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bo’lgan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yirik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blokli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mavsumi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+8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boshlanadi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biroq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tizimini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yoqish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o’rtacha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3 kun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davomida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ketma-ket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+8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past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bo’lishi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kerak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853" y="515227"/>
                <a:ext cx="11159412" cy="5897833"/>
              </a:xfrm>
              <a:prstGeom prst="rect">
                <a:avLst/>
              </a:prstGeom>
              <a:blipFill rotWithShape="0">
                <a:blip r:embed="rId2"/>
                <a:stretch>
                  <a:fillRect l="-710" r="-765" b="-2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143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550506" y="227815"/>
                <a:ext cx="11140751" cy="60589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-joy,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jamoat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sanoat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tipdagi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binolarga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ta’minotiga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o’rtacha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yordamida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topiladi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𝑠</m:t>
                          </m:r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𝑎</m:t>
                      </m:r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𝑛</m:t>
                      </m:r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ru-RU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h</m:t>
                          </m:r>
                        </m:sub>
                      </m:sSub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∙(</m:t>
                      </m:r>
                      <m:sSub>
                        <m:sSubPr>
                          <m:ctrlPr>
                            <a:rPr lang="ru-RU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00B0F0"/>
                              </a:solidFill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2200" b="1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yerda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a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kishi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kun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davomida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o’lchov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birligiga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(1 ta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tushlik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1kg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quruq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kiyim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1 ta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choyshab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65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dushli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turar-joylarda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a = 120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litr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/kun,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1260 kJ/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to’g’ri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keladi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binodagi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yashovchilar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o’lchov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birligini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sig’imi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kJ/(kg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∙℃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); 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sovuq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meyor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bo’yicha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50≤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≤70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hisobiy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Times New Roman" panose="020206030504050203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= 65 </a:t>
                </a:r>
                <a14:m>
                  <m:oMath xmlns:m="http://schemas.openxmlformats.org/officeDocument/2006/math">
                    <m:r>
                      <a:rPr lang="en-US" sz="22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rPr>
                      <m:t>℃</m:t>
                    </m:r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506" y="227815"/>
                <a:ext cx="11140751" cy="6058966"/>
              </a:xfrm>
              <a:prstGeom prst="rect">
                <a:avLst/>
              </a:prstGeom>
              <a:blipFill rotWithShape="0">
                <a:blip r:embed="rId2"/>
                <a:stretch>
                  <a:fillRect l="-711" r="-656" b="-12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59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t="2891" b="-1"/>
          <a:stretch/>
        </p:blipFill>
        <p:spPr bwMode="auto">
          <a:xfrm>
            <a:off x="3309011" y="69914"/>
            <a:ext cx="5088540" cy="51770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53289" y="5246923"/>
            <a:ext cx="889207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haroratiga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sarfining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bog’liqligi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isitishga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ventilyasiyaga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ta’minotiga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yeg’indisi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01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707" y="0"/>
            <a:ext cx="5437317" cy="648412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24946" y="3808994"/>
            <a:ext cx="723122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yuklamasining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davomiylik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grafigini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haroratiga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yuklamasi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haroratlarning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davomiyligi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yuklamalarning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davomiyligi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58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3141306" y="55978"/>
            <a:ext cx="6240677" cy="512562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1176" y="5004328"/>
            <a:ext cx="1125271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Is’temolchilarga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PT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turbinalarning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boshqarilmaydigan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joylaridan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RSQ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reduksion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II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is’temolchisi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QKN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qaytgan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T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G – generator.</a:t>
            </a:r>
          </a:p>
        </p:txBody>
      </p:sp>
    </p:spTree>
    <p:extLst>
      <p:ext uri="{BB962C8B-B14F-4D97-AF65-F5344CB8AC3E}">
        <p14:creationId xmlns:p14="http://schemas.microsoft.com/office/powerpoint/2010/main" val="333241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3003096" y="167951"/>
            <a:ext cx="6262201" cy="48310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5159" y="5181609"/>
            <a:ext cx="1117807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Is’temolchilarga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RSQ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reduksion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II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is’temolchisi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T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01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555" y="187426"/>
            <a:ext cx="6855664" cy="60640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324531" y="463238"/>
            <a:ext cx="450437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turbinadan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ulangan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almashish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qurilmalari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IA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almashgich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22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DN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ishituvchi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drenaj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22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SKT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QKN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qaytgan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22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G – generator.</a:t>
            </a:r>
          </a:p>
        </p:txBody>
      </p:sp>
    </p:spTree>
    <p:extLst>
      <p:ext uri="{BB962C8B-B14F-4D97-AF65-F5344CB8AC3E}">
        <p14:creationId xmlns:p14="http://schemas.microsoft.com/office/powerpoint/2010/main" val="25494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294</Words>
  <Application>Microsoft Office PowerPoint</Application>
  <PresentationFormat>Широкоэкранный</PresentationFormat>
  <Paragraphs>55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36</cp:revision>
  <dcterms:created xsi:type="dcterms:W3CDTF">2018-02-18T06:55:43Z</dcterms:created>
  <dcterms:modified xsi:type="dcterms:W3CDTF">2018-05-31T13:51:43Z</dcterms:modified>
</cp:coreProperties>
</file>